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2" r:id="rId1"/>
  </p:sldMasterIdLst>
  <p:notesMasterIdLst>
    <p:notesMasterId r:id="rId31"/>
  </p:notesMasterIdLst>
  <p:sldIdLst>
    <p:sldId id="353" r:id="rId2"/>
    <p:sldId id="354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33" r:id="rId17"/>
    <p:sldId id="334" r:id="rId18"/>
    <p:sldId id="352" r:id="rId19"/>
    <p:sldId id="369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</p:sldIdLst>
  <p:sldSz cx="9144000" cy="6858000" type="screen4x3"/>
  <p:notesSz cx="7010400" cy="9296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CC"/>
    <a:srgbClr val="993366"/>
    <a:srgbClr val="FFCCCC"/>
    <a:srgbClr val="FF0000"/>
    <a:srgbClr val="6666FF"/>
    <a:srgbClr val="FFFFCC"/>
    <a:srgbClr val="FFCC99"/>
    <a:srgbClr val="CC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1228" autoAdjust="0"/>
  </p:normalViewPr>
  <p:slideViewPr>
    <p:cSldViewPr>
      <p:cViewPr>
        <p:scale>
          <a:sx n="60" d="100"/>
          <a:sy n="60" d="100"/>
        </p:scale>
        <p:origin x="-2610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3E6971-3022-449F-AE0A-8D6DB229511D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D2A679-5A8C-4FE2-89D4-9AF9BF88E8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66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FD3B2-B39F-4E17-B646-9CA48105D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FD3B2-B39F-4E17-B646-9CA48105D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altLang="bg-BG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437913-DE8C-45BD-9728-855EC91AF3FF}" type="slidenum">
              <a:rPr lang="en-US" altLang="bg-BG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638-CC0B-4999-B8C2-E6470F79F43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765219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638-CC0B-4999-B8C2-E6470F79F43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478361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638-CC0B-4999-B8C2-E6470F79F43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754805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638-CC0B-4999-B8C2-E6470F79F43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089505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638-CC0B-4999-B8C2-E6470F79F43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658383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8638-CC0B-4999-B8C2-E6470F79F43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30794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9A9DF5-EF68-4800-9CA9-FBC37D731B26}" type="datetimeFigureOut">
              <a:rPr lang="bg-BG" smtClean="0"/>
              <a:t>17.9.2015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485AE9-8FD9-4E03-AB25-D5C46EE54CFA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6" r:id="rId13"/>
    <p:sldLayoutId id="2147483987" r:id="rId14"/>
    <p:sldLayoutId id="2147483988" r:id="rId15"/>
    <p:sldLayoutId id="2147483989" r:id="rId16"/>
    <p:sldLayoutId id="214748399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rb.government.bg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ipacbc-bgr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eufunds.bg/" TargetMode="External"/><Relationship Id="rId4" Type="http://schemas.openxmlformats.org/officeDocument/2006/relationships/hyperlink" Target="http://www.seio.gov.r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bg/url?sa=i&amp;rct=j&amp;q=&amp;esrc=s&amp;source=images&amp;cd=&amp;cad=rja&amp;uact=8&amp;ved=0CAcQjRxqFQoTCPmroaDp9scCFUVcGgodj1MHBg&amp;url=http://www.123rf.com/photo_14380093_3d-small-person-with-an-idea-symbol.html&amp;psig=AFQjCNFidSPhmL6ZqaT4NqYRHVY2WvWLaA&amp;ust=1442330308454330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bg/url?sa=i&amp;rct=j&amp;q=&amp;esrc=s&amp;source=images&amp;cd=&amp;cad=rja&amp;uact=8&amp;ved=0CAcQjRxqFQoTCNTFkcmx-McCFcM_GgodqfYKHw&amp;url=http://www.123rf.com/photo_10001490_business-man-leaning-on-the-euro-sign.html&amp;psig=AFQjCNFjoiKa90Iu9VP_yOswm6rCx9gQEA&amp;ust=1442384073753800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eg"/><Relationship Id="rId4" Type="http://schemas.openxmlformats.org/officeDocument/2006/relationships/hyperlink" Target="http://www.google.bg/url?sa=i&amp;rct=j&amp;q=&amp;esrc=s&amp;source=images&amp;cd=&amp;cad=rja&amp;uact=8&amp;ved=0CAcQjRxqFQoTCOb9_Lu3-McCFQecGgodJeMM3g&amp;url=http://www.123rf.com/photo_14303306_3d-white-man-with-big-red-exclamation-sign-isolated-on-white-background.html&amp;psig=AFQjCNEY5OvmCF7KleEmKizgYPtg0zWU8g&amp;ust=144238562757735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bg/url?sa=i&amp;rct=j&amp;q=&amp;esrc=s&amp;source=images&amp;cd=&amp;cad=rja&amp;uact=8&amp;ved=0CAcQjRxqFQoTCOb9_Lu3-McCFQecGgodJeMM3g&amp;url=http://www.123rf.com/photo_14303306_3d-white-man-with-big-red-exclamation-sign-isolated-on-white-background.html&amp;psig=AFQjCNEY5OvmCF7KleEmKizgYPtg0zWU8g&amp;ust=1442385627577354" TargetMode="Externa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rb.government.bg/?controller=articles&amp;id=5930" TargetMode="External"/><Relationship Id="rId7" Type="http://schemas.openxmlformats.org/officeDocument/2006/relationships/hyperlink" Target="http://goo.gl/forms/ZCOZJfrkw1" TargetMode="External"/><Relationship Id="rId2" Type="http://schemas.openxmlformats.org/officeDocument/2006/relationships/hyperlink" Target="http://www.interreg-danube.eu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EManov@mrrb.government.bg" TargetMode="External"/><Relationship Id="rId5" Type="http://schemas.openxmlformats.org/officeDocument/2006/relationships/hyperlink" Target="mailto:IRangelova@mrrb.government.bg" TargetMode="External"/><Relationship Id="rId4" Type="http://schemas.openxmlformats.org/officeDocument/2006/relationships/hyperlink" Target="mailto:danube@interreg-danube.e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010" y="1700808"/>
            <a:ext cx="7772400" cy="39604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bg-BG" sz="3200" dirty="0" smtClean="0">
                <a:latin typeface="+mn-lt"/>
              </a:rPr>
              <a:t/>
            </a:r>
            <a:br>
              <a:rPr lang="bg-BG" sz="3200" dirty="0" smtClean="0">
                <a:latin typeface="+mn-lt"/>
              </a:rPr>
            </a:br>
            <a:r>
              <a:rPr lang="bg-BG" sz="3200" dirty="0">
                <a:latin typeface="+mn-lt"/>
              </a:rPr>
              <a:t/>
            </a:r>
            <a:br>
              <a:rPr lang="bg-BG" sz="3200" dirty="0">
                <a:latin typeface="+mn-lt"/>
              </a:rPr>
            </a:br>
            <a:r>
              <a:rPr lang="bg-BG" sz="3200" dirty="0" smtClean="0">
                <a:latin typeface="+mn-lt"/>
              </a:rPr>
              <a:t/>
            </a:r>
            <a:br>
              <a:rPr lang="bg-BG" sz="3200" dirty="0" smtClean="0">
                <a:latin typeface="+mn-lt"/>
              </a:rPr>
            </a:br>
            <a:r>
              <a:rPr lang="bg-BG" sz="3200" dirty="0" smtClean="0">
                <a:latin typeface="+mn-lt"/>
              </a:rPr>
              <a:t>Програма за ТГС ИНТЕРРЕГ – ИПП България – Сърбия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CCI: 2014TC16I5CB007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bg-BG" sz="3200" dirty="0" smtClean="0">
                <a:solidFill>
                  <a:srgbClr val="000099"/>
                </a:solidFill>
                <a:latin typeface="+mn-lt"/>
              </a:rPr>
              <a:t>Първа покана </a:t>
            </a:r>
            <a:br>
              <a:rPr lang="bg-BG" sz="3200" dirty="0" smtClean="0">
                <a:solidFill>
                  <a:srgbClr val="000099"/>
                </a:solidFill>
                <a:latin typeface="+mn-lt"/>
              </a:rPr>
            </a:br>
            <a:r>
              <a:rPr lang="bg-BG" sz="3200" dirty="0" smtClean="0">
                <a:solidFill>
                  <a:srgbClr val="000099"/>
                </a:solidFill>
                <a:latin typeface="+mn-lt"/>
              </a:rPr>
              <a:t>за подаване на проектни предложения</a:t>
            </a:r>
            <a:r>
              <a:rPr lang="en-US" sz="3200" dirty="0"/>
              <a:t/>
            </a:r>
            <a:br>
              <a:rPr lang="en-US" sz="3200" dirty="0"/>
            </a:br>
            <a:endParaRPr lang="bg-BG" sz="3200" dirty="0">
              <a:latin typeface="+mn-lt"/>
            </a:endParaRPr>
          </a:p>
        </p:txBody>
      </p:sp>
      <p:pic>
        <p:nvPicPr>
          <p:cNvPr id="1026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2" y="571606"/>
            <a:ext cx="1422038" cy="9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1606"/>
            <a:ext cx="4234056" cy="9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91681" y="571606"/>
            <a:ext cx="4176379" cy="651776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Изключения</a:t>
            </a:r>
            <a:endParaRPr lang="en-US" sz="28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36638" y="2799185"/>
            <a:ext cx="8647223" cy="3654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700" b="1" u="sng" dirty="0" smtClean="0"/>
              <a:t>2 </a:t>
            </a:r>
            <a:r>
              <a:rPr lang="ru-RU" altLang="en-US" sz="1700" b="1" u="sng" dirty="0"/>
              <a:t>изключения от основното правило – </a:t>
            </a:r>
            <a:r>
              <a:rPr lang="ru-RU" altLang="en-US" sz="1700" u="sng" dirty="0" smtClean="0"/>
              <a:t>Про</a:t>
            </a:r>
            <a:r>
              <a:rPr lang="bg-BG" altLang="en-US" sz="1700" u="sng" dirty="0" smtClean="0"/>
              <a:t>г</a:t>
            </a:r>
            <a:r>
              <a:rPr lang="ru-RU" altLang="en-US" sz="1700" u="sng" dirty="0" err="1" smtClean="0"/>
              <a:t>рамата</a:t>
            </a:r>
            <a:r>
              <a:rPr lang="ru-RU" altLang="en-US" sz="1700" u="sng" dirty="0" smtClean="0"/>
              <a:t> </a:t>
            </a:r>
            <a:r>
              <a:rPr lang="ru-RU" altLang="en-US" sz="1700" u="sng" dirty="0"/>
              <a:t>ще </a:t>
            </a:r>
            <a:r>
              <a:rPr lang="ru-RU" altLang="en-US" sz="1700" u="sng" dirty="0" smtClean="0"/>
              <a:t>финансира</a:t>
            </a:r>
            <a:r>
              <a:rPr lang="en-US" altLang="en-US" sz="1700" u="sng" dirty="0" smtClean="0"/>
              <a:t>:</a:t>
            </a:r>
            <a:endParaRPr lang="en-US" altLang="en-US" sz="1700" u="sng" dirty="0"/>
          </a:p>
          <a:p>
            <a:pPr algn="just"/>
            <a:r>
              <a:rPr lang="ru-RU" sz="1700" b="1" dirty="0" err="1" smtClean="0"/>
              <a:t>Проекти</a:t>
            </a:r>
            <a:r>
              <a:rPr lang="ru-RU" sz="1700" b="1" dirty="0" smtClean="0"/>
              <a:t>, </a:t>
            </a:r>
            <a:r>
              <a:rPr lang="ru-RU" sz="1700" b="1" dirty="0" err="1"/>
              <a:t>включващи</a:t>
            </a:r>
            <a:r>
              <a:rPr lang="ru-RU" sz="1700" b="1" dirty="0"/>
              <a:t> </a:t>
            </a:r>
            <a:r>
              <a:rPr lang="ru-RU" sz="1700" b="1" u="sng" dirty="0" err="1" smtClean="0">
                <a:solidFill>
                  <a:schemeClr val="accent4">
                    <a:lumMod val="75000"/>
                  </a:schemeClr>
                </a:solidFill>
              </a:rPr>
              <a:t>бенефициенти</a:t>
            </a:r>
            <a:r>
              <a:rPr lang="ru-RU" sz="1700" b="1" u="sng" dirty="0" smtClean="0">
                <a:solidFill>
                  <a:schemeClr val="accent4">
                    <a:lumMod val="75000"/>
                  </a:schemeClr>
                </a:solidFill>
              </a:rPr>
              <a:t>,  </a:t>
            </a:r>
            <a:r>
              <a:rPr lang="ru-RU" sz="1700" b="1" u="sng" dirty="0">
                <a:solidFill>
                  <a:schemeClr val="accent4">
                    <a:lumMod val="75000"/>
                  </a:schemeClr>
                </a:solidFill>
              </a:rPr>
              <a:t>разположени  извън допустимата трансгранична област</a:t>
            </a:r>
            <a:r>
              <a:rPr lang="ru-RU" sz="1700" b="1" dirty="0"/>
              <a:t>, но на територията на България или Сърбия.</a:t>
            </a:r>
            <a:endParaRPr lang="en-US" sz="1700" b="1" dirty="0"/>
          </a:p>
          <a:p>
            <a:pPr algn="just"/>
            <a:r>
              <a:rPr lang="ru-RU" sz="1700" b="1" dirty="0" smtClean="0"/>
              <a:t>Изпълнение </a:t>
            </a:r>
            <a:r>
              <a:rPr lang="ru-RU" sz="1700" b="1" dirty="0"/>
              <a:t>на </a:t>
            </a:r>
            <a:r>
              <a:rPr lang="ru-RU" sz="1700" b="1" u="sng" dirty="0">
                <a:solidFill>
                  <a:schemeClr val="accent5">
                    <a:lumMod val="75000"/>
                  </a:schemeClr>
                </a:solidFill>
              </a:rPr>
              <a:t>дейности извън допустимата трансгранична област</a:t>
            </a:r>
            <a:r>
              <a:rPr lang="ru-RU" sz="1700" b="1" dirty="0"/>
              <a:t> от </a:t>
            </a:r>
            <a:r>
              <a:rPr lang="ru-RU" sz="1700" b="1" dirty="0" err="1" smtClean="0"/>
              <a:t>партньори</a:t>
            </a:r>
            <a:r>
              <a:rPr lang="ru-RU" sz="1700" b="1" dirty="0" smtClean="0"/>
              <a:t>, </a:t>
            </a:r>
            <a:r>
              <a:rPr lang="ru-RU" sz="1700" b="1" dirty="0"/>
              <a:t>разположени в допустимата трансгранична област. </a:t>
            </a:r>
            <a:endParaRPr lang="en-US" sz="1700" b="1" dirty="0"/>
          </a:p>
          <a:p>
            <a:pPr marL="0" indent="0" algn="just">
              <a:buNone/>
            </a:pPr>
            <a:endParaRPr lang="ru-RU" sz="1700" dirty="0" smtClean="0"/>
          </a:p>
          <a:p>
            <a:pPr marL="0" indent="0" algn="just">
              <a:buNone/>
            </a:pPr>
            <a:r>
              <a:rPr lang="ru-RU" sz="1700" dirty="0" err="1" smtClean="0"/>
              <a:t>Включването</a:t>
            </a:r>
            <a:r>
              <a:rPr lang="ru-RU" sz="1700" dirty="0" smtClean="0"/>
              <a:t> </a:t>
            </a:r>
            <a:r>
              <a:rPr lang="ru-RU" sz="1700" dirty="0"/>
              <a:t>на партньори и дейности извън допустимата трансгранична област трябва да има ясна </a:t>
            </a:r>
            <a:r>
              <a:rPr lang="ru-RU" sz="1700" dirty="0" err="1" smtClean="0"/>
              <a:t>полза</a:t>
            </a:r>
            <a:r>
              <a:rPr lang="ru-RU" sz="1700" dirty="0" smtClean="0"/>
              <a:t> за </a:t>
            </a:r>
            <a:r>
              <a:rPr lang="ru-RU" sz="1700" dirty="0" err="1" smtClean="0"/>
              <a:t>Програмата</a:t>
            </a:r>
            <a:r>
              <a:rPr lang="ru-RU" sz="1700" dirty="0" smtClean="0"/>
              <a:t>, </a:t>
            </a:r>
            <a:r>
              <a:rPr lang="ru-RU" sz="1700" dirty="0"/>
              <a:t>да бъде необходимо за постигане на специфичните цели на проекта и </a:t>
            </a:r>
            <a:r>
              <a:rPr lang="ru-RU" sz="1700" dirty="0" smtClean="0"/>
              <a:t>да </a:t>
            </a:r>
            <a:r>
              <a:rPr lang="ru-RU" sz="1700" dirty="0"/>
              <a:t>бъде добре обосновано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endParaRPr lang="en-US" sz="1700" b="1" dirty="0" smtClean="0"/>
          </a:p>
          <a:p>
            <a:pPr marL="0" indent="0" algn="just">
              <a:buNone/>
            </a:pPr>
            <a:r>
              <a:rPr lang="ru-RU" sz="1700" b="1" dirty="0" smtClean="0"/>
              <a:t>ВАЖНО</a:t>
            </a:r>
            <a:r>
              <a:rPr lang="ru-RU" sz="1700" b="1" dirty="0"/>
              <a:t>: Общият размер на </a:t>
            </a:r>
            <a:r>
              <a:rPr lang="ru-RU" sz="1700" b="1" dirty="0" err="1" smtClean="0"/>
              <a:t>сумата</a:t>
            </a:r>
            <a:r>
              <a:rPr lang="ru-RU" sz="1700" b="1" dirty="0" smtClean="0"/>
              <a:t> </a:t>
            </a:r>
            <a:r>
              <a:rPr lang="ru-RU" sz="1700" b="1" dirty="0"/>
              <a:t>за бенефициенти и дейности </a:t>
            </a:r>
            <a:r>
              <a:rPr lang="ru-RU" sz="1700" b="1" dirty="0" err="1"/>
              <a:t>извън</a:t>
            </a:r>
            <a:r>
              <a:rPr lang="ru-RU" sz="1700" b="1" dirty="0"/>
              <a:t> </a:t>
            </a:r>
            <a:r>
              <a:rPr lang="ru-RU" sz="1700" b="1" dirty="0" err="1" smtClean="0"/>
              <a:t>трансграничната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област</a:t>
            </a:r>
            <a:r>
              <a:rPr lang="ru-RU" sz="1700" b="1" dirty="0" smtClean="0"/>
              <a:t> </a:t>
            </a:r>
            <a:r>
              <a:rPr lang="ru-RU" sz="1700" b="1" dirty="0"/>
              <a:t>е до 20% от </a:t>
            </a:r>
            <a:r>
              <a:rPr lang="ru-RU" sz="1700" b="1" dirty="0" err="1"/>
              <a:t>средствата</a:t>
            </a:r>
            <a:r>
              <a:rPr lang="ru-RU" sz="1700" b="1" dirty="0"/>
              <a:t> по </a:t>
            </a:r>
            <a:r>
              <a:rPr lang="ru-RU" sz="1700" b="1" dirty="0" err="1"/>
              <a:t>Програмата</a:t>
            </a:r>
            <a:r>
              <a:rPr lang="ru-RU" sz="1700" b="1" dirty="0"/>
              <a:t>, </a:t>
            </a:r>
            <a:r>
              <a:rPr lang="ru-RU" sz="1700" b="1" dirty="0" err="1"/>
              <a:t>отпуснати</a:t>
            </a:r>
            <a:r>
              <a:rPr lang="ru-RU" sz="1700" b="1" dirty="0"/>
              <a:t> от ЕС.</a:t>
            </a:r>
            <a:endParaRPr lang="en-US" sz="1700" b="1" dirty="0"/>
          </a:p>
          <a:p>
            <a:endParaRPr lang="en-US" sz="1800" dirty="0"/>
          </a:p>
        </p:txBody>
      </p:sp>
      <p:pic>
        <p:nvPicPr>
          <p:cNvPr id="7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020" y="1772816"/>
            <a:ext cx="8664460" cy="100811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Основно </a:t>
            </a:r>
            <a:r>
              <a:rPr lang="ru-RU" b="1" dirty="0">
                <a:solidFill>
                  <a:srgbClr val="FF0000"/>
                </a:solidFill>
              </a:rPr>
              <a:t>правило: </a:t>
            </a:r>
            <a:r>
              <a:rPr lang="ru-RU" dirty="0">
                <a:solidFill>
                  <a:srgbClr val="FF0000"/>
                </a:solidFill>
              </a:rPr>
              <a:t>Кандидатите и дейностите трябва да бъдат разположени и извършвани в поне една от допуститмите области NUTS III в България и съответстващите на тях NUTS III области в Сърбия.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608512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pPr algn="just"/>
            <a:r>
              <a:rPr lang="ru-RU" sz="1800" dirty="0" err="1" smtClean="0"/>
              <a:t>Всеки</a:t>
            </a:r>
            <a:r>
              <a:rPr lang="ru-RU" sz="1800" dirty="0" smtClean="0"/>
              <a:t> </a:t>
            </a:r>
            <a:r>
              <a:rPr lang="ru-RU" sz="1800" dirty="0"/>
              <a:t>проект трябва да има </a:t>
            </a:r>
            <a:r>
              <a:rPr lang="ru-RU" sz="1800" b="1" dirty="0"/>
              <a:t>поне по един партньор от двете </a:t>
            </a:r>
            <a:r>
              <a:rPr lang="ru-RU" sz="1800" b="1" dirty="0" err="1"/>
              <a:t>страни</a:t>
            </a:r>
            <a:r>
              <a:rPr lang="ru-RU" sz="1800" b="1" dirty="0"/>
              <a:t> </a:t>
            </a:r>
            <a:r>
              <a:rPr lang="ru-RU" sz="1800" b="1" dirty="0" smtClean="0"/>
              <a:t>на </a:t>
            </a:r>
            <a:r>
              <a:rPr lang="ru-RU" sz="1800" b="1" dirty="0" err="1"/>
              <a:t>допустимия</a:t>
            </a:r>
            <a:r>
              <a:rPr lang="ru-RU" sz="1800" b="1" dirty="0"/>
              <a:t> </a:t>
            </a:r>
            <a:r>
              <a:rPr lang="ru-RU" sz="1800" b="1" dirty="0" err="1"/>
              <a:t>граничен</a:t>
            </a:r>
            <a:r>
              <a:rPr lang="ru-RU" sz="1800" b="1" dirty="0"/>
              <a:t> регион</a:t>
            </a:r>
            <a:r>
              <a:rPr lang="en-US" sz="1800" dirty="0" smtClean="0"/>
              <a:t>; </a:t>
            </a:r>
          </a:p>
          <a:p>
            <a:pPr algn="just"/>
            <a:r>
              <a:rPr lang="ru-RU" sz="1800" dirty="0" smtClean="0"/>
              <a:t>За </a:t>
            </a:r>
            <a:r>
              <a:rPr lang="ru-RU" sz="1800" dirty="0"/>
              <a:t>всеки проект трябва да бъде определен </a:t>
            </a:r>
            <a:r>
              <a:rPr lang="ru-RU" sz="1800" dirty="0" err="1"/>
              <a:t>Водещ</a:t>
            </a:r>
            <a:r>
              <a:rPr lang="ru-RU" sz="1800" dirty="0"/>
              <a:t> </a:t>
            </a:r>
            <a:r>
              <a:rPr lang="ru-RU" sz="1800" dirty="0" err="1" smtClean="0"/>
              <a:t>партньор</a:t>
            </a:r>
            <a:r>
              <a:rPr lang="ru-RU" sz="1800" dirty="0" smtClean="0"/>
              <a:t>, </a:t>
            </a:r>
            <a:r>
              <a:rPr lang="ru-RU" sz="1800" dirty="0"/>
              <a:t>избран измежду </a:t>
            </a:r>
            <a:r>
              <a:rPr lang="ru-RU" sz="1800" dirty="0" err="1"/>
              <a:t>проектните</a:t>
            </a:r>
            <a:r>
              <a:rPr lang="ru-RU" sz="1800" dirty="0"/>
              <a:t> </a:t>
            </a:r>
            <a:r>
              <a:rPr lang="ru-RU" sz="1800" dirty="0" err="1" smtClean="0"/>
              <a:t>партньори</a:t>
            </a:r>
            <a:r>
              <a:rPr lang="ru-RU" sz="1800" dirty="0" smtClean="0"/>
              <a:t>; </a:t>
            </a:r>
          </a:p>
          <a:p>
            <a:pPr algn="just"/>
            <a:r>
              <a:rPr lang="ru-RU" sz="1800" dirty="0" err="1" smtClean="0"/>
              <a:t>Водещият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партньор</a:t>
            </a:r>
            <a:r>
              <a:rPr lang="ru-RU" sz="1800" dirty="0" smtClean="0"/>
              <a:t> </a:t>
            </a:r>
            <a:r>
              <a:rPr lang="ru-RU" sz="1800" dirty="0" err="1" smtClean="0"/>
              <a:t>трябва</a:t>
            </a:r>
            <a:r>
              <a:rPr lang="ru-RU" sz="1800" dirty="0" smtClean="0"/>
              <a:t> </a:t>
            </a:r>
            <a:r>
              <a:rPr lang="ru-RU" sz="1800" dirty="0"/>
              <a:t>да е </a:t>
            </a:r>
            <a:r>
              <a:rPr lang="ru-RU" sz="1800" b="1" dirty="0"/>
              <a:t>регистриран на </a:t>
            </a:r>
            <a:r>
              <a:rPr lang="ru-RU" sz="1800" b="1" dirty="0" err="1" smtClean="0"/>
              <a:t>територията</a:t>
            </a:r>
            <a:r>
              <a:rPr lang="ru-RU" sz="1800" b="1" dirty="0" smtClean="0"/>
              <a:t> </a:t>
            </a:r>
            <a:r>
              <a:rPr lang="ru-RU" sz="1800" b="1" dirty="0"/>
              <a:t>на България или Сърбия поне 12 месеца </a:t>
            </a:r>
            <a:r>
              <a:rPr lang="ru-RU" sz="1800" b="1" dirty="0" err="1"/>
              <a:t>преди</a:t>
            </a:r>
            <a:r>
              <a:rPr lang="ru-RU" sz="1800" b="1" dirty="0"/>
              <a:t> </a:t>
            </a:r>
            <a:r>
              <a:rPr lang="ru-RU" sz="1800" b="1" dirty="0" err="1" smtClean="0"/>
              <a:t>крайния</a:t>
            </a:r>
            <a:r>
              <a:rPr lang="ru-RU" sz="1800" b="1" dirty="0" smtClean="0"/>
              <a:t> </a:t>
            </a:r>
            <a:r>
              <a:rPr lang="ru-RU" sz="1800" b="1" dirty="0"/>
              <a:t>срок</a:t>
            </a:r>
            <a:r>
              <a:rPr lang="ru-RU" sz="1800" dirty="0"/>
              <a:t> за подаване на </a:t>
            </a:r>
            <a:r>
              <a:rPr lang="ru-RU" sz="1800" dirty="0" err="1"/>
              <a:t>проектни</a:t>
            </a:r>
            <a:r>
              <a:rPr lang="ru-RU" sz="1800" dirty="0"/>
              <a:t> </a:t>
            </a:r>
            <a:r>
              <a:rPr lang="ru-RU" sz="1800" dirty="0" smtClean="0"/>
              <a:t>пре</a:t>
            </a:r>
            <a:r>
              <a:rPr lang="bg-BG" sz="1800" dirty="0" smtClean="0"/>
              <a:t>д</a:t>
            </a:r>
            <a:r>
              <a:rPr lang="ru-RU" sz="1800" dirty="0" err="1" smtClean="0"/>
              <a:t>ложения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pPr algn="just"/>
            <a:r>
              <a:rPr lang="ru-RU" sz="1800" dirty="0" smtClean="0"/>
              <a:t>Всички </a:t>
            </a:r>
            <a:r>
              <a:rPr lang="ru-RU" sz="1800" dirty="0"/>
              <a:t>партньори трябва да </a:t>
            </a:r>
            <a:r>
              <a:rPr lang="ru-RU" sz="1800" dirty="0" err="1"/>
              <a:t>подпишат</a:t>
            </a:r>
            <a:r>
              <a:rPr lang="ru-RU" sz="1800" dirty="0"/>
              <a:t> </a:t>
            </a:r>
            <a:r>
              <a:rPr lang="bg-BG" sz="1800" b="1" dirty="0" smtClean="0"/>
              <a:t>Партньорско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споразумение</a:t>
            </a:r>
            <a:r>
              <a:rPr lang="ru-RU" sz="1800" dirty="0" smtClean="0"/>
              <a:t>, </a:t>
            </a:r>
            <a:r>
              <a:rPr lang="ru-RU" sz="1800" dirty="0"/>
              <a:t>в което са установени техните права и </a:t>
            </a:r>
            <a:r>
              <a:rPr lang="ru-RU" sz="1800" dirty="0" smtClean="0"/>
              <a:t>задължения</a:t>
            </a:r>
            <a:r>
              <a:rPr lang="ru-RU" sz="1800" dirty="0"/>
              <a:t>;</a:t>
            </a:r>
            <a:endParaRPr lang="en-US" sz="1800" dirty="0" smtClean="0"/>
          </a:p>
          <a:p>
            <a:pPr algn="just"/>
            <a:r>
              <a:rPr lang="ru-RU" sz="1800" dirty="0" smtClean="0"/>
              <a:t>Максималният </a:t>
            </a:r>
            <a:r>
              <a:rPr lang="ru-RU" sz="1800" dirty="0"/>
              <a:t>брой партньори в проект </a:t>
            </a:r>
            <a:r>
              <a:rPr lang="ru-RU" sz="1800" b="1" dirty="0"/>
              <a:t>не трябва да надвишава 5, вкючително и </a:t>
            </a:r>
            <a:r>
              <a:rPr lang="ru-RU" sz="1800" b="1" dirty="0" err="1" smtClean="0"/>
              <a:t>Водещия</a:t>
            </a:r>
            <a:r>
              <a:rPr lang="ru-RU" sz="1800" b="1" dirty="0" smtClean="0"/>
              <a:t> партньор;</a:t>
            </a:r>
            <a:endParaRPr lang="en-US" sz="1800" b="1" i="1" dirty="0"/>
          </a:p>
          <a:p>
            <a:pPr algn="just"/>
            <a:r>
              <a:rPr lang="ru-RU" sz="1800" dirty="0"/>
              <a:t>Институция/организация </a:t>
            </a:r>
            <a:r>
              <a:rPr lang="ru-RU" sz="1800" dirty="0" err="1"/>
              <a:t>може</a:t>
            </a:r>
            <a:r>
              <a:rPr lang="ru-RU" sz="1800" dirty="0"/>
              <a:t> да </a:t>
            </a:r>
            <a:r>
              <a:rPr lang="ru-RU" sz="1800" dirty="0" err="1"/>
              <a:t>участва</a:t>
            </a:r>
            <a:r>
              <a:rPr lang="ru-RU" sz="1800" dirty="0"/>
              <a:t> </a:t>
            </a:r>
            <a:r>
              <a:rPr lang="ru-RU" sz="1800" b="1" dirty="0" err="1"/>
              <a:t>като</a:t>
            </a:r>
            <a:r>
              <a:rPr lang="ru-RU" sz="1800" b="1" dirty="0"/>
              <a:t> </a:t>
            </a:r>
            <a:r>
              <a:rPr lang="ru-RU" sz="1800" b="1" dirty="0" err="1"/>
              <a:t>Водещ</a:t>
            </a:r>
            <a:r>
              <a:rPr lang="ru-RU" sz="1800" b="1" dirty="0"/>
              <a:t> </a:t>
            </a:r>
            <a:r>
              <a:rPr lang="ru-RU" sz="1800" b="1" dirty="0" err="1"/>
              <a:t>партньор</a:t>
            </a:r>
            <a:r>
              <a:rPr lang="ru-RU" sz="1800" b="1" dirty="0"/>
              <a:t> </a:t>
            </a:r>
            <a:r>
              <a:rPr lang="ru-RU" sz="1800" dirty="0"/>
              <a:t>само в </a:t>
            </a:r>
            <a:r>
              <a:rPr lang="ru-RU" sz="1800" b="1" dirty="0"/>
              <a:t>1 </a:t>
            </a:r>
            <a:r>
              <a:rPr lang="ru-RU" sz="1800" b="1" dirty="0" err="1"/>
              <a:t>проектно</a:t>
            </a:r>
            <a:r>
              <a:rPr lang="ru-RU" sz="1800" b="1" dirty="0"/>
              <a:t> </a:t>
            </a:r>
            <a:r>
              <a:rPr lang="ru-RU" sz="1800" b="1" dirty="0" smtClean="0"/>
              <a:t>пре</a:t>
            </a:r>
            <a:r>
              <a:rPr lang="bg-BG" sz="1800" b="1" dirty="0" smtClean="0"/>
              <a:t>д</a:t>
            </a:r>
            <a:r>
              <a:rPr lang="ru-RU" sz="1800" b="1" dirty="0" err="1" smtClean="0"/>
              <a:t>ложение</a:t>
            </a:r>
            <a:r>
              <a:rPr lang="ru-RU" sz="1800" b="1" dirty="0" smtClean="0"/>
              <a:t>;</a:t>
            </a:r>
          </a:p>
          <a:p>
            <a:pPr algn="just"/>
            <a:r>
              <a:rPr lang="ru-RU" sz="1800" dirty="0" smtClean="0"/>
              <a:t>Институция/организация </a:t>
            </a:r>
            <a:r>
              <a:rPr lang="ru-RU" sz="1800" dirty="0"/>
              <a:t>може да участва в </a:t>
            </a:r>
            <a:r>
              <a:rPr lang="ru-RU" sz="1800" b="1" dirty="0"/>
              <a:t>не повече от </a:t>
            </a:r>
            <a:r>
              <a:rPr lang="ru-RU" sz="1800" b="1" dirty="0" smtClean="0"/>
              <a:t>3 </a:t>
            </a:r>
            <a:r>
              <a:rPr lang="ru-RU" sz="1800" b="1" dirty="0" err="1" smtClean="0"/>
              <a:t>проектни</a:t>
            </a:r>
            <a:r>
              <a:rPr lang="ru-RU" sz="1800" b="1" dirty="0" smtClean="0"/>
              <a:t> предложения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като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Водещ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партньор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партньор</a:t>
            </a:r>
            <a:r>
              <a:rPr lang="ru-RU" sz="1800" dirty="0" smtClean="0"/>
              <a:t>). </a:t>
            </a:r>
            <a:endParaRPr lang="en-US" sz="1800" dirty="0" smtClean="0"/>
          </a:p>
          <a:p>
            <a:pPr marL="0" indent="0" algn="just">
              <a:buNone/>
            </a:pPr>
            <a:endParaRPr lang="en-US" sz="1800" i="1" dirty="0"/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81169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600" b="1" dirty="0" smtClean="0"/>
              <a:t>Изисквания </a:t>
            </a:r>
            <a:br>
              <a:rPr lang="bg-BG" sz="2600" b="1" dirty="0" smtClean="0"/>
            </a:br>
            <a:r>
              <a:rPr lang="bg-BG" sz="2600" b="1" dirty="0" smtClean="0"/>
              <a:t>към кандидатите и партньорството</a:t>
            </a:r>
            <a:endParaRPr lang="bg-BG" sz="2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ru-RU" sz="2000" b="1" dirty="0"/>
              <a:t>Приритетна ос 1 - Устойчив </a:t>
            </a:r>
            <a:r>
              <a:rPr lang="ru-RU" sz="2000" b="1" dirty="0" smtClean="0"/>
              <a:t>туризъм</a:t>
            </a:r>
            <a:endParaRPr lang="en-US" sz="1800" u="sng" dirty="0" smtClean="0"/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</a:rPr>
              <a:t>Специфична цел 1.1 - </a:t>
            </a:r>
            <a:r>
              <a:rPr lang="ru-RU" sz="1800" b="1" u="sng" dirty="0" err="1">
                <a:solidFill>
                  <a:schemeClr val="accent6">
                    <a:lumMod val="75000"/>
                  </a:schemeClr>
                </a:solidFill>
              </a:rPr>
              <a:t>Туристическа</a:t>
            </a:r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u="sng" dirty="0" err="1" smtClean="0">
                <a:solidFill>
                  <a:schemeClr val="accent6">
                    <a:lumMod val="75000"/>
                  </a:schemeClr>
                </a:solidFill>
              </a:rPr>
              <a:t>привлекателност</a:t>
            </a:r>
            <a:r>
              <a:rPr lang="ru-RU" sz="1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800" dirty="0" smtClean="0"/>
              <a:t>Съхраняване </a:t>
            </a:r>
            <a:r>
              <a:rPr lang="ru-RU" sz="1800" dirty="0"/>
              <a:t>на природното и културно </a:t>
            </a:r>
            <a:r>
              <a:rPr lang="ru-RU" sz="1800" dirty="0" smtClean="0"/>
              <a:t>наследство;</a:t>
            </a:r>
            <a:endParaRPr lang="ru-RU" sz="1800" dirty="0"/>
          </a:p>
          <a:p>
            <a:pPr algn="just"/>
            <a:r>
              <a:rPr lang="ru-RU" sz="1800" dirty="0" smtClean="0"/>
              <a:t>Изграждане </a:t>
            </a:r>
            <a:r>
              <a:rPr lang="ru-RU" sz="1800" dirty="0"/>
              <a:t>на дребномащабна спомагателна инфраструктура към туристическите атракции и изграждане на допълнителна дребномащабна техническа инфраструктура, стимулираща посещенията на туристическите </a:t>
            </a:r>
            <a:r>
              <a:rPr lang="ru-RU" sz="1800" dirty="0" smtClean="0"/>
              <a:t>атракции;</a:t>
            </a:r>
            <a:endParaRPr lang="ru-RU" sz="1800" dirty="0"/>
          </a:p>
          <a:p>
            <a:pPr algn="just"/>
            <a:r>
              <a:rPr lang="ru-RU" sz="1800" dirty="0" smtClean="0"/>
              <a:t>Разработване </a:t>
            </a:r>
            <a:r>
              <a:rPr lang="ru-RU" sz="1800" dirty="0"/>
              <a:t>на схеми за съвместен транспортен достъп и </a:t>
            </a:r>
            <a:r>
              <a:rPr lang="ru-RU" sz="1800" dirty="0" err="1" smtClean="0"/>
              <a:t>приключенски</a:t>
            </a:r>
            <a:r>
              <a:rPr lang="ru-RU" sz="1800" dirty="0" smtClean="0"/>
              <a:t> маршрути;</a:t>
            </a:r>
            <a:endParaRPr lang="ru-RU" sz="1800" dirty="0"/>
          </a:p>
          <a:p>
            <a:r>
              <a:rPr lang="ru-RU" sz="1800" dirty="0" smtClean="0"/>
              <a:t>Подобряване </a:t>
            </a:r>
            <a:r>
              <a:rPr lang="ru-RU" sz="1800" dirty="0"/>
              <a:t>на туристическите атракции за достъп на лица с </a:t>
            </a:r>
            <a:r>
              <a:rPr lang="ru-RU" sz="1800" dirty="0" smtClean="0"/>
              <a:t>увреждания;</a:t>
            </a:r>
            <a:endParaRPr lang="ru-RU" sz="1800" dirty="0"/>
          </a:p>
          <a:p>
            <a:r>
              <a:rPr lang="ru-RU" sz="1800" dirty="0" smtClean="0"/>
              <a:t>Изграждане </a:t>
            </a:r>
            <a:r>
              <a:rPr lang="ru-RU" sz="1800" dirty="0"/>
              <a:t>на съоръжения за достъп до </a:t>
            </a:r>
            <a:r>
              <a:rPr lang="ru-RU" sz="1800" dirty="0" smtClean="0"/>
              <a:t>информация;</a:t>
            </a:r>
            <a:endParaRPr lang="ru-RU" sz="1800" dirty="0"/>
          </a:p>
          <a:p>
            <a:r>
              <a:rPr lang="ru-RU" sz="1800" dirty="0" smtClean="0"/>
              <a:t>Подкрепа </a:t>
            </a:r>
            <a:r>
              <a:rPr lang="ru-RU" sz="1800" dirty="0"/>
              <a:t>за дейности по обществена </a:t>
            </a:r>
            <a:r>
              <a:rPr lang="ru-RU" sz="1800" dirty="0" smtClean="0"/>
              <a:t>информираност. </a:t>
            </a:r>
            <a:endParaRPr lang="ru-RU" sz="1800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Примерни дейности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u="sng" dirty="0" smtClean="0"/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4">
                    <a:lumMod val="50000"/>
                  </a:schemeClr>
                </a:solidFill>
              </a:rPr>
              <a:t>Специфична цел 1.2 - Трансграничен туристически продукт:</a:t>
            </a:r>
            <a:endParaRPr lang="en-US" sz="18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800" dirty="0" smtClean="0"/>
              <a:t>Разработване </a:t>
            </a:r>
            <a:r>
              <a:rPr lang="ru-RU" sz="1800" dirty="0"/>
              <a:t>на съвместни трансгранични туристически </a:t>
            </a:r>
            <a:r>
              <a:rPr lang="ru-RU" sz="1800" dirty="0" smtClean="0"/>
              <a:t>дестинации;</a:t>
            </a:r>
            <a:endParaRPr lang="ru-RU" sz="1800" dirty="0"/>
          </a:p>
          <a:p>
            <a:r>
              <a:rPr lang="ru-RU" sz="1800" dirty="0" smtClean="0"/>
              <a:t>Разработване </a:t>
            </a:r>
            <a:r>
              <a:rPr lang="ru-RU" sz="1800" dirty="0"/>
              <a:t>на устойчиви трансгранични туристически продукти и </a:t>
            </a:r>
            <a:r>
              <a:rPr lang="ru-RU" sz="1800" dirty="0" smtClean="0"/>
              <a:t>услуги;</a:t>
            </a:r>
            <a:endParaRPr lang="ru-RU" sz="1800" dirty="0"/>
          </a:p>
          <a:p>
            <a:pPr algn="just"/>
            <a:r>
              <a:rPr lang="ru-RU" sz="1800" dirty="0" smtClean="0"/>
              <a:t>Съвместни </a:t>
            </a:r>
            <a:r>
              <a:rPr lang="ru-RU" sz="1800" dirty="0"/>
              <a:t>маркетингови кампании за промотиране на трансгранични туристически дестинации и </a:t>
            </a:r>
            <a:r>
              <a:rPr lang="ru-RU" sz="1800" dirty="0" smtClean="0"/>
              <a:t>продукти.</a:t>
            </a:r>
            <a:endParaRPr lang="ru-RU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ru-RU" sz="1800" b="1" u="sng" dirty="0">
                <a:solidFill>
                  <a:srgbClr val="000099"/>
                </a:solidFill>
              </a:rPr>
              <a:t>Специфична цел 1.3 </a:t>
            </a:r>
            <a:r>
              <a:rPr lang="ru-RU" sz="1800" b="1" u="sng" dirty="0" smtClean="0">
                <a:solidFill>
                  <a:srgbClr val="000099"/>
                </a:solidFill>
              </a:rPr>
              <a:t>– Мерки от типа </a:t>
            </a:r>
            <a:r>
              <a:rPr lang="bg-BG" sz="1800" b="1" u="sng" dirty="0" smtClean="0">
                <a:solidFill>
                  <a:srgbClr val="000099"/>
                </a:solidFill>
              </a:rPr>
              <a:t>„</a:t>
            </a:r>
            <a:r>
              <a:rPr lang="ru-RU" sz="1800" b="1" u="sng" dirty="0" smtClean="0">
                <a:solidFill>
                  <a:srgbClr val="000099"/>
                </a:solidFill>
              </a:rPr>
              <a:t>Хора </a:t>
            </a:r>
            <a:r>
              <a:rPr lang="ru-RU" sz="1800" b="1" u="sng" dirty="0">
                <a:solidFill>
                  <a:srgbClr val="000099"/>
                </a:solidFill>
              </a:rPr>
              <a:t>за </a:t>
            </a:r>
            <a:r>
              <a:rPr lang="ru-RU" sz="1800" b="1" u="sng" dirty="0" smtClean="0">
                <a:solidFill>
                  <a:srgbClr val="000099"/>
                </a:solidFill>
              </a:rPr>
              <a:t>хора</a:t>
            </a:r>
            <a:r>
              <a:rPr lang="bg-BG" sz="1800" b="1" u="sng" dirty="0" smtClean="0">
                <a:solidFill>
                  <a:srgbClr val="000099"/>
                </a:solidFill>
              </a:rPr>
              <a:t>“</a:t>
            </a:r>
            <a:r>
              <a:rPr lang="ru-RU" sz="1800" b="1" u="sng" dirty="0" smtClean="0">
                <a:solidFill>
                  <a:srgbClr val="000099"/>
                </a:solidFill>
              </a:rPr>
              <a:t>:</a:t>
            </a:r>
            <a:endParaRPr lang="en-US" sz="1800" b="1" u="sng" dirty="0">
              <a:solidFill>
                <a:srgbClr val="000099"/>
              </a:solidFill>
            </a:endParaRPr>
          </a:p>
          <a:p>
            <a:r>
              <a:rPr lang="ru-RU" sz="1800" dirty="0" smtClean="0"/>
              <a:t>Подкрепа </a:t>
            </a:r>
            <a:r>
              <a:rPr lang="ru-RU" sz="1800" dirty="0"/>
              <a:t>за дейности по обществена информираност и информационни </a:t>
            </a:r>
            <a:r>
              <a:rPr lang="ru-RU" sz="1800" dirty="0" smtClean="0"/>
              <a:t>услуги;</a:t>
            </a:r>
            <a:endParaRPr lang="ru-RU" sz="1800" dirty="0"/>
          </a:p>
          <a:p>
            <a:pPr algn="just"/>
            <a:r>
              <a:rPr lang="ru-RU" sz="1800" dirty="0" smtClean="0"/>
              <a:t>Дейности </a:t>
            </a:r>
            <a:r>
              <a:rPr lang="ru-RU" sz="1800" dirty="0"/>
              <a:t>по изграждане на </a:t>
            </a:r>
            <a:r>
              <a:rPr lang="ru-RU" sz="1800" dirty="0" err="1" smtClean="0"/>
              <a:t>капацитет</a:t>
            </a:r>
            <a:r>
              <a:rPr lang="ru-RU" sz="1800" dirty="0" smtClean="0"/>
              <a:t>, </a:t>
            </a:r>
            <a:r>
              <a:rPr lang="ru-RU" sz="1800" dirty="0" err="1" smtClean="0"/>
              <a:t>насочени</a:t>
            </a:r>
            <a:r>
              <a:rPr lang="ru-RU" sz="1800" dirty="0" smtClean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 smtClean="0"/>
              <a:t>местната</a:t>
            </a:r>
            <a:r>
              <a:rPr lang="ru-RU" sz="1800" dirty="0" smtClean="0"/>
              <a:t> </a:t>
            </a:r>
            <a:r>
              <a:rPr lang="ru-RU" sz="1800" dirty="0" err="1" smtClean="0"/>
              <a:t>общност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smtClean="0"/>
              <a:t>бизнеса;</a:t>
            </a:r>
            <a:endParaRPr lang="ru-RU" sz="1800" dirty="0"/>
          </a:p>
          <a:p>
            <a:pPr algn="just"/>
            <a:r>
              <a:rPr lang="ru-RU" sz="1800" dirty="0" smtClean="0"/>
              <a:t>Организиране </a:t>
            </a:r>
            <a:r>
              <a:rPr lang="ru-RU" sz="1800" dirty="0"/>
              <a:t>на съвместни събития за промотиране на трансграничното природно и културно </a:t>
            </a:r>
            <a:r>
              <a:rPr lang="ru-RU" sz="1800" dirty="0" smtClean="0"/>
              <a:t>наследство.</a:t>
            </a:r>
            <a:endParaRPr lang="ru-RU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Примерни дейности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000" b="1" dirty="0"/>
              <a:t>Приоритетна ос 2 - </a:t>
            </a:r>
            <a:r>
              <a:rPr lang="sr-Cyrl-RS" sz="2000" b="1" dirty="0" smtClean="0"/>
              <a:t>Младежи</a:t>
            </a:r>
            <a:endParaRPr lang="en-US" sz="1800" b="1" dirty="0" smtClean="0"/>
          </a:p>
          <a:p>
            <a:pPr marL="0" indent="0">
              <a:buNone/>
            </a:pPr>
            <a:endParaRPr lang="ru-RU" sz="1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chemeClr val="accent6">
                    <a:lumMod val="75000"/>
                  </a:schemeClr>
                </a:solidFill>
              </a:rPr>
              <a:t>Специфична </a:t>
            </a:r>
            <a:r>
              <a:rPr lang="ru-RU" sz="1800" b="1" u="sng" dirty="0">
                <a:solidFill>
                  <a:schemeClr val="accent6">
                    <a:lumMod val="75000"/>
                  </a:schemeClr>
                </a:solidFill>
              </a:rPr>
              <a:t>цел 2.1 - Умения и предприемачество</a:t>
            </a:r>
            <a:r>
              <a:rPr lang="ru-RU" sz="18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8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/>
              <a:t>Изграждане </a:t>
            </a:r>
            <a:r>
              <a:rPr lang="ru-RU" sz="1800" dirty="0"/>
              <a:t>на </a:t>
            </a:r>
            <a:r>
              <a:rPr lang="ru-RU" sz="1800" dirty="0" err="1"/>
              <a:t>дребномащабна</a:t>
            </a:r>
            <a:r>
              <a:rPr lang="ru-RU" sz="1800" dirty="0"/>
              <a:t> </a:t>
            </a:r>
            <a:r>
              <a:rPr lang="ru-RU" sz="1800" dirty="0" smtClean="0"/>
              <a:t>инфраструктура, </a:t>
            </a:r>
            <a:r>
              <a:rPr lang="ru-RU" sz="1800" dirty="0"/>
              <a:t>свързана с младежки дейности, както и съоръжения за обучение и </a:t>
            </a:r>
            <a:r>
              <a:rPr lang="ru-RU" sz="1800" dirty="0" smtClean="0"/>
              <a:t>информация;</a:t>
            </a:r>
            <a:endParaRPr lang="ru-RU" sz="1800" dirty="0"/>
          </a:p>
          <a:p>
            <a:pPr algn="just"/>
            <a:r>
              <a:rPr lang="ru-RU" sz="1800" dirty="0" smtClean="0"/>
              <a:t>Създаване </a:t>
            </a:r>
            <a:r>
              <a:rPr lang="ru-RU" sz="1800" dirty="0"/>
              <a:t>на дребномащабна „предприемаческа” </a:t>
            </a:r>
            <a:r>
              <a:rPr lang="ru-RU" sz="1800" dirty="0" smtClean="0"/>
              <a:t>инфраструктура;</a:t>
            </a:r>
            <a:endParaRPr lang="ru-RU" sz="1800" dirty="0"/>
          </a:p>
          <a:p>
            <a:pPr algn="just"/>
            <a:r>
              <a:rPr lang="ru-RU" sz="1800" dirty="0" smtClean="0"/>
              <a:t>Подкрепа </a:t>
            </a:r>
            <a:r>
              <a:rPr lang="ru-RU" sz="1800" dirty="0"/>
              <a:t>за схеми и </a:t>
            </a:r>
            <a:r>
              <a:rPr lang="ru-RU" sz="1800" dirty="0" err="1"/>
              <a:t>инициативи</a:t>
            </a:r>
            <a:r>
              <a:rPr lang="ru-RU" sz="1800" dirty="0"/>
              <a:t> </a:t>
            </a:r>
            <a:r>
              <a:rPr lang="ru-RU" sz="1800" dirty="0" smtClean="0"/>
              <a:t>за </a:t>
            </a:r>
            <a:r>
              <a:rPr lang="ru-RU" sz="1800" dirty="0" err="1" smtClean="0"/>
              <a:t>младежко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предприемачество</a:t>
            </a:r>
            <a:r>
              <a:rPr lang="ru-RU" sz="1800" dirty="0" smtClean="0"/>
              <a:t>;</a:t>
            </a:r>
          </a:p>
          <a:p>
            <a:pPr algn="just"/>
            <a:r>
              <a:rPr lang="bg-BG" sz="1800" dirty="0"/>
              <a:t>Развитие на предприемачески компетентности в системата на формалното образование.</a:t>
            </a:r>
            <a:endParaRPr lang="ru-RU" sz="1800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Специфична цел 2.2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– Мерки от типа </a:t>
            </a:r>
            <a:r>
              <a:rPr lang="en-US" sz="1800" b="1" u="sng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Хора </a:t>
            </a: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хора</a:t>
            </a:r>
            <a:r>
              <a:rPr lang="en-US" sz="1800" b="1" u="sng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18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 smtClean="0"/>
              <a:t>Подкрепа </a:t>
            </a:r>
            <a:r>
              <a:rPr lang="ru-RU" sz="1800" dirty="0"/>
              <a:t>за мрежови инициативи на младите </a:t>
            </a:r>
            <a:r>
              <a:rPr lang="ru-RU" sz="1800" dirty="0" smtClean="0"/>
              <a:t>хора;</a:t>
            </a:r>
            <a:endParaRPr lang="ru-RU" sz="1800" dirty="0"/>
          </a:p>
          <a:p>
            <a:r>
              <a:rPr lang="ru-RU" sz="1800" dirty="0" smtClean="0"/>
              <a:t>Подкрепа </a:t>
            </a:r>
            <a:r>
              <a:rPr lang="ru-RU" sz="1800" dirty="0"/>
              <a:t>за дейности по обществена информираност.</a:t>
            </a:r>
          </a:p>
          <a:p>
            <a:pPr marL="0" indent="0">
              <a:buNone/>
            </a:pPr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Примерни дейности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/>
              <a:t>Приоритетна ос 3 – Околна среда</a:t>
            </a:r>
            <a:endParaRPr lang="en-US" sz="2000" dirty="0" smtClean="0"/>
          </a:p>
          <a:p>
            <a:pPr marL="0" indent="0">
              <a:buNone/>
            </a:pPr>
            <a:r>
              <a:rPr lang="ru-RU" sz="1800" b="1" u="sng" dirty="0">
                <a:solidFill>
                  <a:schemeClr val="accent4">
                    <a:lumMod val="75000"/>
                  </a:schemeClr>
                </a:solidFill>
              </a:rPr>
              <a:t>Специфична цел 3.1 - Съвместно управление на </a:t>
            </a:r>
            <a:r>
              <a:rPr lang="ru-RU" sz="1800" b="1" u="sng" dirty="0" smtClean="0">
                <a:solidFill>
                  <a:schemeClr val="accent4">
                    <a:lumMod val="75000"/>
                  </a:schemeClr>
                </a:solidFill>
              </a:rPr>
              <a:t>риска:</a:t>
            </a:r>
            <a:endParaRPr lang="en-US" sz="18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1800" dirty="0" smtClean="0"/>
              <a:t>Създаване </a:t>
            </a:r>
            <a:r>
              <a:rPr lang="ru-RU" sz="1800" dirty="0"/>
              <a:t>на съвместни системи за ранно предупреждение и управление на </a:t>
            </a:r>
            <a:r>
              <a:rPr lang="ru-RU" sz="1800" dirty="0" smtClean="0"/>
              <a:t>бедствия;</a:t>
            </a:r>
            <a:endParaRPr lang="ru-RU" sz="1800" dirty="0"/>
          </a:p>
          <a:p>
            <a:r>
              <a:rPr lang="ru-RU" sz="1800" dirty="0" smtClean="0"/>
              <a:t>Изграждане </a:t>
            </a:r>
            <a:r>
              <a:rPr lang="ru-RU" sz="1800" dirty="0"/>
              <a:t>на капацитет, свързан с управлението на </a:t>
            </a:r>
            <a:r>
              <a:rPr lang="ru-RU" sz="1800" dirty="0" smtClean="0"/>
              <a:t>бедствия;</a:t>
            </a:r>
            <a:endParaRPr lang="ru-RU" sz="1800" dirty="0"/>
          </a:p>
          <a:p>
            <a:r>
              <a:rPr lang="ru-RU" sz="1800" dirty="0" smtClean="0"/>
              <a:t>Инвестиции </a:t>
            </a:r>
            <a:r>
              <a:rPr lang="ru-RU" sz="1800" dirty="0"/>
              <a:t>в оборудване, свързано с устойчивостта на </a:t>
            </a:r>
            <a:r>
              <a:rPr lang="ru-RU" sz="1800" dirty="0" smtClean="0"/>
              <a:t>бедствия;</a:t>
            </a:r>
            <a:endParaRPr lang="ru-RU" sz="1800" dirty="0"/>
          </a:p>
          <a:p>
            <a:r>
              <a:rPr lang="ru-RU" sz="1800" dirty="0" smtClean="0"/>
              <a:t>Подкрепа </a:t>
            </a:r>
            <a:r>
              <a:rPr lang="ru-RU" sz="1800" dirty="0"/>
              <a:t>за дребномащабни </a:t>
            </a:r>
            <a:r>
              <a:rPr lang="ru-RU" sz="1800" dirty="0" smtClean="0"/>
              <a:t>инвестиции.</a:t>
            </a:r>
            <a:endParaRPr lang="ru-RU" sz="18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ru-RU" sz="1800" b="1" u="sng" dirty="0">
                <a:solidFill>
                  <a:srgbClr val="FFC000"/>
                </a:solidFill>
              </a:rPr>
              <a:t>Специфична цел 3.2 - Опазване на природата</a:t>
            </a:r>
            <a:r>
              <a:rPr lang="ru-RU" sz="1800" b="1" u="sng" dirty="0" smtClean="0">
                <a:solidFill>
                  <a:srgbClr val="FFC000"/>
                </a:solidFill>
              </a:rPr>
              <a:t>:</a:t>
            </a:r>
            <a:endParaRPr lang="en-US" sz="1800" b="1" u="sng" dirty="0" smtClean="0">
              <a:solidFill>
                <a:srgbClr val="FFC000"/>
              </a:solidFill>
            </a:endParaRPr>
          </a:p>
          <a:p>
            <a:pPr algn="just"/>
            <a:r>
              <a:rPr lang="ru-RU" sz="1800" dirty="0" err="1" smtClean="0"/>
              <a:t>Съвместни</a:t>
            </a:r>
            <a:r>
              <a:rPr lang="ru-RU" sz="1800" dirty="0" smtClean="0"/>
              <a:t> </a:t>
            </a:r>
            <a:r>
              <a:rPr lang="ru-RU" sz="1800" dirty="0" err="1" smtClean="0"/>
              <a:t>инициативи</a:t>
            </a:r>
            <a:r>
              <a:rPr lang="ru-RU" sz="1800" dirty="0" smtClean="0"/>
              <a:t>, </a:t>
            </a:r>
            <a:r>
              <a:rPr lang="ru-RU" sz="1800" dirty="0"/>
              <a:t>насочени към ефективното управление на защитени зони по Натура 2000 и други защитени </a:t>
            </a:r>
            <a:r>
              <a:rPr lang="ru-RU" sz="1800" dirty="0" smtClean="0"/>
              <a:t>територии;</a:t>
            </a:r>
            <a:endParaRPr lang="ru-RU" sz="1800" dirty="0"/>
          </a:p>
          <a:p>
            <a:pPr algn="just"/>
            <a:r>
              <a:rPr lang="ru-RU" sz="1800" dirty="0" smtClean="0"/>
              <a:t>Съвместни </a:t>
            </a:r>
            <a:r>
              <a:rPr lang="ru-RU" sz="1800" dirty="0"/>
              <a:t>инициативи за опазване и подобряване на биологичното разнообразие и „зелената“ </a:t>
            </a:r>
            <a:r>
              <a:rPr lang="ru-RU" sz="1800" dirty="0" smtClean="0"/>
              <a:t>инфраструктура;</a:t>
            </a:r>
            <a:endParaRPr lang="ru-RU" sz="1800" dirty="0"/>
          </a:p>
          <a:p>
            <a:pPr algn="just"/>
            <a:r>
              <a:rPr lang="ru-RU" sz="1800" dirty="0" smtClean="0"/>
              <a:t>Опазване </a:t>
            </a:r>
            <a:r>
              <a:rPr lang="ru-RU" sz="1800" dirty="0"/>
              <a:t>и подобряване на качеството на почвите, въздуха и </a:t>
            </a:r>
            <a:r>
              <a:rPr lang="ru-RU" sz="1800" dirty="0" smtClean="0"/>
              <a:t>водите;</a:t>
            </a:r>
            <a:endParaRPr lang="ru-RU" sz="1800" dirty="0"/>
          </a:p>
          <a:p>
            <a:pPr algn="just"/>
            <a:r>
              <a:rPr lang="ru-RU" sz="1800" dirty="0" smtClean="0"/>
              <a:t>Изграждане </a:t>
            </a:r>
            <a:r>
              <a:rPr lang="ru-RU" sz="1800" dirty="0"/>
              <a:t>на капацитет и </a:t>
            </a:r>
            <a:r>
              <a:rPr lang="ru-RU" sz="1800" dirty="0" err="1" smtClean="0"/>
              <a:t>промоционални</a:t>
            </a:r>
            <a:r>
              <a:rPr lang="ru-RU" sz="1800" dirty="0" smtClean="0"/>
              <a:t> инициативи.</a:t>
            </a:r>
            <a:endParaRPr lang="ru-RU" sz="1800" dirty="0"/>
          </a:p>
          <a:p>
            <a:pPr marL="0" indent="0">
              <a:buNone/>
            </a:pPr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Примерни дейности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1800" b="1" dirty="0" smtClean="0"/>
          </a:p>
          <a:p>
            <a:pPr marL="0" indent="0">
              <a:buNone/>
            </a:pPr>
            <a:r>
              <a:rPr lang="bg-BG" altLang="en-US" sz="1800" dirty="0" smtClean="0"/>
              <a:t>Два</a:t>
            </a:r>
            <a:r>
              <a:rPr lang="en-US" altLang="en-US" sz="1800" dirty="0" smtClean="0"/>
              <a:t> </a:t>
            </a:r>
            <a:r>
              <a:rPr lang="bg-BG" altLang="en-US" sz="1800" dirty="0" smtClean="0">
                <a:solidFill>
                  <a:srgbClr val="FF0000"/>
                </a:solidFill>
              </a:rPr>
              <a:t>типа проекти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bg-BG" altLang="en-US" sz="1800" dirty="0" smtClean="0"/>
              <a:t>ще бъдат финансирани</a:t>
            </a:r>
            <a:r>
              <a:rPr lang="bg-BG" altLang="en-US" sz="1800" dirty="0"/>
              <a:t> </a:t>
            </a:r>
            <a:r>
              <a:rPr lang="bg-BG" altLang="en-US" sz="1800" dirty="0" smtClean="0"/>
              <a:t>по Програмата</a:t>
            </a:r>
            <a:r>
              <a:rPr lang="en-US" altLang="en-US" sz="1800" dirty="0" smtClean="0"/>
              <a:t>:</a:t>
            </a:r>
            <a:endParaRPr lang="en-US" altLang="en-US" sz="1800" dirty="0"/>
          </a:p>
          <a:p>
            <a:pPr lvl="0"/>
            <a:endParaRPr lang="en-US" sz="1800" b="1" dirty="0" smtClean="0"/>
          </a:p>
          <a:p>
            <a:pPr lvl="0" algn="just"/>
            <a:r>
              <a:rPr lang="bg-BG" sz="1800" b="1" u="sng" dirty="0" smtClean="0"/>
              <a:t>Проекти от типа „меки мерки“</a:t>
            </a:r>
            <a:r>
              <a:rPr lang="en-GB" sz="1800" dirty="0"/>
              <a:t>  </a:t>
            </a:r>
            <a:r>
              <a:rPr lang="en-US" sz="1800" dirty="0"/>
              <a:t> – </a:t>
            </a:r>
            <a:r>
              <a:rPr lang="bg-BG" sz="1800" dirty="0" smtClean="0"/>
              <a:t>проекти, които не включват строителство </a:t>
            </a:r>
            <a:r>
              <a:rPr lang="bg-BG" sz="1800" dirty="0"/>
              <a:t>(вкл. реконструкция, рехабилитация, реставрация, </a:t>
            </a:r>
            <a:r>
              <a:rPr lang="bg-BG" sz="1800" dirty="0" smtClean="0"/>
              <a:t>ремонт и </a:t>
            </a:r>
            <a:r>
              <a:rPr lang="bg-BG" sz="1800" dirty="0"/>
              <a:t>т.н.) </a:t>
            </a:r>
            <a:r>
              <a:rPr lang="bg-BG" sz="1800" dirty="0" smtClean="0"/>
              <a:t>или не предвиждат използването на повече от половината от предоставената безвъзмездна помощ за доставка на оборудване</a:t>
            </a:r>
            <a:r>
              <a:rPr lang="en-US" sz="1800" dirty="0" smtClean="0"/>
              <a:t>,</a:t>
            </a:r>
            <a:r>
              <a:rPr lang="bg-BG" sz="1800" dirty="0" smtClean="0"/>
              <a:t> а са по-скоро насочени към проучвания и разработване на стратегии, организиране на обучения и семинари, обмен на информация и т.н</a:t>
            </a:r>
            <a:r>
              <a:rPr lang="en-US" sz="1800" dirty="0" smtClean="0"/>
              <a:t>.</a:t>
            </a:r>
          </a:p>
          <a:p>
            <a:pPr marL="0" lvl="0" indent="0">
              <a:buNone/>
            </a:pPr>
            <a:endParaRPr lang="en-US" sz="1800" b="1" i="1" dirty="0"/>
          </a:p>
          <a:p>
            <a:pPr lvl="0" algn="just"/>
            <a:r>
              <a:rPr lang="bg-BG" sz="1800" b="1" u="sng" dirty="0" smtClean="0"/>
              <a:t>Инвестиционни проекти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bg-BG" sz="1800" dirty="0" smtClean="0"/>
              <a:t>проекти, които включват строителство (вкл. реконструкция, рехабилитация, реставрация, ремонт и т.н.) и/или доставка на оборудване, които формират </a:t>
            </a:r>
            <a:r>
              <a:rPr lang="bg-BG" sz="1800" dirty="0" smtClean="0">
                <a:solidFill>
                  <a:schemeClr val="accent3">
                    <a:lumMod val="50000"/>
                  </a:schemeClr>
                </a:solidFill>
              </a:rPr>
              <a:t>поне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en-US" sz="1800" dirty="0"/>
              <a:t> </a:t>
            </a:r>
            <a:r>
              <a:rPr lang="bg-BG" sz="1800" dirty="0" smtClean="0"/>
              <a:t>от общия бюджет на проекта</a:t>
            </a:r>
            <a:r>
              <a:rPr lang="en-US" sz="1800" dirty="0" smtClean="0"/>
              <a:t>.</a:t>
            </a:r>
            <a:r>
              <a:rPr lang="bg-BG" sz="1800" dirty="0" smtClean="0"/>
              <a:t> </a:t>
            </a:r>
            <a:r>
              <a:rPr lang="bg-BG" sz="1800" dirty="0"/>
              <a:t>Строителни дейности се извършват върху държавна или общинска собственост.</a:t>
            </a:r>
            <a:endParaRPr lang="en-US" sz="1800" dirty="0"/>
          </a:p>
          <a:p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>
                <a:solidFill>
                  <a:schemeClr val="bg1"/>
                </a:solidFill>
              </a:rPr>
              <a:t>Типове проекти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1800" b="1" dirty="0" smtClean="0"/>
          </a:p>
          <a:p>
            <a:pPr marL="0" indent="0">
              <a:buNone/>
            </a:pPr>
            <a:endParaRPr lang="en-US" altLang="en-US" sz="1800" dirty="0" smtClean="0"/>
          </a:p>
          <a:p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Продължителност и стойност на проектите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95493"/>
              </p:ext>
            </p:extLst>
          </p:nvPr>
        </p:nvGraphicFramePr>
        <p:xfrm>
          <a:off x="251520" y="1556792"/>
          <a:ext cx="8640960" cy="4681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0160"/>
                <a:gridCol w="2016224"/>
                <a:gridCol w="1800200"/>
                <a:gridCol w="1656184"/>
                <a:gridCol w="1728192"/>
              </a:tblGrid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Приоритетна ос</a:t>
                      </a:r>
                      <a:endParaRPr lang="en-US" sz="15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Специфична цел</a:t>
                      </a:r>
                      <a:endParaRPr lang="en-US" sz="15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проект</a:t>
                      </a:r>
                      <a:endParaRPr lang="en-US" sz="15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Стойност на финансовата помощ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bg-BG" sz="15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мин. – макс., 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€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Продължителност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мин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.-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макс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endParaRPr lang="en-US" sz="15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месеци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5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724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Устойчив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туризъм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1.1. </a:t>
                      </a:r>
                      <a:r>
                        <a:rPr lang="bg-BG" sz="1500" dirty="0" smtClean="0">
                          <a:effectLst/>
                        </a:rPr>
                        <a:t>Туристическа</a:t>
                      </a:r>
                      <a:r>
                        <a:rPr lang="bg-BG" sz="1500" baseline="0" dirty="0" smtClean="0">
                          <a:effectLst/>
                        </a:rPr>
                        <a:t> привлекателност</a:t>
                      </a:r>
                      <a:endParaRPr lang="en-US" sz="15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</a:rPr>
                        <a:t>Инвестиционен </a:t>
                      </a:r>
                      <a:r>
                        <a:rPr lang="en-US" sz="1500" b="0" dirty="0" smtClean="0">
                          <a:effectLst/>
                        </a:rPr>
                        <a:t> 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</a:t>
                      </a:r>
                      <a:r>
                        <a:rPr lang="bg-BG" sz="1500" b="1" dirty="0">
                          <a:effectLst/>
                        </a:rPr>
                        <a:t>00</a:t>
                      </a:r>
                      <a:r>
                        <a:rPr lang="en-US" sz="1500" b="1" dirty="0">
                          <a:effectLst/>
                        </a:rPr>
                        <a:t>.000-600.000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bg-BG" sz="1500" b="1" dirty="0">
                          <a:solidFill>
                            <a:schemeClr val="tx1"/>
                          </a:solidFill>
                          <a:effectLst/>
                        </a:rPr>
                        <a:t>-24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1.2. </a:t>
                      </a:r>
                      <a:r>
                        <a:rPr lang="bg-BG" sz="1500" dirty="0" smtClean="0">
                          <a:effectLst/>
                        </a:rPr>
                        <a:t>Трансграничен</a:t>
                      </a:r>
                      <a:r>
                        <a:rPr lang="bg-BG" sz="1500" baseline="0" dirty="0" smtClean="0">
                          <a:effectLst/>
                        </a:rPr>
                        <a:t> туристически продукт</a:t>
                      </a:r>
                      <a:endParaRPr lang="en-US" sz="15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„меки мерки“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100.000-200.000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8-15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3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1.3. </a:t>
                      </a:r>
                      <a:r>
                        <a:rPr lang="bg-BG" sz="1500" dirty="0" smtClean="0">
                          <a:effectLst/>
                        </a:rPr>
                        <a:t>Мерки</a:t>
                      </a:r>
                      <a:r>
                        <a:rPr lang="bg-BG" sz="1500" baseline="0" dirty="0" smtClean="0">
                          <a:effectLst/>
                        </a:rPr>
                        <a:t> от типа „Хора за хора“</a:t>
                      </a:r>
                      <a:endParaRPr lang="en-US" sz="15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„меки мерки“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75.000-150.000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8-15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45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Младежи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2.1. </a:t>
                      </a:r>
                      <a:r>
                        <a:rPr lang="bg-BG" sz="1500" dirty="0" smtClean="0">
                          <a:effectLst/>
                        </a:rPr>
                        <a:t>Умения</a:t>
                      </a:r>
                      <a:r>
                        <a:rPr lang="bg-BG" sz="1500" baseline="0" dirty="0" smtClean="0">
                          <a:effectLst/>
                        </a:rPr>
                        <a:t> и предприемачество</a:t>
                      </a:r>
                      <a:endParaRPr lang="en-US" sz="15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Инвестиционен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</a:t>
                      </a:r>
                      <a:r>
                        <a:rPr lang="bg-BG" sz="1500" b="1" dirty="0">
                          <a:effectLst/>
                        </a:rPr>
                        <a:t>00</a:t>
                      </a:r>
                      <a:r>
                        <a:rPr lang="en-US" sz="1500" b="1" dirty="0">
                          <a:effectLst/>
                        </a:rPr>
                        <a:t>.000-600.000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12-24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6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„меки мерки“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100.000-200.000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8-15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2.2. </a:t>
                      </a:r>
                      <a:r>
                        <a:rPr lang="bg-BG" sz="1500" dirty="0" smtClean="0">
                          <a:effectLst/>
                        </a:rPr>
                        <a:t>Мерки</a:t>
                      </a:r>
                      <a:r>
                        <a:rPr lang="bg-BG" sz="1500" baseline="0" dirty="0" smtClean="0">
                          <a:effectLst/>
                        </a:rPr>
                        <a:t> от типа „Хора за хора“</a:t>
                      </a:r>
                      <a:endParaRPr lang="en-US" sz="15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„меки мерки“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75.000-150.000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8-15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453"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Околна</a:t>
                      </a:r>
                      <a:r>
                        <a:rPr lang="bg-BG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среда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3.1. </a:t>
                      </a:r>
                      <a:r>
                        <a:rPr lang="bg-BG" sz="1500" dirty="0" smtClean="0">
                          <a:effectLst/>
                        </a:rPr>
                        <a:t>Съвместно</a:t>
                      </a:r>
                      <a:r>
                        <a:rPr lang="bg-BG" sz="1500" baseline="0" dirty="0" smtClean="0">
                          <a:effectLst/>
                        </a:rPr>
                        <a:t> управление на риска</a:t>
                      </a:r>
                      <a:endParaRPr lang="en-US" sz="15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Инвестиционен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3</a:t>
                      </a:r>
                      <a:r>
                        <a:rPr lang="bg-BG" sz="1500" b="1" dirty="0">
                          <a:effectLst/>
                        </a:rPr>
                        <a:t>00</a:t>
                      </a:r>
                      <a:r>
                        <a:rPr lang="en-US" sz="1500" b="1" dirty="0" smtClean="0">
                          <a:effectLst/>
                        </a:rPr>
                        <a:t>.000</a:t>
                      </a:r>
                      <a:r>
                        <a:rPr lang="bg-BG" sz="1500" b="1" dirty="0" smtClean="0">
                          <a:effectLst/>
                        </a:rPr>
                        <a:t>-</a:t>
                      </a:r>
                      <a:r>
                        <a:rPr lang="en-US" sz="1500" b="1" dirty="0" smtClean="0">
                          <a:effectLst/>
                        </a:rPr>
                        <a:t>600.000</a:t>
                      </a:r>
                      <a:r>
                        <a:rPr lang="en-GB" sz="1500" b="1" dirty="0">
                          <a:effectLst/>
                        </a:rPr>
                        <a:t>   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12-24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6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bg-BG" sz="15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„меки мерки“</a:t>
                      </a:r>
                      <a:endParaRPr lang="en-US" sz="15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100.000-200.000</a:t>
                      </a:r>
                      <a:endParaRPr lang="en-US" sz="1500" b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8-15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6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3.2. </a:t>
                      </a:r>
                      <a:r>
                        <a:rPr lang="bg-BG" sz="1500" b="0" dirty="0" smtClean="0">
                          <a:solidFill>
                            <a:schemeClr val="tx1"/>
                          </a:solidFill>
                          <a:effectLst/>
                        </a:rPr>
                        <a:t>Опазване</a:t>
                      </a:r>
                      <a:r>
                        <a:rPr lang="bg-BG" sz="15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околната среда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Инвестиционен</a:t>
                      </a:r>
                      <a:r>
                        <a:rPr lang="bg-BG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bg-BG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.000-600.000</a:t>
                      </a: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12-24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4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</a:t>
                      </a:r>
                      <a:r>
                        <a:rPr lang="bg-BG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„меки мерки“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100.000-200.000</a:t>
                      </a: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8-15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2019" marR="620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36007" y="2573566"/>
            <a:ext cx="2215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600" b="1" u="sng" dirty="0" smtClean="0"/>
              <a:t>Как</a:t>
            </a:r>
            <a:r>
              <a:rPr lang="en-US" sz="1600" b="1" u="sng" dirty="0" smtClean="0"/>
              <a:t>:</a:t>
            </a:r>
          </a:p>
          <a:p>
            <a:r>
              <a:rPr lang="bg-BG" sz="1600" dirty="0" smtClean="0"/>
              <a:t>Пълният пакет за кандидатстване е публикуван на:</a:t>
            </a:r>
          </a:p>
          <a:p>
            <a:pPr>
              <a:buFontTx/>
              <a:buChar char="-"/>
            </a:pPr>
            <a:r>
              <a:rPr lang="bg-BG" sz="1600" dirty="0"/>
              <a:t>официалната интернет страница на Програмата:</a:t>
            </a:r>
            <a:r>
              <a:rPr lang="bg-BG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www.ipacbc-bgrs.eu</a:t>
            </a:r>
            <a:endParaRPr lang="bg-BG" sz="1600" dirty="0" smtClean="0"/>
          </a:p>
          <a:p>
            <a:pPr>
              <a:buFontTx/>
              <a:buChar char="-"/>
            </a:pPr>
            <a:r>
              <a:rPr lang="bg-BG" sz="1600" dirty="0"/>
              <a:t>Интернет страницата на </a:t>
            </a:r>
            <a:r>
              <a:rPr lang="bg-BG" sz="1600" dirty="0" smtClean="0"/>
              <a:t>МРРБ: </a:t>
            </a:r>
            <a:r>
              <a:rPr lang="it-IT" sz="1600" u="sng" dirty="0">
                <a:hlinkClick r:id="rId3"/>
              </a:rPr>
              <a:t>www.mrrb.government.bg</a:t>
            </a:r>
            <a:endParaRPr lang="bg-BG" sz="1600" dirty="0"/>
          </a:p>
          <a:p>
            <a:pPr>
              <a:buFontTx/>
              <a:buChar char="-"/>
            </a:pPr>
            <a:r>
              <a:rPr lang="bg-BG" sz="1600" dirty="0"/>
              <a:t>Официалната страница на НПО</a:t>
            </a:r>
            <a:r>
              <a:rPr lang="bg-BG" sz="1600" dirty="0" smtClean="0"/>
              <a:t>: </a:t>
            </a:r>
            <a:r>
              <a:rPr lang="nl-BE" sz="1600" u="sng" dirty="0" smtClean="0">
                <a:hlinkClick r:id="rId4"/>
              </a:rPr>
              <a:t>www.seio.gov.rs</a:t>
            </a:r>
            <a:endParaRPr lang="bg-BG" sz="1600" u="sng" dirty="0" smtClean="0"/>
          </a:p>
          <a:p>
            <a:pPr>
              <a:buFontTx/>
              <a:buChar char="-"/>
            </a:pPr>
            <a:r>
              <a:rPr lang="bg-BG" sz="1600" dirty="0" smtClean="0"/>
              <a:t>Единния информационен портал на Структурните фондове на ЕС: </a:t>
            </a:r>
            <a:r>
              <a:rPr lang="en-US" sz="1600" u="sng" dirty="0">
                <a:hlinkClick r:id="rId5"/>
              </a:rPr>
              <a:t>www.eufunds.bg</a:t>
            </a:r>
            <a:endParaRPr lang="bg-BG" sz="1600" dirty="0"/>
          </a:p>
          <a:p>
            <a:pPr marL="0" indent="0">
              <a:buNone/>
            </a:pPr>
            <a:endParaRPr lang="en-US" sz="1600" b="1" dirty="0"/>
          </a:p>
          <a:p>
            <a:pPr algn="just"/>
            <a:r>
              <a:rPr lang="bg-BG" sz="1600" dirty="0" smtClean="0"/>
              <a:t>Всички потенциални кандидати</a:t>
            </a:r>
            <a:r>
              <a:rPr lang="en-US" sz="1600" dirty="0" smtClean="0"/>
              <a:t> </a:t>
            </a:r>
            <a:r>
              <a:rPr lang="bg-BG" sz="1600" dirty="0" smtClean="0">
                <a:solidFill>
                  <a:schemeClr val="accent3">
                    <a:lumMod val="50000"/>
                  </a:schemeClr>
                </a:solidFill>
              </a:rPr>
              <a:t>могат да задават писмени въпроси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1600" dirty="0" smtClean="0"/>
              <a:t>по пакета за кандидатстване</a:t>
            </a:r>
            <a:r>
              <a:rPr lang="en-US" sz="1600" dirty="0" smtClean="0"/>
              <a:t> </a:t>
            </a:r>
            <a:r>
              <a:rPr lang="bg-BG" sz="1600" u="sng" dirty="0" smtClean="0"/>
              <a:t>до 21 календарни дни</a:t>
            </a:r>
            <a:r>
              <a:rPr lang="en-US" sz="1600" u="sng" dirty="0" smtClean="0"/>
              <a:t> </a:t>
            </a:r>
            <a:r>
              <a:rPr lang="bg-BG" sz="1600" dirty="0" smtClean="0"/>
              <a:t>преди крайния срок за подаване на проектни предложения</a:t>
            </a:r>
            <a:r>
              <a:rPr lang="en-US" sz="1600" dirty="0" smtClean="0"/>
              <a:t>. </a:t>
            </a:r>
            <a:r>
              <a:rPr lang="bg-BG" sz="1600" dirty="0" smtClean="0"/>
              <a:t>Съвместният секретариат периодично ще публикува на официалната интернет страница на Програмата списък на всички въпроси и техните отговори,</a:t>
            </a:r>
            <a:r>
              <a:rPr lang="en-US" sz="1600" dirty="0" smtClean="0"/>
              <a:t> </a:t>
            </a:r>
            <a:r>
              <a:rPr lang="bg-BG" sz="1600" u="sng" dirty="0" smtClean="0"/>
              <a:t>но не по-късно от 11 календарни дни</a:t>
            </a:r>
            <a:r>
              <a:rPr lang="en-US" sz="1600" u="sng" dirty="0" smtClean="0"/>
              <a:t> </a:t>
            </a:r>
            <a:r>
              <a:rPr lang="bg-BG" sz="1600" dirty="0"/>
              <a:t>преди крайния срок за подаване на проектни </a:t>
            </a:r>
            <a:r>
              <a:rPr lang="bg-BG" sz="1600" dirty="0" smtClean="0"/>
              <a:t>предложения</a:t>
            </a:r>
            <a:r>
              <a:rPr lang="bg-BG" sz="1600" dirty="0"/>
              <a:t>.</a:t>
            </a:r>
            <a:endParaRPr lang="en-US" sz="1600" b="1" dirty="0" smtClean="0"/>
          </a:p>
          <a:p>
            <a:pPr marL="0" indent="0">
              <a:buNone/>
            </a:pPr>
            <a:r>
              <a:rPr lang="bg-BG" sz="1600" b="1" u="sng" dirty="0" smtClean="0"/>
              <a:t>Къде</a:t>
            </a:r>
            <a:r>
              <a:rPr lang="en-US" sz="1600" b="1" u="sng" dirty="0" smtClean="0"/>
              <a:t>:</a:t>
            </a:r>
          </a:p>
          <a:p>
            <a:r>
              <a:rPr lang="bg-BG" sz="1600" dirty="0" smtClean="0"/>
              <a:t>Съвместен секретариат по Програмата – София (в сградата на МРРБ)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bg-BG" sz="1600" b="1" u="sng" dirty="0" smtClean="0"/>
              <a:t>Кога</a:t>
            </a:r>
            <a:r>
              <a:rPr lang="en-US" sz="1600" b="1" u="sng" dirty="0" smtClean="0"/>
              <a:t>: </a:t>
            </a:r>
          </a:p>
          <a:p>
            <a:r>
              <a:rPr lang="bg-BG" sz="1600" dirty="0"/>
              <a:t>Крайният срок за подаване на проектни предложения</a:t>
            </a:r>
            <a:r>
              <a:rPr lang="bg-BG" sz="1600" dirty="0" smtClean="0">
                <a:solidFill>
                  <a:srgbClr val="FF0000"/>
                </a:solidFill>
              </a:rPr>
              <a:t> </a:t>
            </a:r>
            <a:r>
              <a:rPr lang="bg-BG" sz="1600" dirty="0" smtClean="0"/>
              <a:t>по първата покана е</a:t>
            </a:r>
            <a:r>
              <a:rPr lang="en-US" sz="1600" dirty="0" smtClean="0"/>
              <a:t> </a:t>
            </a:r>
            <a:r>
              <a:rPr lang="bg-BG" sz="1600" b="1" dirty="0" smtClean="0">
                <a:solidFill>
                  <a:srgbClr val="FF0000"/>
                </a:solidFill>
              </a:rPr>
              <a:t>18 януари 2016, 16:00 часа местно време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6"/>
            <a:ext cx="4176379" cy="69715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Подаване на проектните предложения</a:t>
            </a:r>
            <a:endParaRPr lang="bg-BG" sz="2800" b="1" dirty="0"/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692696"/>
            <a:ext cx="7999412" cy="4824536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bg-BG" sz="2400" b="1" dirty="0">
                <a:solidFill>
                  <a:srgbClr val="2A35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 ЗА </a:t>
            </a:r>
            <a:r>
              <a:rPr lang="bg-BG" sz="2400" b="1" dirty="0" smtClean="0">
                <a:solidFill>
                  <a:srgbClr val="2A35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ТРАНСНАЦИОНАЛНО СЪТРУДНИЧЕСТВО</a:t>
            </a:r>
            <a:endParaRPr lang="en-US" sz="2400" b="1" dirty="0" smtClean="0">
              <a:solidFill>
                <a:srgbClr val="2A35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en-US" b="1" dirty="0">
              <a:solidFill>
                <a:srgbClr val="2A358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bg-BG" sz="2400" b="1" dirty="0" smtClean="0">
                <a:solidFill>
                  <a:srgbClr val="2A35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bg-BG" sz="2400" b="1" dirty="0" smtClean="0"/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bg-BG" sz="2400" b="1" dirty="0"/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bg-BG" sz="1800" b="1" dirty="0"/>
          </a:p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bg-BG" sz="4000" b="1" dirty="0" smtClean="0">
                <a:solidFill>
                  <a:srgbClr val="2A35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ДУНАВ 2014-2020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endParaRPr lang="bg-BG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70" y="2708920"/>
            <a:ext cx="58326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56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492896"/>
            <a:ext cx="8687505" cy="3888432"/>
          </a:xfrm>
        </p:spPr>
        <p:txBody>
          <a:bodyPr>
            <a:normAutofit/>
          </a:bodyPr>
          <a:lstStyle/>
          <a:p>
            <a:pPr algn="just"/>
            <a:r>
              <a:rPr lang="bg-BG" sz="1700" b="1" dirty="0" smtClean="0"/>
              <a:t>Програмата за ТГС ИНТЕРРЕГ – ИПП България – Сърбия</a:t>
            </a:r>
            <a:r>
              <a:rPr lang="bg-BG" sz="1700" dirty="0" smtClean="0"/>
              <a:t> е разработена в рамките на европейската стратегия за интелигентен, устойчив и приобщаващ растеж, както и  на базата на национални стратегически документи.</a:t>
            </a:r>
            <a:endParaRPr lang="en-US" sz="1700" dirty="0"/>
          </a:p>
          <a:p>
            <a:endParaRPr lang="en-US" sz="1700" dirty="0" smtClean="0"/>
          </a:p>
          <a:p>
            <a:pPr algn="just"/>
            <a:r>
              <a:rPr lang="bg-BG" sz="1700" dirty="0" smtClean="0"/>
              <a:t>Програмата е </a:t>
            </a:r>
            <a:r>
              <a:rPr lang="bg-BG" sz="1700" b="1" dirty="0" err="1" smtClean="0"/>
              <a:t>съфинансирана</a:t>
            </a:r>
            <a:r>
              <a:rPr lang="bg-BG" sz="1700" dirty="0" smtClean="0"/>
              <a:t> от Европейския съюз чрез Инструмента за предприсъединителна помощ </a:t>
            </a:r>
            <a:r>
              <a:rPr lang="en-US" sz="1700" dirty="0"/>
              <a:t>II </a:t>
            </a:r>
            <a:r>
              <a:rPr lang="bg-BG" sz="1700" dirty="0" smtClean="0"/>
              <a:t>(ИПП </a:t>
            </a:r>
            <a:r>
              <a:rPr lang="en-US" sz="1700" dirty="0"/>
              <a:t>II </a:t>
            </a:r>
            <a:r>
              <a:rPr lang="bg-BG" sz="1700" dirty="0" smtClean="0"/>
              <a:t>) и от двете партниращи държави България и Сърбия. </a:t>
            </a:r>
            <a:endParaRPr lang="en-US" sz="1700" dirty="0" smtClean="0"/>
          </a:p>
          <a:p>
            <a:pPr algn="just"/>
            <a:endParaRPr lang="bg-BG" sz="1700" dirty="0" smtClean="0"/>
          </a:p>
          <a:p>
            <a:pPr algn="just"/>
            <a:r>
              <a:rPr lang="bg-BG" sz="1700" b="1" dirty="0" smtClean="0"/>
              <a:t>Програмният документ </a:t>
            </a:r>
            <a:r>
              <a:rPr lang="bg-BG" sz="1700" dirty="0" smtClean="0"/>
              <a:t>е разработен съвместно от двете държави посредством широко партньорство между национални, регионални и местни заинтересовани лица. </a:t>
            </a:r>
          </a:p>
          <a:p>
            <a:pPr algn="just"/>
            <a:endParaRPr lang="en-US" sz="1700" dirty="0" smtClean="0"/>
          </a:p>
          <a:p>
            <a:r>
              <a:rPr lang="bg-BG" sz="1700" dirty="0" smtClean="0"/>
              <a:t>Официално </a:t>
            </a:r>
            <a:r>
              <a:rPr lang="bg-BG" sz="1700" b="1" dirty="0" smtClean="0"/>
              <a:t>програмата е одобрена</a:t>
            </a:r>
            <a:r>
              <a:rPr lang="bg-BG" sz="1700" dirty="0" smtClean="0"/>
              <a:t> от ЕК на 30 юли 2015 г. </a:t>
            </a:r>
            <a:endParaRPr lang="en-US" sz="17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571605"/>
            <a:ext cx="4176380" cy="651778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Обща информация</a:t>
            </a:r>
            <a:endParaRPr lang="en-US" sz="2800" dirty="0"/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2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68678" y="4803654"/>
            <a:ext cx="8523802" cy="164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bg-BG" altLang="bg-BG" sz="1600" b="1" dirty="0">
                <a:solidFill>
                  <a:schemeClr val="accent6">
                    <a:lumMod val="75000"/>
                  </a:schemeClr>
                </a:solidFill>
              </a:rPr>
              <a:t>ГЕОГРАФСКИ </a:t>
            </a:r>
            <a:r>
              <a:rPr lang="bg-BG" altLang="bg-BG" sz="1600" b="1" dirty="0" smtClean="0">
                <a:solidFill>
                  <a:schemeClr val="accent6">
                    <a:lumMod val="75000"/>
                  </a:schemeClr>
                </a:solidFill>
              </a:rPr>
              <a:t>ОБХВАТ</a:t>
            </a:r>
            <a:endParaRPr lang="bg-BG" altLang="bg-BG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bg-BG" altLang="bg-BG" sz="1600" b="1" dirty="0"/>
              <a:t>9 ДЪРЖАВИ-ЧЛЕНКИ НА ЕС</a:t>
            </a:r>
            <a:r>
              <a:rPr lang="en-US" altLang="bg-BG" sz="1600" b="1" dirty="0"/>
              <a:t>: </a:t>
            </a:r>
            <a:endParaRPr lang="bg-BG" altLang="bg-BG" sz="1600" b="1" dirty="0"/>
          </a:p>
          <a:p>
            <a:pPr algn="l">
              <a:lnSpc>
                <a:spcPct val="120000"/>
              </a:lnSpc>
              <a:defRPr/>
            </a:pPr>
            <a:r>
              <a:rPr lang="bg-BG" altLang="bg-BG" sz="1400" b="1" dirty="0">
                <a:solidFill>
                  <a:srgbClr val="0070C0"/>
                </a:solidFill>
              </a:rPr>
              <a:t>АВСТРИЯ, БЪЛГАРИЯ, ГЕРМАНИЯ, РУМЪНИЯ,  СЛОВАКИЯ, СЛОВЕНИЯ, УНГАРИЯ, ХЪРВАТСКА, ЧЕХИЯ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defRPr/>
            </a:pPr>
            <a:r>
              <a:rPr lang="bg-BG" altLang="bg-BG" sz="1600" b="1" dirty="0"/>
              <a:t>5 ДЪРЖАВИ КАНДИДАТКИ,</a:t>
            </a:r>
            <a:r>
              <a:rPr lang="en-US" altLang="bg-BG" sz="1600" b="1" dirty="0"/>
              <a:t> </a:t>
            </a:r>
            <a:r>
              <a:rPr lang="bg-BG" altLang="bg-BG" sz="1600" b="1" dirty="0"/>
              <a:t>ПОТЕНЦИАЛНИ КАНДИДАТКИ  и ТРЕТИ СТРАНИ</a:t>
            </a:r>
            <a:r>
              <a:rPr lang="en-US" altLang="bg-BG" sz="1600" b="1" dirty="0"/>
              <a:t>: </a:t>
            </a:r>
            <a:endParaRPr lang="bg-BG" altLang="bg-BG" sz="1600" b="1" dirty="0"/>
          </a:p>
          <a:p>
            <a:pPr algn="l">
              <a:lnSpc>
                <a:spcPct val="120000"/>
              </a:lnSpc>
              <a:defRPr/>
            </a:pPr>
            <a:r>
              <a:rPr lang="bg-BG" altLang="bg-BG" sz="1400" b="1" dirty="0">
                <a:solidFill>
                  <a:srgbClr val="0070C0"/>
                </a:solidFill>
              </a:rPr>
              <a:t>БОСНА И ХЕРЦЕГОВИНА, МОЛДОВА, СЪРБИЯ, УКРАЙНА, ЧЕРНА </a:t>
            </a:r>
            <a:r>
              <a:rPr lang="bg-BG" altLang="bg-BG" sz="1400" b="1" dirty="0" smtClean="0">
                <a:solidFill>
                  <a:srgbClr val="0070C0"/>
                </a:solidFill>
              </a:rPr>
              <a:t>ГОРА</a:t>
            </a:r>
            <a:r>
              <a:rPr lang="en-US" altLang="bg-BG" sz="1400" b="1" dirty="0" smtClean="0">
                <a:solidFill>
                  <a:srgbClr val="0070C0"/>
                </a:solidFill>
              </a:rPr>
              <a:t> </a:t>
            </a:r>
            <a:endParaRPr lang="bg-BG" altLang="bg-BG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8" y="2185993"/>
            <a:ext cx="4006100" cy="24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2132856"/>
            <a:ext cx="4176464" cy="296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bg-BG" sz="1600" b="1" dirty="0"/>
              <a:t>ОДОБРЕНА С РЕШЕНИЕ </a:t>
            </a:r>
            <a:r>
              <a:rPr lang="ru-RU" sz="1600" b="1" dirty="0" smtClean="0">
                <a:solidFill>
                  <a:srgbClr val="0070C0"/>
                </a:solidFill>
              </a:rPr>
              <a:t>C(2015</a:t>
            </a:r>
            <a:r>
              <a:rPr lang="ru-RU" sz="1600" b="1" dirty="0">
                <a:solidFill>
                  <a:srgbClr val="0070C0"/>
                </a:solidFill>
              </a:rPr>
              <a:t>) </a:t>
            </a:r>
            <a:r>
              <a:rPr lang="ru-RU" sz="1600" b="1" dirty="0" smtClean="0">
                <a:solidFill>
                  <a:srgbClr val="0070C0"/>
                </a:solidFill>
              </a:rPr>
              <a:t>5953/20.08. </a:t>
            </a:r>
            <a:r>
              <a:rPr lang="ru-RU" sz="1600" b="1" dirty="0">
                <a:solidFill>
                  <a:srgbClr val="0070C0"/>
                </a:solidFill>
              </a:rPr>
              <a:t>2015 г.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l">
              <a:lnSpc>
                <a:spcPct val="130000"/>
              </a:lnSpc>
              <a:spcBef>
                <a:spcPts val="1200"/>
              </a:spcBef>
            </a:pPr>
            <a:r>
              <a:rPr lang="bg-BG" altLang="bg-BG" sz="1600" b="1" dirty="0"/>
              <a:t>БЮДЖЕТ </a:t>
            </a:r>
            <a:r>
              <a:rPr lang="bg-BG" altLang="bg-BG" sz="1600" b="1" dirty="0" smtClean="0"/>
              <a:t> </a:t>
            </a:r>
          </a:p>
          <a:p>
            <a:pPr algn="l">
              <a:lnSpc>
                <a:spcPct val="130000"/>
              </a:lnSpc>
            </a:pPr>
            <a:r>
              <a:rPr lang="bg-BG" sz="1600" b="1" dirty="0" smtClean="0">
                <a:solidFill>
                  <a:schemeClr val="accent6">
                    <a:lumMod val="75000"/>
                  </a:schemeClr>
                </a:solidFill>
              </a:rPr>
              <a:t>268 </a:t>
            </a:r>
            <a:r>
              <a:rPr lang="bg-BG" sz="1600" b="1" dirty="0">
                <a:solidFill>
                  <a:schemeClr val="accent6">
                    <a:lumMod val="75000"/>
                  </a:schemeClr>
                </a:solidFill>
              </a:rPr>
              <a:t>907 429  </a:t>
            </a:r>
            <a:r>
              <a:rPr lang="bg-BG" altLang="bg-BG" sz="1600" b="1" dirty="0">
                <a:solidFill>
                  <a:schemeClr val="accent6">
                    <a:lumMod val="75000"/>
                  </a:schemeClr>
                </a:solidFill>
              </a:rPr>
              <a:t>евро </a:t>
            </a:r>
          </a:p>
          <a:p>
            <a:pPr algn="l">
              <a:lnSpc>
                <a:spcPct val="130000"/>
              </a:lnSpc>
              <a:spcBef>
                <a:spcPts val="1200"/>
              </a:spcBef>
            </a:pPr>
            <a:r>
              <a:rPr lang="bg-BG" sz="1600" b="1" dirty="0" smtClean="0"/>
              <a:t>Управляващ орган </a:t>
            </a:r>
            <a:r>
              <a:rPr lang="bg-BG" sz="1600" b="1" dirty="0" smtClean="0">
                <a:solidFill>
                  <a:srgbClr val="0070C0"/>
                </a:solidFill>
              </a:rPr>
              <a:t>Секретариат за национално икономическо планиране – Министерството на националната икономика, Унгария </a:t>
            </a:r>
            <a:endParaRPr lang="bg-BG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0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86136"/>
            <a:ext cx="8352928" cy="129884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b="1" cap="al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ПРИОРИТЕТНА ОС 1: 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Иновативен и социално ангажиран Дунавски регион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360474"/>
            <a:ext cx="42484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2000" b="1" dirty="0">
                <a:ea typeface="Tahoma" panose="020B0604030504040204" pitchFamily="34" charset="0"/>
                <a:cs typeface="Tahoma" panose="020B0604030504040204" pitchFamily="34" charset="0"/>
              </a:rPr>
              <a:t>Специфична цел 1.1: </a:t>
            </a:r>
            <a:endParaRPr lang="bg-BG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Подобряване </a:t>
            </a:r>
            <a:r>
              <a:rPr lang="bg-BG" sz="2000" b="1" dirty="0">
                <a:ea typeface="Tahoma" panose="020B0604030504040204" pitchFamily="34" charset="0"/>
                <a:cs typeface="Tahoma" panose="020B0604030504040204" pitchFamily="34" charset="0"/>
              </a:rPr>
              <a:t>на средата за балансиран достъп до знание </a:t>
            </a:r>
          </a:p>
        </p:txBody>
      </p:sp>
      <p:pic>
        <p:nvPicPr>
          <p:cNvPr id="54274" name="Picture 2" descr="http://previews.123rf.com/images/rukanoga/rukanoga1207/rukanoga120700053/14380093-3d-small-person-with-an-idea-symbol--Stock-Photo-innovation-man-bul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96140"/>
            <a:ext cx="3456384" cy="23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97152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2000" b="1" dirty="0">
                <a:ea typeface="Tahoma" panose="020B0604030504040204" pitchFamily="34" charset="0"/>
                <a:cs typeface="Tahoma" panose="020B0604030504040204" pitchFamily="34" charset="0"/>
              </a:rPr>
              <a:t>Специфична цел 1.2: </a:t>
            </a:r>
          </a:p>
          <a:p>
            <a:pPr algn="l">
              <a:lnSpc>
                <a:spcPct val="130000"/>
              </a:lnSpc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>
                <a:ea typeface="Tahoma" panose="020B0604030504040204" pitchFamily="34" charset="0"/>
                <a:cs typeface="Tahoma" panose="020B0604030504040204" pitchFamily="34" charset="0"/>
              </a:rPr>
              <a:t>Увеличаване на уменията и знанията за бизнес и социалните </a:t>
            </a:r>
            <a:r>
              <a:rPr lang="bg-BG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иновации</a:t>
            </a:r>
            <a:endParaRPr lang="bg-BG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2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0848"/>
            <a:ext cx="8280920" cy="129614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rgbClr val="FFC000"/>
              </a:buClr>
              <a:buNone/>
            </a:pPr>
            <a:r>
              <a:rPr lang="bg-BG" sz="2400" b="1" cap="al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Приоритетна </a:t>
            </a:r>
            <a:r>
              <a:rPr lang="bg-BG" sz="24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 2: 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bg-BG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Околна среда и културно ангажиран Дунавски регион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5359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201357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1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2.1: </a:t>
            </a:r>
            <a:r>
              <a:rPr lang="bg-BG" sz="18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Устойчиво </a:t>
            </a:r>
            <a:r>
              <a:rPr lang="bg-BG" sz="1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използване на природното и културното наследство и ресурси.</a:t>
            </a:r>
          </a:p>
          <a:p>
            <a:pPr marL="342900" lvl="0" indent="-342900" algn="just" fontAlgn="auto"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1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2.2: </a:t>
            </a:r>
            <a:r>
              <a:rPr lang="bg-BG" sz="18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Възстановяване </a:t>
            </a:r>
            <a:r>
              <a:rPr lang="bg-BG" sz="1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управление на екологични мрежи и коридори</a:t>
            </a:r>
            <a:r>
              <a:rPr lang="bg-BG" sz="18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lvl="0" indent="-285750" algn="just">
              <a:spcBef>
                <a:spcPts val="1200"/>
              </a:spcBef>
              <a:buClr>
                <a:srgbClr val="F79646">
                  <a:lumMod val="75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1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</a:t>
            </a:r>
            <a:r>
              <a:rPr lang="bg-BG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2.3</a:t>
            </a:r>
            <a:r>
              <a:rPr lang="bg-BG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Подобряване </a:t>
            </a:r>
            <a:r>
              <a:rPr lang="bg-BG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транснационалното управление на водните ресурси и превенция на риска</a:t>
            </a:r>
            <a:r>
              <a:rPr lang="bg-BG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 fontAlgn="auto"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2.4: </a:t>
            </a:r>
            <a:r>
              <a:rPr lang="bg-BG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Подобряване </a:t>
            </a:r>
            <a:r>
              <a:rPr lang="bg-BG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готовността за управление на рискови ситуации</a:t>
            </a:r>
            <a:r>
              <a:rPr lang="bg-BG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bg-BG" sz="18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59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88840"/>
            <a:ext cx="8071048" cy="100811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bg-BG" sz="2400" b="1" cap="al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Приоритетна ос 3: 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Подобрена свързаност на Дунавския регион</a:t>
            </a:r>
          </a:p>
          <a:p>
            <a:pPr marL="0" indent="0">
              <a:buNone/>
            </a:pPr>
            <a:endParaRPr lang="bg-BG" sz="1800" b="1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2837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284984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3.1: </a:t>
            </a:r>
            <a:r>
              <a:rPr lang="bg-BG" sz="2000" b="1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Екологосъобразни</a:t>
            </a: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сигурни транспортни системи</a:t>
            </a: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bg-BG" sz="20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97152"/>
            <a:ext cx="4248472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 algn="l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3.2: </a:t>
            </a: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Подобряване </a:t>
            </a: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енергийната сигурност и енергийната </a:t>
            </a: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ефективност.</a:t>
            </a:r>
          </a:p>
        </p:txBody>
      </p:sp>
    </p:spTree>
    <p:extLst>
      <p:ext uri="{BB962C8B-B14F-4D97-AF65-F5344CB8AC3E}">
        <p14:creationId xmlns:p14="http://schemas.microsoft.com/office/powerpoint/2010/main" val="2970331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5283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844824"/>
            <a:ext cx="821506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cap="all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Приоритетна </a:t>
            </a:r>
            <a:r>
              <a:rPr lang="bg-BG" sz="2400" b="1" cap="all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 4: 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Добре управляван Дунавски </a:t>
            </a:r>
            <a:r>
              <a:rPr lang="bg-BG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</a:t>
            </a:r>
            <a:endParaRPr lang="bg-BG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496091"/>
            <a:ext cx="8424936" cy="1245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</a:pP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Подобряване </a:t>
            </a: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системите за управление и капацитета на публични институции, ангажирани с развитието и изпълнението на целите на Дунавската </a:t>
            </a: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стратегия</a:t>
            </a:r>
            <a:endParaRPr lang="bg-BG" sz="20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3054439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4.1: </a:t>
            </a:r>
            <a:endParaRPr lang="bg-BG" sz="2000" b="1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</a:pP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Повишаване </a:t>
            </a: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институционалния капацитет за посрещане на основните обществени предизвикателства</a:t>
            </a:r>
            <a:r>
              <a:rPr lang="bg-BG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l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bg-BG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Специфична цел 4.2: </a:t>
            </a:r>
          </a:p>
        </p:txBody>
      </p:sp>
    </p:spTree>
    <p:extLst>
      <p:ext uri="{BB962C8B-B14F-4D97-AF65-F5344CB8AC3E}">
        <p14:creationId xmlns:p14="http://schemas.microsoft.com/office/powerpoint/2010/main" val="195057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>
          <a:xfrm>
            <a:off x="251520" y="2103239"/>
            <a:ext cx="4536504" cy="46166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bg-BG" b="1" cap="all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БЮДЖЕТ НА ПРОГРАМАТА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91894"/>
              </p:ext>
            </p:extLst>
          </p:nvPr>
        </p:nvGraphicFramePr>
        <p:xfrm>
          <a:off x="395535" y="2583503"/>
          <a:ext cx="5832649" cy="322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739"/>
                <a:gridCol w="1121728"/>
                <a:gridCol w="628876"/>
                <a:gridCol w="1440160"/>
                <a:gridCol w="1296146"/>
              </a:tblGrid>
              <a:tr h="63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ПРИОРИТЕТНИ ОСИ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Финансиране от </a:t>
                      </a:r>
                      <a:r>
                        <a:rPr lang="bg-BG" sz="1500" baseline="0" dirty="0" smtClean="0">
                          <a:effectLst/>
                        </a:rPr>
                        <a:t>ЕС</a:t>
                      </a:r>
                      <a:endParaRPr lang="bg-BG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</a:rPr>
                        <a:t>(евро)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g-BG" sz="12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</a:rPr>
                        <a:t>Национално </a:t>
                      </a:r>
                      <a:r>
                        <a:rPr lang="bg-BG" sz="1500" dirty="0" err="1">
                          <a:effectLst/>
                        </a:rPr>
                        <a:t>съфинансиране</a:t>
                      </a:r>
                      <a:r>
                        <a:rPr lang="bg-BG" sz="1500" dirty="0">
                          <a:effectLst/>
                        </a:rPr>
                        <a:t> (евро)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>
                          <a:effectLst/>
                        </a:rPr>
                        <a:t>Общо финансиране (евро)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</a:tr>
              <a:tr h="42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kern="1200" dirty="0" smtClean="0">
                          <a:effectLst/>
                        </a:rPr>
                        <a:t>ПО</a:t>
                      </a:r>
                      <a:r>
                        <a:rPr lang="bg-BG" sz="1500" kern="1200" dirty="0">
                          <a:effectLst/>
                        </a:rPr>
                        <a:t> 1 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984250" algn="l"/>
                        </a:tabLst>
                      </a:pPr>
                      <a:r>
                        <a:rPr lang="bg-BG" sz="1500" b="1" kern="1200" dirty="0">
                          <a:effectLst/>
                        </a:rPr>
                        <a:t>66 315 </a:t>
                      </a:r>
                      <a:r>
                        <a:rPr lang="bg-BG" sz="1500" b="1" kern="1200" dirty="0" smtClean="0">
                          <a:effectLst/>
                        </a:rPr>
                        <a:t>856 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 smtClean="0">
                          <a:effectLst/>
                        </a:rPr>
                        <a:t>30 %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13 503 228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79 819 084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</a:tr>
              <a:tr h="42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ПО 2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66 315 856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1" kern="1200" dirty="0" smtClean="0">
                          <a:effectLst/>
                        </a:rPr>
                        <a:t>30 %</a:t>
                      </a:r>
                      <a:endParaRPr lang="bg-BG" sz="15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13 503 228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79 819 084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</a:tr>
              <a:tr h="42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ПО </a:t>
                      </a:r>
                      <a:r>
                        <a:rPr lang="bg-BG" sz="1500" dirty="0">
                          <a:effectLst/>
                        </a:rPr>
                        <a:t>3 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44 210 570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1" kern="1200" dirty="0" smtClean="0">
                          <a:effectLst/>
                        </a:rPr>
                        <a:t>20 %</a:t>
                      </a:r>
                      <a:endParaRPr lang="bg-BG" sz="15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9 002 153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53 212 723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</a:tr>
              <a:tr h="42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ПО </a:t>
                      </a:r>
                      <a:r>
                        <a:rPr lang="bg-BG" sz="1500" dirty="0">
                          <a:effectLst/>
                        </a:rPr>
                        <a:t>4 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30 947 400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1" kern="1200" dirty="0" smtClean="0">
                          <a:effectLst/>
                        </a:rPr>
                        <a:t>14 %</a:t>
                      </a:r>
                      <a:endParaRPr lang="bg-BG" sz="15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6 301 507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37 248 905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</a:tr>
              <a:tr h="39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ПО 5 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14 105 </a:t>
                      </a:r>
                      <a:r>
                        <a:rPr lang="bg-BG" sz="1500" b="1" kern="1200" dirty="0" smtClean="0">
                          <a:effectLst/>
                        </a:rPr>
                        <a:t>724 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1" kern="1200" dirty="0" smtClean="0">
                          <a:effectLst/>
                        </a:rPr>
                        <a:t>6 %</a:t>
                      </a:r>
                      <a:endParaRPr lang="bg-BG" sz="1500" b="1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4 701 908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500" b="1" kern="1200" dirty="0">
                          <a:effectLst/>
                        </a:rPr>
                        <a:t>18 807 632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9527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500" dirty="0" smtClean="0">
                          <a:effectLst/>
                        </a:rPr>
                        <a:t>ОБЩО:</a:t>
                      </a:r>
                      <a:endParaRPr lang="bg-BG" sz="15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4250" algn="l"/>
                        </a:tabLst>
                      </a:pPr>
                      <a:r>
                        <a:rPr lang="en-US" sz="1500" b="1" kern="1200" dirty="0">
                          <a:effectLst/>
                        </a:rPr>
                        <a:t>221 895 405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500" b="1" kern="1200" dirty="0" smtClean="0">
                          <a:effectLst/>
                        </a:rPr>
                        <a:t>100 %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effectLst/>
                        </a:rPr>
                        <a:t>47 012 024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effectLst/>
                        </a:rPr>
                        <a:t>268 907 429</a:t>
                      </a:r>
                      <a:endParaRPr lang="bg-BG" sz="15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4" marR="44454" marT="0" marB="0" anchor="ctr"/>
                </a:tc>
              </a:tr>
            </a:tbl>
          </a:graphicData>
        </a:graphic>
      </p:graphicFrame>
      <p:pic>
        <p:nvPicPr>
          <p:cNvPr id="16433" name="Picture 49" descr="http://previews.123rf.com/images/texelart/texelart1107/texelart110700010/10001490-Business-man-leaning-on-the-euro-sign-Stock-Photo-mon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75" y="2592288"/>
            <a:ext cx="287922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80700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Задължително 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15 % 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ационалното </a:t>
            </a:r>
            <a:r>
              <a:rPr lang="bg-BG" sz="1800" b="1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съфинансиране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– за  българските </a:t>
            </a:r>
            <a:r>
              <a:rPr lang="bg-BG" sz="1800" b="1" dirty="0">
                <a:ea typeface="Tahoma" panose="020B0604030504040204" pitchFamily="34" charset="0"/>
                <a:cs typeface="Tahoma" panose="020B0604030504040204" pitchFamily="34" charset="0"/>
              </a:rPr>
              <a:t>партньори по проекти </a:t>
            </a:r>
            <a:r>
              <a:rPr lang="bg-BG" sz="1800" b="1" dirty="0" smtClean="0">
                <a:ea typeface="Tahoma" panose="020B0604030504040204" pitchFamily="34" charset="0"/>
                <a:cs typeface="Tahoma" panose="020B0604030504040204" pitchFamily="34" charset="0"/>
              </a:rPr>
              <a:t>е осигурено </a:t>
            </a:r>
            <a:r>
              <a:rPr lang="bg-BG" sz="1800" b="1" dirty="0">
                <a:ea typeface="Tahoma" panose="020B0604030504040204" pitchFamily="34" charset="0"/>
                <a:cs typeface="Tahoma" panose="020B0604030504040204" pitchFamily="34" charset="0"/>
              </a:rPr>
              <a:t>от държавния бюджет</a:t>
            </a:r>
          </a:p>
        </p:txBody>
      </p:sp>
      <p:pic>
        <p:nvPicPr>
          <p:cNvPr id="16435" name="Picture 51" descr="http://previews.123rf.com/images/lenapix/lenapix1207/lenapix120700005/14303306-3D-white-man-with-big-red-exclamation-sign-isolated-on-white-background--Stock-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12129"/>
            <a:ext cx="720080" cy="9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11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4" cy="4464496"/>
          </a:xfrm>
        </p:spPr>
        <p:txBody>
          <a:bodyPr>
            <a:normAutofit fontScale="62500" lnSpcReduction="20000"/>
          </a:bodyPr>
          <a:lstStyle/>
          <a:p>
            <a:pPr marL="0" indent="0" algn="just" eaLnBrk="0" hangingPunc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bg-BG" sz="3800" b="1" cap="all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НАКРАТКО ЗА ПЪРВАТА ПОКАНА (1)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bg-BG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Обявяване: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 септември 2015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bg-BG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Обхват</a:t>
            </a:r>
            <a:r>
              <a:rPr lang="bg-BG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Приоритетни оси 1, 2, 3 и 4.1</a:t>
            </a:r>
            <a:endParaRPr lang="bg-BG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bg-BG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на </a:t>
            </a:r>
            <a:r>
              <a:rPr lang="bg-BG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поканата: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 млн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евро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ЕФРР и 7,5 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 от ИПП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bg-BG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Процедура от 2 стъпки: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Стъпка 1 – Формулярът за кандидатстване (Заявяване на интерес) трябва да се представи в Съвместния Секретариат най-късно до 15:00 часа централноевропейско време на 03.11.2015, като бъде качен на сайта на 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програмата;</a:t>
            </a:r>
            <a:endParaRPr lang="bg-BG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Стъпка 2 – </a:t>
            </a:r>
            <a:r>
              <a:rPr lang="bg-BG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Апликационната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форма (само 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селектираните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 стъпка 1 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кандидати)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 подава между началото на 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април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средата на май 2016.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bg-BG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Продължителност на </a:t>
            </a:r>
            <a:r>
              <a:rPr lang="bg-BG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проектите: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lang="bg-B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трябва да надвишава 30 месеца. Ограничението не включва етапа на подготовка</a:t>
            </a:r>
            <a:r>
              <a:rPr lang="bg-B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bg-BG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05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132857"/>
            <a:ext cx="8219256" cy="324035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600" b="1" cap="all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НАКРАТКО ЗА ПЪРВАТА ПОКАНА (2)</a:t>
            </a:r>
          </a:p>
          <a:p>
            <a:pPr marL="0" indent="0" algn="just">
              <a:buNone/>
            </a:pPr>
            <a:r>
              <a:rPr lang="bg-BG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Допустими кандидати:</a:t>
            </a:r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Местни, регионални, национални органи, регулирани от публичното право (в т.ч. ЕГТС), международните организации, частни организации (повече информация – част 2 от Ръководството за кандидатстване)</a:t>
            </a:r>
          </a:p>
          <a:p>
            <a:pPr marL="0" indent="0" algn="just">
              <a:buNone/>
            </a:pPr>
            <a:r>
              <a:rPr lang="bg-BG" sz="1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Партньорство:</a:t>
            </a:r>
          </a:p>
          <a:p>
            <a:pPr algn="just"/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Най-малко </a:t>
            </a:r>
            <a:r>
              <a:rPr lang="bg-BG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трима партньори</a:t>
            </a:r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три различни държави на територията на програмата (в т.ч. водещия партньор); </a:t>
            </a:r>
          </a:p>
          <a:p>
            <a:pPr algn="just"/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Водещият партньор трябва да е </a:t>
            </a:r>
            <a:r>
              <a:rPr lang="bg-BG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държава-членка на ЕС </a:t>
            </a:r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 се намира в избираемата област по програмата; </a:t>
            </a:r>
          </a:p>
          <a:p>
            <a:pPr algn="just"/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Кандидатите, извън допустимата територията на програмата </a:t>
            </a:r>
            <a:r>
              <a:rPr lang="bg-BG" sz="1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могат</a:t>
            </a:r>
            <a:r>
              <a:rPr lang="bg-B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кандидатстват за финансиране в първата покана.</a:t>
            </a:r>
          </a:p>
          <a:p>
            <a:pPr algn="just"/>
            <a:endParaRPr lang="bg-B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5253007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800" b="1" dirty="0"/>
              <a:t>Н</a:t>
            </a:r>
            <a:r>
              <a:rPr lang="bg-BG" sz="1800" b="1" dirty="0" smtClean="0"/>
              <a:t>а 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</a:rPr>
              <a:t>8 октомври 2015 г. гр. Плевен, </a:t>
            </a:r>
            <a:r>
              <a:rPr lang="bg-BG" sz="1800" b="1" dirty="0"/>
              <a:t>п</a:t>
            </a:r>
            <a:r>
              <a:rPr lang="bg-BG" sz="1800" b="1" dirty="0" smtClean="0"/>
              <a:t>редстои </a:t>
            </a:r>
            <a:r>
              <a:rPr lang="bg-BG" sz="1800" b="1" dirty="0"/>
              <a:t>провеждане на 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</a:rPr>
              <a:t>национален информационен ден </a:t>
            </a:r>
            <a:r>
              <a:rPr lang="bg-BG" sz="1800" b="1" dirty="0"/>
              <a:t>по Програмата </a:t>
            </a:r>
            <a:r>
              <a:rPr lang="bg-BG" sz="1800" b="1" dirty="0" smtClean="0"/>
              <a:t>– сградата </a:t>
            </a:r>
            <a:r>
              <a:rPr lang="bg-BG" sz="1800" b="1" dirty="0"/>
              <a:t>на Областна администрация Плевен, пл.“Възраждане” № 1, зала „Плевен“. </a:t>
            </a:r>
          </a:p>
        </p:txBody>
      </p:sp>
      <p:pic>
        <p:nvPicPr>
          <p:cNvPr id="4" name="Picture 51" descr="http://previews.123rf.com/images/lenapix/lenapix1207/lenapix120700005/14303306-3D-white-man-with-big-red-exclamation-sign-isolated-on-white-background--Stock-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3" y="5321227"/>
            <a:ext cx="1134667" cy="14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26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3965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cap="all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ПОЛЕЗНА ИНФОРМАЦИЯ</a:t>
            </a:r>
          </a:p>
          <a:p>
            <a:pPr algn="just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на програмата: 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://www.interreg-danube.eu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endParaRPr lang="bg-BG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 на МРРБ: 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http://www.mrrb.government.bg/?controller=articles&amp;id=5930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контакти 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УО: </a:t>
            </a:r>
            <a:r>
              <a:rPr lang="en-GB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danube@interreg-danube.eu</a:t>
            </a:r>
            <a:endParaRPr lang="bg-BG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контакти с НО: ГД „Управление 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териториалното сътрудничество“, 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Ирина 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ангелова тел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02 9405 596, 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ел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поща: </a:t>
            </a:r>
            <a:r>
              <a:rPr lang="bg-BG" sz="20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IRangelova@mrrb</a:t>
            </a:r>
            <a:r>
              <a:rPr lang="bg-BG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.</a:t>
            </a:r>
            <a:r>
              <a:rPr lang="bg-BG" sz="20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government</a:t>
            </a:r>
            <a:r>
              <a:rPr lang="bg-BG" sz="2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.</a:t>
            </a:r>
            <a:r>
              <a:rPr lang="bg-BG" sz="20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bg</a:t>
            </a:r>
            <a:endParaRPr lang="bg-BG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6">
                  <a:lumMod val="75000"/>
                </a:schemeClr>
              </a:buClr>
              <a:buSzPct val="200000"/>
              <a:buNone/>
            </a:pP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допълнение: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</a:pP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информационния ден: Емил 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Манов – 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</a:t>
            </a:r>
            <a:r>
              <a:rPr lang="bg-BG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064 880106, ел. поща: </a:t>
            </a:r>
            <a:r>
              <a:rPr lang="bg-BG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EManov@mrrb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.</a:t>
            </a:r>
            <a:r>
              <a:rPr lang="bg-BG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government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.</a:t>
            </a:r>
            <a:r>
              <a:rPr lang="bg-BG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bg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регистрационен формуляр за участие в информационния ден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http://goo.gl/forms/ZCOZJfrkw1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bg-B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55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Резултат с изображение за 3D man innovation"/>
          <p:cNvSpPr>
            <a:spLocks noChangeAspect="1" noChangeArrowheads="1"/>
          </p:cNvSpPr>
          <p:nvPr/>
        </p:nvSpPr>
        <p:spPr bwMode="auto">
          <a:xfrm>
            <a:off x="-476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8245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1052736"/>
            <a:ext cx="7497565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lnSpc>
                <a:spcPct val="200000"/>
              </a:lnSpc>
            </a:pPr>
            <a:r>
              <a:rPr lang="bg-BG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БЛАГОДАРЯ ЗА ВНИМАНИЕТО </a:t>
            </a:r>
          </a:p>
          <a:p>
            <a:pPr algn="r">
              <a:lnSpc>
                <a:spcPct val="200000"/>
              </a:lnSpc>
            </a:pPr>
            <a:r>
              <a:rPr lang="bg-BG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УСПЕХ       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94928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1" dirty="0" smtClean="0">
                <a:solidFill>
                  <a:srgbClr val="0070C0"/>
                </a:solidFill>
              </a:rPr>
              <a:t>ГД „Управление на териториалното сътрудничество“</a:t>
            </a:r>
          </a:p>
          <a:p>
            <a:pPr algn="r"/>
            <a:r>
              <a:rPr lang="bg-BG" sz="1400" b="1" dirty="0" smtClean="0">
                <a:solidFill>
                  <a:srgbClr val="0070C0"/>
                </a:solidFill>
              </a:rPr>
              <a:t>Николай Дочев – септември 2015 г.</a:t>
            </a:r>
            <a:endParaRPr lang="bg-BG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81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1044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bg-BG" altLang="en-US" sz="1700" b="1" dirty="0" smtClean="0"/>
              <a:t>Пакетът за кандидатстване </a:t>
            </a:r>
            <a:r>
              <a:rPr lang="bg-BG" altLang="en-US" sz="1700" dirty="0" smtClean="0"/>
              <a:t>е съвместно разработен от УО, НПО и СС и е одобрен от СКН и се състои от: </a:t>
            </a:r>
            <a:r>
              <a:rPr lang="en-US" altLang="en-US" sz="1700" dirty="0" smtClean="0"/>
              <a:t>  </a:t>
            </a:r>
            <a:endParaRPr lang="en-US" altLang="en-US" sz="1700" dirty="0"/>
          </a:p>
          <a:p>
            <a:r>
              <a:rPr lang="bg-BG" altLang="en-US" sz="1700" dirty="0" smtClean="0">
                <a:solidFill>
                  <a:srgbClr val="FF0000"/>
                </a:solidFill>
              </a:rPr>
              <a:t>Насоки за кандидатстване;</a:t>
            </a:r>
            <a:endParaRPr lang="en-US" altLang="en-US" sz="1700" dirty="0"/>
          </a:p>
          <a:p>
            <a:r>
              <a:rPr lang="bg-BG" altLang="en-US" sz="1700" dirty="0" smtClean="0">
                <a:solidFill>
                  <a:schemeClr val="accent4">
                    <a:lumMod val="50000"/>
                  </a:schemeClr>
                </a:solidFill>
              </a:rPr>
              <a:t>Формуляр за кандидатстване и анекси към него.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700" dirty="0"/>
          </a:p>
          <a:p>
            <a:pPr marL="0" indent="0" algn="just">
              <a:buNone/>
            </a:pPr>
            <a:r>
              <a:rPr lang="bg-BG" altLang="en-US" sz="1700" b="1" dirty="0">
                <a:solidFill>
                  <a:srgbClr val="FF0000"/>
                </a:solidFill>
              </a:rPr>
              <a:t>Насоките за кандидатстване </a:t>
            </a:r>
            <a:r>
              <a:rPr lang="bg-BG" altLang="en-US" sz="1700" dirty="0" smtClean="0"/>
              <a:t>предоставят на потенциалните бенефициенти следната информация: </a:t>
            </a:r>
            <a:endParaRPr lang="en-US" altLang="en-US" sz="1700" dirty="0"/>
          </a:p>
          <a:p>
            <a:r>
              <a:rPr lang="bg-BG" altLang="en-US" sz="1700" dirty="0" smtClean="0"/>
              <a:t>Общ преглед на Програмата;</a:t>
            </a:r>
            <a:endParaRPr lang="en-US" altLang="en-US" sz="1700" dirty="0"/>
          </a:p>
          <a:p>
            <a:pPr algn="just"/>
            <a:r>
              <a:rPr lang="bg-BG" altLang="en-US" sz="1700" dirty="0" smtClean="0"/>
              <a:t>Правила за кандидатстване по Първата покана за подаване на проектни предложения;</a:t>
            </a:r>
            <a:endParaRPr lang="en-US" altLang="en-US" sz="1700" dirty="0"/>
          </a:p>
          <a:p>
            <a:r>
              <a:rPr lang="bg-BG" altLang="en-US" sz="1700" dirty="0" smtClean="0"/>
              <a:t>Документи, които следва да се подадат заедно с формуляра за кандидатстване</a:t>
            </a:r>
            <a:r>
              <a:rPr lang="en-US" altLang="en-US" sz="1700" dirty="0" smtClean="0"/>
              <a:t>;</a:t>
            </a:r>
            <a:endParaRPr lang="en-US" altLang="en-US" sz="1700" dirty="0"/>
          </a:p>
          <a:p>
            <a:r>
              <a:rPr lang="bg-BG" altLang="en-US" sz="1700" dirty="0" smtClean="0"/>
              <a:t>Критерии за оценка и подбор на проектни предложения</a:t>
            </a:r>
            <a:r>
              <a:rPr lang="en-US" altLang="en-US" sz="1700" dirty="0" smtClean="0"/>
              <a:t>;</a:t>
            </a:r>
            <a:endParaRPr lang="en-US" altLang="en-US" sz="1700" dirty="0"/>
          </a:p>
          <a:p>
            <a:r>
              <a:rPr lang="bg-BG" altLang="en-US" sz="1700" dirty="0" smtClean="0"/>
              <a:t>Инструкции за попълване на формуляра за кандидатстване;</a:t>
            </a:r>
            <a:endParaRPr lang="en-US" altLang="en-US" sz="1700" dirty="0"/>
          </a:p>
          <a:p>
            <a:r>
              <a:rPr lang="bg-BG" altLang="en-US" sz="1700" dirty="0" smtClean="0"/>
              <a:t>Правила за подаване на проектни предложения</a:t>
            </a:r>
            <a:r>
              <a:rPr lang="en-US" altLang="en-US" sz="1700" dirty="0" smtClean="0"/>
              <a:t>.  </a:t>
            </a:r>
            <a:endParaRPr lang="en-US" altLang="en-US" sz="17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bg-BG" alt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9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1763689" y="572517"/>
            <a:ext cx="4104371" cy="699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1B6FD"/>
              </a:buClr>
              <a:buNone/>
            </a:pPr>
            <a:r>
              <a:rPr lang="bg-BG" sz="2800" b="1" dirty="0" smtClean="0">
                <a:solidFill>
                  <a:srgbClr val="FFFFFF"/>
                </a:solidFill>
                <a:ea typeface="+mj-ea"/>
                <a:cs typeface="+mj-cs"/>
              </a:rPr>
              <a:t>Пакет за кандидатстване</a:t>
            </a:r>
            <a:endParaRPr lang="bg-BG" altLang="en-US" sz="2800" b="1" dirty="0" smtClean="0">
              <a:solidFill>
                <a:schemeClr val="bg1"/>
              </a:solidFill>
            </a:endParaRPr>
          </a:p>
          <a:p>
            <a:pPr algn="just">
              <a:buClr>
                <a:srgbClr val="31B6FD"/>
              </a:buClr>
            </a:pPr>
            <a:endParaRPr lang="bg-BG" altLang="en-US" sz="1600" dirty="0" smtClean="0">
              <a:solidFill>
                <a:srgbClr val="4584D3"/>
              </a:solidFill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6176"/>
            <a:ext cx="8640960" cy="1296144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altLang="en-US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en-US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bg-BG" altLang="en-US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Обща стратегическа цел на Програмата</a:t>
            </a:r>
            <a:r>
              <a:rPr lang="en-US" altLang="en-US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altLang="en-US" sz="1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en-US" sz="17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bg-BG" altLang="en-US" sz="17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</a:t>
            </a:r>
            <a:r>
              <a:rPr lang="bg-BG" sz="17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bg-BG" sz="1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се насърчи балансираното и устойчиво развитие на трансграничния регион между България и Сърбия – интегриран в европейското пространство чрез интелигентен икономически растеж, приспособяване към промените в околната среда и подобряване на културата на обучение</a:t>
            </a:r>
            <a:r>
              <a:rPr lang="en-US" sz="1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n-US" sz="17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2852936"/>
            <a:ext cx="8170848" cy="576064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en-US" b="1" dirty="0"/>
          </a:p>
          <a:p>
            <a:r>
              <a:rPr lang="bg-BG" altLang="en-US" sz="3600" b="1" u="sng" dirty="0" smtClean="0"/>
              <a:t>Приоритетни оси и Специфични цели</a:t>
            </a:r>
            <a:endParaRPr lang="en-US" altLang="en-US" sz="3600" b="1" u="sng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3356992"/>
            <a:ext cx="3957835" cy="302433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lvl="0" indent="0">
              <a:buNone/>
            </a:pPr>
            <a:r>
              <a:rPr lang="bg-BG" sz="1800" b="1" dirty="0" smtClean="0">
                <a:solidFill>
                  <a:srgbClr val="FF0000"/>
                </a:solidFill>
              </a:rPr>
              <a:t>Приоритетна ос </a:t>
            </a:r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bg-BG" sz="1800" b="1" dirty="0" smtClean="0">
                <a:solidFill>
                  <a:srgbClr val="FF0000"/>
                </a:solidFill>
              </a:rPr>
              <a:t>Устойчив туризъм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1800" u="sng" dirty="0" smtClean="0"/>
              <a:t>Специфични цели</a:t>
            </a:r>
            <a:r>
              <a:rPr lang="en-US" sz="1800" u="sng" dirty="0" smtClean="0"/>
              <a:t>: </a:t>
            </a:r>
            <a:endParaRPr lang="en-US" sz="1800" dirty="0"/>
          </a:p>
          <a:p>
            <a:pPr lvl="0" fontAlgn="base"/>
            <a:r>
              <a:rPr lang="bg-BG" sz="1800" dirty="0" smtClean="0"/>
              <a:t>Туристическа привлекателност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bg-BG" sz="1800" dirty="0"/>
              <a:t>Трансграничен туристически продукт</a:t>
            </a:r>
            <a:r>
              <a:rPr lang="en-US" sz="1800" dirty="0"/>
              <a:t> </a:t>
            </a:r>
          </a:p>
          <a:p>
            <a:r>
              <a:rPr lang="bg-BG" sz="1800" dirty="0"/>
              <a:t>Мерки </a:t>
            </a:r>
            <a:r>
              <a:rPr lang="bg-BG" sz="1800" dirty="0" smtClean="0"/>
              <a:t>от типа </a:t>
            </a:r>
            <a:r>
              <a:rPr lang="bg-BG" sz="1800" dirty="0"/>
              <a:t>„Хора за хора“</a:t>
            </a:r>
            <a:r>
              <a:rPr lang="en-US" sz="1800" dirty="0"/>
              <a:t> </a:t>
            </a: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accent4">
                    <a:lumMod val="75000"/>
                  </a:schemeClr>
                </a:solidFill>
              </a:rPr>
              <a:t>Приоритетна ос 2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bg-BG" sz="1800" b="1" dirty="0" smtClean="0">
                <a:solidFill>
                  <a:schemeClr val="accent4">
                    <a:lumMod val="75000"/>
                  </a:schemeClr>
                </a:solidFill>
              </a:rPr>
              <a:t>Младежи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sz="1800" u="sng" dirty="0"/>
              <a:t>Специфични цели </a:t>
            </a:r>
            <a:r>
              <a:rPr lang="en-US" sz="1800" u="sng" dirty="0" smtClean="0"/>
              <a:t>: </a:t>
            </a:r>
            <a:endParaRPr lang="en-US" sz="1800" dirty="0"/>
          </a:p>
          <a:p>
            <a:pPr lvl="0" fontAlgn="base"/>
            <a:r>
              <a:rPr lang="bg-BG" sz="1800" dirty="0"/>
              <a:t>Умения и предприемачество</a:t>
            </a:r>
            <a:r>
              <a:rPr lang="en-US" sz="1800" dirty="0"/>
              <a:t> </a:t>
            </a:r>
          </a:p>
          <a:p>
            <a:r>
              <a:rPr lang="bg-BG" sz="1800" dirty="0"/>
              <a:t>Мерки </a:t>
            </a:r>
            <a:r>
              <a:rPr lang="bg-BG" sz="1800" dirty="0" smtClean="0"/>
              <a:t>от типа </a:t>
            </a:r>
            <a:r>
              <a:rPr lang="bg-BG" sz="1800" dirty="0"/>
              <a:t>„Хора за хора“</a:t>
            </a:r>
            <a:endParaRPr lang="en-US" sz="17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3356992"/>
            <a:ext cx="3822192" cy="302433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bg-BG" sz="1800" b="1" dirty="0" smtClean="0">
                <a:solidFill>
                  <a:srgbClr val="6666FF"/>
                </a:solidFill>
              </a:rPr>
              <a:t>Приоритетна ос </a:t>
            </a:r>
            <a:r>
              <a:rPr lang="en-US" sz="1800" b="1" dirty="0" smtClean="0">
                <a:solidFill>
                  <a:srgbClr val="6666FF"/>
                </a:solidFill>
              </a:rPr>
              <a:t>3</a:t>
            </a:r>
            <a:r>
              <a:rPr lang="en-US" sz="1800" b="1" dirty="0">
                <a:solidFill>
                  <a:srgbClr val="6666FF"/>
                </a:solidFill>
              </a:rPr>
              <a:t>: </a:t>
            </a:r>
            <a:r>
              <a:rPr lang="bg-BG" sz="1800" b="1" dirty="0" smtClean="0">
                <a:solidFill>
                  <a:srgbClr val="6666FF"/>
                </a:solidFill>
              </a:rPr>
              <a:t>Околна среда</a:t>
            </a:r>
            <a:endParaRPr lang="en-US" sz="1800" b="1" dirty="0">
              <a:solidFill>
                <a:srgbClr val="6666FF"/>
              </a:solidFill>
            </a:endParaRPr>
          </a:p>
          <a:p>
            <a:pPr marL="0" indent="0">
              <a:buNone/>
            </a:pPr>
            <a:r>
              <a:rPr lang="bg-BG" sz="1800" u="sng" dirty="0"/>
              <a:t>Специфични цели </a:t>
            </a:r>
            <a:r>
              <a:rPr lang="en-US" sz="1800" u="sng" dirty="0" smtClean="0"/>
              <a:t>: </a:t>
            </a:r>
            <a:endParaRPr lang="en-US" sz="1800" dirty="0"/>
          </a:p>
          <a:p>
            <a:pPr lvl="0" fontAlgn="base"/>
            <a:r>
              <a:rPr lang="bg-BG" sz="1800" dirty="0"/>
              <a:t>Съвместно управление на риска</a:t>
            </a:r>
          </a:p>
          <a:p>
            <a:pPr lvl="0" fontAlgn="base"/>
            <a:r>
              <a:rPr lang="bg-BG" sz="1800" dirty="0"/>
              <a:t>Опазване на околната среда</a:t>
            </a:r>
            <a:endParaRPr lang="en-US" sz="1800" dirty="0"/>
          </a:p>
          <a:p>
            <a:pPr marL="0" lvl="0" indent="0">
              <a:buNone/>
            </a:pPr>
            <a:endParaRPr lang="en-US" sz="17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</a:rPr>
              <a:t>Приоритетна ос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</a:rPr>
              <a:t>Техническа помощ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800" dirty="0" smtClean="0"/>
              <a:t>(</a:t>
            </a:r>
            <a:r>
              <a:rPr lang="bg-BG" sz="1800" dirty="0" smtClean="0"/>
              <a:t>не е предмет на Поканата за подаване на проектни предложения; насочена е изцяло към подпомагане управлението на Програмата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1691681" y="572517"/>
            <a:ext cx="4176379" cy="650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1B6FD"/>
              </a:buClr>
              <a:buNone/>
            </a:pPr>
            <a:r>
              <a:rPr lang="bg-BG" sz="2800" b="1" dirty="0" smtClean="0">
                <a:solidFill>
                  <a:srgbClr val="FFFFFF"/>
                </a:solidFill>
                <a:ea typeface="+mj-ea"/>
                <a:cs typeface="+mj-cs"/>
              </a:rPr>
              <a:t>Цели на Програмата</a:t>
            </a:r>
            <a:endParaRPr lang="bg-BG" altLang="en-US" sz="2800" b="1" dirty="0" smtClean="0">
              <a:solidFill>
                <a:schemeClr val="bg1"/>
              </a:solidFill>
            </a:endParaRPr>
          </a:p>
          <a:p>
            <a:pPr algn="just">
              <a:buClr>
                <a:srgbClr val="31B6FD"/>
              </a:buClr>
            </a:pPr>
            <a:endParaRPr lang="bg-BG" altLang="en-US" sz="1600" dirty="0" smtClean="0">
              <a:solidFill>
                <a:srgbClr val="4584D3"/>
              </a:solidFill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91681" y="550630"/>
            <a:ext cx="4176380" cy="672752"/>
          </a:xfrm>
        </p:spPr>
        <p:txBody>
          <a:bodyPr>
            <a:noAutofit/>
          </a:bodyPr>
          <a:lstStyle/>
          <a:p>
            <a:r>
              <a:rPr lang="bg-BG" sz="2600" b="1" dirty="0"/>
              <a:t>Териториален обхват на Програмата</a:t>
            </a:r>
            <a:endParaRPr lang="en-US" sz="2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32" y="1712098"/>
            <a:ext cx="3474017" cy="514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5896" y="2510136"/>
            <a:ext cx="4896544" cy="4087216"/>
          </a:xfrm>
        </p:spPr>
        <p:txBody>
          <a:bodyPr>
            <a:normAutofit/>
          </a:bodyPr>
          <a:lstStyle/>
          <a:p>
            <a:pPr algn="just"/>
            <a:r>
              <a:rPr lang="bg-BG" sz="1800" dirty="0" smtClean="0"/>
              <a:t>Допустимата трансгранична област по Програмата обхваща площ от </a:t>
            </a:r>
            <a:r>
              <a:rPr lang="en-US" sz="1800" dirty="0" smtClean="0"/>
              <a:t>43 </a:t>
            </a:r>
            <a:r>
              <a:rPr lang="en-US" sz="1800" dirty="0"/>
              <a:t>933 </a:t>
            </a:r>
            <a:r>
              <a:rPr lang="bg-BG" sz="1800" dirty="0" smtClean="0"/>
              <a:t>км²</a:t>
            </a:r>
            <a:r>
              <a:rPr lang="en-US" sz="1800" dirty="0" smtClean="0"/>
              <a:t>, </a:t>
            </a:r>
            <a:r>
              <a:rPr lang="bg-BG" sz="1800" dirty="0" smtClean="0"/>
              <a:t>или</a:t>
            </a:r>
            <a:r>
              <a:rPr lang="en-US" sz="1800" dirty="0" smtClean="0"/>
              <a:t> </a:t>
            </a:r>
            <a:r>
              <a:rPr lang="bg-BG" sz="1800" dirty="0">
                <a:solidFill>
                  <a:schemeClr val="accent5">
                    <a:lumMod val="75000"/>
                  </a:schemeClr>
                </a:solidFill>
              </a:rPr>
              <a:t>приблизително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22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% </a:t>
            </a:r>
            <a:r>
              <a:rPr lang="bg-BG" sz="1800" dirty="0" smtClean="0">
                <a:solidFill>
                  <a:schemeClr val="accent5">
                    <a:lumMod val="75000"/>
                  </a:schemeClr>
                </a:solidFill>
              </a:rPr>
              <a:t>от територията на двете държави</a:t>
            </a:r>
            <a:r>
              <a:rPr lang="en-US" sz="1800" dirty="0" smtClean="0"/>
              <a:t>;</a:t>
            </a:r>
          </a:p>
          <a:p>
            <a:pPr algn="just"/>
            <a:r>
              <a:rPr lang="bg-BG" sz="1800" dirty="0" smtClean="0"/>
              <a:t>Дължината на границата между двете държави е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341 </a:t>
            </a:r>
            <a:r>
              <a:rPr lang="bg-BG" sz="1800" dirty="0" smtClean="0">
                <a:solidFill>
                  <a:schemeClr val="accent4">
                    <a:lumMod val="50000"/>
                  </a:schemeClr>
                </a:solidFill>
              </a:rPr>
              <a:t>км</a:t>
            </a:r>
            <a:r>
              <a:rPr lang="bg-BG" sz="1800" dirty="0" smtClean="0"/>
              <a:t> с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bg-BG" sz="1800" dirty="0" smtClean="0">
                <a:solidFill>
                  <a:schemeClr val="accent4">
                    <a:lumMod val="50000"/>
                  </a:schemeClr>
                </a:solidFill>
              </a:rPr>
              <a:t>гранични пропускателни пункта</a:t>
            </a:r>
            <a:r>
              <a:rPr lang="en-US" sz="1800" dirty="0" smtClean="0"/>
              <a:t>;</a:t>
            </a:r>
          </a:p>
          <a:p>
            <a:pPr algn="just"/>
            <a:r>
              <a:rPr lang="bg-BG" sz="1800" dirty="0" smtClean="0"/>
              <a:t>Териториалният обхват на Програмата включва 13 административни единици</a:t>
            </a:r>
            <a:r>
              <a:rPr lang="en-US" sz="1800" dirty="0" smtClean="0"/>
              <a:t>: </a:t>
            </a:r>
            <a:r>
              <a:rPr lang="en-US" sz="1800" b="1" dirty="0">
                <a:solidFill>
                  <a:srgbClr val="FF0000"/>
                </a:solidFill>
              </a:rPr>
              <a:t>6 </a:t>
            </a:r>
            <a:r>
              <a:rPr lang="bg-BG" sz="1800" b="1" dirty="0" smtClean="0">
                <a:solidFill>
                  <a:srgbClr val="FF0000"/>
                </a:solidFill>
              </a:rPr>
              <a:t>области в България </a:t>
            </a:r>
            <a:r>
              <a:rPr lang="en-US" sz="1800" dirty="0" smtClean="0"/>
              <a:t>(</a:t>
            </a:r>
            <a:r>
              <a:rPr lang="bg-BG" sz="1800" dirty="0" smtClean="0"/>
              <a:t>Видин, Монтана, Враца, София, Перник и Кюстендил) и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7 </a:t>
            </a:r>
            <a:r>
              <a:rPr lang="bg-BG" sz="1800" b="1" dirty="0" smtClean="0">
                <a:solidFill>
                  <a:srgbClr val="FF0000"/>
                </a:solidFill>
              </a:rPr>
              <a:t>области в Сърбия </a:t>
            </a:r>
            <a:r>
              <a:rPr lang="en-US" sz="1800" dirty="0" smtClean="0"/>
              <a:t>(</a:t>
            </a:r>
            <a:r>
              <a:rPr lang="bg-BG" sz="1800" dirty="0" smtClean="0"/>
              <a:t>Бор, Зайчар, </a:t>
            </a:r>
            <a:r>
              <a:rPr lang="bg-BG" sz="1800" dirty="0" err="1" smtClean="0"/>
              <a:t>Топлица</a:t>
            </a:r>
            <a:r>
              <a:rPr lang="bg-BG" sz="1800" dirty="0" smtClean="0"/>
              <a:t>, Ниш, Пирот, Ябланица и Пчиня).</a:t>
            </a:r>
            <a:endParaRPr lang="en-US" sz="1800" dirty="0"/>
          </a:p>
        </p:txBody>
      </p:sp>
      <p:pic>
        <p:nvPicPr>
          <p:cNvPr id="7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3204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bg-BG" sz="1700" dirty="0" smtClean="0"/>
              <a:t>Първата Покана за подаване на проектни предложения ще включва разполагаемия бюджет на Програмата за три години: </a:t>
            </a:r>
            <a:r>
              <a:rPr lang="en-US" sz="1700" b="1" dirty="0" smtClean="0">
                <a:solidFill>
                  <a:srgbClr val="FF0000"/>
                </a:solidFill>
              </a:rPr>
              <a:t>2015</a:t>
            </a:r>
            <a:r>
              <a:rPr lang="en-US" sz="1700" b="1" dirty="0">
                <a:solidFill>
                  <a:srgbClr val="FF0000"/>
                </a:solidFill>
              </a:rPr>
              <a:t>, 2016 </a:t>
            </a:r>
            <a:r>
              <a:rPr lang="bg-BG" sz="1700" b="1" dirty="0" smtClean="0">
                <a:solidFill>
                  <a:srgbClr val="FF0000"/>
                </a:solidFill>
              </a:rPr>
              <a:t>и</a:t>
            </a:r>
            <a:r>
              <a:rPr lang="en-US" sz="1700" b="1" dirty="0" smtClean="0">
                <a:solidFill>
                  <a:srgbClr val="FF0000"/>
                </a:solidFill>
              </a:rPr>
              <a:t> 2017</a:t>
            </a:r>
            <a:r>
              <a:rPr lang="en-US" sz="1700" dirty="0" smtClean="0"/>
              <a:t>; </a:t>
            </a:r>
            <a:endParaRPr lang="en-US" sz="1700" dirty="0"/>
          </a:p>
          <a:p>
            <a:pPr>
              <a:lnSpc>
                <a:spcPct val="80000"/>
              </a:lnSpc>
            </a:pPr>
            <a:r>
              <a:rPr lang="bg-BG" sz="1700" dirty="0" smtClean="0"/>
              <a:t>Поканата е </a:t>
            </a:r>
            <a:r>
              <a:rPr lang="bg-BG" sz="1700" b="1" dirty="0" smtClean="0"/>
              <a:t>отворена едновременно към Приоритетни оси </a:t>
            </a:r>
            <a:r>
              <a:rPr lang="en-US" sz="1700" b="1" dirty="0" smtClean="0"/>
              <a:t>1</a:t>
            </a:r>
            <a:r>
              <a:rPr lang="en-US" sz="1700" b="1" dirty="0"/>
              <a:t>, 2 </a:t>
            </a:r>
            <a:r>
              <a:rPr lang="bg-BG" sz="1700" b="1" dirty="0" smtClean="0"/>
              <a:t>и </a:t>
            </a:r>
            <a:r>
              <a:rPr lang="en-US" sz="1700" b="1" dirty="0" smtClean="0"/>
              <a:t>3</a:t>
            </a:r>
            <a:r>
              <a:rPr lang="en-US" sz="1700" dirty="0" smtClean="0"/>
              <a:t>;  </a:t>
            </a:r>
          </a:p>
          <a:p>
            <a:pPr>
              <a:lnSpc>
                <a:spcPct val="80000"/>
              </a:lnSpc>
            </a:pPr>
            <a:r>
              <a:rPr lang="bg-BG" sz="1700" dirty="0" smtClean="0"/>
              <a:t>Общият разполагаем бюджет по трите Приоритетни оси за трите години възлиза на </a:t>
            </a:r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</a:rPr>
              <a:t>12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</a:rPr>
              <a:t> 687 304,24 </a:t>
            </a:r>
            <a:r>
              <a:rPr lang="bg-BG" sz="1700" b="1" dirty="0" smtClean="0">
                <a:solidFill>
                  <a:schemeClr val="accent4">
                    <a:lumMod val="50000"/>
                  </a:schemeClr>
                </a:solidFill>
              </a:rPr>
              <a:t>евро</a:t>
            </a:r>
            <a:r>
              <a:rPr lang="en-US" sz="1700" dirty="0" smtClean="0"/>
              <a:t>.</a:t>
            </a:r>
            <a:endParaRPr lang="en-US" sz="1700" dirty="0"/>
          </a:p>
          <a:p>
            <a:pPr marL="0" indent="0" algn="just">
              <a:buNone/>
            </a:pPr>
            <a:endParaRPr lang="bg-BG" alt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600" b="1" dirty="0" smtClean="0"/>
              <a:t>Разпределение на финансовия ресурс по </a:t>
            </a:r>
            <a:br>
              <a:rPr lang="bg-BG" sz="2600" b="1" dirty="0" smtClean="0"/>
            </a:br>
            <a:r>
              <a:rPr lang="bg-BG" sz="2600" b="1" dirty="0" smtClean="0"/>
              <a:t>Първата покана</a:t>
            </a:r>
            <a:r>
              <a:rPr lang="bg-BG" altLang="en-US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bg-BG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05528"/>
              </p:ext>
            </p:extLst>
          </p:nvPr>
        </p:nvGraphicFramePr>
        <p:xfrm>
          <a:off x="395536" y="3356992"/>
          <a:ext cx="822960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Document" r:id="rId5" imgW="6128483" imgH="2203738" progId="Word.Document.12">
                  <p:embed/>
                </p:oleObj>
              </mc:Choice>
              <mc:Fallback>
                <p:oleObj name="Document" r:id="rId5" imgW="6128483" imgH="22037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3356992"/>
                        <a:ext cx="8229600" cy="296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669947" cy="381642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bg-BG" sz="17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bg-BG" sz="1700" dirty="0" smtClean="0"/>
              <a:t>Следните </a:t>
            </a:r>
            <a:r>
              <a:rPr lang="bg-BG" sz="1700" b="1" u="sng" dirty="0">
                <a:solidFill>
                  <a:srgbClr val="FF0000"/>
                </a:solidFill>
              </a:rPr>
              <a:t>критерии за сътрудничество</a:t>
            </a:r>
            <a:r>
              <a:rPr lang="bg-BG" sz="1700" b="1" dirty="0">
                <a:solidFill>
                  <a:srgbClr val="FF0000"/>
                </a:solidFill>
              </a:rPr>
              <a:t> </a:t>
            </a:r>
            <a:r>
              <a:rPr lang="bg-BG" sz="1700" dirty="0" smtClean="0"/>
              <a:t>трябва да се съблюдават </a:t>
            </a:r>
            <a:r>
              <a:rPr lang="en-US" sz="1700" dirty="0" smtClean="0"/>
              <a:t>(</a:t>
            </a:r>
            <a:r>
              <a:rPr lang="bg-BG" sz="1700" dirty="0" smtClean="0"/>
              <a:t>най-малко първите два</a:t>
            </a:r>
            <a:r>
              <a:rPr lang="en-US" sz="1700" dirty="0" smtClean="0"/>
              <a:t> + </a:t>
            </a:r>
            <a:r>
              <a:rPr lang="bg-BG" sz="1700" dirty="0" smtClean="0"/>
              <a:t>един от останалите два</a:t>
            </a:r>
            <a:r>
              <a:rPr lang="en-US" sz="1700" dirty="0" smtClean="0"/>
              <a:t>): </a:t>
            </a:r>
          </a:p>
          <a:p>
            <a:pPr algn="just">
              <a:lnSpc>
                <a:spcPct val="110000"/>
              </a:lnSpc>
            </a:pPr>
            <a:r>
              <a:rPr lang="bg-BG" sz="1700" b="1" dirty="0" smtClean="0"/>
              <a:t>Съвместно разработване </a:t>
            </a:r>
            <a:r>
              <a:rPr lang="en-US" sz="1700" dirty="0" smtClean="0"/>
              <a:t>(</a:t>
            </a:r>
            <a:r>
              <a:rPr lang="bg-BG" sz="1700" dirty="0" smtClean="0"/>
              <a:t>проектът следва да бъде разработен в тясно сътрудничество между партньорите от двете държави</a:t>
            </a:r>
            <a:r>
              <a:rPr lang="en-US" sz="1700" dirty="0" smtClean="0"/>
              <a:t>);</a:t>
            </a:r>
          </a:p>
          <a:p>
            <a:pPr algn="just">
              <a:lnSpc>
                <a:spcPct val="110000"/>
              </a:lnSpc>
            </a:pPr>
            <a:r>
              <a:rPr lang="bg-BG" sz="1700" b="1" dirty="0" smtClean="0"/>
              <a:t>Съвместно изпълнение </a:t>
            </a:r>
            <a:r>
              <a:rPr lang="en-US" sz="1700" dirty="0" smtClean="0"/>
              <a:t>(</a:t>
            </a:r>
            <a:r>
              <a:rPr lang="bg-BG" sz="1700" dirty="0" smtClean="0"/>
              <a:t>дейностите по проекта следва да се </a:t>
            </a:r>
            <a:r>
              <a:rPr lang="ru-RU" sz="1700" dirty="0"/>
              <a:t>извършват и съгласуват между партньорите и от </a:t>
            </a:r>
            <a:r>
              <a:rPr lang="ru-RU" sz="1700" dirty="0" err="1"/>
              <a:t>двете</a:t>
            </a:r>
            <a:r>
              <a:rPr lang="ru-RU" sz="1700" dirty="0"/>
              <a:t> </a:t>
            </a:r>
            <a:r>
              <a:rPr lang="ru-RU" sz="1700" dirty="0" err="1"/>
              <a:t>страни</a:t>
            </a:r>
            <a:r>
              <a:rPr lang="ru-RU" sz="1700" dirty="0"/>
              <a:t> на </a:t>
            </a:r>
            <a:r>
              <a:rPr lang="ru-RU" sz="1700" dirty="0" err="1"/>
              <a:t>границата</a:t>
            </a:r>
            <a:r>
              <a:rPr lang="en-US" sz="1700" dirty="0" smtClean="0"/>
              <a:t>);</a:t>
            </a:r>
          </a:p>
          <a:p>
            <a:pPr algn="just">
              <a:lnSpc>
                <a:spcPct val="110000"/>
              </a:lnSpc>
            </a:pPr>
            <a:r>
              <a:rPr lang="bg-BG" sz="1700" b="1" dirty="0" smtClean="0"/>
              <a:t>Съвместно управление </a:t>
            </a:r>
            <a:r>
              <a:rPr lang="en-US" sz="1700" dirty="0" smtClean="0"/>
              <a:t>(</a:t>
            </a:r>
            <a:r>
              <a:rPr lang="bg-BG" sz="1700" dirty="0" smtClean="0"/>
              <a:t>партньорите и от двете страни на границата, чрез своите екипи, са съвместно отговорни за управлението на дейностите по проекта</a:t>
            </a:r>
            <a:r>
              <a:rPr lang="en-US" sz="1700" dirty="0" smtClean="0"/>
              <a:t>);</a:t>
            </a:r>
            <a:r>
              <a:rPr lang="bg-BG" sz="1700" dirty="0" smtClean="0"/>
              <a:t> </a:t>
            </a:r>
            <a:endParaRPr lang="en-US" sz="1700" dirty="0" smtClean="0"/>
          </a:p>
          <a:p>
            <a:pPr algn="just">
              <a:lnSpc>
                <a:spcPct val="110000"/>
              </a:lnSpc>
            </a:pPr>
            <a:r>
              <a:rPr lang="bg-BG" sz="1700" b="1" dirty="0" smtClean="0"/>
              <a:t>Съвместно финансиране </a:t>
            </a:r>
            <a:r>
              <a:rPr lang="en-US" sz="1700" dirty="0" smtClean="0"/>
              <a:t>(</a:t>
            </a:r>
            <a:r>
              <a:rPr lang="bg-BG" sz="1700" dirty="0" smtClean="0"/>
              <a:t>един договор по проект </a:t>
            </a:r>
            <a:r>
              <a:rPr lang="bg-BG" sz="1700" dirty="0" smtClean="0">
                <a:latin typeface="Times New Roman"/>
                <a:cs typeface="Times New Roman"/>
              </a:rPr>
              <a:t>→ </a:t>
            </a:r>
            <a:r>
              <a:rPr lang="bg-BG" sz="1700" dirty="0" smtClean="0"/>
              <a:t>един общ бюджет, разпределен между партньорите в зависимост от предвидените дейности</a:t>
            </a:r>
            <a:r>
              <a:rPr lang="en-US" sz="1700" dirty="0" smtClean="0"/>
              <a:t>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 smtClean="0">
              <a:solidFill>
                <a:srgbClr val="000066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800" b="1" dirty="0" smtClean="0"/>
              <a:t>Трансграничен ефект </a:t>
            </a:r>
            <a:endParaRPr lang="bg-BG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508" y="1844824"/>
            <a:ext cx="8640960" cy="87244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bg-BG" sz="1700" dirty="0" smtClean="0">
                <a:solidFill>
                  <a:srgbClr val="002060"/>
                </a:solidFill>
              </a:rPr>
              <a:t>Всеки проект следва да има </a:t>
            </a:r>
            <a:r>
              <a:rPr lang="bg-BG" sz="1700" b="1" dirty="0" smtClean="0">
                <a:solidFill>
                  <a:srgbClr val="002060"/>
                </a:solidFill>
              </a:rPr>
              <a:t>директен трансграничен ефект </a:t>
            </a:r>
            <a:r>
              <a:rPr lang="bg-BG" sz="1700" dirty="0" smtClean="0">
                <a:solidFill>
                  <a:srgbClr val="002060"/>
                </a:solidFill>
              </a:rPr>
              <a:t>и ползи за проектните партньори/ целевите групи/ територията, на която се изпълнява проекта/ територията на Програмата</a:t>
            </a:r>
            <a:r>
              <a:rPr lang="en-US" sz="1700" dirty="0" smtClean="0">
                <a:solidFill>
                  <a:srgbClr val="002060"/>
                </a:solidFill>
              </a:rPr>
              <a:t>!</a:t>
            </a:r>
            <a:endParaRPr lang="en-US" sz="1700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098840" cy="403244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2000" dirty="0" smtClean="0"/>
              <a:t>За </a:t>
            </a:r>
            <a:r>
              <a:rPr lang="bg-BG" sz="2000" dirty="0"/>
              <a:t>да бъде допустимо за финансиране </a:t>
            </a:r>
            <a:r>
              <a:rPr lang="bg-BG" sz="2000" dirty="0" smtClean="0"/>
              <a:t>по </a:t>
            </a:r>
            <a:r>
              <a:rPr lang="bg-BG" sz="2000" dirty="0"/>
              <a:t>Програмата, всяко проектно предложение трябва да отговаря на следните </a:t>
            </a:r>
            <a:r>
              <a:rPr lang="bg-BG" sz="2000" b="1" dirty="0">
                <a:solidFill>
                  <a:srgbClr val="FF0000"/>
                </a:solidFill>
              </a:rPr>
              <a:t>три </a:t>
            </a:r>
            <a:r>
              <a:rPr lang="bg-BG" sz="2000" b="1" dirty="0" smtClean="0">
                <a:solidFill>
                  <a:srgbClr val="FF0000"/>
                </a:solidFill>
              </a:rPr>
              <a:t>типа критерии </a:t>
            </a:r>
            <a:r>
              <a:rPr lang="bg-BG" sz="2000" b="1" dirty="0">
                <a:solidFill>
                  <a:srgbClr val="FF0000"/>
                </a:solidFill>
              </a:rPr>
              <a:t>за допустимост</a:t>
            </a:r>
            <a:r>
              <a:rPr lang="bg-BG" sz="2000" dirty="0"/>
              <a:t>: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sr-Cyrl-RS" sz="2000" dirty="0" smtClean="0"/>
              <a:t>допустимост </a:t>
            </a:r>
            <a:r>
              <a:rPr lang="sr-Cyrl-RS" sz="2000" dirty="0"/>
              <a:t>на </a:t>
            </a:r>
            <a:r>
              <a:rPr lang="sr-Cyrl-RS" sz="2000" dirty="0" smtClean="0"/>
              <a:t>кандидати</a:t>
            </a:r>
            <a:r>
              <a:rPr lang="en-US" sz="2000" dirty="0" smtClean="0"/>
              <a:t>;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sr-Cyrl-RS" sz="2000" dirty="0" smtClean="0"/>
              <a:t>допустимост </a:t>
            </a:r>
            <a:r>
              <a:rPr lang="sr-Cyrl-RS" sz="2000" dirty="0"/>
              <a:t>на дейности</a:t>
            </a:r>
            <a:r>
              <a:rPr lang="en-US" sz="2000" dirty="0" smtClean="0"/>
              <a:t>;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sr-Cyrl-RS" sz="2000" dirty="0" smtClean="0"/>
              <a:t>допустимост </a:t>
            </a:r>
            <a:r>
              <a:rPr lang="sr-Cyrl-RS" sz="2000" dirty="0"/>
              <a:t>на разходи</a:t>
            </a:r>
            <a:r>
              <a:rPr lang="en-US" sz="2000" dirty="0" smtClean="0"/>
              <a:t>.</a:t>
            </a:r>
            <a:endParaRPr lang="bg-BG" altLang="en-US" sz="2000" dirty="0"/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9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3" y="571607"/>
            <a:ext cx="4176377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600" b="1" dirty="0" smtClean="0"/>
              <a:t>Критерии за допустимост</a:t>
            </a:r>
            <a:endParaRPr lang="bg-BG" sz="2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en-US" sz="1700" b="1" u="sng" dirty="0">
                <a:solidFill>
                  <a:srgbClr val="FF0000"/>
                </a:solidFill>
              </a:rPr>
              <a:t>Партньорите трябва да </a:t>
            </a:r>
            <a:r>
              <a:rPr lang="ru-RU" altLang="en-US" sz="1700" b="1" u="sng" dirty="0" err="1">
                <a:solidFill>
                  <a:srgbClr val="FF0000"/>
                </a:solidFill>
              </a:rPr>
              <a:t>отговарят</a:t>
            </a:r>
            <a:r>
              <a:rPr lang="ru-RU" altLang="en-US" sz="1700" b="1" u="sng" dirty="0">
                <a:solidFill>
                  <a:srgbClr val="FF0000"/>
                </a:solidFill>
              </a:rPr>
              <a:t> </a:t>
            </a:r>
            <a:r>
              <a:rPr lang="ru-RU" altLang="en-US" sz="1700" b="1" u="sng" dirty="0" err="1" smtClean="0">
                <a:solidFill>
                  <a:srgbClr val="FF0000"/>
                </a:solidFill>
              </a:rPr>
              <a:t>кумулативно</a:t>
            </a:r>
            <a:r>
              <a:rPr lang="ru-RU" altLang="en-US" sz="1700" b="1" u="sng" dirty="0" smtClean="0">
                <a:solidFill>
                  <a:srgbClr val="FF0000"/>
                </a:solidFill>
              </a:rPr>
              <a:t> </a:t>
            </a:r>
            <a:r>
              <a:rPr lang="ru-RU" altLang="en-US" sz="1700" b="1" u="sng" dirty="0">
                <a:solidFill>
                  <a:srgbClr val="FF0000"/>
                </a:solidFill>
              </a:rPr>
              <a:t>на всеки от </a:t>
            </a:r>
            <a:r>
              <a:rPr lang="ru-RU" altLang="en-US" sz="1700" b="1" u="sng" dirty="0" err="1">
                <a:solidFill>
                  <a:srgbClr val="FF0000"/>
                </a:solidFill>
              </a:rPr>
              <a:t>следните</a:t>
            </a:r>
            <a:r>
              <a:rPr lang="ru-RU" altLang="en-US" sz="1700" b="1" u="sng" dirty="0">
                <a:solidFill>
                  <a:srgbClr val="FF0000"/>
                </a:solidFill>
              </a:rPr>
              <a:t> </a:t>
            </a:r>
            <a:r>
              <a:rPr lang="ru-RU" altLang="en-US" sz="1700" b="1" u="sng" dirty="0" smtClean="0">
                <a:solidFill>
                  <a:srgbClr val="FF0000"/>
                </a:solidFill>
              </a:rPr>
              <a:t>критерии:</a:t>
            </a:r>
            <a:endParaRPr lang="en-US" sz="1700" b="1" u="sng" dirty="0" smtClean="0">
              <a:solidFill>
                <a:srgbClr val="FF000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sz="1700" dirty="0" smtClean="0"/>
              <a:t>Да </a:t>
            </a:r>
            <a:r>
              <a:rPr lang="ru-RU" sz="1700" dirty="0" err="1"/>
              <a:t>са</a:t>
            </a:r>
            <a:r>
              <a:rPr lang="ru-RU" sz="1700" dirty="0"/>
              <a:t> </a:t>
            </a:r>
            <a:r>
              <a:rPr lang="ru-RU" sz="1700" dirty="0" err="1" smtClean="0">
                <a:solidFill>
                  <a:schemeClr val="accent4">
                    <a:lumMod val="50000"/>
                  </a:schemeClr>
                </a:solidFill>
              </a:rPr>
              <a:t>самостоятелно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4">
                    <a:lumMod val="50000"/>
                  </a:schemeClr>
                </a:solidFill>
              </a:rPr>
              <a:t>регистрирани юридически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лица</a:t>
            </a:r>
            <a:r>
              <a:rPr lang="ru-RU" sz="1700" dirty="0" smtClean="0"/>
              <a:t> </a:t>
            </a:r>
            <a:r>
              <a:rPr lang="ru-RU" sz="1700" dirty="0"/>
              <a:t>в съответствие с националното законодателство на държавата, на чиято територия се </a:t>
            </a:r>
            <a:r>
              <a:rPr lang="ru-RU" sz="1700" dirty="0" err="1" smtClean="0"/>
              <a:t>намират</a:t>
            </a:r>
            <a:r>
              <a:rPr lang="ru-RU" sz="1700" dirty="0" smtClean="0"/>
              <a:t>;</a:t>
            </a:r>
            <a:endParaRPr lang="en-US" sz="1700" dirty="0" smtClean="0"/>
          </a:p>
          <a:p>
            <a:pPr marL="0" lvl="0" indent="0">
              <a:lnSpc>
                <a:spcPct val="80000"/>
              </a:lnSpc>
              <a:buNone/>
            </a:pPr>
            <a:endParaRPr lang="bg-BG" sz="1700" dirty="0" smtClean="0"/>
          </a:p>
          <a:p>
            <a:pPr marL="0" lvl="0" indent="0">
              <a:lnSpc>
                <a:spcPct val="80000"/>
              </a:lnSpc>
              <a:buNone/>
            </a:pPr>
            <a:r>
              <a:rPr lang="bg-BG" sz="1700" dirty="0"/>
              <a:t>Изключение се допуска за </a:t>
            </a:r>
            <a:r>
              <a:rPr lang="ru-RU" sz="1700" dirty="0" err="1"/>
              <a:t>местни</a:t>
            </a:r>
            <a:r>
              <a:rPr lang="ru-RU" sz="1700" dirty="0"/>
              <a:t>/ </a:t>
            </a:r>
            <a:r>
              <a:rPr lang="ru-RU" sz="1700" dirty="0" err="1"/>
              <a:t>регионални</a:t>
            </a:r>
            <a:r>
              <a:rPr lang="ru-RU" sz="1700" dirty="0"/>
              <a:t> </a:t>
            </a:r>
            <a:r>
              <a:rPr lang="ru-RU" sz="1700" dirty="0" err="1"/>
              <a:t>структури</a:t>
            </a:r>
            <a:r>
              <a:rPr lang="ru-RU" sz="1700" dirty="0"/>
              <a:t>/</a:t>
            </a:r>
            <a:r>
              <a:rPr lang="ru-RU" sz="1700" dirty="0" err="1"/>
              <a:t>клонове</a:t>
            </a:r>
            <a:r>
              <a:rPr lang="ru-RU" sz="1700" dirty="0"/>
              <a:t> на </a:t>
            </a:r>
            <a:r>
              <a:rPr lang="ru-RU" sz="1700" dirty="0" err="1"/>
              <a:t>национални</a:t>
            </a:r>
            <a:r>
              <a:rPr lang="ru-RU" sz="1700" dirty="0"/>
              <a:t> </a:t>
            </a:r>
            <a:r>
              <a:rPr lang="ru-RU" sz="1700" dirty="0" err="1"/>
              <a:t>органи</a:t>
            </a:r>
            <a:r>
              <a:rPr lang="ru-RU" sz="1700" dirty="0"/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bg-BG" sz="1700" dirty="0" smtClean="0"/>
              <a:t> </a:t>
            </a:r>
            <a:endParaRPr lang="en-US" sz="1700" dirty="0" smtClean="0"/>
          </a:p>
          <a:p>
            <a:pPr marL="0" lvl="0" indent="0" algn="just">
              <a:lnSpc>
                <a:spcPct val="80000"/>
              </a:lnSpc>
              <a:buNone/>
            </a:pPr>
            <a:r>
              <a:rPr lang="ru-RU" sz="1700" dirty="0"/>
              <a:t>ВАЖНО: Регионални структури/клонове на организации, различни от </a:t>
            </a:r>
            <a:r>
              <a:rPr lang="ru-RU" sz="1700" dirty="0" err="1"/>
              <a:t>местни</a:t>
            </a:r>
            <a:r>
              <a:rPr lang="ru-RU" sz="1700" dirty="0" smtClean="0"/>
              <a:t>/ </a:t>
            </a:r>
            <a:r>
              <a:rPr lang="ru-RU" sz="1700" dirty="0" err="1" smtClean="0"/>
              <a:t>регионални</a:t>
            </a:r>
            <a:r>
              <a:rPr lang="ru-RU" sz="1700" dirty="0"/>
              <a:t> </a:t>
            </a:r>
            <a:r>
              <a:rPr lang="ru-RU" sz="1700" dirty="0" err="1" smtClean="0"/>
              <a:t>структури</a:t>
            </a:r>
            <a:r>
              <a:rPr lang="ru-RU" sz="1700" dirty="0" smtClean="0"/>
              <a:t>/</a:t>
            </a:r>
            <a:r>
              <a:rPr lang="ru-RU" sz="1700" dirty="0" err="1" smtClean="0"/>
              <a:t>клонове</a:t>
            </a:r>
            <a:r>
              <a:rPr lang="ru-RU" sz="1700" dirty="0" smtClean="0"/>
              <a:t> на </a:t>
            </a:r>
            <a:r>
              <a:rPr lang="ru-RU" sz="1700" dirty="0" err="1" smtClean="0"/>
              <a:t>национални</a:t>
            </a:r>
            <a:r>
              <a:rPr lang="ru-RU" sz="1700" dirty="0" smtClean="0"/>
              <a:t> </a:t>
            </a:r>
            <a:r>
              <a:rPr lang="ru-RU" sz="1700" dirty="0" err="1" smtClean="0"/>
              <a:t>органи</a:t>
            </a:r>
            <a:r>
              <a:rPr lang="ru-RU" sz="1700" dirty="0" smtClean="0"/>
              <a:t>, </a:t>
            </a:r>
            <a:r>
              <a:rPr lang="ru-RU" sz="1700" dirty="0"/>
              <a:t>са недопустими кадидати по настоящата Покана за </a:t>
            </a:r>
            <a:r>
              <a:rPr lang="ru-RU" sz="1700" dirty="0" err="1" smtClean="0"/>
              <a:t>подаване</a:t>
            </a:r>
            <a:r>
              <a:rPr lang="ru-RU" sz="1700" dirty="0" smtClean="0"/>
              <a:t> на </a:t>
            </a:r>
            <a:r>
              <a:rPr lang="ru-RU" sz="1700" dirty="0" err="1"/>
              <a:t>проектни</a:t>
            </a:r>
            <a:r>
              <a:rPr lang="ru-RU" sz="1700" dirty="0"/>
              <a:t> </a:t>
            </a:r>
            <a:r>
              <a:rPr lang="ru-RU" sz="1700" dirty="0" smtClean="0"/>
              <a:t>предложения. </a:t>
            </a:r>
            <a:endParaRPr lang="en-US" sz="1700" dirty="0" smtClean="0"/>
          </a:p>
          <a:p>
            <a:pPr marL="0" lvl="0" indent="0">
              <a:lnSpc>
                <a:spcPct val="80000"/>
              </a:lnSpc>
              <a:buNone/>
            </a:pPr>
            <a:endParaRPr lang="en-US" sz="1700" b="1" dirty="0" smtClean="0"/>
          </a:p>
          <a:p>
            <a:pPr algn="just">
              <a:lnSpc>
                <a:spcPct val="90000"/>
              </a:lnSpc>
            </a:pPr>
            <a:r>
              <a:rPr lang="ru-RU" sz="1700" dirty="0" smtClean="0"/>
              <a:t>Да </a:t>
            </a:r>
            <a:r>
              <a:rPr lang="ru-RU" sz="1700" dirty="0"/>
              <a:t>са регистрирани </a:t>
            </a:r>
            <a:r>
              <a:rPr lang="ru-RU" sz="1700" dirty="0">
                <a:solidFill>
                  <a:srgbClr val="7030A0"/>
                </a:solidFill>
              </a:rPr>
              <a:t>в </a:t>
            </a:r>
            <a:r>
              <a:rPr lang="bg-BG" sz="1700" dirty="0">
                <a:solidFill>
                  <a:srgbClr val="7030A0"/>
                </a:solidFill>
              </a:rPr>
              <a:t>допустимата </a:t>
            </a:r>
            <a:r>
              <a:rPr lang="ru-RU" sz="1700" dirty="0" err="1" smtClean="0">
                <a:solidFill>
                  <a:srgbClr val="7030A0"/>
                </a:solidFill>
              </a:rPr>
              <a:t>трансгранична</a:t>
            </a:r>
            <a:r>
              <a:rPr lang="ru-RU" sz="1700" dirty="0" smtClean="0">
                <a:solidFill>
                  <a:srgbClr val="7030A0"/>
                </a:solidFill>
              </a:rPr>
              <a:t> </a:t>
            </a:r>
            <a:r>
              <a:rPr lang="ru-RU" sz="1700" dirty="0" err="1" smtClean="0">
                <a:solidFill>
                  <a:srgbClr val="7030A0"/>
                </a:solidFill>
              </a:rPr>
              <a:t>област</a:t>
            </a:r>
            <a:r>
              <a:rPr lang="ru-RU" sz="1700" dirty="0">
                <a:solidFill>
                  <a:srgbClr val="7030A0"/>
                </a:solidFill>
              </a:rPr>
              <a:t>;</a:t>
            </a:r>
            <a:endParaRPr lang="ru-RU" sz="1700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ru-RU" sz="17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700" dirty="0" err="1" smtClean="0"/>
              <a:t>Излючение</a:t>
            </a:r>
            <a:r>
              <a:rPr lang="ru-RU" sz="1700" dirty="0" smtClean="0"/>
              <a:t> </a:t>
            </a:r>
            <a:r>
              <a:rPr lang="ru-RU" sz="1700" dirty="0"/>
              <a:t>се прилага за национални/регионални органи, </a:t>
            </a:r>
            <a:r>
              <a:rPr lang="ru-RU" sz="1700" dirty="0" err="1" smtClean="0"/>
              <a:t>регистрирани</a:t>
            </a:r>
            <a:r>
              <a:rPr lang="ru-RU" sz="1700" dirty="0" smtClean="0"/>
              <a:t> </a:t>
            </a:r>
            <a:r>
              <a:rPr lang="ru-RU" sz="1700" dirty="0" err="1" smtClean="0"/>
              <a:t>извън</a:t>
            </a:r>
            <a:r>
              <a:rPr lang="ru-RU" sz="1700" dirty="0" smtClean="0"/>
              <a:t> </a:t>
            </a:r>
            <a:r>
              <a:rPr lang="ru-RU" sz="1700" dirty="0" err="1" smtClean="0"/>
              <a:t>допустимата</a:t>
            </a:r>
            <a:r>
              <a:rPr lang="ru-RU" sz="1700" dirty="0" smtClean="0"/>
              <a:t> </a:t>
            </a:r>
            <a:r>
              <a:rPr lang="ru-RU" sz="1700" dirty="0" err="1" smtClean="0"/>
              <a:t>трансгранична</a:t>
            </a:r>
            <a:r>
              <a:rPr lang="ru-RU" sz="1700" dirty="0"/>
              <a:t> </a:t>
            </a:r>
            <a:r>
              <a:rPr lang="ru-RU" sz="1700" dirty="0" err="1" smtClean="0"/>
              <a:t>област</a:t>
            </a:r>
            <a:r>
              <a:rPr lang="ru-RU" sz="1700" dirty="0" smtClean="0"/>
              <a:t> на </a:t>
            </a:r>
            <a:r>
              <a:rPr lang="ru-RU" sz="1700" dirty="0" err="1"/>
              <a:t>Програмата</a:t>
            </a:r>
            <a:r>
              <a:rPr lang="ru-RU" sz="1700" dirty="0"/>
              <a:t>, </a:t>
            </a:r>
            <a:r>
              <a:rPr lang="ru-RU" sz="1700" dirty="0" smtClean="0"/>
              <a:t>но </a:t>
            </a:r>
            <a:r>
              <a:rPr lang="ru-RU" sz="1700" dirty="0" err="1" smtClean="0"/>
              <a:t>чиято</a:t>
            </a:r>
            <a:r>
              <a:rPr lang="ru-RU" sz="1700" dirty="0" smtClean="0"/>
              <a:t> </a:t>
            </a:r>
            <a:r>
              <a:rPr lang="ru-RU" sz="1700" dirty="0"/>
              <a:t>сфера на компетентност (установена с нормативен акт</a:t>
            </a:r>
            <a:r>
              <a:rPr lang="ru-RU" sz="1700" dirty="0" smtClean="0"/>
              <a:t>), се </a:t>
            </a:r>
            <a:r>
              <a:rPr lang="ru-RU" sz="1700" dirty="0" err="1" smtClean="0"/>
              <a:t>простира</a:t>
            </a:r>
            <a:r>
              <a:rPr lang="ru-RU" sz="1700" dirty="0" smtClean="0"/>
              <a:t> </a:t>
            </a:r>
            <a:r>
              <a:rPr lang="ru-RU" sz="1700" dirty="0" err="1" smtClean="0"/>
              <a:t>върху</a:t>
            </a:r>
            <a:r>
              <a:rPr lang="ru-RU" sz="1700" dirty="0" smtClean="0"/>
              <a:t> </a:t>
            </a:r>
            <a:r>
              <a:rPr lang="ru-RU" sz="1700" dirty="0" err="1" smtClean="0"/>
              <a:t>нея</a:t>
            </a:r>
            <a:r>
              <a:rPr lang="ru-RU" sz="1700" dirty="0" smtClean="0"/>
              <a:t>.</a:t>
            </a: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 lvl="0"/>
            <a:r>
              <a:rPr lang="sr-Cyrl-RS" sz="1700" dirty="0" smtClean="0"/>
              <a:t>Да са организации, които </a:t>
            </a:r>
            <a:r>
              <a:rPr lang="sr-Cyrl-RS" sz="1700" dirty="0">
                <a:solidFill>
                  <a:schemeClr val="accent5">
                    <a:lumMod val="50000"/>
                  </a:schemeClr>
                </a:solidFill>
              </a:rPr>
              <a:t>не генерират </a:t>
            </a:r>
            <a:r>
              <a:rPr lang="sr-Cyrl-RS" sz="1700" dirty="0" smtClean="0">
                <a:solidFill>
                  <a:schemeClr val="accent5">
                    <a:lumMod val="50000"/>
                  </a:schemeClr>
                </a:solidFill>
              </a:rPr>
              <a:t>печалба</a:t>
            </a:r>
            <a:r>
              <a:rPr lang="en-US" sz="1700" dirty="0" smtClean="0"/>
              <a:t>;</a:t>
            </a:r>
            <a:r>
              <a:rPr lang="bg-BG" sz="1700" dirty="0" smtClean="0"/>
              <a:t> </a:t>
            </a:r>
            <a:endParaRPr lang="en-US" sz="1700" dirty="0" smtClean="0"/>
          </a:p>
          <a:p>
            <a:pPr marL="0" lvl="0" indent="0">
              <a:buNone/>
            </a:pPr>
            <a:endParaRPr lang="en-US" sz="1700" dirty="0"/>
          </a:p>
          <a:p>
            <a:pPr lvl="0" algn="just"/>
            <a:r>
              <a:rPr lang="ru-RU" sz="1700" dirty="0" smtClean="0"/>
              <a:t>Да </a:t>
            </a:r>
            <a:r>
              <a:rPr lang="ru-RU" sz="1700" dirty="0"/>
              <a:t>са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</a:rPr>
              <a:t>пряко отговорни за подготовката и управлението</a:t>
            </a:r>
            <a:r>
              <a:rPr lang="ru-RU" sz="1700" dirty="0"/>
              <a:t> на проекта - да не действат </a:t>
            </a:r>
            <a:r>
              <a:rPr lang="ru-RU" sz="1700" dirty="0" err="1"/>
              <a:t>като</a:t>
            </a:r>
            <a:r>
              <a:rPr lang="ru-RU" sz="1700" dirty="0"/>
              <a:t> </a:t>
            </a:r>
            <a:r>
              <a:rPr lang="ru-RU" sz="1700" dirty="0" err="1" smtClean="0"/>
              <a:t>посредници</a:t>
            </a:r>
            <a:r>
              <a:rPr lang="ru-RU" sz="1700" dirty="0" smtClean="0"/>
              <a:t>.</a:t>
            </a:r>
            <a:endParaRPr lang="en-US" sz="1700" dirty="0"/>
          </a:p>
          <a:p>
            <a:pPr marL="0" lvl="0" indent="0">
              <a:lnSpc>
                <a:spcPct val="90000"/>
              </a:lnSpc>
              <a:buNone/>
            </a:pPr>
            <a:endParaRPr lang="en-US" sz="1800" b="1" dirty="0"/>
          </a:p>
          <a:p>
            <a:pPr marL="0" indent="0">
              <a:buNone/>
            </a:pPr>
            <a:endParaRPr lang="bg-BG" altLang="en-US" sz="1800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NikolichN\Pictures\Logos and flags\EU Slicice\EU_flag_medium_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3" y="571606"/>
            <a:ext cx="959258" cy="6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1681" y="571607"/>
            <a:ext cx="4176379" cy="65177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</a:pPr>
            <a:r>
              <a:rPr lang="bg-BG" sz="2600" b="1" dirty="0" smtClean="0"/>
              <a:t>Допустимост на кандидати</a:t>
            </a:r>
            <a:endParaRPr lang="bg-BG" sz="2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MihaylovaS\AppData\Local\Microsoft\Windows\Temporary Internet Files\Content.Outlook\NGAR8C9Z\Interreg_IPA_CBC_BG+SRB_EN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0" y="550630"/>
            <a:ext cx="2880404" cy="6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3963</TotalTime>
  <Words>2423</Words>
  <Application>Microsoft Office PowerPoint</Application>
  <PresentationFormat>On-screen Show (4:3)</PresentationFormat>
  <Paragraphs>329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Waveform</vt:lpstr>
      <vt:lpstr>Document</vt:lpstr>
      <vt:lpstr>       Програма за ТГС ИНТЕРРЕГ – ИПП България – Сърбия  CCI: 2014TC16I5CB007  Първа покана  за подаване на проектни предложения </vt:lpstr>
      <vt:lpstr>Обща информация</vt:lpstr>
      <vt:lpstr>PowerPoint Presentation</vt:lpstr>
      <vt:lpstr> Обща стратегическа цел на Програмата: Да се насърчи балансираното и устойчиво развитие на трансграничния регион между България и Сърбия – интегриран в европейското пространство чрез интелигентен икономически растеж, приспособяване към промените в околната среда и подобряване на културата на обучение. </vt:lpstr>
      <vt:lpstr>Териториален обхват на Програмата</vt:lpstr>
      <vt:lpstr>Разпределение на финансовия ресурс по  Първата покана </vt:lpstr>
      <vt:lpstr>Трансграничен ефект </vt:lpstr>
      <vt:lpstr>Критерии за допустимост</vt:lpstr>
      <vt:lpstr>Допустимост на кандидати</vt:lpstr>
      <vt:lpstr>Изключения</vt:lpstr>
      <vt:lpstr>Изисквания  към кандидатите и партньорството</vt:lpstr>
      <vt:lpstr>Примерни дейности</vt:lpstr>
      <vt:lpstr>Примерни дейности</vt:lpstr>
      <vt:lpstr>Примерни дейности</vt:lpstr>
      <vt:lpstr>Примерни дейности</vt:lpstr>
      <vt:lpstr>Типове проекти</vt:lpstr>
      <vt:lpstr>Продължителност и стойност на проектите</vt:lpstr>
      <vt:lpstr>Подаване на проектните предложения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Bulgaria-Serbia IPA Cross-border Programme</dc:title>
  <dc:creator>Neboysha Nikolich</dc:creator>
  <cp:lastModifiedBy>Toni Jakimovski</cp:lastModifiedBy>
  <cp:revision>458</cp:revision>
  <cp:lastPrinted>2015-09-15T11:28:05Z</cp:lastPrinted>
  <dcterms:created xsi:type="dcterms:W3CDTF">2015-01-27T08:21:01Z</dcterms:created>
  <dcterms:modified xsi:type="dcterms:W3CDTF">2015-09-17T14:01:04Z</dcterms:modified>
</cp:coreProperties>
</file>