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59" r:id="rId6"/>
    <p:sldId id="263" r:id="rId7"/>
    <p:sldId id="264" r:id="rId8"/>
    <p:sldId id="266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D6D"/>
    <a:srgbClr val="B1490F"/>
    <a:srgbClr val="5D3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514179-364B-4D43-83BE-0D8435A44089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7526CB-325A-48CA-A01A-633D3B0B6A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829761"/>
          </a:xfrm>
        </p:spPr>
        <p:txBody>
          <a:bodyPr/>
          <a:lstStyle/>
          <a:p>
            <a:r>
              <a:rPr lang="bg-BG" dirty="0" smtClean="0"/>
              <a:t>Съвет по регионална политика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780928"/>
            <a:ext cx="6584776" cy="2207096"/>
          </a:xfrm>
        </p:spPr>
        <p:txBody>
          <a:bodyPr>
            <a:normAutofit/>
          </a:bodyPr>
          <a:lstStyle/>
          <a:p>
            <a:pPr algn="r"/>
            <a:r>
              <a:rPr lang="bg-BG" dirty="0" smtClean="0"/>
              <a:t>Ирина Захариева-Шопова,</a:t>
            </a:r>
          </a:p>
          <a:p>
            <a:pPr algn="r"/>
            <a:r>
              <a:rPr lang="bg-BG" dirty="0" smtClean="0"/>
              <a:t>Главен директор ,</a:t>
            </a:r>
          </a:p>
          <a:p>
            <a:pPr algn="r"/>
            <a:r>
              <a:rPr lang="bg-BG" dirty="0" smtClean="0"/>
              <a:t>ГД СПРРАТУ, МРРБ,</a:t>
            </a:r>
          </a:p>
          <a:p>
            <a:pPr algn="r"/>
            <a:r>
              <a:rPr lang="bg-BG" dirty="0" smtClean="0"/>
              <a:t>Разлог, 25-26 февруари 2015 г.</a:t>
            </a:r>
          </a:p>
          <a:p>
            <a:pPr algn="r"/>
            <a:endParaRPr lang="bg-BG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D6B19C"/>
              </a:gs>
              <a:gs pos="29000">
                <a:srgbClr val="D49E6C"/>
              </a:gs>
              <a:gs pos="81000">
                <a:srgbClr val="5D3017"/>
              </a:gs>
              <a:gs pos="100000">
                <a:srgbClr val="663012"/>
              </a:gs>
            </a:gsLst>
            <a:lin ang="5400000" scaled="0"/>
          </a:gradFill>
        </p:spPr>
        <p:txBody>
          <a:bodyPr/>
          <a:lstStyle/>
          <a:p>
            <a:r>
              <a:rPr lang="bg-BG" dirty="0" smtClean="0"/>
              <a:t>Въпроси?????</a:t>
            </a:r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marL="2286000" lvl="5" indent="0">
              <a:buNone/>
            </a:pPr>
            <a:r>
              <a:rPr lang="bg-BG" dirty="0" smtClean="0"/>
              <a:t>БЛАГОДАРЯ ЗА ВНИМАНИЕТО!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3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Експертно консултативно звено към министъра на регионалното развитие за решаване на проблеми в областта на регионалната политика;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Статут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7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6B19C"/>
            </a:gs>
            <a:gs pos="30000">
              <a:srgbClr val="D49E6C"/>
            </a:gs>
            <a:gs pos="82000">
              <a:srgbClr val="5D3017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chemeClr val="bg1"/>
                </a:solidFill>
              </a:rPr>
              <a:t>Изграждане на механизъм за ефективно сътрудничество, структуриран диалог и комуникация с  регионалните и местните власти и други заинтересовани страни за анализиране, проучване, планиране, прилагане на политика, наблюдение и оценка на регионалното развитие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1"/>
                </a:solidFill>
              </a:rPr>
              <a:t>Цел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3847627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55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Председател- заместник министър на регионалното развитие и благоустройството;</a:t>
            </a:r>
          </a:p>
          <a:p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Заместник председател;</a:t>
            </a:r>
          </a:p>
          <a:p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Членове  - Областни управители- председатели на РСР;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на НСОРБ;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Кметове на общини;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на национално представените организации на работодателите;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на национално представените организации на синдикатите;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Двама представители на обединение на неправителствени организации;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Двама представители на университети;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 на администрацията на президента;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 на администрацията на Министерския съвет;</a:t>
            </a:r>
          </a:p>
          <a:p>
            <a:pPr lvl="4">
              <a:buFontTx/>
              <a:buChar char="-"/>
            </a:pPr>
            <a:r>
              <a:rPr lang="bg-BG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на УО на оперативни програми, програмата за развитие на селските райони и програмите за териториално сътрудничество;</a:t>
            </a:r>
          </a:p>
          <a:p>
            <a:r>
              <a:rPr lang="bg-BG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Секретариат: ГД СПРРАТУ, МРРБ</a:t>
            </a:r>
          </a:p>
          <a:p>
            <a:pPr lvl="3">
              <a:buFontTx/>
              <a:buChar char="-"/>
            </a:pPr>
            <a:endParaRPr lang="bg-BG" dirty="0"/>
          </a:p>
          <a:p>
            <a:pPr lvl="4">
              <a:buFontTx/>
              <a:buChar char="-"/>
            </a:pPr>
            <a:endParaRPr lang="bg-BG" dirty="0" smtClean="0"/>
          </a:p>
          <a:p>
            <a:pPr lvl="4">
              <a:buFontTx/>
              <a:buChar char="-"/>
            </a:pPr>
            <a:endParaRPr lang="bg-BG" dirty="0" smtClean="0"/>
          </a:p>
          <a:p>
            <a:pPr lvl="4">
              <a:buFontTx/>
              <a:buChar char="-"/>
            </a:pPr>
            <a:endParaRPr lang="bg-BG" dirty="0" smtClean="0"/>
          </a:p>
          <a:p>
            <a:pPr lvl="4">
              <a:buFontTx/>
              <a:buChar char="-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Структура и състав на съвета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51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82000">
              <a:srgbClr val="5D3017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D6B19C"/>
              </a:gs>
              <a:gs pos="29000">
                <a:srgbClr val="D49E6C"/>
              </a:gs>
              <a:gs pos="81000">
                <a:srgbClr val="5D3017"/>
              </a:gs>
              <a:gs pos="100000">
                <a:srgbClr val="663012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Обсъжда и дава предложения и становища за промени в законодателната рамка за регионално развитие и местното самоуправление;</a:t>
            </a:r>
          </a:p>
          <a:p>
            <a:r>
              <a:rPr lang="bg-BG" dirty="0" smtClean="0"/>
              <a:t>Обсъжда и дава препоръки относно  проекти на стратегии, планове и програми за регионално развитие, мерките и средствата за  провеждане на целенасочена политика за  подпомагане развитието на изоставащите райони;</a:t>
            </a:r>
          </a:p>
          <a:p>
            <a:r>
              <a:rPr lang="bg-BG" dirty="0" smtClean="0"/>
              <a:t>Обсъжда и дава предложения за ефективността на финансовите инструменти в подкрепа на регионалното развитие;</a:t>
            </a:r>
          </a:p>
          <a:p>
            <a:r>
              <a:rPr lang="bg-BG" dirty="0" smtClean="0"/>
              <a:t>Обсъжда и предлага стратегически проекти за регионално и местно развитие и техните параметри.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Функции на Съвета</a:t>
            </a:r>
            <a:br>
              <a:rPr lang="bg-BG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4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Ръководи работата на съвета;</a:t>
            </a:r>
          </a:p>
          <a:p>
            <a:r>
              <a:rPr lang="bg-BG" dirty="0" smtClean="0"/>
              <a:t>Свиква заседанията на съвета като предлага дневен ред;</a:t>
            </a:r>
          </a:p>
          <a:p>
            <a:r>
              <a:rPr lang="bg-BG" dirty="0" smtClean="0"/>
              <a:t>Подписва протоколите от заседанията;</a:t>
            </a:r>
          </a:p>
          <a:p>
            <a:r>
              <a:rPr lang="bg-BG" dirty="0" smtClean="0"/>
              <a:t>Съобщава на съвета всяко предложение постъпило от членовете на Съвета;</a:t>
            </a:r>
          </a:p>
          <a:p>
            <a:r>
              <a:rPr lang="bg-BG" dirty="0" smtClean="0"/>
              <a:t>Информира съвета за приетите от органите на централната изпълнителна власт решения, по предложения, направени от Съвета;</a:t>
            </a:r>
          </a:p>
          <a:p>
            <a:r>
              <a:rPr lang="bg-BG" dirty="0" smtClean="0"/>
              <a:t>Внася за обсъждане проекти на национални стратегии, проекти на закони, подзаконови нормативни актове, годишни програми и доклади в областта на регионалната политика.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Функции на председателя: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6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061047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Организира събирането и обобщава представените становища по разглежданите материали;</a:t>
            </a:r>
          </a:p>
          <a:p>
            <a:r>
              <a:rPr lang="bg-BG" dirty="0" smtClean="0"/>
              <a:t>Изразява становища  и предложения по законосъобразността  и целесъобразността на предложените за приемане решения;</a:t>
            </a:r>
          </a:p>
          <a:p>
            <a:r>
              <a:rPr lang="bg-BG" dirty="0" smtClean="0"/>
              <a:t>Организира, координира и участва в подготовката на проекти на актове, подлежащи на разглеждане на заседание на МС; </a:t>
            </a:r>
          </a:p>
          <a:p>
            <a:r>
              <a:rPr lang="bg-BG" dirty="0" smtClean="0"/>
              <a:t>Координира и подпомага изпълнението и отчитането на изпълнението на решенията на съвета;</a:t>
            </a:r>
          </a:p>
          <a:p>
            <a:r>
              <a:rPr lang="bg-BG" dirty="0" smtClean="0"/>
              <a:t>Изпълнява и други задачи, възложени от председателя;</a:t>
            </a:r>
          </a:p>
          <a:p>
            <a:r>
              <a:rPr lang="bg-BG" dirty="0" smtClean="0"/>
              <a:t>Организира, координира и контролира подготовката и провеждането на заседанията и изготвя протокол  за всяко от тях.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Секретариат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6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g-BG" dirty="0" smtClean="0"/>
              <a:t>Участват лично в заседанията или чрез упълномощен от тях представител;</a:t>
            </a:r>
          </a:p>
          <a:p>
            <a:r>
              <a:rPr lang="bg-BG" dirty="0" smtClean="0"/>
              <a:t>Могат да правят предложения за включване на точки в дневния ред;</a:t>
            </a:r>
          </a:p>
          <a:p>
            <a:r>
              <a:rPr lang="bg-BG" dirty="0" smtClean="0"/>
              <a:t>Представят становището на представляваните от тях организации;</a:t>
            </a:r>
          </a:p>
          <a:p>
            <a:r>
              <a:rPr lang="bg-BG" dirty="0" smtClean="0"/>
              <a:t>Внасят за обсъждане въпроси, свързани с работата на представляваните организации, които имат влияние върху регионалната политика;</a:t>
            </a:r>
          </a:p>
          <a:p>
            <a:r>
              <a:rPr lang="bg-BG" dirty="0" smtClean="0"/>
              <a:t>Информират членовете на организацията, която представляват, за взетите от СРП решения;</a:t>
            </a:r>
          </a:p>
          <a:p>
            <a:r>
              <a:rPr lang="bg-BG" dirty="0" smtClean="0"/>
              <a:t>Имат право на достъп до съхраняваните от Секретариата протоколи и материали от заседания.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Функции на членовете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6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 smtClean="0"/>
              <a:t>Покана за свикване </a:t>
            </a:r>
            <a:r>
              <a:rPr lang="bg-BG" dirty="0"/>
              <a:t>н</a:t>
            </a:r>
            <a:r>
              <a:rPr lang="bg-BG" dirty="0" smtClean="0"/>
              <a:t>а заседание, дневен ред  и материали се изпращат не по-късно от 5 дни преди заседанието;</a:t>
            </a:r>
          </a:p>
          <a:p>
            <a:r>
              <a:rPr lang="bg-BG" dirty="0" smtClean="0"/>
              <a:t>Предложения за включване на допълнителни точки в дневния ред се правят не по-късно от 2 работни дни преди заседанието, като се изпращат на председателя;</a:t>
            </a:r>
          </a:p>
          <a:p>
            <a:r>
              <a:rPr lang="bg-BG" dirty="0" smtClean="0"/>
              <a:t>Окончателният дневен ред се приема в деня на заседанието;</a:t>
            </a:r>
          </a:p>
          <a:p>
            <a:r>
              <a:rPr lang="bg-BG" dirty="0" smtClean="0"/>
              <a:t>Заседанията са редовни при участие на повече от половината от членовете;</a:t>
            </a:r>
          </a:p>
          <a:p>
            <a:r>
              <a:rPr lang="bg-BG" dirty="0" smtClean="0"/>
              <a:t>Решенията се приемат с явно  гласуване и мнозинство от повече от половината присъстващи;</a:t>
            </a:r>
          </a:p>
          <a:p>
            <a:r>
              <a:rPr lang="bg-BG" dirty="0" smtClean="0"/>
              <a:t>В началото на всяко заседание се докладва за изпълнението на решенията от предходното;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Заседания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608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Съвет по регионална политика</vt:lpstr>
      <vt:lpstr>Статут</vt:lpstr>
      <vt:lpstr>Цел</vt:lpstr>
      <vt:lpstr>Структура и състав на съвета</vt:lpstr>
      <vt:lpstr>Функции на Съвета </vt:lpstr>
      <vt:lpstr>Функции на председателя:</vt:lpstr>
      <vt:lpstr>Секретариат</vt:lpstr>
      <vt:lpstr>Функции на членовете</vt:lpstr>
      <vt:lpstr>Заседания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Съвет по регионална политика</dc:title>
  <dc:creator>Administrator</dc:creator>
  <cp:lastModifiedBy>Administrator</cp:lastModifiedBy>
  <cp:revision>19</cp:revision>
  <dcterms:created xsi:type="dcterms:W3CDTF">2015-02-23T14:14:09Z</dcterms:created>
  <dcterms:modified xsi:type="dcterms:W3CDTF">2015-02-24T14:08:11Z</dcterms:modified>
</cp:coreProperties>
</file>