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1"/>
  </p:notesMasterIdLst>
  <p:handoutMasterIdLst>
    <p:handoutMasterId r:id="rId32"/>
  </p:handoutMasterIdLst>
  <p:sldIdLst>
    <p:sldId id="265" r:id="rId3"/>
    <p:sldId id="325" r:id="rId4"/>
    <p:sldId id="355" r:id="rId5"/>
    <p:sldId id="356" r:id="rId6"/>
    <p:sldId id="357" r:id="rId7"/>
    <p:sldId id="327" r:id="rId8"/>
    <p:sldId id="328" r:id="rId9"/>
    <p:sldId id="360" r:id="rId10"/>
    <p:sldId id="359" r:id="rId11"/>
    <p:sldId id="361" r:id="rId12"/>
    <p:sldId id="329" r:id="rId13"/>
    <p:sldId id="362" r:id="rId14"/>
    <p:sldId id="364" r:id="rId15"/>
    <p:sldId id="363" r:id="rId16"/>
    <p:sldId id="332" r:id="rId17"/>
    <p:sldId id="365" r:id="rId18"/>
    <p:sldId id="335" r:id="rId19"/>
    <p:sldId id="333" r:id="rId20"/>
    <p:sldId id="336" r:id="rId21"/>
    <p:sldId id="337" r:id="rId22"/>
    <p:sldId id="354" r:id="rId23"/>
    <p:sldId id="338" r:id="rId24"/>
    <p:sldId id="368" r:id="rId25"/>
    <p:sldId id="340" r:id="rId26"/>
    <p:sldId id="367" r:id="rId27"/>
    <p:sldId id="352" r:id="rId28"/>
    <p:sldId id="353" r:id="rId29"/>
    <p:sldId id="334" r:id="rId30"/>
  </p:sldIdLst>
  <p:sldSz cx="12188825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9" autoAdjust="0"/>
  </p:normalViewPr>
  <p:slideViewPr>
    <p:cSldViewPr showGuides="1">
      <p:cViewPr varScale="1">
        <p:scale>
          <a:sx n="72" d="100"/>
          <a:sy n="72" d="100"/>
        </p:scale>
        <p:origin x="660" y="72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14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ia\Desktop\&#1050;&#1085;&#1080;&#1075;&#1072;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3"/>
          <c:order val="3"/>
          <c:tx>
            <c:strRef>
              <c:f>Лист1!$A$5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Много високо
EGDI (повече от 0.75)</c:v>
                </c:pt>
                <c:pt idx="1">
                  <c:v>Високо EGDI
(между 0.50 и 0.75)</c:v>
                </c:pt>
                <c:pt idx="2">
                  <c:v>Средно EGDI
(между 0.25 и 0.50)</c:v>
                </c:pt>
                <c:pt idx="3">
                  <c:v>Ниско EGDI
(по-малко от 0.25)</c:v>
                </c:pt>
              </c:strCache>
            </c:strRef>
          </c:cat>
          <c:val>
            <c:numRef>
              <c:f>Лист1!$B$5:$E$5</c:f>
              <c:numCache>
                <c:formatCode>General</c:formatCode>
                <c:ptCount val="4"/>
                <c:pt idx="0">
                  <c:v>25</c:v>
                </c:pt>
                <c:pt idx="1">
                  <c:v>62</c:v>
                </c:pt>
                <c:pt idx="2">
                  <c:v>74</c:v>
                </c:pt>
                <c:pt idx="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05-4CAA-A90C-5BE4743F76D5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Много високо
EGDI (повече от 0.75)</c:v>
                </c:pt>
                <c:pt idx="1">
                  <c:v>Високо EGDI
(между 0.50 и 0.75)</c:v>
                </c:pt>
                <c:pt idx="2">
                  <c:v>Средно EGDI
(между 0.25 и 0.50)</c:v>
                </c:pt>
                <c:pt idx="3">
                  <c:v>Ниско EGDI
(по-малко от 0.25)</c:v>
                </c:pt>
              </c:strCache>
            </c:strRef>
          </c:cat>
          <c:val>
            <c:numRef>
              <c:f>Лист1!$B$6:$E$6</c:f>
              <c:numCache>
                <c:formatCode>General</c:formatCode>
                <c:ptCount val="4"/>
                <c:pt idx="0">
                  <c:v>29</c:v>
                </c:pt>
                <c:pt idx="1">
                  <c:v>65</c:v>
                </c:pt>
                <c:pt idx="2">
                  <c:v>67</c:v>
                </c:pt>
                <c:pt idx="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05-4CAA-A90C-5BE4743F76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3071488"/>
        <c:axId val="26307266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Лист1!$A$2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bg-BG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Лист1!$B$1:$E$1</c15:sqref>
                        </c15:formulaRef>
                      </c:ext>
                    </c:extLst>
                    <c:strCache>
                      <c:ptCount val="4"/>
                      <c:pt idx="0">
                        <c:v>Много високо
EGDI (повече от 0.75)</c:v>
                      </c:pt>
                      <c:pt idx="1">
                        <c:v>Високо EGDI
(между 0.50 и 0.75)</c:v>
                      </c:pt>
                      <c:pt idx="2">
                        <c:v>Средно EGDI
(между 0.25 и 0.50)</c:v>
                      </c:pt>
                      <c:pt idx="3">
                        <c:v>Ниско EGDI
(по-малко от 0.25)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Лист1!$B$2:$E$2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AB05-4CAA-A90C-5BE4743F76D5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bg-BG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Лист1!$B$1:$E$1</c15:sqref>
                        </c15:formulaRef>
                      </c:ext>
                    </c:extLst>
                    <c:strCache>
                      <c:ptCount val="4"/>
                      <c:pt idx="0">
                        <c:v>Много високо
EGDI (повече от 0.75)</c:v>
                      </c:pt>
                      <c:pt idx="1">
                        <c:v>Високо EGDI
(между 0.50 и 0.75)</c:v>
                      </c:pt>
                      <c:pt idx="2">
                        <c:v>Средно EGDI
(между 0.25 и 0.50)</c:v>
                      </c:pt>
                      <c:pt idx="3">
                        <c:v>Ниско EGDI
(по-малко от 0.25)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Лист1!$B$3:$E$3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AB05-4CAA-A90C-5BE4743F76D5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bg-BG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Лист1!$B$1:$E$1</c15:sqref>
                        </c15:formulaRef>
                      </c:ext>
                    </c:extLst>
                    <c:strCache>
                      <c:ptCount val="4"/>
                      <c:pt idx="0">
                        <c:v>Много високо
EGDI (повече от 0.75)</c:v>
                      </c:pt>
                      <c:pt idx="1">
                        <c:v>Високо EGDI
(между 0.50 и 0.75)</c:v>
                      </c:pt>
                      <c:pt idx="2">
                        <c:v>Средно EGDI
(между 0.25 и 0.50)</c:v>
                      </c:pt>
                      <c:pt idx="3">
                        <c:v>Ниско EGDI
(по-малко от 0.25)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Лист1!$B$4:$E$4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AB05-4CAA-A90C-5BE4743F76D5}"/>
                  </c:ext>
                </c:extLst>
              </c15:ser>
            </c15:filteredBarSeries>
          </c:ext>
        </c:extLst>
      </c:barChart>
      <c:catAx>
        <c:axId val="263071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bg-BG"/>
                  <a:t>Групи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bg-BG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263072664"/>
        <c:crosses val="autoZero"/>
        <c:auto val="1"/>
        <c:lblAlgn val="ctr"/>
        <c:lblOffset val="100"/>
        <c:noMultiLvlLbl val="0"/>
      </c:catAx>
      <c:valAx>
        <c:axId val="263072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bg-BG"/>
                  <a:t>Брой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bg-BG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26307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EGDI </a:t>
            </a:r>
            <a:r>
              <a:rPr lang="bg-BG" baseline="0"/>
              <a:t>за България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EGDI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Лист1!$A$2:$H$2</c:f>
              <c:numCache>
                <c:formatCode>General</c:formatCode>
                <c:ptCount val="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2008</c:v>
                </c:pt>
                <c:pt idx="4">
                  <c:v>2010</c:v>
                </c:pt>
                <c:pt idx="5">
                  <c:v>2012</c:v>
                </c:pt>
                <c:pt idx="6">
                  <c:v>2014</c:v>
                </c:pt>
                <c:pt idx="7">
                  <c:v>2016</c:v>
                </c:pt>
              </c:numCache>
            </c:numRef>
          </c:cat>
          <c:val>
            <c:numRef>
              <c:f>Лист1!$A$3:$H$3</c:f>
              <c:numCache>
                <c:formatCode>0.0000</c:formatCode>
                <c:ptCount val="8"/>
                <c:pt idx="0">
                  <c:v>0.54800000000000004</c:v>
                </c:pt>
                <c:pt idx="1">
                  <c:v>0.54169999999999996</c:v>
                </c:pt>
                <c:pt idx="2">
                  <c:v>0.5605</c:v>
                </c:pt>
                <c:pt idx="3">
                  <c:v>0.57189999999999996</c:v>
                </c:pt>
                <c:pt idx="4">
                  <c:v>0.55900000000000005</c:v>
                </c:pt>
                <c:pt idx="5">
                  <c:v>0.61319999999999997</c:v>
                </c:pt>
                <c:pt idx="6">
                  <c:v>0.54210000000000003</c:v>
                </c:pt>
                <c:pt idx="7">
                  <c:v>0.63759999999999994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A7-4D8E-8B7B-288AA80780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3073056"/>
        <c:axId val="263073840"/>
      </c:barChart>
      <c:catAx>
        <c:axId val="26307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263073840"/>
        <c:crosses val="autoZero"/>
        <c:auto val="1"/>
        <c:lblAlgn val="ctr"/>
        <c:lblOffset val="100"/>
        <c:noMultiLvlLbl val="0"/>
      </c:catAx>
      <c:valAx>
        <c:axId val="26307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2630730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bg-BG" smtClean="0"/>
              <a:t>16.11.2016 г.</a:t>
            </a:fld>
            <a:endParaRPr lang="bg-BG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bg-BG" smtClean="0"/>
              <a:t>16.11.2016 г.</a:t>
            </a:fld>
            <a:endParaRPr lang="bg-BG" dirty="0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dirty="0"/>
              <a:t>Щракнете, за да редактирате стиловете на текста в образеца</a:t>
            </a:r>
          </a:p>
          <a:p>
            <a:pPr lvl="1"/>
            <a:r>
              <a:rPr lang="bg-BG" dirty="0"/>
              <a:t>Второ ниво</a:t>
            </a:r>
          </a:p>
          <a:p>
            <a:pPr lvl="2"/>
            <a:r>
              <a:rPr lang="bg-BG" dirty="0"/>
              <a:t>Трето ниво</a:t>
            </a:r>
          </a:p>
          <a:p>
            <a:pPr lvl="3"/>
            <a:r>
              <a:rPr lang="bg-BG" dirty="0"/>
              <a:t>Четвърто ниво</a:t>
            </a:r>
          </a:p>
          <a:p>
            <a:pPr lvl="4"/>
            <a:r>
              <a:rPr lang="bg-BG" dirty="0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bg-BG" smtClean="0"/>
              <a:t>16.11.2016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bg-BG" smtClean="0"/>
              <a:t>16.11.2016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bg-BG" smtClean="0"/>
              <a:t>16.11.2016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bg-BG"/>
              <a:t>Редакт. стил загл. образец</a:t>
            </a:r>
            <a:endParaRPr lang="bg-BG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bg-BG" smtClean="0"/>
              <a:t>16.11.2016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bg-BG" dirty="0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bg-BG" smtClean="0"/>
              <a:t>16.11.2016 г.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  <a:endParaRPr lang="bg-BG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bg-BG" dirty="0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bg-BG" dirty="0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bg-BG" smtClean="0"/>
              <a:t>16.11.2016 г.</a:t>
            </a:fld>
            <a:endParaRPr lang="bg-BG" dirty="0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bg-BG" smtClean="0"/>
              <a:t>16.11.2016 г.</a:t>
            </a:fld>
            <a:endParaRPr lang="bg-BG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bg-BG" smtClean="0"/>
              <a:t>16.11.2016 г.</a:t>
            </a:fld>
            <a:endParaRPr lang="bg-BG" dirty="0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bg-BG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bg-BG" smtClean="0"/>
              <a:t>16.11.2016 г.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bg-BG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bg-BG" smtClean="0"/>
              <a:pPr/>
              <a:t>16.11.2016 г.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bg-BG" dirty="0" err="1"/>
              <a:t>Редакт</a:t>
            </a:r>
            <a:r>
              <a:rPr lang="bg-BG" dirty="0"/>
              <a:t>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dirty="0"/>
              <a:t>Щракнете, за да редактирате стиловете на текста в образеца</a:t>
            </a:r>
          </a:p>
          <a:p>
            <a:pPr lvl="1"/>
            <a:r>
              <a:rPr lang="bg-BG" dirty="0"/>
              <a:t>Второ ниво</a:t>
            </a:r>
          </a:p>
          <a:p>
            <a:pPr lvl="2"/>
            <a:r>
              <a:rPr lang="bg-BG" dirty="0"/>
              <a:t>Трето ниво</a:t>
            </a:r>
          </a:p>
          <a:p>
            <a:pPr lvl="3"/>
            <a:r>
              <a:rPr lang="bg-BG" dirty="0"/>
              <a:t>Четвърто ниво</a:t>
            </a:r>
          </a:p>
          <a:p>
            <a:pPr lvl="4"/>
            <a:r>
              <a:rPr lang="bg-BG" dirty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bg-BG" smtClean="0"/>
              <a:pPr/>
              <a:t>16.11.2016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ctrTitle"/>
          </p:nvPr>
        </p:nvSpPr>
        <p:spPr>
          <a:xfrm>
            <a:off x="1080393" y="260648"/>
            <a:ext cx="8701608" cy="289560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/>
              <a:t>Сравнителен анализ на развитието на електронните услуги в общините от ЮЗР</a:t>
            </a:r>
            <a:endParaRPr lang="bg-BG" sz="4400" dirty="0"/>
          </a:p>
        </p:txBody>
      </p:sp>
      <p:sp>
        <p:nvSpPr>
          <p:cNvPr id="4" name="Подзаглавие 3"/>
          <p:cNvSpPr>
            <a:spLocks noGrp="1"/>
          </p:cNvSpPr>
          <p:nvPr>
            <p:ph type="subTitle" idx="1"/>
          </p:nvPr>
        </p:nvSpPr>
        <p:spPr>
          <a:xfrm>
            <a:off x="1080393" y="4800600"/>
            <a:ext cx="8254378" cy="12192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bg-BG" dirty="0">
              <a:solidFill>
                <a:srgbClr val="56C5FF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bg-BG" dirty="0">
                <a:solidFill>
                  <a:srgbClr val="56C5FF"/>
                </a:solidFill>
              </a:rPr>
              <a:t>ГЛ. АС. д-р ПЛАМЕН МИЛЕВ</a:t>
            </a:r>
          </a:p>
          <a:p>
            <a:pPr marL="0" indent="0" algn="ctr">
              <a:spcBef>
                <a:spcPts val="0"/>
              </a:spcBef>
              <a:buNone/>
            </a:pPr>
            <a:endParaRPr lang="bg-BG" dirty="0">
              <a:solidFill>
                <a:srgbClr val="56C5FF"/>
              </a:solidFill>
            </a:endParaRPr>
          </a:p>
          <a:p>
            <a:pPr algn="ctr"/>
            <a:r>
              <a:rPr lang="bg-BG" dirty="0">
                <a:solidFill>
                  <a:srgbClr val="56C5FF"/>
                </a:solidFill>
              </a:rPr>
              <a:t>ГЛ. АС. д-р катя кирилова</a:t>
            </a:r>
          </a:p>
          <a:p>
            <a:pPr marL="0" indent="0" algn="ctr">
              <a:spcBef>
                <a:spcPts val="0"/>
              </a:spcBef>
              <a:buNone/>
            </a:pPr>
            <a:endParaRPr lang="bg-BG" sz="2000" b="0" i="0" spc="200" baseline="0" dirty="0">
              <a:solidFill>
                <a:srgbClr val="56C5FF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bg-BG" dirty="0">
                <a:solidFill>
                  <a:srgbClr val="56C5FF"/>
                </a:solidFill>
              </a:rPr>
              <a:t>Университет за национално и световно стопанство</a:t>
            </a:r>
            <a:endParaRPr lang="bg-BG" sz="2000" b="0" i="0" spc="200" baseline="0" dirty="0">
              <a:solidFill>
                <a:srgbClr val="56C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лавие 3"/>
          <p:cNvSpPr>
            <a:spLocks noGrp="1"/>
          </p:cNvSpPr>
          <p:nvPr>
            <p:ph type="subTitle" idx="1"/>
          </p:nvPr>
        </p:nvSpPr>
        <p:spPr>
          <a:xfrm>
            <a:off x="1557908" y="1628800"/>
            <a:ext cx="8064896" cy="4464496"/>
          </a:xfrm>
        </p:spPr>
        <p:txBody>
          <a:bodyPr>
            <a:normAutofit/>
          </a:bodyPr>
          <a:lstStyle/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bg-BG" dirty="0"/>
          </a:p>
          <a:p>
            <a:pPr algn="ctr"/>
            <a:r>
              <a:rPr lang="bg-BG" dirty="0"/>
              <a:t>от всички изследвани 193 страни членки на ООН</a:t>
            </a:r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/>
              <a:t>На първо място с най-висока стойност е Великобритания – ЕGDI </a:t>
            </a:r>
            <a:r>
              <a:rPr lang="bg-BG" b="1" i="1" dirty="0"/>
              <a:t>0,9193</a:t>
            </a:r>
            <a:r>
              <a:rPr lang="bg-BG" dirty="0"/>
              <a:t>. </a:t>
            </a:r>
          </a:p>
          <a:p>
            <a:endParaRPr lang="bg-BG" dirty="0"/>
          </a:p>
          <a:p>
            <a:endParaRPr lang="bg-B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/>
              <a:t>На второ място е Австралия – ЕGDI </a:t>
            </a:r>
            <a:r>
              <a:rPr lang="bg-BG" b="1" i="1" dirty="0"/>
              <a:t>0,9143</a:t>
            </a:r>
            <a:r>
              <a:rPr lang="bg-BG" dirty="0"/>
              <a:t>, </a:t>
            </a:r>
          </a:p>
          <a:p>
            <a:endParaRPr lang="bg-BG" dirty="0"/>
          </a:p>
          <a:p>
            <a:endParaRPr lang="bg-B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/>
              <a:t>На трето място е Република Корея с индекс - ЕGDI </a:t>
            </a:r>
            <a:r>
              <a:rPr lang="bg-BG" b="1" i="1" dirty="0"/>
              <a:t>0,8915. 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bg-BG" sz="2400" dirty="0"/>
          </a:p>
        </p:txBody>
      </p:sp>
      <p:sp>
        <p:nvSpPr>
          <p:cNvPr id="4" name="Заглавие 2"/>
          <p:cNvSpPr>
            <a:spLocks noGrp="1"/>
          </p:cNvSpPr>
          <p:nvPr>
            <p:ph type="ctrTitle"/>
          </p:nvPr>
        </p:nvSpPr>
        <p:spPr>
          <a:xfrm>
            <a:off x="1053852" y="476672"/>
            <a:ext cx="8856984" cy="1008112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/>
              <a:t>Класация</a:t>
            </a:r>
            <a:r>
              <a:rPr lang="ru-RU" sz="3200" dirty="0"/>
              <a:t> на ООН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4768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52" y="275075"/>
            <a:ext cx="7128792" cy="6336704"/>
          </a:xfrm>
          <a:prstGeom prst="rect">
            <a:avLst/>
          </a:prstGeom>
        </p:spPr>
      </p:pic>
      <p:sp>
        <p:nvSpPr>
          <p:cNvPr id="8" name="Правоъгълник 7"/>
          <p:cNvSpPr/>
          <p:nvPr/>
        </p:nvSpPr>
        <p:spPr>
          <a:xfrm>
            <a:off x="3200231" y="6597471"/>
            <a:ext cx="283603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източник: United Nations E-Government Surveys </a:t>
            </a:r>
          </a:p>
        </p:txBody>
      </p:sp>
    </p:spTree>
    <p:extLst>
      <p:ext uri="{BB962C8B-B14F-4D97-AF65-F5344CB8AC3E}">
        <p14:creationId xmlns:p14="http://schemas.microsoft.com/office/powerpoint/2010/main" val="20646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лавие 3"/>
          <p:cNvSpPr>
            <a:spLocks noGrp="1"/>
          </p:cNvSpPr>
          <p:nvPr>
            <p:ph type="subTitle" idx="1"/>
          </p:nvPr>
        </p:nvSpPr>
        <p:spPr>
          <a:xfrm>
            <a:off x="1557908" y="908720"/>
            <a:ext cx="8064896" cy="5184576"/>
          </a:xfrm>
        </p:spPr>
        <p:txBody>
          <a:bodyPr>
            <a:normAutofit/>
          </a:bodyPr>
          <a:lstStyle/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dirty="0"/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bg-BG" sz="2400" dirty="0"/>
          </a:p>
        </p:txBody>
      </p:sp>
      <p:sp>
        <p:nvSpPr>
          <p:cNvPr id="3" name="Заглавие 2"/>
          <p:cNvSpPr>
            <a:spLocks noGrp="1"/>
          </p:cNvSpPr>
          <p:nvPr>
            <p:ph type="ctrTitle"/>
          </p:nvPr>
        </p:nvSpPr>
        <p:spPr>
          <a:xfrm>
            <a:off x="521421" y="404664"/>
            <a:ext cx="9505056" cy="1008112"/>
          </a:xfrm>
        </p:spPr>
        <p:txBody>
          <a:bodyPr>
            <a:noAutofit/>
          </a:bodyPr>
          <a:lstStyle/>
          <a:p>
            <a:pPr algn="ctr"/>
            <a:r>
              <a:rPr lang="bg-BG" sz="3200" dirty="0"/>
              <a:t> ТОП 10 в Европа по Е</a:t>
            </a:r>
            <a:r>
              <a:rPr lang="en-US" sz="3200" dirty="0"/>
              <a:t>GDI</a:t>
            </a:r>
            <a:endParaRPr lang="bg-BG" sz="3200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204" y="2132856"/>
            <a:ext cx="2664296" cy="327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лавие 3"/>
          <p:cNvSpPr>
            <a:spLocks noGrp="1"/>
          </p:cNvSpPr>
          <p:nvPr>
            <p:ph type="subTitle" idx="1"/>
          </p:nvPr>
        </p:nvSpPr>
        <p:spPr>
          <a:xfrm>
            <a:off x="1557908" y="908720"/>
            <a:ext cx="8064896" cy="5184576"/>
          </a:xfrm>
        </p:spPr>
        <p:txBody>
          <a:bodyPr>
            <a:normAutofit/>
          </a:bodyPr>
          <a:lstStyle/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dirty="0"/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bg-BG" sz="2400" dirty="0"/>
          </a:p>
        </p:txBody>
      </p:sp>
      <p:sp>
        <p:nvSpPr>
          <p:cNvPr id="3" name="Заглавие 2"/>
          <p:cNvSpPr>
            <a:spLocks noGrp="1"/>
          </p:cNvSpPr>
          <p:nvPr>
            <p:ph type="ctrTitle"/>
          </p:nvPr>
        </p:nvSpPr>
        <p:spPr>
          <a:xfrm>
            <a:off x="693812" y="548680"/>
            <a:ext cx="9505056" cy="1008112"/>
          </a:xfrm>
        </p:spPr>
        <p:txBody>
          <a:bodyPr>
            <a:noAutofit/>
          </a:bodyPr>
          <a:lstStyle/>
          <a:p>
            <a:pPr algn="ctr"/>
            <a:r>
              <a:rPr lang="bg-BG" sz="3200" dirty="0"/>
              <a:t> </a:t>
            </a:r>
            <a:r>
              <a:rPr lang="bg-BG" sz="2400" dirty="0"/>
              <a:t>Топ 10 по ранг в класацията на 29-те държави с най-висок индекс на развитие на електронното правителство</a:t>
            </a: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124" y="2044965"/>
            <a:ext cx="3290551" cy="404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5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лавие 3"/>
          <p:cNvSpPr>
            <a:spLocks noGrp="1"/>
          </p:cNvSpPr>
          <p:nvPr>
            <p:ph type="subTitle" idx="1"/>
          </p:nvPr>
        </p:nvSpPr>
        <p:spPr>
          <a:xfrm>
            <a:off x="1485616" y="1350814"/>
            <a:ext cx="8064896" cy="5184576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bg-BG" dirty="0"/>
          </a:p>
          <a:p>
            <a:endParaRPr lang="bg-BG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dirty="0"/>
              <a:t>За периода от 2014 до 2016 г. България преминава с 21 позиции напред в ранглистата на страните според индекса за развитие на електронното правителство - EGDI</a:t>
            </a:r>
          </a:p>
          <a:p>
            <a:endParaRPr lang="en-US" dirty="0"/>
          </a:p>
          <a:p>
            <a:endParaRPr lang="bg-BG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dirty="0"/>
              <a:t>От </a:t>
            </a:r>
            <a:r>
              <a:rPr lang="bg-BG" b="1" i="1" dirty="0"/>
              <a:t>73-то</a:t>
            </a:r>
            <a:r>
              <a:rPr lang="bg-BG" dirty="0"/>
              <a:t> място в ранглистата през 2014г. тя достига До </a:t>
            </a:r>
            <a:r>
              <a:rPr lang="bg-BG" b="1" i="1" dirty="0"/>
              <a:t>52-ро</a:t>
            </a:r>
            <a:r>
              <a:rPr lang="bg-BG" dirty="0"/>
              <a:t> място през 2016г.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bg-BG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dirty="0"/>
              <a:t>От индекс на развитие – 0,5421 През 2014Г. Тя достига до индекс– 0,6376 през 2016г. </a:t>
            </a:r>
          </a:p>
          <a:p>
            <a:endParaRPr lang="en-US" dirty="0"/>
          </a:p>
          <a:p>
            <a:endParaRPr lang="bg-BG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dirty="0"/>
              <a:t>За този период остава постоянно в групата на високия индекс на развитие </a:t>
            </a:r>
            <a:r>
              <a:rPr lang="en-US" dirty="0"/>
              <a:t>(</a:t>
            </a:r>
            <a:r>
              <a:rPr lang="bg-BG" dirty="0"/>
              <a:t>0,50 </a:t>
            </a:r>
            <a:r>
              <a:rPr lang="en-US" dirty="0"/>
              <a:t>-</a:t>
            </a:r>
            <a:r>
              <a:rPr lang="bg-BG" dirty="0"/>
              <a:t> 0,75</a:t>
            </a:r>
            <a:r>
              <a:rPr lang="en-US" dirty="0"/>
              <a:t>)</a:t>
            </a:r>
            <a:endParaRPr lang="bg-BG" sz="2400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20" y="188640"/>
            <a:ext cx="9504488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1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ctrTitle"/>
          </p:nvPr>
        </p:nvSpPr>
        <p:spPr>
          <a:xfrm>
            <a:off x="585665" y="260648"/>
            <a:ext cx="9505056" cy="1008112"/>
          </a:xfrm>
        </p:spPr>
        <p:txBody>
          <a:bodyPr>
            <a:noAutofit/>
          </a:bodyPr>
          <a:lstStyle/>
          <a:p>
            <a:pPr algn="ctr"/>
            <a:r>
              <a:rPr lang="bg-BG" sz="3200" dirty="0"/>
              <a:t> </a:t>
            </a:r>
            <a:r>
              <a:rPr lang="ru-RU" sz="3200" dirty="0"/>
              <a:t>Индекс на развитие на електронното правителство за 2014 и 2016г. за България</a:t>
            </a:r>
            <a:endParaRPr lang="bg-BG" sz="3200" dirty="0"/>
          </a:p>
        </p:txBody>
      </p:sp>
      <p:pic>
        <p:nvPicPr>
          <p:cNvPr id="7" name="Картина 6"/>
          <p:cNvPicPr/>
          <p:nvPr/>
        </p:nvPicPr>
        <p:blipFill rotWithShape="1">
          <a:blip r:embed="rId2"/>
          <a:srcRect l="24564" t="13526" r="14766" b="7247"/>
          <a:stretch/>
        </p:blipFill>
        <p:spPr bwMode="auto">
          <a:xfrm>
            <a:off x="333772" y="1988840"/>
            <a:ext cx="5169396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Картина 7"/>
          <p:cNvPicPr/>
          <p:nvPr/>
        </p:nvPicPr>
        <p:blipFill rotWithShape="1">
          <a:blip r:embed="rId3"/>
          <a:srcRect l="30288" t="11500" r="8974" b="10492"/>
          <a:stretch/>
        </p:blipFill>
        <p:spPr bwMode="auto">
          <a:xfrm>
            <a:off x="5734372" y="1988840"/>
            <a:ext cx="5169396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346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лавие 3"/>
          <p:cNvSpPr>
            <a:spLocks noGrp="1"/>
          </p:cNvSpPr>
          <p:nvPr>
            <p:ph type="subTitle" idx="1"/>
          </p:nvPr>
        </p:nvSpPr>
        <p:spPr>
          <a:xfrm>
            <a:off x="1485616" y="1350814"/>
            <a:ext cx="8064896" cy="5184576"/>
          </a:xfrm>
        </p:spPr>
        <p:txBody>
          <a:bodyPr>
            <a:normAutofit/>
          </a:bodyPr>
          <a:lstStyle/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r>
              <a:rPr lang="bg-BG" dirty="0"/>
              <a:t>2016г. България има индекс за развитие на електронното правителство най-висок от целия разглеждан период – 0,6376.</a:t>
            </a:r>
            <a:endParaRPr lang="bg-BG" sz="2400" dirty="0"/>
          </a:p>
        </p:txBody>
      </p:sp>
      <p:sp>
        <p:nvSpPr>
          <p:cNvPr id="4" name="Заглавие 2"/>
          <p:cNvSpPr>
            <a:spLocks noGrp="1"/>
          </p:cNvSpPr>
          <p:nvPr>
            <p:ph type="ctrTitle"/>
          </p:nvPr>
        </p:nvSpPr>
        <p:spPr>
          <a:xfrm>
            <a:off x="765536" y="342702"/>
            <a:ext cx="9505056" cy="1008112"/>
          </a:xfrm>
        </p:spPr>
        <p:txBody>
          <a:bodyPr>
            <a:noAutofit/>
          </a:bodyPr>
          <a:lstStyle/>
          <a:p>
            <a:pPr algn="ctr"/>
            <a:r>
              <a:rPr lang="bg-BG" sz="3200" dirty="0"/>
              <a:t> </a:t>
            </a:r>
            <a:r>
              <a:rPr lang="ru-RU" sz="3200" dirty="0"/>
              <a:t>Индекс на развитие на електронното правителство за </a:t>
            </a:r>
            <a:r>
              <a:rPr lang="bg-BG" sz="3200" dirty="0"/>
              <a:t>периода 2003-2016</a:t>
            </a:r>
            <a:r>
              <a:rPr lang="ru-RU" sz="3200" dirty="0"/>
              <a:t>г. за България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362798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ctrTitle"/>
          </p:nvPr>
        </p:nvSpPr>
        <p:spPr>
          <a:xfrm>
            <a:off x="585665" y="260648"/>
            <a:ext cx="9505056" cy="1008112"/>
          </a:xfrm>
        </p:spPr>
        <p:txBody>
          <a:bodyPr>
            <a:noAutofit/>
          </a:bodyPr>
          <a:lstStyle/>
          <a:p>
            <a:pPr algn="ctr"/>
            <a:r>
              <a:rPr lang="bg-BG" sz="3200" dirty="0"/>
              <a:t> </a:t>
            </a:r>
            <a:r>
              <a:rPr lang="ru-RU" sz="3200" dirty="0"/>
              <a:t>Индекс на развитие на електронното правителство за </a:t>
            </a:r>
            <a:r>
              <a:rPr lang="bg-BG" sz="3200" dirty="0"/>
              <a:t>периода 2003-2016</a:t>
            </a:r>
            <a:r>
              <a:rPr lang="ru-RU" sz="3200" dirty="0"/>
              <a:t>г. за България</a:t>
            </a:r>
            <a:endParaRPr lang="bg-BG" sz="3200" dirty="0"/>
          </a:p>
        </p:txBody>
      </p:sp>
      <p:graphicFrame>
        <p:nvGraphicFramePr>
          <p:cNvPr id="5" name="Диаграма 4"/>
          <p:cNvGraphicFramePr/>
          <p:nvPr>
            <p:extLst>
              <p:ext uri="{D42A27DB-BD31-4B8C-83A1-F6EECF244321}">
                <p14:modId xmlns:p14="http://schemas.microsoft.com/office/powerpoint/2010/main" val="2260103953"/>
              </p:ext>
            </p:extLst>
          </p:nvPr>
        </p:nvGraphicFramePr>
        <p:xfrm>
          <a:off x="1269876" y="1484784"/>
          <a:ext cx="892899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390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ctrTitle"/>
          </p:nvPr>
        </p:nvSpPr>
        <p:spPr>
          <a:xfrm>
            <a:off x="1053852" y="476672"/>
            <a:ext cx="8856984" cy="1008112"/>
          </a:xfrm>
        </p:spPr>
        <p:txBody>
          <a:bodyPr>
            <a:noAutofit/>
          </a:bodyPr>
          <a:lstStyle/>
          <a:p>
            <a:pPr algn="ctr"/>
            <a:r>
              <a:rPr lang="bg-BG" sz="3200" dirty="0"/>
              <a:t> Изводи за развитието на електронното правителство в България</a:t>
            </a:r>
          </a:p>
        </p:txBody>
      </p:sp>
      <p:sp>
        <p:nvSpPr>
          <p:cNvPr id="4" name="Подзаглавие 3"/>
          <p:cNvSpPr>
            <a:spLocks noGrp="1"/>
          </p:cNvSpPr>
          <p:nvPr>
            <p:ph type="subTitle" idx="1"/>
          </p:nvPr>
        </p:nvSpPr>
        <p:spPr>
          <a:xfrm>
            <a:off x="1197868" y="1988840"/>
            <a:ext cx="8064896" cy="4463008"/>
          </a:xfrm>
        </p:spPr>
        <p:txBody>
          <a:bodyPr>
            <a:normAutofit/>
          </a:bodyPr>
          <a:lstStyle/>
          <a:p>
            <a:pPr lvl="0" algn="ctr"/>
            <a:endParaRPr lang="bg-BG" dirty="0"/>
          </a:p>
          <a:p>
            <a:pPr lvl="0" algn="ctr"/>
            <a:r>
              <a:rPr lang="bg-BG" dirty="0"/>
              <a:t>Според проучването на ООН през 2016 г. електронното правителство е ефективен инструмент за подкрепа на интегрираните политики и обществени услуги, чрез електронно участие, отворени данни и прозрачност при вземането на решения. </a:t>
            </a:r>
          </a:p>
          <a:p>
            <a:pPr lvl="0"/>
            <a:endParaRPr lang="bg-BG" dirty="0"/>
          </a:p>
          <a:p>
            <a:pPr lvl="0"/>
            <a:endParaRPr lang="bg-BG" dirty="0"/>
          </a:p>
          <a:p>
            <a:pPr lvl="0" algn="ctr"/>
            <a:r>
              <a:rPr lang="bg-BG" dirty="0"/>
              <a:t>Ефективното  използване на информационните и комуникационни технологии от административните структури осигурява равни възможности, </a:t>
            </a:r>
            <a:r>
              <a:rPr lang="ru-RU" dirty="0"/>
              <a:t>прозрачност, отгоровност и ефективност от страна на публични институции към нуждите на гражданите </a:t>
            </a:r>
            <a:r>
              <a:rPr lang="bg-BG" dirty="0"/>
              <a:t>и бизнеса.</a:t>
            </a:r>
          </a:p>
          <a:p>
            <a:pPr lvl="0" algn="ctr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362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ctrTitle"/>
          </p:nvPr>
        </p:nvSpPr>
        <p:spPr>
          <a:xfrm>
            <a:off x="1053852" y="476672"/>
            <a:ext cx="8856984" cy="1296144"/>
          </a:xfrm>
        </p:spPr>
        <p:txBody>
          <a:bodyPr>
            <a:noAutofit/>
          </a:bodyPr>
          <a:lstStyle/>
          <a:p>
            <a:pPr algn="ctr"/>
            <a:r>
              <a:rPr lang="bg-BG" sz="3200" dirty="0"/>
              <a:t> Проучване на степен на развитие на електронните услуги в общините от Югозападния район</a:t>
            </a:r>
          </a:p>
        </p:txBody>
      </p:sp>
      <p:sp>
        <p:nvSpPr>
          <p:cNvPr id="4" name="Подзаглавие 3"/>
          <p:cNvSpPr>
            <a:spLocks noGrp="1"/>
          </p:cNvSpPr>
          <p:nvPr>
            <p:ph type="subTitle" idx="1"/>
          </p:nvPr>
        </p:nvSpPr>
        <p:spPr>
          <a:xfrm>
            <a:off x="1197868" y="1988840"/>
            <a:ext cx="8064896" cy="4463008"/>
          </a:xfrm>
        </p:spPr>
        <p:txBody>
          <a:bodyPr>
            <a:normAutofit lnSpcReduction="10000"/>
          </a:bodyPr>
          <a:lstStyle/>
          <a:p>
            <a:pPr lvl="0" algn="ctr"/>
            <a:endParaRPr lang="bg-BG" dirty="0"/>
          </a:p>
          <a:p>
            <a:pPr lvl="0" algn="ctr"/>
            <a:r>
              <a:rPr lang="ru-RU" dirty="0"/>
              <a:t> методиката на проучването включва:</a:t>
            </a:r>
          </a:p>
          <a:p>
            <a:pPr lvl="0" algn="ctr"/>
            <a:endParaRPr lang="ru-RU" dirty="0"/>
          </a:p>
          <a:p>
            <a:pPr lvl="0" algn="ctr"/>
            <a:endParaRPr lang="ru-RU" dirty="0"/>
          </a:p>
          <a:p>
            <a:pPr lvl="0" algn="just"/>
            <a:r>
              <a:rPr lang="ru-RU" dirty="0"/>
              <a:t>1.Избор на целева група – потребители на електронни услуги</a:t>
            </a:r>
          </a:p>
          <a:p>
            <a:pPr lvl="0" algn="ctr"/>
            <a:endParaRPr lang="ru-RU" dirty="0"/>
          </a:p>
          <a:p>
            <a:pPr lvl="0" algn="just"/>
            <a:r>
              <a:rPr lang="ru-RU" dirty="0"/>
              <a:t>2.Избор на извадка от общини, сайтовете на които ще бъдат проучени от представителите на целевата група</a:t>
            </a:r>
          </a:p>
          <a:p>
            <a:pPr lvl="0" algn="ctr"/>
            <a:endParaRPr lang="ru-RU" dirty="0"/>
          </a:p>
          <a:p>
            <a:pPr lvl="0" algn="just"/>
            <a:r>
              <a:rPr lang="ru-RU" dirty="0"/>
              <a:t>3.Приложение на критериална система за оценка видимостта и достъпността на предоставяните от общините електронни услуги</a:t>
            </a:r>
          </a:p>
          <a:p>
            <a:pPr lvl="0" algn="ctr"/>
            <a:endParaRPr lang="ru-RU" dirty="0"/>
          </a:p>
          <a:p>
            <a:pPr lvl="0" algn="just"/>
            <a:r>
              <a:rPr lang="ru-RU" dirty="0"/>
              <a:t>4.Добри практики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0847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ctrTitle"/>
          </p:nvPr>
        </p:nvSpPr>
        <p:spPr>
          <a:xfrm>
            <a:off x="1053852" y="476672"/>
            <a:ext cx="8856984" cy="1008112"/>
          </a:xfrm>
        </p:spPr>
        <p:txBody>
          <a:bodyPr>
            <a:noAutofit/>
          </a:bodyPr>
          <a:lstStyle/>
          <a:p>
            <a:pPr algn="ctr"/>
            <a:r>
              <a:rPr lang="bg-BG" sz="3200" dirty="0"/>
              <a:t> Електронното правителство, като част от електронното управление</a:t>
            </a:r>
          </a:p>
        </p:txBody>
      </p:sp>
      <p:sp>
        <p:nvSpPr>
          <p:cNvPr id="4" name="Подзаглавие 3"/>
          <p:cNvSpPr>
            <a:spLocks noGrp="1"/>
          </p:cNvSpPr>
          <p:nvPr>
            <p:ph type="subTitle" idx="1"/>
          </p:nvPr>
        </p:nvSpPr>
        <p:spPr>
          <a:xfrm>
            <a:off x="1197868" y="1988840"/>
            <a:ext cx="8064896" cy="4463008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dirty="0"/>
              <a:t>Развитието на електронното правителство се наблюдава в една от класациите на ООН, където акцент е подредбата на </a:t>
            </a:r>
            <a:r>
              <a:rPr lang="ru-RU" dirty="0" err="1"/>
              <a:t>държави</a:t>
            </a:r>
            <a:r>
              <a:rPr lang="bg-BG" dirty="0"/>
              <a:t>те</a:t>
            </a:r>
            <a:r>
              <a:rPr lang="ru-RU" dirty="0"/>
              <a:t> по стойност на общия индекс за развитие на електронното правителство – EGDI.</a:t>
            </a:r>
          </a:p>
          <a:p>
            <a:pPr lvl="0" algn="just"/>
            <a:endParaRPr lang="ru-RU" dirty="0"/>
          </a:p>
          <a:p>
            <a:pPr lvl="0" algn="just"/>
            <a:endParaRPr lang="ru-RU" dirty="0"/>
          </a:p>
          <a:p>
            <a:pPr lvl="0" algn="just"/>
            <a:r>
              <a:rPr lang="ru-RU" dirty="0"/>
              <a:t>Проучването Е-правителство на ООН  се провежда на всеки две години от Департамента на ООН за икономически и социални въпроси. </a:t>
            </a:r>
          </a:p>
          <a:p>
            <a:pPr lvl="0" algn="just"/>
            <a:endParaRPr lang="ru-RU" dirty="0"/>
          </a:p>
          <a:p>
            <a:pPr lvl="0" algn="just"/>
            <a:endParaRPr lang="ru-RU" dirty="0"/>
          </a:p>
          <a:p>
            <a:pPr lvl="0" algn="just"/>
            <a:r>
              <a:rPr lang="ru-RU" dirty="0"/>
              <a:t>Това е единственият глобален доклад, който оценява състоянието на развитие на електронното правителство на 193 държави-членки на ООН</a:t>
            </a:r>
            <a:endParaRPr lang="en-US" dirty="0"/>
          </a:p>
          <a:p>
            <a:pPr lvl="0"/>
            <a:endParaRPr lang="en-US" dirty="0"/>
          </a:p>
          <a:p>
            <a:pPr lvl="0" algn="ctr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4366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ctrTitle"/>
          </p:nvPr>
        </p:nvSpPr>
        <p:spPr>
          <a:xfrm>
            <a:off x="1053852" y="476672"/>
            <a:ext cx="8856984" cy="1008112"/>
          </a:xfrm>
        </p:spPr>
        <p:txBody>
          <a:bodyPr>
            <a:noAutofit/>
          </a:bodyPr>
          <a:lstStyle/>
          <a:p>
            <a:pPr algn="ctr"/>
            <a:r>
              <a:rPr lang="bg-BG" sz="3200" dirty="0"/>
              <a:t> Целева група – потребители на електронни услуги</a:t>
            </a:r>
          </a:p>
        </p:txBody>
      </p:sp>
      <p:sp>
        <p:nvSpPr>
          <p:cNvPr id="4" name="Подзаглавие 3"/>
          <p:cNvSpPr>
            <a:spLocks noGrp="1"/>
          </p:cNvSpPr>
          <p:nvPr>
            <p:ph type="subTitle" idx="1"/>
          </p:nvPr>
        </p:nvSpPr>
        <p:spPr>
          <a:xfrm>
            <a:off x="1197868" y="1988840"/>
            <a:ext cx="8064896" cy="4463008"/>
          </a:xfrm>
        </p:spPr>
        <p:txBody>
          <a:bodyPr>
            <a:normAutofit/>
          </a:bodyPr>
          <a:lstStyle/>
          <a:p>
            <a:pPr lvl="0" algn="ctr"/>
            <a:endParaRPr lang="bg-BG" dirty="0"/>
          </a:p>
          <a:p>
            <a:pPr lvl="0" algn="ctr"/>
            <a:r>
              <a:rPr lang="ru-RU" dirty="0"/>
              <a:t> </a:t>
            </a:r>
          </a:p>
          <a:p>
            <a:pPr lvl="0" algn="ctr"/>
            <a:endParaRPr lang="ru-RU" dirty="0"/>
          </a:p>
          <a:p>
            <a:pPr lvl="0" algn="ctr"/>
            <a:endParaRPr lang="ru-RU" dirty="0"/>
          </a:p>
          <a:p>
            <a:pPr lvl="0" algn="ctr"/>
            <a:endParaRPr lang="ru-RU" dirty="0"/>
          </a:p>
          <a:p>
            <a:pPr lvl="0" algn="ctr"/>
            <a:r>
              <a:rPr lang="ru-RU" dirty="0"/>
              <a:t>за целите на проучването е формирана целева група от потребители на електронни услуги, включваща 107 студента с постоянен адрес на територията на общините от югозападния район</a:t>
            </a:r>
          </a:p>
        </p:txBody>
      </p:sp>
    </p:spTree>
    <p:extLst>
      <p:ext uri="{BB962C8B-B14F-4D97-AF65-F5344CB8AC3E}">
        <p14:creationId xmlns:p14="http://schemas.microsoft.com/office/powerpoint/2010/main" val="30984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ctrTitle"/>
          </p:nvPr>
        </p:nvSpPr>
        <p:spPr>
          <a:xfrm>
            <a:off x="1053852" y="476672"/>
            <a:ext cx="8856984" cy="1008112"/>
          </a:xfrm>
        </p:spPr>
        <p:txBody>
          <a:bodyPr>
            <a:noAutofit/>
          </a:bodyPr>
          <a:lstStyle/>
          <a:p>
            <a:pPr algn="ctr"/>
            <a:r>
              <a:rPr lang="bg-BG" sz="3200" dirty="0"/>
              <a:t> Общини в извадката</a:t>
            </a:r>
          </a:p>
        </p:txBody>
      </p:sp>
      <p:sp>
        <p:nvSpPr>
          <p:cNvPr id="4" name="Подзаглавие 3"/>
          <p:cNvSpPr>
            <a:spLocks noGrp="1"/>
          </p:cNvSpPr>
          <p:nvPr>
            <p:ph type="subTitle" idx="1"/>
          </p:nvPr>
        </p:nvSpPr>
        <p:spPr>
          <a:xfrm>
            <a:off x="1197868" y="1988840"/>
            <a:ext cx="8064896" cy="4463008"/>
          </a:xfrm>
        </p:spPr>
        <p:txBody>
          <a:bodyPr>
            <a:normAutofit lnSpcReduction="10000"/>
          </a:bodyPr>
          <a:lstStyle/>
          <a:p>
            <a:pPr lvl="0" algn="ctr"/>
            <a:endParaRPr lang="bg-BG" dirty="0"/>
          </a:p>
          <a:p>
            <a:pPr lvl="0" algn="ctr"/>
            <a:r>
              <a:rPr lang="ru-RU" dirty="0"/>
              <a:t> София град</a:t>
            </a:r>
          </a:p>
          <a:p>
            <a:pPr lvl="0" algn="ctr"/>
            <a:r>
              <a:rPr lang="ru-RU" dirty="0"/>
              <a:t>Своге</a:t>
            </a:r>
          </a:p>
          <a:p>
            <a:pPr lvl="0" algn="ctr"/>
            <a:r>
              <a:rPr lang="ru-RU" dirty="0"/>
              <a:t>Божурище</a:t>
            </a:r>
          </a:p>
          <a:p>
            <a:pPr lvl="0" algn="ctr"/>
            <a:endParaRPr lang="ru-RU" dirty="0"/>
          </a:p>
          <a:p>
            <a:pPr lvl="0" algn="ctr"/>
            <a:r>
              <a:rPr lang="ru-RU" dirty="0"/>
              <a:t>Перник</a:t>
            </a:r>
          </a:p>
          <a:p>
            <a:pPr lvl="0" algn="ctr"/>
            <a:r>
              <a:rPr lang="ru-RU" dirty="0"/>
              <a:t>Радомир</a:t>
            </a:r>
          </a:p>
          <a:p>
            <a:pPr lvl="0" algn="ctr"/>
            <a:r>
              <a:rPr lang="ru-RU" dirty="0"/>
              <a:t>Брезник</a:t>
            </a:r>
          </a:p>
          <a:p>
            <a:pPr lvl="0" algn="ctr"/>
            <a:endParaRPr lang="ru-RU" dirty="0"/>
          </a:p>
          <a:p>
            <a:pPr lvl="0" algn="ctr"/>
            <a:r>
              <a:rPr lang="ru-RU" dirty="0"/>
              <a:t>Кюстендил</a:t>
            </a:r>
          </a:p>
          <a:p>
            <a:pPr lvl="0" algn="ctr"/>
            <a:r>
              <a:rPr lang="ru-RU" dirty="0"/>
              <a:t>Дупница</a:t>
            </a:r>
          </a:p>
          <a:p>
            <a:pPr lvl="0" algn="ctr"/>
            <a:r>
              <a:rPr lang="ru-RU" dirty="0"/>
              <a:t>Рила</a:t>
            </a:r>
          </a:p>
          <a:p>
            <a:pPr lvl="0" algn="ctr"/>
            <a:endParaRPr lang="ru-RU" dirty="0"/>
          </a:p>
          <a:p>
            <a:pPr lvl="0" algn="ctr"/>
            <a:r>
              <a:rPr lang="ru-RU" dirty="0"/>
              <a:t>Благоевград</a:t>
            </a:r>
          </a:p>
          <a:p>
            <a:pPr lvl="0" algn="ctr"/>
            <a:r>
              <a:rPr lang="ru-RU" dirty="0"/>
              <a:t>Банско</a:t>
            </a:r>
          </a:p>
          <a:p>
            <a:pPr lvl="0" algn="ctr"/>
            <a:r>
              <a:rPr lang="ru-RU" dirty="0"/>
              <a:t>Сандански</a:t>
            </a:r>
          </a:p>
        </p:txBody>
      </p:sp>
    </p:spTree>
    <p:extLst>
      <p:ext uri="{BB962C8B-B14F-4D97-AF65-F5344CB8AC3E}">
        <p14:creationId xmlns:p14="http://schemas.microsoft.com/office/powerpoint/2010/main" val="234218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ctrTitle"/>
          </p:nvPr>
        </p:nvSpPr>
        <p:spPr>
          <a:xfrm>
            <a:off x="1053852" y="476672"/>
            <a:ext cx="8856984" cy="1008112"/>
          </a:xfrm>
        </p:spPr>
        <p:txBody>
          <a:bodyPr>
            <a:noAutofit/>
          </a:bodyPr>
          <a:lstStyle/>
          <a:p>
            <a:pPr algn="ctr"/>
            <a:r>
              <a:rPr lang="bg-BG" sz="3200" dirty="0"/>
              <a:t> Критерии за сравнение</a:t>
            </a:r>
          </a:p>
        </p:txBody>
      </p:sp>
      <p:sp>
        <p:nvSpPr>
          <p:cNvPr id="4" name="Подзаглавие 3"/>
          <p:cNvSpPr>
            <a:spLocks noGrp="1"/>
          </p:cNvSpPr>
          <p:nvPr>
            <p:ph type="subTitle" idx="1"/>
          </p:nvPr>
        </p:nvSpPr>
        <p:spPr>
          <a:xfrm>
            <a:off x="1197868" y="1988840"/>
            <a:ext cx="8064896" cy="4463008"/>
          </a:xfrm>
        </p:spPr>
        <p:txBody>
          <a:bodyPr>
            <a:normAutofit lnSpcReduction="10000"/>
          </a:bodyPr>
          <a:lstStyle/>
          <a:p>
            <a:pPr lvl="0"/>
            <a:endParaRPr lang="bg-BG" dirty="0"/>
          </a:p>
          <a:p>
            <a:pPr lvl="0"/>
            <a:r>
              <a:rPr lang="ru-RU" dirty="0"/>
              <a:t>Обяви и съобщения</a:t>
            </a:r>
          </a:p>
          <a:p>
            <a:pPr lvl="0"/>
            <a:r>
              <a:rPr lang="ru-RU" dirty="0"/>
              <a:t>Местни данъци и такси</a:t>
            </a:r>
          </a:p>
          <a:p>
            <a:pPr lvl="0"/>
            <a:r>
              <a:rPr lang="ru-RU" dirty="0"/>
              <a:t>Бюджет</a:t>
            </a:r>
          </a:p>
          <a:p>
            <a:pPr lvl="0"/>
            <a:r>
              <a:rPr lang="ru-RU" dirty="0"/>
              <a:t>Публичен регистър</a:t>
            </a:r>
          </a:p>
          <a:p>
            <a:pPr lvl="0"/>
            <a:r>
              <a:rPr lang="ru-RU" dirty="0"/>
              <a:t>Бланки и документи</a:t>
            </a:r>
          </a:p>
          <a:p>
            <a:pPr lvl="0"/>
            <a:r>
              <a:rPr lang="ru-RU" dirty="0"/>
              <a:t>Комплексно административно обслужване</a:t>
            </a:r>
          </a:p>
          <a:p>
            <a:pPr lvl="0"/>
            <a:r>
              <a:rPr lang="ru-RU" dirty="0"/>
              <a:t>Харта на клиента</a:t>
            </a:r>
          </a:p>
          <a:p>
            <a:pPr lvl="0"/>
            <a:r>
              <a:rPr lang="ru-RU" dirty="0"/>
              <a:t>Търговски регистър</a:t>
            </a:r>
          </a:p>
          <a:p>
            <a:pPr lvl="0"/>
            <a:r>
              <a:rPr lang="ru-RU" dirty="0"/>
              <a:t>Информационно обслужване и технологии</a:t>
            </a:r>
          </a:p>
          <a:p>
            <a:pPr lvl="0"/>
            <a:r>
              <a:rPr lang="ru-RU" dirty="0"/>
              <a:t>Информоционно обслужване на детски заведения</a:t>
            </a:r>
          </a:p>
          <a:p>
            <a:pPr lvl="0"/>
            <a:r>
              <a:rPr lang="ru-RU" dirty="0"/>
              <a:t>Обществен посредник</a:t>
            </a:r>
          </a:p>
          <a:p>
            <a:pPr lvl="0"/>
            <a:r>
              <a:rPr lang="ru-RU" dirty="0"/>
              <a:t>Сигнали за корупция</a:t>
            </a:r>
          </a:p>
          <a:p>
            <a:pPr lvl="0"/>
            <a:r>
              <a:rPr lang="ru-RU" dirty="0"/>
              <a:t>Въпроси към отделите на общината</a:t>
            </a:r>
          </a:p>
          <a:p>
            <a:pPr lvl="0"/>
            <a:r>
              <a:rPr lang="ru-RU" dirty="0"/>
              <a:t>Разписание на транспорта</a:t>
            </a:r>
          </a:p>
        </p:txBody>
      </p:sp>
    </p:spTree>
    <p:extLst>
      <p:ext uri="{BB962C8B-B14F-4D97-AF65-F5344CB8AC3E}">
        <p14:creationId xmlns:p14="http://schemas.microsoft.com/office/powerpoint/2010/main" val="246069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2"/>
          <p:cNvSpPr>
            <a:spLocks noGrp="1"/>
          </p:cNvSpPr>
          <p:nvPr>
            <p:ph type="ctrTitle"/>
          </p:nvPr>
        </p:nvSpPr>
        <p:spPr>
          <a:xfrm>
            <a:off x="1449896" y="116632"/>
            <a:ext cx="8856984" cy="792088"/>
          </a:xfrm>
        </p:spPr>
        <p:txBody>
          <a:bodyPr>
            <a:noAutofit/>
          </a:bodyPr>
          <a:lstStyle/>
          <a:p>
            <a:pPr algn="ctr"/>
            <a:r>
              <a:rPr lang="bg-BG" sz="3200" dirty="0"/>
              <a:t> </a:t>
            </a:r>
            <a:r>
              <a:rPr lang="en-US" sz="3200" dirty="0"/>
              <a:t>E</a:t>
            </a:r>
            <a:r>
              <a:rPr lang="bg-BG" sz="3200" dirty="0" err="1"/>
              <a:t>лектронни</a:t>
            </a:r>
            <a:r>
              <a:rPr lang="bg-BG" sz="3200" dirty="0"/>
              <a:t> услуги по общини и области</a:t>
            </a: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12" y="1412776"/>
            <a:ext cx="9937104" cy="505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0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ctrTitle"/>
          </p:nvPr>
        </p:nvSpPr>
        <p:spPr>
          <a:xfrm>
            <a:off x="1053852" y="476672"/>
            <a:ext cx="8856984" cy="1008112"/>
          </a:xfrm>
        </p:spPr>
        <p:txBody>
          <a:bodyPr>
            <a:noAutofit/>
          </a:bodyPr>
          <a:lstStyle/>
          <a:p>
            <a:pPr algn="ctr"/>
            <a:r>
              <a:rPr lang="bg-BG" sz="3200" dirty="0"/>
              <a:t>Брой общини по критерии за сравнение</a:t>
            </a: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956" y="1844824"/>
            <a:ext cx="6552728" cy="452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2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52" y="2996952"/>
            <a:ext cx="9419383" cy="1362027"/>
          </a:xfrm>
          <a:prstGeom prst="rect">
            <a:avLst/>
          </a:prstGeom>
        </p:spPr>
      </p:pic>
      <p:sp>
        <p:nvSpPr>
          <p:cNvPr id="8" name="Заглавие 2"/>
          <p:cNvSpPr txBox="1">
            <a:spLocks/>
          </p:cNvSpPr>
          <p:nvPr/>
        </p:nvSpPr>
        <p:spPr>
          <a:xfrm>
            <a:off x="1053852" y="476672"/>
            <a:ext cx="8856984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3200" dirty="0"/>
              <a:t>Брой електронни услуги по общини</a:t>
            </a:r>
          </a:p>
        </p:txBody>
      </p:sp>
    </p:spTree>
    <p:extLst>
      <p:ext uri="{BB962C8B-B14F-4D97-AF65-F5344CB8AC3E}">
        <p14:creationId xmlns:p14="http://schemas.microsoft.com/office/powerpoint/2010/main" val="214519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ctrTitle"/>
          </p:nvPr>
        </p:nvSpPr>
        <p:spPr>
          <a:xfrm>
            <a:off x="1053852" y="476672"/>
            <a:ext cx="8856984" cy="642897"/>
          </a:xfrm>
        </p:spPr>
        <p:txBody>
          <a:bodyPr>
            <a:noAutofit/>
          </a:bodyPr>
          <a:lstStyle/>
          <a:p>
            <a:pPr algn="ctr"/>
            <a:r>
              <a:rPr lang="bg-BG" sz="3200" dirty="0"/>
              <a:t>Сравнения ...</a:t>
            </a:r>
          </a:p>
        </p:txBody>
      </p:sp>
      <p:pic>
        <p:nvPicPr>
          <p:cNvPr id="5" name="Picture 8" descr="obshtestven poserdn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61" y="1247966"/>
            <a:ext cx="3356684" cy="160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publichen regis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452" y="3038522"/>
            <a:ext cx="3379793" cy="173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razpisanie transpo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284" y="1247967"/>
            <a:ext cx="3322018" cy="160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signal za korupci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4452" y="3038521"/>
            <a:ext cx="3327796" cy="1728605"/>
          </a:xfrm>
          <a:prstGeom prst="rect">
            <a:avLst/>
          </a:prstGeom>
          <a:noFill/>
        </p:spPr>
      </p:pic>
      <p:pic>
        <p:nvPicPr>
          <p:cNvPr id="9" name="Picture 22" descr="търговск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452" y="4941168"/>
            <a:ext cx="3341662" cy="176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3" descr="харта на клиент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502" y="4960218"/>
            <a:ext cx="3341662" cy="174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00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ctrTitle"/>
          </p:nvPr>
        </p:nvSpPr>
        <p:spPr>
          <a:xfrm>
            <a:off x="1053852" y="476672"/>
            <a:ext cx="8856984" cy="642897"/>
          </a:xfrm>
        </p:spPr>
        <p:txBody>
          <a:bodyPr>
            <a:noAutofit/>
          </a:bodyPr>
          <a:lstStyle/>
          <a:p>
            <a:pPr algn="ctr"/>
            <a:r>
              <a:rPr lang="bg-BG" sz="3200" dirty="0"/>
              <a:t>Сравнения ...</a:t>
            </a:r>
          </a:p>
        </p:txBody>
      </p:sp>
      <p:pic>
        <p:nvPicPr>
          <p:cNvPr id="11" name="Picture 7" descr="саотносхение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7868" y="1119569"/>
            <a:ext cx="8424936" cy="5616624"/>
          </a:xfrm>
        </p:spPr>
      </p:pic>
    </p:spTree>
    <p:extLst>
      <p:ext uri="{BB962C8B-B14F-4D97-AF65-F5344CB8AC3E}">
        <p14:creationId xmlns:p14="http://schemas.microsoft.com/office/powerpoint/2010/main" val="425813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ctrTitle"/>
          </p:nvPr>
        </p:nvSpPr>
        <p:spPr>
          <a:xfrm>
            <a:off x="1125860" y="1052736"/>
            <a:ext cx="8701608" cy="2895600"/>
          </a:xfrm>
        </p:spPr>
        <p:txBody>
          <a:bodyPr>
            <a:normAutofit/>
          </a:bodyPr>
          <a:lstStyle/>
          <a:p>
            <a:pPr algn="ctr"/>
            <a:r>
              <a:rPr lang="bg-BG" sz="3600" b="1" i="1" dirty="0"/>
              <a:t>БЛАГОДАРЯ ЗА ВНИМАНИЕТО!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71093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ctrTitle"/>
          </p:nvPr>
        </p:nvSpPr>
        <p:spPr>
          <a:xfrm>
            <a:off x="1053852" y="476672"/>
            <a:ext cx="8856984" cy="1008112"/>
          </a:xfrm>
        </p:spPr>
        <p:txBody>
          <a:bodyPr>
            <a:noAutofit/>
          </a:bodyPr>
          <a:lstStyle/>
          <a:p>
            <a:pPr algn="ctr"/>
            <a:r>
              <a:rPr lang="bg-BG" sz="3200" dirty="0"/>
              <a:t> Според доклада на ООН за 2016г. в сравнение с 2014г.</a:t>
            </a:r>
          </a:p>
        </p:txBody>
      </p:sp>
      <p:sp>
        <p:nvSpPr>
          <p:cNvPr id="4" name="Подзаглавие 3"/>
          <p:cNvSpPr>
            <a:spLocks noGrp="1"/>
          </p:cNvSpPr>
          <p:nvPr>
            <p:ph type="subTitle" idx="1"/>
          </p:nvPr>
        </p:nvSpPr>
        <p:spPr>
          <a:xfrm>
            <a:off x="1197868" y="1988840"/>
            <a:ext cx="8064896" cy="4463008"/>
          </a:xfrm>
        </p:spPr>
        <p:txBody>
          <a:bodyPr>
            <a:normAutofit/>
          </a:bodyPr>
          <a:lstStyle/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bg-BG" dirty="0"/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bg-BG" dirty="0"/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bg-BG" dirty="0"/>
              <a:t>17 държави са преминали в група с по-висок индекс на развитие на електронното правителство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bg-BG" dirty="0"/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bg-BG" dirty="0"/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bg-BG" dirty="0"/>
              <a:t>6 държави са преминали в група с по-нисък индекс на развитието на електронното правителство</a:t>
            </a:r>
            <a:endParaRPr lang="en-US" dirty="0"/>
          </a:p>
          <a:p>
            <a:pPr lvl="0" algn="ctr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3543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ctrTitle"/>
          </p:nvPr>
        </p:nvSpPr>
        <p:spPr>
          <a:xfrm>
            <a:off x="1053852" y="476672"/>
            <a:ext cx="8856984" cy="1008112"/>
          </a:xfrm>
        </p:spPr>
        <p:txBody>
          <a:bodyPr>
            <a:noAutofit/>
          </a:bodyPr>
          <a:lstStyle/>
          <a:p>
            <a:pPr algn="ctr"/>
            <a:r>
              <a:rPr lang="bg-BG" sz="3200" dirty="0"/>
              <a:t>Държави преминали в друга група по индекс на развитие</a:t>
            </a:r>
            <a:r>
              <a:rPr lang="en-US" sz="3200" dirty="0"/>
              <a:t> </a:t>
            </a:r>
            <a:r>
              <a:rPr lang="bg-BG" sz="3200" dirty="0"/>
              <a:t>на електронното правителство</a:t>
            </a:r>
          </a:p>
        </p:txBody>
      </p:sp>
      <p:sp>
        <p:nvSpPr>
          <p:cNvPr id="5" name="Правоъгълник 4"/>
          <p:cNvSpPr/>
          <p:nvPr/>
        </p:nvSpPr>
        <p:spPr>
          <a:xfrm>
            <a:off x="5772150" y="3244850"/>
            <a:ext cx="6445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solidFill>
                  <a:srgbClr val="000000"/>
                </a:solidFill>
                <a:latin typeface="Calibri" panose="020F0502020204030204" pitchFamily="34" charset="0"/>
              </a:rPr>
              <a:t>Того</a:t>
            </a:r>
            <a:r>
              <a:rPr lang="bg-BG" dirty="0"/>
              <a:t> </a:t>
            </a:r>
          </a:p>
        </p:txBody>
      </p:sp>
      <p:pic>
        <p:nvPicPr>
          <p:cNvPr id="9" name="Картина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40" y="1772816"/>
            <a:ext cx="727280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5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лавие 3"/>
          <p:cNvSpPr>
            <a:spLocks noGrp="1"/>
          </p:cNvSpPr>
          <p:nvPr>
            <p:ph type="subTitle" idx="1"/>
          </p:nvPr>
        </p:nvSpPr>
        <p:spPr>
          <a:xfrm>
            <a:off x="1125860" y="1340768"/>
            <a:ext cx="8064896" cy="4463008"/>
          </a:xfrm>
        </p:spPr>
        <p:txBody>
          <a:bodyPr>
            <a:normAutofit/>
          </a:bodyPr>
          <a:lstStyle/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bg-BG" dirty="0"/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bg-BG" dirty="0"/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bg-BG" dirty="0"/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bg-BG" dirty="0"/>
              <a:t>Страните с индекс на </a:t>
            </a:r>
            <a:r>
              <a:rPr lang="bg-BG" dirty="0" err="1"/>
              <a:t>развите</a:t>
            </a:r>
            <a:r>
              <a:rPr lang="bg-BG" dirty="0"/>
              <a:t> </a:t>
            </a:r>
            <a:r>
              <a:rPr lang="en-US" dirty="0"/>
              <a:t>(EGDI) </a:t>
            </a:r>
            <a:r>
              <a:rPr lang="bg-BG" dirty="0"/>
              <a:t>над 0.50 се увеличават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bg-BG" dirty="0"/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bg-BG" dirty="0"/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bg-BG" dirty="0"/>
              <a:t>Страните с индекс на </a:t>
            </a:r>
            <a:r>
              <a:rPr lang="bg-BG" dirty="0" err="1"/>
              <a:t>развите</a:t>
            </a:r>
            <a:r>
              <a:rPr lang="bg-BG" dirty="0"/>
              <a:t> </a:t>
            </a:r>
            <a:r>
              <a:rPr lang="en-US" dirty="0"/>
              <a:t>(EGDI) </a:t>
            </a:r>
            <a:r>
              <a:rPr lang="bg-BG" dirty="0"/>
              <a:t>между 0.25 и 0.50 – намаляват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bg-BG" dirty="0"/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bg-BG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bg-BG" dirty="0"/>
              <a:t>Страните с индекс на </a:t>
            </a:r>
            <a:r>
              <a:rPr lang="bg-BG" dirty="0" err="1"/>
              <a:t>развите</a:t>
            </a:r>
            <a:r>
              <a:rPr lang="bg-BG" dirty="0"/>
              <a:t> </a:t>
            </a:r>
            <a:r>
              <a:rPr lang="en-US" dirty="0"/>
              <a:t>(EGDI) </a:t>
            </a:r>
            <a:r>
              <a:rPr lang="bg-BG" dirty="0"/>
              <a:t>под 0.25 остават постоянни</a:t>
            </a:r>
          </a:p>
        </p:txBody>
      </p:sp>
      <p:sp>
        <p:nvSpPr>
          <p:cNvPr id="5" name="Заглавие 2"/>
          <p:cNvSpPr>
            <a:spLocks noGrp="1"/>
          </p:cNvSpPr>
          <p:nvPr>
            <p:ph type="ctrTitle"/>
          </p:nvPr>
        </p:nvSpPr>
        <p:spPr>
          <a:xfrm>
            <a:off x="1053852" y="476672"/>
            <a:ext cx="8856984" cy="1008112"/>
          </a:xfrm>
        </p:spPr>
        <p:txBody>
          <a:bodyPr>
            <a:noAutofit/>
          </a:bodyPr>
          <a:lstStyle/>
          <a:p>
            <a:pPr lvl="0" algn="ctr"/>
            <a:r>
              <a:rPr lang="bg-BG" sz="3200" dirty="0"/>
              <a:t>Според доклада на ООН за 2016г. в сравнение с 2014г.</a:t>
            </a:r>
          </a:p>
        </p:txBody>
      </p:sp>
    </p:spTree>
    <p:extLst>
      <p:ext uri="{BB962C8B-B14F-4D97-AF65-F5344CB8AC3E}">
        <p14:creationId xmlns:p14="http://schemas.microsoft.com/office/powerpoint/2010/main" val="75388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ctrTitle"/>
          </p:nvPr>
        </p:nvSpPr>
        <p:spPr>
          <a:xfrm>
            <a:off x="1053852" y="620688"/>
            <a:ext cx="8856984" cy="1008112"/>
          </a:xfrm>
        </p:spPr>
        <p:txBody>
          <a:bodyPr>
            <a:noAutofit/>
          </a:bodyPr>
          <a:lstStyle/>
          <a:p>
            <a:pPr algn="ctr"/>
            <a:r>
              <a:rPr lang="bg-BG" sz="3200" dirty="0"/>
              <a:t> </a:t>
            </a:r>
            <a:br>
              <a:rPr lang="bg-BG" sz="3200" dirty="0"/>
            </a:br>
            <a:br>
              <a:rPr lang="bg-BG" sz="3200" dirty="0"/>
            </a:br>
            <a:br>
              <a:rPr lang="bg-BG" sz="3200" dirty="0"/>
            </a:br>
            <a:br>
              <a:rPr lang="bg-BG" sz="3200" dirty="0"/>
            </a:br>
            <a:r>
              <a:rPr lang="ru-RU" sz="3200" dirty="0"/>
              <a:t>Сравнение на броя на страните по EGDI за 2014 и 2016г.</a:t>
            </a:r>
            <a:endParaRPr lang="bg-BG" sz="3200" dirty="0"/>
          </a:p>
        </p:txBody>
      </p:sp>
      <p:graphicFrame>
        <p:nvGraphicFramePr>
          <p:cNvPr id="5" name="Диаграма 4"/>
          <p:cNvGraphicFramePr/>
          <p:nvPr>
            <p:extLst>
              <p:ext uri="{D42A27DB-BD31-4B8C-83A1-F6EECF244321}">
                <p14:modId xmlns:p14="http://schemas.microsoft.com/office/powerpoint/2010/main" val="2839771649"/>
              </p:ext>
            </p:extLst>
          </p:nvPr>
        </p:nvGraphicFramePr>
        <p:xfrm>
          <a:off x="1629916" y="2060848"/>
          <a:ext cx="712879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811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ctrTitle"/>
          </p:nvPr>
        </p:nvSpPr>
        <p:spPr>
          <a:xfrm>
            <a:off x="1053852" y="476672"/>
            <a:ext cx="8856984" cy="1008112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Сравнение на броя на страните по EGDI и географски региони за 2014 и 2016г. </a:t>
            </a:r>
            <a:endParaRPr lang="bg-BG" sz="3200" dirty="0"/>
          </a:p>
        </p:txBody>
      </p:sp>
      <p:sp>
        <p:nvSpPr>
          <p:cNvPr id="7" name="Подзаглавие 3"/>
          <p:cNvSpPr>
            <a:spLocks noGrp="1"/>
          </p:cNvSpPr>
          <p:nvPr>
            <p:ph type="subTitle" idx="1"/>
          </p:nvPr>
        </p:nvSpPr>
        <p:spPr>
          <a:xfrm>
            <a:off x="1629916" y="1844824"/>
            <a:ext cx="8064896" cy="4463008"/>
          </a:xfrm>
        </p:spPr>
        <p:txBody>
          <a:bodyPr>
            <a:normAutofit fontScale="92500" lnSpcReduction="10000"/>
          </a:bodyPr>
          <a:lstStyle/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bg-BG" dirty="0"/>
          </a:p>
          <a:p>
            <a:pPr lvl="0" algn="ctr"/>
            <a:r>
              <a:rPr lang="ru-RU" sz="2400" b="1" i="1" u="sng" dirty="0"/>
              <a:t>EGDI над 0.75 </a:t>
            </a:r>
          </a:p>
          <a:p>
            <a:pPr lvl="0" algn="just"/>
            <a:endParaRPr lang="ru-RU" sz="18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800" dirty="0"/>
              <a:t>Африка – </a:t>
            </a:r>
            <a:r>
              <a:rPr lang="ru-RU" sz="1800" dirty="0" err="1"/>
              <a:t>липсват</a:t>
            </a:r>
            <a:r>
              <a:rPr lang="ru-RU" sz="1800" dirty="0"/>
              <a:t> </a:t>
            </a:r>
            <a:r>
              <a:rPr lang="ru-RU" sz="1800" dirty="0" err="1"/>
              <a:t>държави</a:t>
            </a:r>
            <a:endParaRPr lang="ru-RU" sz="18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800" dirty="0"/>
              <a:t>Европа - над 65% от </a:t>
            </a:r>
            <a:r>
              <a:rPr lang="ru-RU" sz="1800" dirty="0" err="1"/>
              <a:t>всички</a:t>
            </a:r>
            <a:r>
              <a:rPr lang="ru-RU" sz="1800" dirty="0"/>
              <a:t> </a:t>
            </a:r>
            <a:r>
              <a:rPr lang="ru-RU" sz="1800" dirty="0" err="1"/>
              <a:t>страни</a:t>
            </a:r>
            <a:r>
              <a:rPr lang="ru-RU" sz="1800" dirty="0"/>
              <a:t> – 16бр. за 2014 -  19 </a:t>
            </a:r>
            <a:r>
              <a:rPr lang="ru-RU" sz="1800" dirty="0" err="1"/>
              <a:t>бр</a:t>
            </a:r>
            <a:r>
              <a:rPr lang="ru-RU" sz="1800" dirty="0"/>
              <a:t>. За 2016г</a:t>
            </a:r>
            <a:r>
              <a:rPr lang="bg-BG" sz="1800" dirty="0"/>
              <a:t>.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bg-BG" dirty="0"/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bg-BG" dirty="0"/>
          </a:p>
          <a:p>
            <a:pPr algn="ctr"/>
            <a:r>
              <a:rPr lang="ru-RU" sz="2400" b="1" i="1" u="sng" dirty="0"/>
              <a:t>EGDI  0.50 - 0,75</a:t>
            </a:r>
          </a:p>
          <a:p>
            <a:pPr algn="ctr"/>
            <a:endParaRPr lang="ru-RU" sz="1600" b="1" i="1" u="sng" dirty="0"/>
          </a:p>
          <a:p>
            <a:pPr algn="ctr"/>
            <a:endParaRPr lang="ru-RU" sz="1600" b="1" i="1" u="sng" dirty="0"/>
          </a:p>
          <a:p>
            <a:r>
              <a:rPr lang="ru-RU" sz="1600" b="1" i="1" dirty="0"/>
              <a:t>		    </a:t>
            </a:r>
            <a:r>
              <a:rPr lang="ru-RU" sz="1600" b="1" i="1" u="sng" dirty="0"/>
              <a:t>2014/2016</a:t>
            </a:r>
          </a:p>
          <a:p>
            <a:endParaRPr lang="ru-RU" sz="16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Европа    - </a:t>
            </a:r>
            <a:r>
              <a:rPr lang="ru-RU" sz="2400" dirty="0"/>
              <a:t>40% / 37%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Азия         - </a:t>
            </a:r>
            <a:r>
              <a:rPr lang="ru-RU" sz="2400" dirty="0"/>
              <a:t>27% / 32%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Америка  - </a:t>
            </a:r>
            <a:r>
              <a:rPr lang="ru-RU" sz="2400" dirty="0"/>
              <a:t>23%/ 23%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Африка    -  </a:t>
            </a:r>
            <a:r>
              <a:rPr lang="ru-RU" sz="2400" dirty="0"/>
              <a:t>8% /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Океания  - </a:t>
            </a:r>
            <a:r>
              <a:rPr lang="ru-RU" sz="2400" dirty="0"/>
              <a:t>2% / 0%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46254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ctrTitle"/>
          </p:nvPr>
        </p:nvSpPr>
        <p:spPr>
          <a:xfrm>
            <a:off x="1053852" y="449761"/>
            <a:ext cx="8856984" cy="1008112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Сравнение на броя на страните по EGDI и географски региони за 2014 и 2016г. </a:t>
            </a:r>
            <a:endParaRPr lang="bg-BG" sz="3200" dirty="0"/>
          </a:p>
        </p:txBody>
      </p:sp>
      <p:sp>
        <p:nvSpPr>
          <p:cNvPr id="7" name="Подзаглавие 3"/>
          <p:cNvSpPr>
            <a:spLocks noGrp="1"/>
          </p:cNvSpPr>
          <p:nvPr>
            <p:ph type="subTitle" idx="1"/>
          </p:nvPr>
        </p:nvSpPr>
        <p:spPr>
          <a:xfrm>
            <a:off x="1629916" y="1484784"/>
            <a:ext cx="8064896" cy="5184576"/>
          </a:xfrm>
        </p:spPr>
        <p:txBody>
          <a:bodyPr>
            <a:normAutofit fontScale="70000" lnSpcReduction="20000"/>
          </a:bodyPr>
          <a:lstStyle/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bg-BG" dirty="0"/>
          </a:p>
          <a:p>
            <a:pPr algn="ctr">
              <a:lnSpc>
                <a:spcPct val="110000"/>
              </a:lnSpc>
            </a:pPr>
            <a:r>
              <a:rPr lang="ru-RU" sz="3100" b="1" i="1" u="sng" dirty="0"/>
              <a:t>EGDI 0.25 - 0,50</a:t>
            </a:r>
          </a:p>
          <a:p>
            <a:pPr>
              <a:lnSpc>
                <a:spcPct val="110000"/>
              </a:lnSpc>
            </a:pPr>
            <a:r>
              <a:rPr lang="ru-RU" sz="2900" dirty="0"/>
              <a:t>                          </a:t>
            </a:r>
          </a:p>
          <a:p>
            <a:pPr>
              <a:lnSpc>
                <a:spcPct val="110000"/>
              </a:lnSpc>
            </a:pPr>
            <a:r>
              <a:rPr lang="ru-RU" sz="2900" b="1" i="1" dirty="0"/>
              <a:t>     		    </a:t>
            </a:r>
            <a:r>
              <a:rPr lang="ru-RU" sz="2300" b="1" i="1" u="sng" dirty="0"/>
              <a:t>2014/2016</a:t>
            </a:r>
          </a:p>
          <a:p>
            <a:endParaRPr lang="ru-RU" sz="260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600" dirty="0"/>
              <a:t>Африка     -  </a:t>
            </a:r>
            <a:r>
              <a:rPr lang="ru-RU" sz="3100" dirty="0"/>
              <a:t>31% / </a:t>
            </a:r>
            <a:r>
              <a:rPr lang="en-US" sz="3100" dirty="0"/>
              <a:t>35%</a:t>
            </a:r>
            <a:endParaRPr lang="ru-RU" sz="310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600" dirty="0"/>
              <a:t>Азия          - </a:t>
            </a:r>
            <a:r>
              <a:rPr lang="ru-RU" sz="3100" dirty="0"/>
              <a:t>30% / 25%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600" dirty="0"/>
              <a:t>Америка  -  </a:t>
            </a:r>
            <a:r>
              <a:rPr lang="ru-RU" sz="3100" dirty="0"/>
              <a:t>24%/ 25%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600" dirty="0"/>
              <a:t>Океания  - </a:t>
            </a:r>
            <a:r>
              <a:rPr lang="ru-RU" sz="3100" dirty="0"/>
              <a:t>12% / </a:t>
            </a:r>
            <a:r>
              <a:rPr lang="en-US" sz="3100" dirty="0"/>
              <a:t>15</a:t>
            </a:r>
            <a:r>
              <a:rPr lang="ru-RU" sz="3100" dirty="0"/>
              <a:t>%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600" dirty="0"/>
              <a:t>Европа     -  </a:t>
            </a:r>
            <a:r>
              <a:rPr lang="ru-RU" sz="3100" dirty="0"/>
              <a:t>3% / 0%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en-US" b="1" dirty="0"/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en-US" b="1" dirty="0"/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bg-BG" b="1" dirty="0"/>
          </a:p>
          <a:p>
            <a:pPr algn="ctr">
              <a:lnSpc>
                <a:spcPct val="110000"/>
              </a:lnSpc>
            </a:pPr>
            <a:r>
              <a:rPr lang="ru-RU" sz="3100" b="1" i="1" u="sng" dirty="0"/>
              <a:t>EGDI  0.50 - 0,75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600" dirty="0"/>
              <a:t>Африка   – </a:t>
            </a:r>
            <a:r>
              <a:rPr lang="ru-RU" sz="3400" dirty="0"/>
              <a:t>81%</a:t>
            </a:r>
            <a:endParaRPr lang="en-US" sz="340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600" dirty="0"/>
              <a:t>Азия         - </a:t>
            </a:r>
            <a:r>
              <a:rPr lang="ru-RU" sz="3400" dirty="0"/>
              <a:t>10%</a:t>
            </a:r>
            <a:endParaRPr lang="en-US" sz="340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600" dirty="0"/>
              <a:t>Океания - </a:t>
            </a:r>
            <a:r>
              <a:rPr lang="ru-RU" sz="3400" dirty="0"/>
              <a:t>6%</a:t>
            </a:r>
            <a:endParaRPr lang="en-US" sz="340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600" dirty="0"/>
              <a:t>Америка - </a:t>
            </a:r>
            <a:r>
              <a:rPr lang="ru-RU" sz="3800" dirty="0"/>
              <a:t>0 %</a:t>
            </a:r>
            <a:endParaRPr lang="en-US" sz="380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600" dirty="0"/>
              <a:t>Европа</a:t>
            </a:r>
            <a:r>
              <a:rPr lang="en-US" sz="2600" dirty="0"/>
              <a:t> </a:t>
            </a:r>
            <a:r>
              <a:rPr lang="bg-BG" sz="2600" dirty="0"/>
              <a:t>   </a:t>
            </a:r>
            <a:r>
              <a:rPr lang="en-US" sz="2600" dirty="0"/>
              <a:t>– </a:t>
            </a:r>
            <a:r>
              <a:rPr lang="bg-BG" sz="2600" dirty="0"/>
              <a:t>липсват държави</a:t>
            </a:r>
            <a:endParaRPr lang="en-US" sz="2600" dirty="0"/>
          </a:p>
          <a:p>
            <a:pPr algn="ctr"/>
            <a:endParaRPr lang="en-US" dirty="0"/>
          </a:p>
          <a:p>
            <a:pPr algn="ctr"/>
            <a:endParaRPr lang="ru-RU" dirty="0"/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46321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ctrTitle"/>
          </p:nvPr>
        </p:nvSpPr>
        <p:spPr>
          <a:xfrm>
            <a:off x="1053852" y="476672"/>
            <a:ext cx="8856984" cy="1008112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Сравнение на броя на страните по EGDI и географски региони за 2014 и 2016г. </a:t>
            </a:r>
            <a:endParaRPr lang="bg-BG" sz="3200" dirty="0"/>
          </a:p>
        </p:txBody>
      </p:sp>
      <p:pic>
        <p:nvPicPr>
          <p:cNvPr id="5" name="Картина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6"/>
          <a:stretch/>
        </p:blipFill>
        <p:spPr bwMode="auto">
          <a:xfrm>
            <a:off x="1809936" y="1840690"/>
            <a:ext cx="7344816" cy="3807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авоъгълник 5"/>
          <p:cNvSpPr/>
          <p:nvPr/>
        </p:nvSpPr>
        <p:spPr>
          <a:xfrm>
            <a:off x="4064327" y="5647822"/>
            <a:ext cx="283603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/>
              <a:t>източник: United Nations E-Government Surveys </a:t>
            </a:r>
            <a:endParaRPr lang="bg-BG" sz="1000" dirty="0"/>
          </a:p>
        </p:txBody>
      </p:sp>
    </p:spTree>
    <p:extLst>
      <p:ext uri="{BB962C8B-B14F-4D97-AF65-F5344CB8AC3E}">
        <p14:creationId xmlns:p14="http://schemas.microsoft.com/office/powerpoint/2010/main" val="159509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E257D54-B65D-4775-8A47-BF76CA13EE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цифров син тунел (широк екран)</Template>
  <TotalTime>0</TotalTime>
  <Words>790</Words>
  <Application>Microsoft Office PowerPoint</Application>
  <PresentationFormat>По избор</PresentationFormat>
  <Paragraphs>193</Paragraphs>
  <Slides>28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28</vt:i4>
      </vt:variant>
    </vt:vector>
  </HeadingPairs>
  <TitlesOfParts>
    <vt:vector size="33" baseType="lpstr">
      <vt:lpstr>Arial</vt:lpstr>
      <vt:lpstr>Calibri</vt:lpstr>
      <vt:lpstr>Corbel</vt:lpstr>
      <vt:lpstr>Wingdings</vt:lpstr>
      <vt:lpstr>Digital Blue Tunnel 16x9</vt:lpstr>
      <vt:lpstr>Сравнителен анализ на развитието на електронните услуги в общините от ЮЗР</vt:lpstr>
      <vt:lpstr> Електронното правителство, като част от електронното управление</vt:lpstr>
      <vt:lpstr> Според доклада на ООН за 2016г. в сравнение с 2014г.</vt:lpstr>
      <vt:lpstr>Държави преминали в друга група по индекс на развитие на електронното правителство</vt:lpstr>
      <vt:lpstr>Според доклада на ООН за 2016г. в сравнение с 2014г.</vt:lpstr>
      <vt:lpstr>     Сравнение на броя на страните по EGDI за 2014 и 2016г.</vt:lpstr>
      <vt:lpstr>Сравнение на броя на страните по EGDI и географски региони за 2014 и 2016г. </vt:lpstr>
      <vt:lpstr>Сравнение на броя на страните по EGDI и географски региони за 2014 и 2016г. </vt:lpstr>
      <vt:lpstr>Сравнение на броя на страните по EGDI и географски региони за 2014 и 2016г. </vt:lpstr>
      <vt:lpstr>Класация на ООН</vt:lpstr>
      <vt:lpstr>Презентация на PowerPoint</vt:lpstr>
      <vt:lpstr> ТОП 10 в Европа по ЕGDI</vt:lpstr>
      <vt:lpstr> Топ 10 по ранг в класацията на 29-те държави с най-висок индекс на развитие на електронното правителство</vt:lpstr>
      <vt:lpstr>Презентация на PowerPoint</vt:lpstr>
      <vt:lpstr> Индекс на развитие на електронното правителство за 2014 и 2016г. за България</vt:lpstr>
      <vt:lpstr> Индекс на развитие на електронното правителство за периода 2003-2016г. за България</vt:lpstr>
      <vt:lpstr> Индекс на развитие на електронното правителство за периода 2003-2016г. за България</vt:lpstr>
      <vt:lpstr> Изводи за развитието на електронното правителство в България</vt:lpstr>
      <vt:lpstr> Проучване на степен на развитие на електронните услуги в общините от Югозападния район</vt:lpstr>
      <vt:lpstr> Целева група – потребители на електронни услуги</vt:lpstr>
      <vt:lpstr> Общини в извадката</vt:lpstr>
      <vt:lpstr> Критерии за сравнение</vt:lpstr>
      <vt:lpstr> Eлектронни услуги по общини и области</vt:lpstr>
      <vt:lpstr>Брой общини по критерии за сравнение</vt:lpstr>
      <vt:lpstr>Презентация на PowerPoint</vt:lpstr>
      <vt:lpstr>Сравнения ...</vt:lpstr>
      <vt:lpstr>Сравнения ...</vt:lpstr>
      <vt:lpstr>БЛАГОДАРЯ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2016-10-07T07:14:50Z</dcterms:created>
  <dcterms:modified xsi:type="dcterms:W3CDTF">2016-11-16T06:23:42Z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