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94" r:id="rId3"/>
    <p:sldId id="263" r:id="rId4"/>
    <p:sldId id="268" r:id="rId5"/>
    <p:sldId id="278" r:id="rId6"/>
    <p:sldId id="259" r:id="rId7"/>
    <p:sldId id="284" r:id="rId8"/>
    <p:sldId id="285" r:id="rId9"/>
    <p:sldId id="279" r:id="rId10"/>
    <p:sldId id="286" r:id="rId11"/>
    <p:sldId id="273" r:id="rId12"/>
    <p:sldId id="293" r:id="rId13"/>
    <p:sldId id="261" r:id="rId14"/>
    <p:sldId id="292" r:id="rId15"/>
    <p:sldId id="295" r:id="rId16"/>
    <p:sldId id="288" r:id="rId17"/>
    <p:sldId id="289" r:id="rId18"/>
    <p:sldId id="290" r:id="rId19"/>
    <p:sldId id="291" r:id="rId20"/>
    <p:sldId id="272" r:id="rId21"/>
    <p:sldId id="287" r:id="rId22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860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etur\Desktop\policy_norw\Regio_new\Maps\Income%20da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etur\Downloads\Investments_1.2.2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etur\Downloads\Labour_3.2.2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etur\Desktop\ppt\1%20-%20NEW_DATABASE_2015_RPh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etur\Desktop\ppt\1%20-%20NEW_DATABASE_2015_RPh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bg-BG"/>
  <c:style val="36"/>
  <c:chart>
    <c:plotArea>
      <c:layout/>
      <c:barChart>
        <c:barDir val="col"/>
        <c:grouping val="clustered"/>
        <c:ser>
          <c:idx val="0"/>
          <c:order val="0"/>
          <c:spPr>
            <a:ln>
              <a:solidFill>
                <a:schemeClr val="accent2">
                  <a:lumMod val="75000"/>
                </a:schemeClr>
              </a:solidFill>
            </a:ln>
          </c:spPr>
          <c:dPt>
            <c:idx val="0"/>
            <c:spPr>
              <a:solidFill>
                <a:schemeClr val="tx2"/>
              </a:solidFill>
              <a:ln>
                <a:solidFill>
                  <a:schemeClr val="tx2">
                    <a:lumMod val="75000"/>
                  </a:schemeClr>
                </a:solidFill>
              </a:ln>
            </c:spPr>
          </c:dPt>
          <c:dPt>
            <c:idx val="1"/>
            <c:spPr>
              <a:solidFill>
                <a:schemeClr val="accent1"/>
              </a:solidFill>
              <a:ln>
                <a:solidFill>
                  <a:schemeClr val="accent1">
                    <a:lumMod val="75000"/>
                  </a:schemeClr>
                </a:solidFill>
              </a:ln>
            </c:spPr>
          </c:dPt>
          <c:dPt>
            <c:idx val="2"/>
            <c:spPr>
              <a:solidFill>
                <a:schemeClr val="accent1"/>
              </a:solidFill>
              <a:ln>
                <a:solidFill>
                  <a:schemeClr val="accent1">
                    <a:lumMod val="75000"/>
                  </a:schemeClr>
                </a:solidFill>
              </a:ln>
            </c:spPr>
          </c:dPt>
          <c:dPt>
            <c:idx val="3"/>
            <c:spPr>
              <a:solidFill>
                <a:schemeClr val="accent5"/>
              </a:solidFill>
              <a:ln>
                <a:solidFill>
                  <a:schemeClr val="accent5">
                    <a:lumMod val="75000"/>
                  </a:schemeClr>
                </a:solidFill>
              </a:ln>
            </c:spPr>
          </c:dPt>
          <c:dPt>
            <c:idx val="4"/>
            <c:spPr>
              <a:solidFill>
                <a:schemeClr val="accent5"/>
              </a:solidFill>
              <a:ln>
                <a:solidFill>
                  <a:schemeClr val="accent5">
                    <a:lumMod val="75000"/>
                  </a:schemeClr>
                </a:solidFill>
              </a:ln>
            </c:spPr>
          </c:dPt>
          <c:dPt>
            <c:idx val="5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/>
                </a:solidFill>
              </a:ln>
            </c:spPr>
          </c:dPt>
          <c:dPt>
            <c:idx val="6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/>
                </a:solidFill>
              </a:ln>
            </c:spPr>
          </c:dPt>
          <c:dPt>
            <c:idx val="7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/>
                </a:solidFill>
              </a:ln>
            </c:spPr>
          </c:dPt>
          <c:dPt>
            <c:idx val="8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/>
                </a:solidFill>
              </a:ln>
            </c:spPr>
          </c:dPt>
          <c:dPt>
            <c:idx val="9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/>
                </a:solidFill>
              </a:ln>
            </c:spPr>
          </c:dPt>
          <c:dPt>
            <c:idx val="1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/>
                </a:solidFill>
              </a:ln>
            </c:spPr>
          </c:dPt>
          <c:dPt>
            <c:idx val="11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/>
                </a:solidFill>
              </a:ln>
            </c:spPr>
          </c:dPt>
          <c:cat>
            <c:strRef>
              <c:f>'1'!$J$2:$J$29</c:f>
              <c:strCache>
                <c:ptCount val="28"/>
                <c:pt idx="0">
                  <c:v>София (столица)</c:v>
                </c:pt>
                <c:pt idx="1">
                  <c:v>Пловдив</c:v>
                </c:pt>
                <c:pt idx="2">
                  <c:v>Варна</c:v>
                </c:pt>
                <c:pt idx="3">
                  <c:v>Бургас</c:v>
                </c:pt>
                <c:pt idx="4">
                  <c:v>Стара Загора</c:v>
                </c:pt>
                <c:pt idx="5">
                  <c:v>Благоевград</c:v>
                </c:pt>
                <c:pt idx="6">
                  <c:v>Плевен</c:v>
                </c:pt>
                <c:pt idx="7">
                  <c:v>Велико Търново</c:v>
                </c:pt>
                <c:pt idx="8">
                  <c:v>Русе</c:v>
                </c:pt>
                <c:pt idx="9">
                  <c:v>Хасково</c:v>
                </c:pt>
                <c:pt idx="10">
                  <c:v>Пазарджик</c:v>
                </c:pt>
                <c:pt idx="11">
                  <c:v>София</c:v>
                </c:pt>
                <c:pt idx="12">
                  <c:v>Шумен</c:v>
                </c:pt>
                <c:pt idx="13">
                  <c:v>Сливен</c:v>
                </c:pt>
                <c:pt idx="14">
                  <c:v>Перник</c:v>
                </c:pt>
                <c:pt idx="15">
                  <c:v>Добрич</c:v>
                </c:pt>
                <c:pt idx="16">
                  <c:v>Враца</c:v>
                </c:pt>
                <c:pt idx="17">
                  <c:v>Смолян</c:v>
                </c:pt>
                <c:pt idx="18">
                  <c:v>Монтана</c:v>
                </c:pt>
                <c:pt idx="19">
                  <c:v>Кърджали</c:v>
                </c:pt>
                <c:pt idx="20">
                  <c:v>Габрово</c:v>
                </c:pt>
                <c:pt idx="21">
                  <c:v>Ямбол</c:v>
                </c:pt>
                <c:pt idx="22">
                  <c:v>Кюстендил</c:v>
                </c:pt>
                <c:pt idx="23">
                  <c:v>Ловеч</c:v>
                </c:pt>
                <c:pt idx="24">
                  <c:v>Разград</c:v>
                </c:pt>
                <c:pt idx="25">
                  <c:v>Търговище</c:v>
                </c:pt>
                <c:pt idx="26">
                  <c:v>Видин</c:v>
                </c:pt>
                <c:pt idx="27">
                  <c:v>Силистра</c:v>
                </c:pt>
              </c:strCache>
            </c:strRef>
          </c:cat>
          <c:val>
            <c:numRef>
              <c:f>'1'!$I$2:$I$29</c:f>
              <c:numCache>
                <c:formatCode>General</c:formatCode>
                <c:ptCount val="28"/>
                <c:pt idx="0">
                  <c:v>9.0472245499999993</c:v>
                </c:pt>
                <c:pt idx="1">
                  <c:v>2.9850937200000001</c:v>
                </c:pt>
                <c:pt idx="2">
                  <c:v>2.37349152</c:v>
                </c:pt>
                <c:pt idx="3">
                  <c:v>1.7327489700000027</c:v>
                </c:pt>
                <c:pt idx="4">
                  <c:v>1.6211075380000048</c:v>
                </c:pt>
                <c:pt idx="5">
                  <c:v>1.324720583</c:v>
                </c:pt>
                <c:pt idx="6">
                  <c:v>1.298854908</c:v>
                </c:pt>
                <c:pt idx="7">
                  <c:v>1.0696587519999998</c:v>
                </c:pt>
                <c:pt idx="8">
                  <c:v>1.0414304549999998</c:v>
                </c:pt>
                <c:pt idx="9">
                  <c:v>0.99139461600000278</c:v>
                </c:pt>
                <c:pt idx="10">
                  <c:v>0.95646725999999949</c:v>
                </c:pt>
                <c:pt idx="11">
                  <c:v>0.90303759899999958</c:v>
                </c:pt>
                <c:pt idx="12">
                  <c:v>0.77866179100000144</c:v>
                </c:pt>
                <c:pt idx="13">
                  <c:v>0.77642182800000215</c:v>
                </c:pt>
                <c:pt idx="14">
                  <c:v>0.75968755200000315</c:v>
                </c:pt>
                <c:pt idx="15">
                  <c:v>0.75169670400000244</c:v>
                </c:pt>
                <c:pt idx="16">
                  <c:v>0.74849498800000003</c:v>
                </c:pt>
                <c:pt idx="17">
                  <c:v>0.61176181500000315</c:v>
                </c:pt>
                <c:pt idx="18">
                  <c:v>0.5783273409999995</c:v>
                </c:pt>
                <c:pt idx="19">
                  <c:v>0.5692996980000028</c:v>
                </c:pt>
                <c:pt idx="20">
                  <c:v>0.5615677569999995</c:v>
                </c:pt>
                <c:pt idx="21">
                  <c:v>0.52261785000000005</c:v>
                </c:pt>
                <c:pt idx="22">
                  <c:v>0.51214941000000314</c:v>
                </c:pt>
                <c:pt idx="23">
                  <c:v>0.50966024799999998</c:v>
                </c:pt>
                <c:pt idx="24">
                  <c:v>0.47928400000000032</c:v>
                </c:pt>
                <c:pt idx="25">
                  <c:v>0.41512667400000186</c:v>
                </c:pt>
                <c:pt idx="26">
                  <c:v>0.41381656200000244</c:v>
                </c:pt>
                <c:pt idx="27">
                  <c:v>0.37939930600000032</c:v>
                </c:pt>
              </c:numCache>
            </c:numRef>
          </c:val>
        </c:ser>
        <c:gapWidth val="50"/>
        <c:axId val="92169344"/>
        <c:axId val="92170880"/>
      </c:barChart>
      <c:catAx>
        <c:axId val="92169344"/>
        <c:scaling>
          <c:orientation val="minMax"/>
        </c:scaling>
        <c:axPos val="b"/>
        <c:tickLblPos val="nextTo"/>
        <c:crossAx val="92170880"/>
        <c:crosses val="autoZero"/>
        <c:auto val="1"/>
        <c:lblAlgn val="ctr"/>
        <c:lblOffset val="100"/>
      </c:catAx>
      <c:valAx>
        <c:axId val="9217088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bg-BG" b="0" i="1"/>
                  <a:t>млрд. лв.</a:t>
                </a:r>
                <a:endParaRPr lang="en-US" b="0" i="1"/>
              </a:p>
            </c:rich>
          </c:tx>
          <c:layout/>
        </c:title>
        <c:numFmt formatCode="General" sourceLinked="1"/>
        <c:tickLblPos val="nextTo"/>
        <c:crossAx val="92169344"/>
        <c:crosses val="autoZero"/>
        <c:crossBetween val="between"/>
      </c:valAx>
      <c:spPr>
        <a:solidFill>
          <a:schemeClr val="bg1"/>
        </a:solidFill>
      </c:spPr>
    </c:plotArea>
    <c:plotVisOnly val="1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bg-BG"/>
  <c:chart>
    <c:title>
      <c:tx>
        <c:rich>
          <a:bodyPr/>
          <a:lstStyle/>
          <a:p>
            <a:pPr>
              <a:defRPr/>
            </a:pPr>
            <a:r>
              <a:rPr lang="bg-BG" dirty="0"/>
              <a:t>Чуждестранни преки инвестиции в предприятията от </a:t>
            </a:r>
            <a:r>
              <a:rPr lang="bg-BG" dirty="0" err="1"/>
              <a:t>нефинансовия</a:t>
            </a:r>
            <a:r>
              <a:rPr lang="bg-BG" dirty="0"/>
              <a:t> сектор с натрупване, евро/човек (2014)</a:t>
            </a:r>
          </a:p>
        </c:rich>
      </c:tx>
      <c:layout>
        <c:manualLayout>
          <c:xMode val="edge"/>
          <c:yMode val="edge"/>
          <c:x val="0.12459694570699015"/>
          <c:y val="1.9975027283803286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Sheet1!$A$30</c:f>
              <c:strCache>
                <c:ptCount val="1"/>
                <c:pt idx="0">
                  <c:v>Чуждестранни преки инвестиции в предприятията от нефинансовия сектор с натрупване, евро/човек</c:v>
                </c:pt>
              </c:strCache>
            </c:strRef>
          </c:tx>
          <c:dPt>
            <c:idx val="0"/>
            <c:spPr>
              <a:solidFill>
                <a:srgbClr val="1F497D"/>
              </a:solidFill>
            </c:spPr>
          </c:dPt>
          <c:dPt>
            <c:idx val="1"/>
            <c:spPr>
              <a:solidFill>
                <a:srgbClr val="1F497D"/>
              </a:solidFill>
            </c:spPr>
          </c:dPt>
          <c:dPt>
            <c:idx val="8"/>
            <c:spPr>
              <a:solidFill>
                <a:srgbClr val="1F497D"/>
              </a:solidFill>
            </c:spPr>
          </c:dPt>
          <c:dPt>
            <c:idx val="11"/>
            <c:spPr>
              <a:solidFill>
                <a:srgbClr val="1F497D"/>
              </a:solidFill>
            </c:spPr>
          </c:dPt>
          <c:dPt>
            <c:idx val="16"/>
            <c:spPr/>
          </c:dPt>
          <c:dPt>
            <c:idx val="24"/>
            <c:spPr>
              <a:solidFill>
                <a:srgbClr val="1F497D"/>
              </a:solidFill>
            </c:spPr>
          </c:dPt>
          <c:dPt>
            <c:idx val="26"/>
            <c:spPr/>
          </c:dPt>
          <c:cat>
            <c:strRef>
              <c:f>Sheet1!$A$1:$A$28</c:f>
              <c:strCache>
                <c:ptCount val="28"/>
                <c:pt idx="0">
                  <c:v>София (столица)</c:v>
                </c:pt>
                <c:pt idx="1">
                  <c:v>София</c:v>
                </c:pt>
                <c:pt idx="2">
                  <c:v>Вaрнa</c:v>
                </c:pt>
                <c:pt idx="3">
                  <c:v>Стaрa Зaгoрa</c:v>
                </c:pt>
                <c:pt idx="4">
                  <c:v>Плoвдив</c:v>
                </c:pt>
                <c:pt idx="5">
                  <c:v>Бургaс</c:v>
                </c:pt>
                <c:pt idx="6">
                  <c:v>Гaбрoвo</c:v>
                </c:pt>
                <c:pt idx="7">
                  <c:v>Пaзaрджик</c:v>
                </c:pt>
                <c:pt idx="8">
                  <c:v>Пeрник</c:v>
                </c:pt>
                <c:pt idx="9">
                  <c:v>Търгoвищe</c:v>
                </c:pt>
                <c:pt idx="10">
                  <c:v>Русe</c:v>
                </c:pt>
                <c:pt idx="11">
                  <c:v>Блaгoeвгрaд</c:v>
                </c:pt>
                <c:pt idx="12">
                  <c:v>Плeвeн</c:v>
                </c:pt>
                <c:pt idx="13">
                  <c:v>Лoвeч</c:v>
                </c:pt>
                <c:pt idx="14">
                  <c:v>Рaзгрaд</c:v>
                </c:pt>
                <c:pt idx="15">
                  <c:v>Кърджaли</c:v>
                </c:pt>
                <c:pt idx="16">
                  <c:v>Врaцa</c:v>
                </c:pt>
                <c:pt idx="17">
                  <c:v>Смoлян</c:v>
                </c:pt>
                <c:pt idx="18">
                  <c:v>Дoбрич</c:v>
                </c:pt>
                <c:pt idx="19">
                  <c:v>Шумeн</c:v>
                </c:pt>
                <c:pt idx="20">
                  <c:v>Видин</c:v>
                </c:pt>
                <c:pt idx="21">
                  <c:v>Сливeн</c:v>
                </c:pt>
                <c:pt idx="22">
                  <c:v>Ямбoл</c:v>
                </c:pt>
                <c:pt idx="23">
                  <c:v>Вeликo Търнoвo</c:v>
                </c:pt>
                <c:pt idx="24">
                  <c:v>Кюстeндил</c:v>
                </c:pt>
                <c:pt idx="25">
                  <c:v>Силистрa</c:v>
                </c:pt>
                <c:pt idx="26">
                  <c:v>Хaскoвo</c:v>
                </c:pt>
                <c:pt idx="27">
                  <c:v>Мoнтaнa</c:v>
                </c:pt>
              </c:strCache>
            </c:strRef>
          </c:cat>
          <c:val>
            <c:numRef>
              <c:f>Sheet1!$D$1:$D$28</c:f>
              <c:numCache>
                <c:formatCode>General</c:formatCode>
                <c:ptCount val="28"/>
                <c:pt idx="0">
                  <c:v>8891.3800600870381</c:v>
                </c:pt>
                <c:pt idx="1">
                  <c:v>5174.2718264159512</c:v>
                </c:pt>
                <c:pt idx="2">
                  <c:v>3543.0497531333099</c:v>
                </c:pt>
                <c:pt idx="3">
                  <c:v>2963.8221102393054</c:v>
                </c:pt>
                <c:pt idx="4">
                  <c:v>2284.4997429427463</c:v>
                </c:pt>
                <c:pt idx="5">
                  <c:v>2262.0022445605609</c:v>
                </c:pt>
                <c:pt idx="6">
                  <c:v>2260.698485223038</c:v>
                </c:pt>
                <c:pt idx="7">
                  <c:v>1761.8622115721964</c:v>
                </c:pt>
                <c:pt idx="8">
                  <c:v>1712.641547797798</c:v>
                </c:pt>
                <c:pt idx="9">
                  <c:v>1693.7549650206299</c:v>
                </c:pt>
                <c:pt idx="10">
                  <c:v>1686.4703696417259</c:v>
                </c:pt>
                <c:pt idx="11">
                  <c:v>1214.0599602957934</c:v>
                </c:pt>
                <c:pt idx="12">
                  <c:v>1191.0621379428158</c:v>
                </c:pt>
                <c:pt idx="13">
                  <c:v>995.94116510338415</c:v>
                </c:pt>
                <c:pt idx="14">
                  <c:v>955.67054189165503</c:v>
                </c:pt>
                <c:pt idx="15">
                  <c:v>951.24331753992965</c:v>
                </c:pt>
                <c:pt idx="16">
                  <c:v>780.92056883619341</c:v>
                </c:pt>
                <c:pt idx="17">
                  <c:v>653.1255158512954</c:v>
                </c:pt>
                <c:pt idx="18">
                  <c:v>607.18227533960305</c:v>
                </c:pt>
                <c:pt idx="19">
                  <c:v>590.84808978382239</c:v>
                </c:pt>
                <c:pt idx="20">
                  <c:v>547.44211663524402</c:v>
                </c:pt>
                <c:pt idx="21">
                  <c:v>479.61600546346318</c:v>
                </c:pt>
                <c:pt idx="22">
                  <c:v>459.40134440490294</c:v>
                </c:pt>
                <c:pt idx="23">
                  <c:v>433.64908961171244</c:v>
                </c:pt>
                <c:pt idx="24">
                  <c:v>337.04340418941439</c:v>
                </c:pt>
                <c:pt idx="25">
                  <c:v>274.52277337586906</c:v>
                </c:pt>
                <c:pt idx="26">
                  <c:v>257.13746603602715</c:v>
                </c:pt>
                <c:pt idx="27">
                  <c:v>243.59200700490484</c:v>
                </c:pt>
              </c:numCache>
            </c:numRef>
          </c:val>
        </c:ser>
        <c:gapWidth val="50"/>
        <c:overlap val="1"/>
        <c:axId val="45731200"/>
        <c:axId val="45749376"/>
      </c:barChart>
      <c:catAx>
        <c:axId val="45731200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/>
            </a:pPr>
            <a:endParaRPr lang="bg-BG"/>
          </a:p>
        </c:txPr>
        <c:crossAx val="45749376"/>
        <c:crosses val="autoZero"/>
        <c:auto val="1"/>
        <c:lblAlgn val="ctr"/>
        <c:lblOffset val="100"/>
      </c:catAx>
      <c:valAx>
        <c:axId val="45749376"/>
        <c:scaling>
          <c:orientation val="minMax"/>
        </c:scaling>
        <c:axPos val="l"/>
        <c:majorGridlines/>
        <c:numFmt formatCode="#,##0" sourceLinked="0"/>
        <c:tickLblPos val="nextTo"/>
        <c:txPr>
          <a:bodyPr/>
          <a:lstStyle/>
          <a:p>
            <a:pPr>
              <a:defRPr sz="1200"/>
            </a:pPr>
            <a:endParaRPr lang="bg-BG"/>
          </a:p>
        </c:txPr>
        <c:crossAx val="45731200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bg-BG"/>
  <c:chart>
    <c:title>
      <c:tx>
        <c:rich>
          <a:bodyPr/>
          <a:lstStyle/>
          <a:p>
            <a:pPr>
              <a:defRPr/>
            </a:pPr>
            <a:r>
              <a:rPr lang="bg-BG" dirty="0"/>
              <a:t>Средногодишен коефициент на заетост на населението на 15 и повече навършени </a:t>
            </a:r>
            <a:r>
              <a:rPr lang="bg-BG" dirty="0" smtClean="0"/>
              <a:t>години</a:t>
            </a:r>
            <a:r>
              <a:rPr lang="en-US" baseline="0" dirty="0" smtClean="0"/>
              <a:t> (2015 </a:t>
            </a:r>
            <a:r>
              <a:rPr lang="bg-BG" baseline="0" dirty="0" smtClean="0"/>
              <a:t>г.,</a:t>
            </a:r>
            <a:r>
              <a:rPr lang="bg-BG" dirty="0" smtClean="0"/>
              <a:t> %)</a:t>
            </a:r>
            <a:endParaRPr lang="en-US" dirty="0"/>
          </a:p>
        </c:rich>
      </c:tx>
      <c:layout>
        <c:manualLayout>
          <c:xMode val="edge"/>
          <c:yMode val="edge"/>
          <c:x val="0.10075520749865564"/>
          <c:y val="2.2176022176022187E-2"/>
        </c:manualLayout>
      </c:layout>
    </c:title>
    <c:plotArea>
      <c:layout/>
      <c:bar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400"/>
                </a:pPr>
                <a:endParaRPr lang="bg-BG"/>
              </a:p>
            </c:txPr>
            <c:showVal val="1"/>
          </c:dLbls>
          <c:cat>
            <c:strRef>
              <c:f>'2015'!$A$216:$A$221</c:f>
              <c:strCache>
                <c:ptCount val="6"/>
                <c:pt idx="0">
                  <c:v>Югозападен*</c:v>
                </c:pt>
                <c:pt idx="1">
                  <c:v>Благоевград</c:v>
                </c:pt>
                <c:pt idx="2">
                  <c:v>Кюстендил</c:v>
                </c:pt>
                <c:pt idx="3">
                  <c:v>Перник</c:v>
                </c:pt>
                <c:pt idx="4">
                  <c:v>София</c:v>
                </c:pt>
                <c:pt idx="5">
                  <c:v>София (столица)</c:v>
                </c:pt>
              </c:strCache>
            </c:strRef>
          </c:cat>
          <c:val>
            <c:numRef>
              <c:f>'2015'!$E$216:$E$221</c:f>
              <c:numCache>
                <c:formatCode>0.0</c:formatCode>
                <c:ptCount val="6"/>
                <c:pt idx="0">
                  <c:v>54.5</c:v>
                </c:pt>
                <c:pt idx="1">
                  <c:v>50.9</c:v>
                </c:pt>
                <c:pt idx="2">
                  <c:v>43.1</c:v>
                </c:pt>
                <c:pt idx="3">
                  <c:v>46</c:v>
                </c:pt>
                <c:pt idx="4">
                  <c:v>44.8</c:v>
                </c:pt>
                <c:pt idx="5">
                  <c:v>59.2</c:v>
                </c:pt>
              </c:numCache>
            </c:numRef>
          </c:val>
        </c:ser>
        <c:axId val="46400640"/>
        <c:axId val="46402560"/>
      </c:barChart>
      <c:catAx>
        <c:axId val="4640064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bg-BG"/>
          </a:p>
        </c:txPr>
        <c:crossAx val="46402560"/>
        <c:crosses val="autoZero"/>
        <c:auto val="1"/>
        <c:lblAlgn val="ctr"/>
        <c:lblOffset val="100"/>
      </c:catAx>
      <c:valAx>
        <c:axId val="46402560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400"/>
            </a:pPr>
            <a:endParaRPr lang="bg-BG"/>
          </a:p>
        </c:txPr>
        <c:crossAx val="46400640"/>
        <c:crosses val="autoZero"/>
        <c:crossBetween val="between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bg-BG"/>
  <c:chart>
    <c:title>
      <c:tx>
        <c:rich>
          <a:bodyPr/>
          <a:lstStyle/>
          <a:p>
            <a:pPr>
              <a:defRPr/>
            </a:pPr>
            <a:r>
              <a:rPr lang="bg-BG" sz="1400" dirty="0"/>
              <a:t>Коефициент на възрастова зависимост – отношение на населението на 65 и повече години към населението на 15-64 години</a:t>
            </a:r>
            <a:r>
              <a:rPr lang="bg-BG" sz="1400" baseline="0" dirty="0"/>
              <a:t> (2015 г.,</a:t>
            </a:r>
            <a:r>
              <a:rPr lang="bg-BG" sz="1400" dirty="0"/>
              <a:t> %)</a:t>
            </a:r>
            <a:endParaRPr lang="en-US" sz="1400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dPt>
            <c:idx val="0"/>
            <c:spPr>
              <a:solidFill>
                <a:srgbClr val="1F497D"/>
              </a:solidFill>
            </c:spPr>
          </c:dPt>
          <c:dPt>
            <c:idx val="1"/>
            <c:spPr>
              <a:solidFill>
                <a:srgbClr val="1F497D"/>
              </a:solidFill>
            </c:spPr>
          </c:dPt>
          <c:dPt>
            <c:idx val="17"/>
            <c:spPr>
              <a:solidFill>
                <a:srgbClr val="1F497D"/>
              </a:solidFill>
            </c:spPr>
          </c:dPt>
          <c:dPt>
            <c:idx val="21"/>
            <c:spPr>
              <a:solidFill>
                <a:srgbClr val="1F497D"/>
              </a:solidFill>
            </c:spPr>
          </c:dPt>
          <c:dPt>
            <c:idx val="23"/>
            <c:spPr>
              <a:solidFill>
                <a:srgbClr val="1F497D"/>
              </a:solidFill>
            </c:spPr>
          </c:dPt>
          <c:cat>
            <c:strRef>
              <c:f>Sheet3!$A$2:$A$29</c:f>
              <c:strCache>
                <c:ptCount val="28"/>
                <c:pt idx="0">
                  <c:v>София (столица)</c:v>
                </c:pt>
                <c:pt idx="1">
                  <c:v>Благоевград</c:v>
                </c:pt>
                <c:pt idx="2">
                  <c:v>Варна</c:v>
                </c:pt>
                <c:pt idx="3">
                  <c:v>Бургас</c:v>
                </c:pt>
                <c:pt idx="4">
                  <c:v>Кърджали</c:v>
                </c:pt>
                <c:pt idx="5">
                  <c:v>Сливен</c:v>
                </c:pt>
                <c:pt idx="6">
                  <c:v>Пазарджик</c:v>
                </c:pt>
                <c:pt idx="7">
                  <c:v>Шумен</c:v>
                </c:pt>
                <c:pt idx="8">
                  <c:v>Разград</c:v>
                </c:pt>
                <c:pt idx="9">
                  <c:v>Смолян</c:v>
                </c:pt>
                <c:pt idx="10">
                  <c:v>Пловдив</c:v>
                </c:pt>
                <c:pt idx="11">
                  <c:v>Добрич</c:v>
                </c:pt>
                <c:pt idx="12">
                  <c:v>Търговище</c:v>
                </c:pt>
                <c:pt idx="13">
                  <c:v>Стара Загора</c:v>
                </c:pt>
                <c:pt idx="14">
                  <c:v>Хасково</c:v>
                </c:pt>
                <c:pt idx="15">
                  <c:v>Велико Търново</c:v>
                </c:pt>
                <c:pt idx="16">
                  <c:v>Русе</c:v>
                </c:pt>
                <c:pt idx="17">
                  <c:v>София</c:v>
                </c:pt>
                <c:pt idx="18">
                  <c:v>Силистра</c:v>
                </c:pt>
                <c:pt idx="19">
                  <c:v>Ямбол</c:v>
                </c:pt>
                <c:pt idx="20">
                  <c:v>Враца</c:v>
                </c:pt>
                <c:pt idx="21">
                  <c:v>Перник</c:v>
                </c:pt>
                <c:pt idx="22">
                  <c:v>Плевен</c:v>
                </c:pt>
                <c:pt idx="23">
                  <c:v>Кюстендил</c:v>
                </c:pt>
                <c:pt idx="24">
                  <c:v>Монтана</c:v>
                </c:pt>
                <c:pt idx="25">
                  <c:v>Ловеч</c:v>
                </c:pt>
                <c:pt idx="26">
                  <c:v>Габрово</c:v>
                </c:pt>
                <c:pt idx="27">
                  <c:v>Видин</c:v>
                </c:pt>
              </c:strCache>
            </c:strRef>
          </c:cat>
          <c:val>
            <c:numRef>
              <c:f>Sheet3!$B$2:$B$29</c:f>
              <c:numCache>
                <c:formatCode>0.0</c:formatCode>
                <c:ptCount val="28"/>
                <c:pt idx="0">
                  <c:v>23.672845109188962</c:v>
                </c:pt>
                <c:pt idx="1">
                  <c:v>25.579484417869431</c:v>
                </c:pt>
                <c:pt idx="2">
                  <c:v>26.014491170126085</c:v>
                </c:pt>
                <c:pt idx="3">
                  <c:v>26.448418057731438</c:v>
                </c:pt>
                <c:pt idx="4">
                  <c:v>26.557567541396338</c:v>
                </c:pt>
                <c:pt idx="5">
                  <c:v>28.90186610987864</c:v>
                </c:pt>
                <c:pt idx="6">
                  <c:v>29.100339526710002</c:v>
                </c:pt>
                <c:pt idx="7">
                  <c:v>29.375464112872251</c:v>
                </c:pt>
                <c:pt idx="8">
                  <c:v>29.393370068215919</c:v>
                </c:pt>
                <c:pt idx="9">
                  <c:v>29.907323979920196</c:v>
                </c:pt>
                <c:pt idx="10">
                  <c:v>30.216932534049189</c:v>
                </c:pt>
                <c:pt idx="11">
                  <c:v>30.25472950547627</c:v>
                </c:pt>
                <c:pt idx="12">
                  <c:v>30.783601726134091</c:v>
                </c:pt>
                <c:pt idx="13">
                  <c:v>32.508947983024939</c:v>
                </c:pt>
                <c:pt idx="14">
                  <c:v>32.792304600904885</c:v>
                </c:pt>
                <c:pt idx="15">
                  <c:v>33.478188713573587</c:v>
                </c:pt>
                <c:pt idx="16">
                  <c:v>33.581894734023685</c:v>
                </c:pt>
                <c:pt idx="17">
                  <c:v>34.186167785672382</c:v>
                </c:pt>
                <c:pt idx="18">
                  <c:v>34.299758957831159</c:v>
                </c:pt>
                <c:pt idx="19">
                  <c:v>35.746377909031246</c:v>
                </c:pt>
                <c:pt idx="20">
                  <c:v>35.754274880160267</c:v>
                </c:pt>
                <c:pt idx="21">
                  <c:v>36.784920770564248</c:v>
                </c:pt>
                <c:pt idx="22">
                  <c:v>39.413475704194319</c:v>
                </c:pt>
                <c:pt idx="23">
                  <c:v>40.179270733617614</c:v>
                </c:pt>
                <c:pt idx="24">
                  <c:v>40.740568126208842</c:v>
                </c:pt>
                <c:pt idx="25">
                  <c:v>41.835646985309431</c:v>
                </c:pt>
                <c:pt idx="26">
                  <c:v>43.046449412971462</c:v>
                </c:pt>
                <c:pt idx="27">
                  <c:v>46.629494602902284</c:v>
                </c:pt>
              </c:numCache>
            </c:numRef>
          </c:val>
        </c:ser>
        <c:gapWidth val="51"/>
        <c:axId val="48528384"/>
        <c:axId val="84722048"/>
      </c:barChart>
      <c:catAx>
        <c:axId val="48528384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/>
            </a:pPr>
            <a:endParaRPr lang="bg-BG"/>
          </a:p>
        </c:txPr>
        <c:crossAx val="84722048"/>
        <c:crosses val="autoZero"/>
        <c:auto val="1"/>
        <c:lblAlgn val="ctr"/>
        <c:lblOffset val="100"/>
      </c:catAx>
      <c:valAx>
        <c:axId val="84722048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200"/>
            </a:pPr>
            <a:endParaRPr lang="bg-BG"/>
          </a:p>
        </c:txPr>
        <c:crossAx val="48528384"/>
        <c:crosses val="autoZero"/>
        <c:crossBetween val="between"/>
      </c:valAx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bg-BG"/>
  <c:style val="36"/>
  <c:chart>
    <c:plotArea>
      <c:layout>
        <c:manualLayout>
          <c:layoutTarget val="inner"/>
          <c:xMode val="edge"/>
          <c:yMode val="edge"/>
          <c:x val="7.220360425937293E-2"/>
          <c:y val="3.0365653272229606E-2"/>
          <c:w val="0.92008391829215486"/>
          <c:h val="0.75635914520821712"/>
        </c:manualLayout>
      </c:layout>
      <c:barChart>
        <c:barDir val="col"/>
        <c:grouping val="clustered"/>
        <c:ser>
          <c:idx val="0"/>
          <c:order val="0"/>
          <c:dPt>
            <c:idx val="0"/>
            <c:spPr>
              <a:solidFill>
                <a:schemeClr val="tx2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</c:dPt>
          <c:dPt>
            <c:idx val="1"/>
            <c:spPr>
              <a:solidFill>
                <a:schemeClr val="accent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</c:dPt>
          <c:dPt>
            <c:idx val="2"/>
            <c:spPr>
              <a:solidFill>
                <a:schemeClr val="accent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</c:dPt>
          <c:dPt>
            <c:idx val="3"/>
            <c:spPr>
              <a:solidFill>
                <a:schemeClr val="accent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</c:dPt>
          <c:dPt>
            <c:idx val="4"/>
            <c:spPr>
              <a:solidFill>
                <a:srgbClr val="FFC000"/>
              </a:solidFill>
            </c:spPr>
          </c:dPt>
          <c:dPt>
            <c:idx val="5"/>
            <c:spPr>
              <a:solidFill>
                <a:srgbClr val="FFC000"/>
              </a:solidFill>
            </c:spPr>
          </c:dPt>
          <c:dPt>
            <c:idx val="10"/>
            <c:spPr>
              <a:solidFill>
                <a:schemeClr val="accent2"/>
              </a:solidFill>
            </c:spPr>
          </c:dPt>
          <c:dPt>
            <c:idx val="14"/>
            <c:spPr>
              <a:solidFill>
                <a:srgbClr val="FFC000"/>
              </a:solidFill>
            </c:spPr>
          </c:dPt>
          <c:dPt>
            <c:idx val="17"/>
            <c:spPr>
              <a:solidFill>
                <a:srgbClr val="FFC000"/>
              </a:solidFill>
            </c:spPr>
          </c:dPt>
          <c:dPt>
            <c:idx val="23"/>
            <c:spPr>
              <a:solidFill>
                <a:schemeClr val="accent2"/>
              </a:solidFill>
            </c:spPr>
          </c:dPt>
          <c:cat>
            <c:strRef>
              <c:f>Sheet2!$A$1:$A$28</c:f>
              <c:strCache>
                <c:ptCount val="28"/>
                <c:pt idx="0">
                  <c:v>София (столица)</c:v>
                </c:pt>
                <c:pt idx="1">
                  <c:v>Варна</c:v>
                </c:pt>
                <c:pt idx="2">
                  <c:v>Бургас</c:v>
                </c:pt>
                <c:pt idx="3">
                  <c:v>Пловдив</c:v>
                </c:pt>
                <c:pt idx="4">
                  <c:v>Перник</c:v>
                </c:pt>
                <c:pt idx="5">
                  <c:v>София</c:v>
                </c:pt>
                <c:pt idx="6">
                  <c:v>Стара Загора</c:v>
                </c:pt>
                <c:pt idx="7">
                  <c:v>Русе</c:v>
                </c:pt>
                <c:pt idx="8">
                  <c:v>Шумен</c:v>
                </c:pt>
                <c:pt idx="9">
                  <c:v>Велико Търново</c:v>
                </c:pt>
                <c:pt idx="10">
                  <c:v>Хасково</c:v>
                </c:pt>
                <c:pt idx="11">
                  <c:v>Кърджали</c:v>
                </c:pt>
                <c:pt idx="12">
                  <c:v>Добрич</c:v>
                </c:pt>
                <c:pt idx="13">
                  <c:v>Габрово</c:v>
                </c:pt>
                <c:pt idx="14">
                  <c:v>Благоевград</c:v>
                </c:pt>
                <c:pt idx="15">
                  <c:v>Пазарджик</c:v>
                </c:pt>
                <c:pt idx="16">
                  <c:v>Плевен</c:v>
                </c:pt>
                <c:pt idx="17">
                  <c:v>Кюстендил</c:v>
                </c:pt>
                <c:pt idx="18">
                  <c:v>Силистра</c:v>
                </c:pt>
                <c:pt idx="19">
                  <c:v>Монтана</c:v>
                </c:pt>
                <c:pt idx="20">
                  <c:v>Ловеч</c:v>
                </c:pt>
                <c:pt idx="21">
                  <c:v>Търговище</c:v>
                </c:pt>
                <c:pt idx="22">
                  <c:v>Сливен</c:v>
                </c:pt>
                <c:pt idx="23">
                  <c:v>Враца</c:v>
                </c:pt>
                <c:pt idx="24">
                  <c:v>Ямбол</c:v>
                </c:pt>
                <c:pt idx="25">
                  <c:v>Видин</c:v>
                </c:pt>
                <c:pt idx="26">
                  <c:v>Разград</c:v>
                </c:pt>
                <c:pt idx="27">
                  <c:v>Смолян</c:v>
                </c:pt>
              </c:strCache>
            </c:strRef>
          </c:cat>
          <c:val>
            <c:numRef>
              <c:f>Sheet2!$B$1:$B$28</c:f>
              <c:numCache>
                <c:formatCode>General</c:formatCode>
                <c:ptCount val="28"/>
                <c:pt idx="0">
                  <c:v>6.8281824295981348</c:v>
                </c:pt>
                <c:pt idx="1">
                  <c:v>2.7009822531389207</c:v>
                </c:pt>
                <c:pt idx="2">
                  <c:v>2.5552157256551977</c:v>
                </c:pt>
                <c:pt idx="3">
                  <c:v>1.0130447264990834</c:v>
                </c:pt>
                <c:pt idx="4">
                  <c:v>-0.4832846163361203</c:v>
                </c:pt>
                <c:pt idx="5">
                  <c:v>-0.49448387498097457</c:v>
                </c:pt>
                <c:pt idx="6">
                  <c:v>-0.76443441970941983</c:v>
                </c:pt>
                <c:pt idx="7">
                  <c:v>-1.0438711429063876</c:v>
                </c:pt>
                <c:pt idx="8">
                  <c:v>-1.28026466827598</c:v>
                </c:pt>
                <c:pt idx="9">
                  <c:v>-2.1750414585342428</c:v>
                </c:pt>
                <c:pt idx="10">
                  <c:v>-2.9883376785396263</c:v>
                </c:pt>
                <c:pt idx="11">
                  <c:v>-3.1757656719275831</c:v>
                </c:pt>
                <c:pt idx="12">
                  <c:v>-3.3083634224415119</c:v>
                </c:pt>
                <c:pt idx="13">
                  <c:v>-3.4436792167454242</c:v>
                </c:pt>
                <c:pt idx="14">
                  <c:v>-3.9254058907196403</c:v>
                </c:pt>
                <c:pt idx="15">
                  <c:v>-4.056770651845464</c:v>
                </c:pt>
                <c:pt idx="16">
                  <c:v>-4.6598445291719672</c:v>
                </c:pt>
                <c:pt idx="17">
                  <c:v>-4.9129916290661653</c:v>
                </c:pt>
                <c:pt idx="18">
                  <c:v>-5.0666247390975752</c:v>
                </c:pt>
                <c:pt idx="19">
                  <c:v>-5.2499206373741174</c:v>
                </c:pt>
                <c:pt idx="20">
                  <c:v>-5.352333411026895</c:v>
                </c:pt>
                <c:pt idx="21">
                  <c:v>-5.5581641762834355</c:v>
                </c:pt>
                <c:pt idx="22">
                  <c:v>-5.7607518239526714</c:v>
                </c:pt>
                <c:pt idx="23">
                  <c:v>-6.5427619059381792</c:v>
                </c:pt>
                <c:pt idx="24">
                  <c:v>-6.5747349156248704</c:v>
                </c:pt>
                <c:pt idx="25">
                  <c:v>-6.5934527073127374</c:v>
                </c:pt>
                <c:pt idx="26">
                  <c:v>-7.4800301022866424</c:v>
                </c:pt>
                <c:pt idx="27">
                  <c:v>-10.739791201957965</c:v>
                </c:pt>
              </c:numCache>
            </c:numRef>
          </c:val>
        </c:ser>
        <c:gapWidth val="51"/>
        <c:axId val="45184896"/>
        <c:axId val="45186432"/>
      </c:barChart>
      <c:catAx>
        <c:axId val="45184896"/>
        <c:scaling>
          <c:orientation val="minMax"/>
        </c:scaling>
        <c:axPos val="b"/>
        <c:tickLblPos val="low"/>
        <c:crossAx val="45186432"/>
        <c:crosses val="autoZero"/>
        <c:auto val="1"/>
        <c:lblAlgn val="ctr"/>
        <c:lblOffset val="100"/>
      </c:catAx>
      <c:valAx>
        <c:axId val="45186432"/>
        <c:scaling>
          <c:orientation val="minMax"/>
        </c:scaling>
        <c:axPos val="l"/>
        <c:majorGridlines/>
        <c:numFmt formatCode="General" sourceLinked="1"/>
        <c:tickLblPos val="nextTo"/>
        <c:crossAx val="45184896"/>
        <c:crosses val="autoZero"/>
        <c:crossBetween val="between"/>
      </c:valAx>
      <c:spPr>
        <a:solidFill>
          <a:schemeClr val="bg1"/>
        </a:solidFill>
      </c:spPr>
    </c:plotArea>
    <c:plotVisOnly val="1"/>
  </c:chart>
  <c:spPr>
    <a:ln>
      <a:noFill/>
    </a:ln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bg-BG"/>
  <c:chart>
    <c:title>
      <c:tx>
        <c:rich>
          <a:bodyPr/>
          <a:lstStyle/>
          <a:p>
            <a:pPr>
              <a:defRPr/>
            </a:pPr>
            <a:r>
              <a:rPr lang="bg-BG"/>
              <a:t>Относителен дял на населението на възраст между 25-64 години с висше образование</a:t>
            </a:r>
            <a:r>
              <a:rPr lang="bg-BG" baseline="0"/>
              <a:t> (2015 г., %)</a:t>
            </a:r>
            <a:endParaRPr lang="en-US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dPt>
            <c:idx val="0"/>
            <c:spPr>
              <a:solidFill>
                <a:srgbClr val="1F497D"/>
              </a:solidFill>
            </c:spPr>
          </c:dPt>
          <c:dPt>
            <c:idx val="6"/>
            <c:spPr>
              <a:solidFill>
                <a:srgbClr val="1F497D"/>
              </a:solidFill>
            </c:spPr>
          </c:dPt>
          <c:dPt>
            <c:idx val="15"/>
            <c:spPr>
              <a:solidFill>
                <a:srgbClr val="1F497D"/>
              </a:solidFill>
            </c:spPr>
          </c:dPt>
          <c:dPt>
            <c:idx val="20"/>
            <c:spPr>
              <a:solidFill>
                <a:srgbClr val="1F497D"/>
              </a:solidFill>
            </c:spPr>
          </c:dPt>
          <c:dPt>
            <c:idx val="25"/>
            <c:spPr>
              <a:solidFill>
                <a:srgbClr val="1F497D"/>
              </a:solidFill>
            </c:spPr>
          </c:dPt>
          <c:cat>
            <c:strRef>
              <c:f>Sheet2!$A$2:$A$29</c:f>
              <c:strCache>
                <c:ptCount val="28"/>
                <c:pt idx="0">
                  <c:v>София (столица)</c:v>
                </c:pt>
                <c:pt idx="1">
                  <c:v>Варна</c:v>
                </c:pt>
                <c:pt idx="2">
                  <c:v>Велико Търново</c:v>
                </c:pt>
                <c:pt idx="3">
                  <c:v>Габрово</c:v>
                </c:pt>
                <c:pt idx="4">
                  <c:v>Пловдив</c:v>
                </c:pt>
                <c:pt idx="5">
                  <c:v>Шумен</c:v>
                </c:pt>
                <c:pt idx="6">
                  <c:v>Кюстендил</c:v>
                </c:pt>
                <c:pt idx="7">
                  <c:v>Ямбол</c:v>
                </c:pt>
                <c:pt idx="8">
                  <c:v>Плевен</c:v>
                </c:pt>
                <c:pt idx="9">
                  <c:v>Русе</c:v>
                </c:pt>
                <c:pt idx="10">
                  <c:v>Сливен</c:v>
                </c:pt>
                <c:pt idx="11">
                  <c:v>Враца</c:v>
                </c:pt>
                <c:pt idx="12">
                  <c:v>Стара Загора</c:v>
                </c:pt>
                <c:pt idx="13">
                  <c:v>Смолян</c:v>
                </c:pt>
                <c:pt idx="14">
                  <c:v>Кърджали</c:v>
                </c:pt>
                <c:pt idx="15">
                  <c:v>Благоевград</c:v>
                </c:pt>
                <c:pt idx="16">
                  <c:v>Хасково</c:v>
                </c:pt>
                <c:pt idx="17">
                  <c:v>Бургас</c:v>
                </c:pt>
                <c:pt idx="18">
                  <c:v>Ловеч</c:v>
                </c:pt>
                <c:pt idx="19">
                  <c:v>Добрич</c:v>
                </c:pt>
                <c:pt idx="20">
                  <c:v>Перник</c:v>
                </c:pt>
                <c:pt idx="21">
                  <c:v>Търговище</c:v>
                </c:pt>
                <c:pt idx="22">
                  <c:v>Видин</c:v>
                </c:pt>
                <c:pt idx="23">
                  <c:v>Монтана</c:v>
                </c:pt>
                <c:pt idx="24">
                  <c:v>Разград</c:v>
                </c:pt>
                <c:pt idx="25">
                  <c:v>София</c:v>
                </c:pt>
                <c:pt idx="26">
                  <c:v>Пазарджик</c:v>
                </c:pt>
                <c:pt idx="27">
                  <c:v>Силистра</c:v>
                </c:pt>
              </c:strCache>
            </c:strRef>
          </c:cat>
          <c:val>
            <c:numRef>
              <c:f>Sheet2!$B$2:$B$29</c:f>
              <c:numCache>
                <c:formatCode>0.0</c:formatCode>
                <c:ptCount val="28"/>
                <c:pt idx="0">
                  <c:v>48.6</c:v>
                </c:pt>
                <c:pt idx="1">
                  <c:v>33.799999999999997</c:v>
                </c:pt>
                <c:pt idx="2">
                  <c:v>27.3</c:v>
                </c:pt>
                <c:pt idx="3">
                  <c:v>26.3</c:v>
                </c:pt>
                <c:pt idx="4">
                  <c:v>25.1</c:v>
                </c:pt>
                <c:pt idx="5">
                  <c:v>24.2</c:v>
                </c:pt>
                <c:pt idx="6">
                  <c:v>23.7</c:v>
                </c:pt>
                <c:pt idx="7">
                  <c:v>23.7</c:v>
                </c:pt>
                <c:pt idx="8">
                  <c:v>23.6</c:v>
                </c:pt>
                <c:pt idx="9">
                  <c:v>23.6</c:v>
                </c:pt>
                <c:pt idx="10">
                  <c:v>22.5</c:v>
                </c:pt>
                <c:pt idx="11">
                  <c:v>22.1</c:v>
                </c:pt>
                <c:pt idx="12">
                  <c:v>21.8</c:v>
                </c:pt>
                <c:pt idx="13">
                  <c:v>21</c:v>
                </c:pt>
                <c:pt idx="14">
                  <c:v>19.8</c:v>
                </c:pt>
                <c:pt idx="15">
                  <c:v>19.600000000000001</c:v>
                </c:pt>
                <c:pt idx="16">
                  <c:v>19.2</c:v>
                </c:pt>
                <c:pt idx="17">
                  <c:v>18.8</c:v>
                </c:pt>
                <c:pt idx="18">
                  <c:v>18.600000000000001</c:v>
                </c:pt>
                <c:pt idx="19">
                  <c:v>18.399999999999999</c:v>
                </c:pt>
                <c:pt idx="20">
                  <c:v>17.8</c:v>
                </c:pt>
                <c:pt idx="21">
                  <c:v>17.3</c:v>
                </c:pt>
                <c:pt idx="22">
                  <c:v>17.2</c:v>
                </c:pt>
                <c:pt idx="23">
                  <c:v>17.100000000000001</c:v>
                </c:pt>
                <c:pt idx="24">
                  <c:v>16.2</c:v>
                </c:pt>
                <c:pt idx="25">
                  <c:v>15.7</c:v>
                </c:pt>
                <c:pt idx="26">
                  <c:v>15.3</c:v>
                </c:pt>
                <c:pt idx="27">
                  <c:v>14.4</c:v>
                </c:pt>
              </c:numCache>
            </c:numRef>
          </c:val>
        </c:ser>
        <c:gapWidth val="51"/>
        <c:axId val="89395584"/>
        <c:axId val="91675648"/>
      </c:barChart>
      <c:catAx>
        <c:axId val="89395584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/>
            </a:pPr>
            <a:endParaRPr lang="bg-BG"/>
          </a:p>
        </c:txPr>
        <c:crossAx val="91675648"/>
        <c:crosses val="autoZero"/>
        <c:auto val="1"/>
        <c:lblAlgn val="ctr"/>
        <c:lblOffset val="100"/>
      </c:catAx>
      <c:valAx>
        <c:axId val="91675648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100"/>
            </a:pPr>
            <a:endParaRPr lang="bg-BG"/>
          </a:p>
        </c:txPr>
        <c:crossAx val="89395584"/>
        <c:crosses val="autoZero"/>
        <c:crossBetween val="between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F461C-A7ED-4C40-8A10-448FF7585C45}" type="datetimeFigureOut">
              <a:rPr lang="bg-BG" smtClean="0"/>
              <a:t>19.4.2016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1B99B-7411-4E07-A388-D89721C17B7B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1B99B-7411-4E07-A388-D89721C17B7B}" type="slidenum">
              <a:rPr lang="bg-BG" smtClean="0"/>
              <a:t>10</a:t>
            </a:fld>
            <a:endParaRPr lang="bg-B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FA01A-10C3-4210-9301-47DC0AD89386}" type="datetimeFigureOut">
              <a:rPr lang="bg-BG" smtClean="0"/>
              <a:pPr/>
              <a:t>18.4.2016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2EA6-639A-4832-90A7-79B81A1A1512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FA01A-10C3-4210-9301-47DC0AD89386}" type="datetimeFigureOut">
              <a:rPr lang="bg-BG" smtClean="0"/>
              <a:pPr/>
              <a:t>18.4.2016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2EA6-639A-4832-90A7-79B81A1A1512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FA01A-10C3-4210-9301-47DC0AD89386}" type="datetimeFigureOut">
              <a:rPr lang="bg-BG" smtClean="0"/>
              <a:pPr/>
              <a:t>18.4.2016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2EA6-639A-4832-90A7-79B81A1A1512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FA01A-10C3-4210-9301-47DC0AD89386}" type="datetimeFigureOut">
              <a:rPr lang="bg-BG" smtClean="0"/>
              <a:pPr/>
              <a:t>18.4.2016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2EA6-639A-4832-90A7-79B81A1A1512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FA01A-10C3-4210-9301-47DC0AD89386}" type="datetimeFigureOut">
              <a:rPr lang="bg-BG" smtClean="0"/>
              <a:pPr/>
              <a:t>18.4.2016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2EA6-639A-4832-90A7-79B81A1A1512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FA01A-10C3-4210-9301-47DC0AD89386}" type="datetimeFigureOut">
              <a:rPr lang="bg-BG" smtClean="0"/>
              <a:pPr/>
              <a:t>18.4.2016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2EA6-639A-4832-90A7-79B81A1A1512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FA01A-10C3-4210-9301-47DC0AD89386}" type="datetimeFigureOut">
              <a:rPr lang="bg-BG" smtClean="0"/>
              <a:pPr/>
              <a:t>18.4.2016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2EA6-639A-4832-90A7-79B81A1A1512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FA01A-10C3-4210-9301-47DC0AD89386}" type="datetimeFigureOut">
              <a:rPr lang="bg-BG" smtClean="0"/>
              <a:pPr/>
              <a:t>18.4.2016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2EA6-639A-4832-90A7-79B81A1A1512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FA01A-10C3-4210-9301-47DC0AD89386}" type="datetimeFigureOut">
              <a:rPr lang="bg-BG" smtClean="0"/>
              <a:pPr/>
              <a:t>18.4.2016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2EA6-639A-4832-90A7-79B81A1A1512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FA01A-10C3-4210-9301-47DC0AD89386}" type="datetimeFigureOut">
              <a:rPr lang="bg-BG" smtClean="0"/>
              <a:pPr/>
              <a:t>18.4.2016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2EA6-639A-4832-90A7-79B81A1A1512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FA01A-10C3-4210-9301-47DC0AD89386}" type="datetimeFigureOut">
              <a:rPr lang="bg-BG" smtClean="0"/>
              <a:pPr/>
              <a:t>18.4.2016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2EA6-639A-4832-90A7-79B81A1A1512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FA01A-10C3-4210-9301-47DC0AD89386}" type="datetimeFigureOut">
              <a:rPr lang="bg-BG" smtClean="0"/>
              <a:pPr/>
              <a:t>18.4.2016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72EA6-639A-4832-90A7-79B81A1A1512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ganev@ime.b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ganev@ime.bg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57365"/>
            <a:ext cx="7772400" cy="1743086"/>
          </a:xfrm>
        </p:spPr>
        <p:txBody>
          <a:bodyPr>
            <a:normAutofit fontScale="90000"/>
          </a:bodyPr>
          <a:lstStyle/>
          <a:p>
            <a:r>
              <a:rPr lang="bg-BG" b="1" dirty="0" smtClean="0"/>
              <a:t>Регионален икономически профил на </a:t>
            </a:r>
            <a:r>
              <a:rPr lang="bg-BG" b="1" dirty="0" smtClean="0"/>
              <a:t>Югозападния район</a:t>
            </a:r>
            <a:r>
              <a:rPr lang="bg-BG" dirty="0" smtClean="0"/>
              <a:t/>
            </a:r>
            <a:br>
              <a:rPr lang="bg-BG" dirty="0" smtClean="0"/>
            </a:b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dirty="0" smtClean="0"/>
              <a:t>Петър Ганев, </a:t>
            </a:r>
            <a:r>
              <a:rPr lang="en-US" dirty="0" smtClean="0">
                <a:hlinkClick r:id="rId2"/>
              </a:rPr>
              <a:t>ganev@ime.bg</a:t>
            </a:r>
            <a:r>
              <a:rPr lang="en-US" dirty="0" smtClean="0"/>
              <a:t>  </a:t>
            </a:r>
            <a:endParaRPr lang="bg-BG" dirty="0" smtClean="0"/>
          </a:p>
          <a:p>
            <a:r>
              <a:rPr lang="bg-BG" dirty="0"/>
              <a:t>с</a:t>
            </a:r>
            <a:r>
              <a:rPr lang="bg-BG" dirty="0" smtClean="0"/>
              <a:t>тарши икономист</a:t>
            </a:r>
          </a:p>
          <a:p>
            <a:r>
              <a:rPr lang="bg-BG" dirty="0" smtClean="0"/>
              <a:t>Институт за пазарна икономика</a:t>
            </a: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 dirty="0"/>
          </a:p>
        </p:txBody>
      </p:sp>
      <p:pic>
        <p:nvPicPr>
          <p:cNvPr id="11265" name="Picture 1" descr="New_header_for_invit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-23"/>
            <a:ext cx="7572428" cy="1088322"/>
          </a:xfrm>
          <a:prstGeom prst="rect">
            <a:avLst/>
          </a:prstGeom>
          <a:noFill/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140016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http://www.regionalprofiles.bg/var/images/lmarket_201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052795"/>
            <a:ext cx="6643734" cy="5805205"/>
          </a:xfrm>
          <a:prstGeom prst="rect">
            <a:avLst/>
          </a:prstGeom>
          <a:noFill/>
        </p:spPr>
      </p:pic>
      <p:pic>
        <p:nvPicPr>
          <p:cNvPr id="6" name="Picture 1" descr="New_header_for_invitat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9767" y="0"/>
            <a:ext cx="7952761" cy="1142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e.bg/var/images/EMPL_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33525"/>
            <a:ext cx="8610600" cy="53244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348" y="1071546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Относителен дял на наетите в 10-те най-големи предприятия през 2013 г. (%)</a:t>
            </a:r>
            <a:endParaRPr lang="bg-BG" b="1" dirty="0"/>
          </a:p>
        </p:txBody>
      </p:sp>
      <p:pic>
        <p:nvPicPr>
          <p:cNvPr id="6" name="Picture 1" descr="New_header_for_invit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767" y="0"/>
            <a:ext cx="7952761" cy="1142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785786" y="1214422"/>
          <a:ext cx="7643866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1" descr="New_header_for_invit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767" y="0"/>
            <a:ext cx="7952761" cy="1142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 dirty="0"/>
          </a:p>
        </p:txBody>
      </p:sp>
      <p:pic>
        <p:nvPicPr>
          <p:cNvPr id="14337" name="Picture 1" descr="New_header_for_invit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767" y="0"/>
            <a:ext cx="7952761" cy="1142984"/>
          </a:xfrm>
          <a:prstGeom prst="rect">
            <a:avLst/>
          </a:prstGeom>
          <a:noFill/>
        </p:spPr>
      </p:pic>
      <p:graphicFrame>
        <p:nvGraphicFramePr>
          <p:cNvPr id="4" name="Chart 3"/>
          <p:cNvGraphicFramePr/>
          <p:nvPr/>
        </p:nvGraphicFramePr>
        <p:xfrm>
          <a:off x="571472" y="1785926"/>
          <a:ext cx="7929618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14414" y="1071546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/>
              <a:t>Средногодишен механичен прираст на населението (2005-2014, ‰)</a:t>
            </a:r>
            <a:endParaRPr lang="bg-BG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714348" y="1142984"/>
          <a:ext cx="7643866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1" descr="New_header_for_invit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767" y="0"/>
            <a:ext cx="7952761" cy="1142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New_header_for_invit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767" y="0"/>
            <a:ext cx="7952761" cy="1142984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5304" y="857232"/>
            <a:ext cx="8725819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28728" y="1071546"/>
          <a:ext cx="6357981" cy="5650087"/>
        </p:xfrm>
        <a:graphic>
          <a:graphicData uri="http://schemas.openxmlformats.org/drawingml/2006/table">
            <a:tbl>
              <a:tblPr/>
              <a:tblGrid>
                <a:gridCol w="1857388"/>
                <a:gridCol w="2643206"/>
                <a:gridCol w="1857387"/>
              </a:tblGrid>
              <a:tr h="244213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Средства, изплатени на общините като бенефициенти на ОП на ЕС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598544">
                <a:tc>
                  <a:txBody>
                    <a:bodyPr/>
                    <a:lstStyle/>
                    <a:p>
                      <a:pPr algn="l" fontAlgn="b"/>
                      <a:r>
                        <a:rPr lang="bg-BG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Стойност на изплатени суми по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договори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към 31.01.2015 (лв.)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b="1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Лв./човек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99645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София (столица)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515 559 754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392.6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199645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София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230 838 066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964.0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199645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Антон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1 046 057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694.1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884"/>
                    </a:solidFill>
                  </a:tcPr>
                </a:tc>
              </a:tr>
              <a:tr h="199645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Божурище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1 933 276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228.8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075"/>
                    </a:solidFill>
                  </a:tcPr>
                </a:tc>
              </a:tr>
              <a:tr h="199645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Ботевград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34 451 825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1 062.9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583"/>
                    </a:solidFill>
                  </a:tcPr>
                </a:tc>
              </a:tr>
              <a:tr h="199645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Годеч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1 473 677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289.2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B7A"/>
                    </a:solidFill>
                  </a:tcPr>
                </a:tc>
              </a:tr>
              <a:tr h="199645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Горна Малина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2 541 634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416.5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</a:tr>
              <a:tr h="199645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Долна Баня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2 610 761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579.7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84"/>
                    </a:solidFill>
                  </a:tcPr>
                </a:tc>
              </a:tr>
              <a:tr h="199645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Драгоман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1 413 292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276.1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579"/>
                    </a:solidFill>
                  </a:tcPr>
                </a:tc>
              </a:tr>
              <a:tr h="199645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Елин Пелин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7 664 292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341.6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37F"/>
                    </a:solidFill>
                  </a:tcPr>
                </a:tc>
              </a:tr>
              <a:tr h="199645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Етрополе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24 517 722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2 116.0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A81"/>
                    </a:solidFill>
                  </a:tcPr>
                </a:tc>
              </a:tr>
              <a:tr h="199645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Златица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885 451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158.2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06F"/>
                    </a:solidFill>
                  </a:tcPr>
                </a:tc>
              </a:tr>
              <a:tr h="199645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Ихтиман 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2 710 737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154.5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E6F"/>
                    </a:solidFill>
                  </a:tcPr>
                </a:tc>
              </a:tr>
              <a:tr h="199645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Копривщица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2 783 721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1 232.3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383"/>
                    </a:solidFill>
                  </a:tcPr>
                </a:tc>
              </a:tr>
              <a:tr h="199645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Костенец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4 505 950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372.4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182"/>
                    </a:solidFill>
                  </a:tcPr>
                </a:tc>
              </a:tr>
              <a:tr h="199645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Костинброд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83 379 121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4 829.4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</a:tr>
              <a:tr h="199645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Мирково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1 292 109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539.3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A84"/>
                    </a:solidFill>
                  </a:tcPr>
                </a:tc>
              </a:tr>
              <a:tr h="199645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Пирдоп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35 924 155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4 496.1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27C"/>
                    </a:solidFill>
                  </a:tcPr>
                </a:tc>
              </a:tr>
              <a:tr h="199645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Правец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2 422 515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324.3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B7D"/>
                    </a:solidFill>
                  </a:tcPr>
                </a:tc>
              </a:tr>
              <a:tr h="199645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Самоков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12 810 673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349.0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680"/>
                    </a:solidFill>
                  </a:tcPr>
                </a:tc>
              </a:tr>
              <a:tr h="199645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Своге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2 227 996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106.0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</a:tr>
              <a:tr h="199645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Сливница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2 122 566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230.6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175"/>
                    </a:solidFill>
                  </a:tcPr>
                </a:tc>
              </a:tr>
              <a:tr h="199645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Чавдар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1 381 038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1 127.4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483"/>
                    </a:solidFill>
                  </a:tcPr>
                </a:tc>
              </a:tr>
              <a:tr h="209015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Челопеч</a:t>
                      </a:r>
                    </a:p>
                  </a:txBody>
                  <a:tcPr marL="6853" marR="6853" marT="68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739 499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499.0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A84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1" descr="New_header_for_invit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767" y="0"/>
            <a:ext cx="7952761" cy="1000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28662" y="1071546"/>
          <a:ext cx="7215237" cy="5429291"/>
        </p:xfrm>
        <a:graphic>
          <a:graphicData uri="http://schemas.openxmlformats.org/drawingml/2006/table">
            <a:tbl>
              <a:tblPr/>
              <a:tblGrid>
                <a:gridCol w="2143140"/>
                <a:gridCol w="2928958"/>
                <a:gridCol w="2143139"/>
              </a:tblGrid>
              <a:tr h="33680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Средства, изплатени на общините като бенефициенти на ОП на ЕС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848747"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Стойност на изплатени суми по договори към 31.01.2015 (лв.)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b="1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Лв./човек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282916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Благоевград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157 609 250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497.4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282916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Банско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31 725 263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2 474.9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</a:tr>
              <a:tr h="282916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Белица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1 917 025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196.9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F78"/>
                    </a:solidFill>
                  </a:tcPr>
                </a:tc>
              </a:tr>
              <a:tr h="282916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Благоевград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43 601 484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568.2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683"/>
                    </a:solidFill>
                  </a:tcPr>
                </a:tc>
              </a:tr>
              <a:tr h="282916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Гоце Делчев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24 922 103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812.4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182"/>
                    </a:solidFill>
                  </a:tcPr>
                </a:tc>
              </a:tr>
              <a:tr h="282916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Гърмен</a:t>
                      </a:r>
                      <a:endParaRPr lang="bg-BG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2 518 807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169.6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C74"/>
                    </a:solidFill>
                  </a:tcPr>
                </a:tc>
              </a:tr>
              <a:tr h="282916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Кресна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1 241 211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226.5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37C"/>
                    </a:solidFill>
                  </a:tcPr>
                </a:tc>
              </a:tr>
              <a:tr h="282916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Петрич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13 963 143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265.1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E81"/>
                    </a:solidFill>
                  </a:tcPr>
                </a:tc>
              </a:tr>
              <a:tr h="282916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Разлог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11 243 403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558.2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683"/>
                    </a:solidFill>
                  </a:tcPr>
                </a:tc>
              </a:tr>
              <a:tr h="282916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Сандански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14 232 001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362.1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A84"/>
                    </a:solidFill>
                  </a:tcPr>
                </a:tc>
              </a:tr>
              <a:tr h="282916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Сатовча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1 691 917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113.6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56D"/>
                    </a:solidFill>
                  </a:tcPr>
                </a:tc>
              </a:tr>
              <a:tr h="282916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Симитли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5 307 118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380.8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984"/>
                    </a:solidFill>
                  </a:tcPr>
                </a:tc>
              </a:tr>
              <a:tr h="282916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Струмяни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1 648 558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301.2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B84"/>
                    </a:solidFill>
                  </a:tcPr>
                </a:tc>
              </a:tr>
              <a:tr h="282916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Хаджидимово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925 342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</a:tr>
              <a:tr h="282916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Якоруда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2 671 877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255.9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880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1" descr="New_header_for_invit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767" y="0"/>
            <a:ext cx="7952761" cy="1000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71537" y="1214422"/>
          <a:ext cx="7143801" cy="4786346"/>
        </p:xfrm>
        <a:graphic>
          <a:graphicData uri="http://schemas.openxmlformats.org/drawingml/2006/table">
            <a:tbl>
              <a:tblPr/>
              <a:tblGrid>
                <a:gridCol w="2071703"/>
                <a:gridCol w="2928958"/>
                <a:gridCol w="2143140"/>
              </a:tblGrid>
              <a:tr h="446487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Средства, изплатени на общините като бенефициенти на ОП на ЕС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1125149"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Стойност на изплатени суми по договори към 31.01.2015 (лв.)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b="1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Лв./човек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Кюстендил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36 871 576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285.5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Бобов Дол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2 091 153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249.4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984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Дупница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21 100 548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492.2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Кочериново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1 065 327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220.8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282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Кюстендил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9 285 874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161.7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07B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Невестино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31 208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Рила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1 307 085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480.2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C17C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Сапарева Баня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1 860 769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259.6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84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Трекляно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129 614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209.4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B81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1" descr="New_header_for_invit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767" y="0"/>
            <a:ext cx="7952761" cy="1000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28662" y="1428734"/>
          <a:ext cx="7072362" cy="4000532"/>
        </p:xfrm>
        <a:graphic>
          <a:graphicData uri="http://schemas.openxmlformats.org/drawingml/2006/table">
            <a:tbl>
              <a:tblPr/>
              <a:tblGrid>
                <a:gridCol w="2143140"/>
                <a:gridCol w="2786082"/>
                <a:gridCol w="2143140"/>
              </a:tblGrid>
              <a:tr h="43865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Средства, изплатени на общините като бенефициенти на ОП на ЕС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1105409"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Стойност на изплатени суми по договори към 31.01.2015 (лв.)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b="1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Лв./човек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350924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Перник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61 295 956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479.4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350924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Брезник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551 488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370"/>
                    </a:solidFill>
                  </a:tcPr>
                </a:tc>
              </a:tr>
              <a:tr h="350924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Земен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870 557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332.3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B84"/>
                    </a:solidFill>
                  </a:tcPr>
                </a:tc>
              </a:tr>
              <a:tr h="350924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Ковачевци</a:t>
                      </a:r>
                      <a:endParaRPr lang="bg-BG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31 377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</a:tr>
              <a:tr h="350924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Перник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51 312 314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550.5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</a:tr>
              <a:tr h="350924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Радомир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6 525 877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328.4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A83"/>
                    </a:solidFill>
                  </a:tcPr>
                </a:tc>
              </a:tr>
              <a:tr h="350924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Трън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2 004 343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494.5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CA7E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1" descr="New_header_for_invit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767" y="0"/>
            <a:ext cx="7952761" cy="1000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 dirty="0"/>
          </a:p>
        </p:txBody>
      </p:sp>
      <p:pic>
        <p:nvPicPr>
          <p:cNvPr id="14337" name="Picture 1" descr="New_header_for_invit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767" y="0"/>
            <a:ext cx="7952761" cy="1142984"/>
          </a:xfrm>
          <a:prstGeom prst="rect">
            <a:avLst/>
          </a:prstGeom>
          <a:noFill/>
        </p:spPr>
      </p:pic>
      <p:graphicFrame>
        <p:nvGraphicFramePr>
          <p:cNvPr id="4" name="Chart 3"/>
          <p:cNvGraphicFramePr/>
          <p:nvPr/>
        </p:nvGraphicFramePr>
        <p:xfrm>
          <a:off x="714348" y="1714488"/>
          <a:ext cx="7715303" cy="4714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14414" y="1071546"/>
            <a:ext cx="692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dirty="0" smtClean="0"/>
              <a:t>Икономическите центрове: </a:t>
            </a:r>
          </a:p>
          <a:p>
            <a:pPr algn="ctr"/>
            <a:r>
              <a:rPr lang="bg-BG" b="1" dirty="0" smtClean="0"/>
              <a:t>Разпределение на доходите в страната по области (2014 г.)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71546"/>
            <a:ext cx="7858180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1" descr="New_header_for_invit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767" y="0"/>
            <a:ext cx="7952761" cy="1142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57365"/>
            <a:ext cx="7772400" cy="1743086"/>
          </a:xfrm>
        </p:spPr>
        <p:txBody>
          <a:bodyPr>
            <a:normAutofit fontScale="90000"/>
          </a:bodyPr>
          <a:lstStyle/>
          <a:p>
            <a:r>
              <a:rPr lang="bg-BG" b="1" dirty="0" smtClean="0"/>
              <a:t>Регионален икономически профил на </a:t>
            </a:r>
            <a:r>
              <a:rPr lang="bg-BG" b="1" dirty="0" smtClean="0"/>
              <a:t>Югозападния район</a:t>
            </a:r>
            <a:r>
              <a:rPr lang="bg-BG" dirty="0" smtClean="0"/>
              <a:t/>
            </a:r>
            <a:br>
              <a:rPr lang="bg-BG" dirty="0" smtClean="0"/>
            </a:b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dirty="0" smtClean="0"/>
              <a:t>Петър Ганев, </a:t>
            </a:r>
            <a:r>
              <a:rPr lang="en-US" dirty="0" smtClean="0">
                <a:hlinkClick r:id="rId2"/>
              </a:rPr>
              <a:t>ganev@ime.bg</a:t>
            </a:r>
            <a:r>
              <a:rPr lang="en-US" dirty="0" smtClean="0"/>
              <a:t>  </a:t>
            </a:r>
            <a:endParaRPr lang="bg-BG" dirty="0" smtClean="0"/>
          </a:p>
          <a:p>
            <a:r>
              <a:rPr lang="bg-BG" dirty="0"/>
              <a:t>с</a:t>
            </a:r>
            <a:r>
              <a:rPr lang="bg-BG" dirty="0" smtClean="0"/>
              <a:t>тарши икономист</a:t>
            </a:r>
          </a:p>
          <a:p>
            <a:r>
              <a:rPr lang="bg-BG" dirty="0" smtClean="0"/>
              <a:t>Институт за пазарна икономика</a:t>
            </a: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 dirty="0"/>
          </a:p>
        </p:txBody>
      </p:sp>
      <p:pic>
        <p:nvPicPr>
          <p:cNvPr id="11265" name="Picture 1" descr="New_header_for_invit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-23"/>
            <a:ext cx="7572428" cy="1088322"/>
          </a:xfrm>
          <a:prstGeom prst="rect">
            <a:avLst/>
          </a:prstGeom>
          <a:noFill/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140016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 dirty="0"/>
          </a:p>
        </p:txBody>
      </p:sp>
      <p:pic>
        <p:nvPicPr>
          <p:cNvPr id="14337" name="Picture 1" descr="New_header_for_invit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767" y="0"/>
            <a:ext cx="7952761" cy="1142984"/>
          </a:xfrm>
          <a:prstGeom prst="rect">
            <a:avLst/>
          </a:prstGeom>
          <a:noFill/>
        </p:spPr>
      </p:pic>
      <p:pic>
        <p:nvPicPr>
          <p:cNvPr id="4" name="Pictur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785926"/>
            <a:ext cx="778674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14414" y="1071546"/>
            <a:ext cx="692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dirty="0" smtClean="0"/>
              <a:t>Икономическите центрове: </a:t>
            </a:r>
          </a:p>
          <a:p>
            <a:pPr algn="ctr"/>
            <a:r>
              <a:rPr lang="bg-BG" b="1" dirty="0" smtClean="0"/>
              <a:t>Разпределение на доходите в страната по области (2014 г.)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714348" y="1071546"/>
          <a:ext cx="7786742" cy="53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1" descr="New_header_for_invit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767" y="0"/>
            <a:ext cx="7952761" cy="1142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New_header_for_invit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767" y="0"/>
            <a:ext cx="7952761" cy="1142984"/>
          </a:xfrm>
          <a:prstGeom prst="rect">
            <a:avLst/>
          </a:prstGeom>
          <a:noFill/>
        </p:spPr>
      </p:pic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000108"/>
            <a:ext cx="8153428" cy="5751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 dirty="0"/>
          </a:p>
        </p:txBody>
      </p:sp>
      <p:pic>
        <p:nvPicPr>
          <p:cNvPr id="14337" name="Picture 1" descr="New_header_for_invit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767" y="0"/>
            <a:ext cx="7952761" cy="1142984"/>
          </a:xfrm>
          <a:prstGeom prst="rect">
            <a:avLst/>
          </a:prstGeom>
          <a:noFill/>
        </p:spPr>
      </p:pic>
      <p:graphicFrame>
        <p:nvGraphicFramePr>
          <p:cNvPr id="6" name="Chart 5"/>
          <p:cNvGraphicFramePr/>
          <p:nvPr/>
        </p:nvGraphicFramePr>
        <p:xfrm>
          <a:off x="642910" y="1214422"/>
          <a:ext cx="7858180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New_header_for_invit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767" y="0"/>
            <a:ext cx="7952761" cy="1142984"/>
          </a:xfrm>
          <a:prstGeom prst="rect">
            <a:avLst/>
          </a:prstGeom>
          <a:noFill/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71464" y="1428738"/>
          <a:ext cx="8001063" cy="4286278"/>
        </p:xfrm>
        <a:graphic>
          <a:graphicData uri="http://schemas.openxmlformats.org/drawingml/2006/table">
            <a:tbl>
              <a:tblPr/>
              <a:tblGrid>
                <a:gridCol w="1869623"/>
                <a:gridCol w="766430"/>
                <a:gridCol w="766430"/>
                <a:gridCol w="766430"/>
                <a:gridCol w="766430"/>
                <a:gridCol w="766430"/>
                <a:gridCol w="766430"/>
                <a:gridCol w="766430"/>
                <a:gridCol w="766430"/>
              </a:tblGrid>
              <a:tr h="554696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Заети лица на 15 и повече навършени години, хил.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529481">
                <a:tc>
                  <a:txBody>
                    <a:bodyPr/>
                    <a:lstStyle/>
                    <a:p>
                      <a:pPr algn="l" fontAlgn="b"/>
                      <a:r>
                        <a:rPr lang="bg-BG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529481">
                <a:tc>
                  <a:txBody>
                    <a:bodyPr/>
                    <a:lstStyle/>
                    <a:p>
                      <a:pPr algn="l" fontAlgn="b"/>
                      <a:r>
                        <a:rPr lang="bg-BG" sz="18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Югозападен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1060.2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1042.4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1020.3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988.5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977.5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971.1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981.2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999.6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481">
                <a:tc>
                  <a:txBody>
                    <a:bodyPr/>
                    <a:lstStyle/>
                    <a:p>
                      <a:pPr algn="l" fontAlgn="b"/>
                      <a:r>
                        <a:rPr lang="bg-BG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Благоевград</a:t>
                      </a:r>
                    </a:p>
                  </a:txBody>
                  <a:tcPr marL="78979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161.5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156.1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147.3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147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.0</a:t>
                      </a:r>
                      <a:endParaRPr lang="bg-BG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146.4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140.5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137.6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137.2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481">
                <a:tc>
                  <a:txBody>
                    <a:bodyPr/>
                    <a:lstStyle/>
                    <a:p>
                      <a:pPr algn="l" fontAlgn="b"/>
                      <a:r>
                        <a:rPr lang="bg-BG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Кюстендил</a:t>
                      </a:r>
                    </a:p>
                  </a:txBody>
                  <a:tcPr marL="78979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65.1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52.6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50.9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49.1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47.4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481">
                <a:tc>
                  <a:txBody>
                    <a:bodyPr/>
                    <a:lstStyle/>
                    <a:p>
                      <a:pPr algn="l" fontAlgn="b"/>
                      <a:r>
                        <a:rPr lang="bg-BG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Перник</a:t>
                      </a:r>
                    </a:p>
                  </a:txBody>
                  <a:tcPr marL="78979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59.4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57.1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56.7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54.9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.0</a:t>
                      </a:r>
                      <a:endParaRPr lang="bg-BG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52.1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481">
                <a:tc>
                  <a:txBody>
                    <a:bodyPr/>
                    <a:lstStyle/>
                    <a:p>
                      <a:pPr algn="l" fontAlgn="b"/>
                      <a:r>
                        <a:rPr lang="bg-BG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София</a:t>
                      </a:r>
                    </a:p>
                  </a:txBody>
                  <a:tcPr marL="78979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106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.0</a:t>
                      </a:r>
                      <a:endParaRPr lang="bg-BG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109.2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104.7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98.9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97.1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94.8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92.4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696">
                <a:tc>
                  <a:txBody>
                    <a:bodyPr/>
                    <a:lstStyle/>
                    <a:p>
                      <a:pPr algn="l" fontAlgn="b"/>
                      <a:r>
                        <a:rPr lang="bg-BG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София (столица)</a:t>
                      </a:r>
                    </a:p>
                  </a:txBody>
                  <a:tcPr marL="78979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668.2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660.5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655.3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635.1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628.8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633.2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649.4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670.4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New_header_for_invit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767" y="0"/>
            <a:ext cx="7952761" cy="1142984"/>
          </a:xfrm>
          <a:prstGeom prst="rect">
            <a:avLst/>
          </a:prstGeom>
          <a:noFill/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71465" y="1357298"/>
          <a:ext cx="7858189" cy="4357718"/>
        </p:xfrm>
        <a:graphic>
          <a:graphicData uri="http://schemas.openxmlformats.org/drawingml/2006/table">
            <a:tbl>
              <a:tblPr/>
              <a:tblGrid>
                <a:gridCol w="1836237"/>
                <a:gridCol w="752744"/>
                <a:gridCol w="752744"/>
                <a:gridCol w="752744"/>
                <a:gridCol w="752744"/>
                <a:gridCol w="752744"/>
                <a:gridCol w="752744"/>
                <a:gridCol w="752744"/>
                <a:gridCol w="752744"/>
              </a:tblGrid>
              <a:tr h="563941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Безработни лица на 15 и повече навършени години, хил.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538306">
                <a:tc>
                  <a:txBody>
                    <a:bodyPr/>
                    <a:lstStyle/>
                    <a:p>
                      <a:pPr algn="l" fontAlgn="b"/>
                      <a:r>
                        <a:rPr lang="bg-BG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538306">
                <a:tc>
                  <a:txBody>
                    <a:bodyPr/>
                    <a:lstStyle/>
                    <a:p>
                      <a:pPr algn="l" fontAlgn="b"/>
                      <a:r>
                        <a:rPr lang="bg-BG" sz="18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Югозападен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32.0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44.9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76.0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87.6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105.6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95.9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306">
                <a:tc>
                  <a:txBody>
                    <a:bodyPr/>
                    <a:lstStyle/>
                    <a:p>
                      <a:pPr algn="l" fontAlgn="b"/>
                      <a:r>
                        <a:rPr lang="bg-BG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Благоевград</a:t>
                      </a:r>
                    </a:p>
                  </a:txBody>
                  <a:tcPr marL="78979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.0</a:t>
                      </a:r>
                      <a:endParaRPr lang="bg-BG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17.1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21.9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22.6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306">
                <a:tc>
                  <a:txBody>
                    <a:bodyPr/>
                    <a:lstStyle/>
                    <a:p>
                      <a:pPr algn="l" fontAlgn="b"/>
                      <a:r>
                        <a:rPr lang="bg-BG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Кюстендил</a:t>
                      </a:r>
                    </a:p>
                  </a:txBody>
                  <a:tcPr marL="78979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306">
                <a:tc>
                  <a:txBody>
                    <a:bodyPr/>
                    <a:lstStyle/>
                    <a:p>
                      <a:pPr algn="l" fontAlgn="b"/>
                      <a:r>
                        <a:rPr lang="bg-BG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Перник</a:t>
                      </a:r>
                    </a:p>
                  </a:txBody>
                  <a:tcPr marL="78979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.0</a:t>
                      </a:r>
                      <a:endParaRPr lang="bg-BG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.0</a:t>
                      </a:r>
                      <a:endParaRPr lang="bg-BG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306">
                <a:tc>
                  <a:txBody>
                    <a:bodyPr/>
                    <a:lstStyle/>
                    <a:p>
                      <a:pPr algn="l" fontAlgn="b"/>
                      <a:r>
                        <a:rPr lang="bg-BG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София</a:t>
                      </a:r>
                    </a:p>
                  </a:txBody>
                  <a:tcPr marL="78979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13.7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941">
                <a:tc>
                  <a:txBody>
                    <a:bodyPr/>
                    <a:lstStyle/>
                    <a:p>
                      <a:pPr algn="l" fontAlgn="b"/>
                      <a:r>
                        <a:rPr lang="bg-BG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София (столица)</a:t>
                      </a:r>
                    </a:p>
                  </a:txBody>
                  <a:tcPr marL="78979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26.6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49.4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56.6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905510"/>
            <a:ext cx="5373044" cy="5952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" descr="New_header_for_invit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767" y="0"/>
            <a:ext cx="7952761" cy="1000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2669</TotalTime>
  <Words>700</Words>
  <Application>Microsoft Office PowerPoint</Application>
  <PresentationFormat>On-screen Show (4:3)</PresentationFormat>
  <Paragraphs>329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Регионален икономически профил на Югозападния район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Регионален икономически профил на Югозападния район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Регионален икономически профил на Хасково</dc:title>
  <dc:creator>Petur</dc:creator>
  <cp:lastModifiedBy>Petur</cp:lastModifiedBy>
  <cp:revision>27</cp:revision>
  <dcterms:created xsi:type="dcterms:W3CDTF">2016-03-21T09:19:17Z</dcterms:created>
  <dcterms:modified xsi:type="dcterms:W3CDTF">2016-04-19T14:25:45Z</dcterms:modified>
</cp:coreProperties>
</file>