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68" r:id="rId5"/>
    <p:sldId id="258" r:id="rId6"/>
    <p:sldId id="273" r:id="rId7"/>
    <p:sldId id="272" r:id="rId8"/>
    <p:sldId id="270" r:id="rId9"/>
    <p:sldId id="277" r:id="rId10"/>
    <p:sldId id="271" r:id="rId11"/>
    <p:sldId id="275" r:id="rId12"/>
    <p:sldId id="276" r:id="rId13"/>
    <p:sldId id="261" r:id="rId14"/>
  </p:sldIdLst>
  <p:sldSz cx="9144000" cy="6858000" type="screen4x3"/>
  <p:notesSz cx="7010400" cy="9296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Годишна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България</c:v>
                </c:pt>
                <c:pt idx="1">
                  <c:v>Словакия</c:v>
                </c:pt>
                <c:pt idx="2">
                  <c:v>Словения</c:v>
                </c:pt>
                <c:pt idx="3">
                  <c:v>Румъния</c:v>
                </c:pt>
                <c:pt idx="4">
                  <c:v>Австрия</c:v>
                </c:pt>
                <c:pt idx="5">
                  <c:v>Чехия</c:v>
                </c:pt>
                <c:pt idx="6">
                  <c:v>Унгария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36.020000000000003</c:v>
                </c:pt>
                <c:pt idx="1">
                  <c:v>50</c:v>
                </c:pt>
                <c:pt idx="2">
                  <c:v>110</c:v>
                </c:pt>
                <c:pt idx="3">
                  <c:v>28</c:v>
                </c:pt>
                <c:pt idx="4">
                  <c:v>84.4</c:v>
                </c:pt>
                <c:pt idx="5">
                  <c:v>55.5</c:v>
                </c:pt>
                <c:pt idx="6">
                  <c:v>136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Месечна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България</c:v>
                </c:pt>
                <c:pt idx="1">
                  <c:v>Словакия</c:v>
                </c:pt>
                <c:pt idx="2">
                  <c:v>Словения</c:v>
                </c:pt>
                <c:pt idx="3">
                  <c:v>Румъния</c:v>
                </c:pt>
                <c:pt idx="4">
                  <c:v>Австрия</c:v>
                </c:pt>
                <c:pt idx="5">
                  <c:v>Чехия</c:v>
                </c:pt>
                <c:pt idx="6">
                  <c:v>Унгария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13.44</c:v>
                </c:pt>
                <c:pt idx="1">
                  <c:v>14</c:v>
                </c:pt>
                <c:pt idx="2">
                  <c:v>30</c:v>
                </c:pt>
                <c:pt idx="3">
                  <c:v>7</c:v>
                </c:pt>
                <c:pt idx="4">
                  <c:v>0</c:v>
                </c:pt>
                <c:pt idx="5">
                  <c:v>16</c:v>
                </c:pt>
                <c:pt idx="6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Седмична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България</c:v>
                </c:pt>
                <c:pt idx="1">
                  <c:v>Словакия</c:v>
                </c:pt>
                <c:pt idx="2">
                  <c:v>Словения</c:v>
                </c:pt>
                <c:pt idx="3">
                  <c:v>Румъния</c:v>
                </c:pt>
                <c:pt idx="4">
                  <c:v>Австрия</c:v>
                </c:pt>
                <c:pt idx="5">
                  <c:v>Чехия</c:v>
                </c:pt>
                <c:pt idx="6">
                  <c:v>Унгария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5.38</c:v>
                </c:pt>
                <c:pt idx="1">
                  <c:v>10</c:v>
                </c:pt>
                <c:pt idx="2">
                  <c:v>15</c:v>
                </c:pt>
                <c:pt idx="3">
                  <c:v>3</c:v>
                </c:pt>
                <c:pt idx="4">
                  <c:v>0</c:v>
                </c:pt>
                <c:pt idx="5">
                  <c:v>11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407232"/>
        <c:axId val="85408768"/>
      </c:barChart>
      <c:catAx>
        <c:axId val="8540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85408768"/>
        <c:crosses val="autoZero"/>
        <c:auto val="1"/>
        <c:lblAlgn val="ctr"/>
        <c:lblOffset val="100"/>
        <c:noMultiLvlLbl val="0"/>
      </c:catAx>
      <c:valAx>
        <c:axId val="85408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407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D7470-15A1-4987-9818-9437016B411D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5BAEA-7855-41CB-AA00-94CBC3874F0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945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5BAEA-7855-41CB-AA00-94CBC3874F0B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4315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092B2-EF04-446E-8380-2EC2B2163C69}" type="slidenum">
              <a:rPr lang="en-GB" altLang="bg-BG"/>
              <a:pPr/>
              <a:t>6</a:t>
            </a:fld>
            <a:endParaRPr lang="en-GB" altLang="bg-BG" dirty="0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bg-BG" b="1" dirty="0"/>
              <a:t>Инфо:</a:t>
            </a:r>
            <a:r>
              <a:rPr lang="bg-BG" altLang="bg-BG" dirty="0"/>
              <a:t> 10-дневна винетка – Унгария, Австрия,</a:t>
            </a:r>
          </a:p>
          <a:p>
            <a:r>
              <a:rPr lang="bg-BG" altLang="bg-BG" dirty="0"/>
              <a:t>2-месечна винетка – Австрия</a:t>
            </a:r>
          </a:p>
          <a:p>
            <a:r>
              <a:rPr lang="bg-BG" altLang="bg-BG" b="1" dirty="0"/>
              <a:t>Годишна период на валидност:</a:t>
            </a:r>
          </a:p>
          <a:p>
            <a:r>
              <a:rPr lang="bg-BG" altLang="bg-BG" b="1" dirty="0"/>
              <a:t>Австрия – </a:t>
            </a:r>
            <a:r>
              <a:rPr lang="bg-BG" altLang="bg-BG" dirty="0"/>
              <a:t>1 декември на предходната година до 31 януари на следващата – </a:t>
            </a:r>
            <a:r>
              <a:rPr lang="bg-BG" altLang="bg-BG" b="1" dirty="0"/>
              <a:t>14 месеца</a:t>
            </a:r>
            <a:endParaRPr lang="bg-BG" altLang="bg-BG" dirty="0"/>
          </a:p>
          <a:p>
            <a:r>
              <a:rPr lang="bg-BG" altLang="bg-BG" b="1" dirty="0"/>
              <a:t>Словения – </a:t>
            </a:r>
            <a:r>
              <a:rPr lang="bg-BG" altLang="bg-BG" dirty="0"/>
              <a:t>1 декември на предходната година до 31 януари на следващата – </a:t>
            </a:r>
            <a:r>
              <a:rPr lang="bg-BG" altLang="bg-BG" b="1" dirty="0"/>
              <a:t>14 месеца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96E64-F411-4B52-9D9D-7405DDE2D434}" type="slidenum">
              <a:rPr lang="en-GB" altLang="bg-BG"/>
              <a:pPr/>
              <a:t>8</a:t>
            </a:fld>
            <a:endParaRPr lang="en-GB" altLang="bg-BG" dirty="0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bg-BG" dirty="0"/>
              <a:t>Предложените изменения за нови цени на винетните такси за ППС над 3,5 тона за 2016 г. са изчислени съгласно изискванията и разпоредбите на европейската директива за заплащане на такси от тежкотоварни пътни превозни средства. Повишен е размера на дневната винетна такса за Категория 1 и Категория 2 </a:t>
            </a:r>
            <a:r>
              <a:rPr lang="bg-BG" altLang="bg-BG" b="1" dirty="0"/>
              <a:t>с 1 (един) лев</a:t>
            </a:r>
            <a:r>
              <a:rPr lang="bg-BG" altLang="bg-BG" dirty="0"/>
              <a:t> или с 5 % от сегашния размер и доближаване до максималния такъв определен в европейското законодателство – 11 евро, както и пропорционално изчисляване на месечните и седмичните ставки за тези категории автомобили, а именно: месечният размер не надвишава 10% от годишния размер, а седмичният размер не надвишава 5% от годишния размер.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D109D23-9EF7-4C48-BE8C-E0137967BF71}" type="slidenum">
              <a:rPr lang="en-GB" altLang="bg-BG"/>
              <a:pPr/>
              <a:t>‹#›</a:t>
            </a:fld>
            <a:endParaRPr lang="en-GB" altLang="bg-BG" dirty="0"/>
          </a:p>
        </p:txBody>
      </p:sp>
    </p:spTree>
    <p:extLst>
      <p:ext uri="{BB962C8B-B14F-4D97-AF65-F5344CB8AC3E}">
        <p14:creationId xmlns:p14="http://schemas.microsoft.com/office/powerpoint/2010/main" val="37861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11.11.2015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964488" cy="1470025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Винетки и такси за ползване на пътни участъци от РПМ</a:t>
            </a:r>
            <a:endParaRPr lang="bg-BG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196680"/>
            <a:ext cx="8712968" cy="17526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Сравнение на регламентацията в Централна и Източна Европа</a:t>
            </a:r>
            <a:endParaRPr lang="bg-BG" sz="2800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916832"/>
            <a:ext cx="8229600" cy="31683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bg-BG" altLang="bg-BG" sz="2800" dirty="0">
                <a:solidFill>
                  <a:schemeClr val="bg1"/>
                </a:solidFill>
                <a:latin typeface="Arial Black" panose="020B0A04020102020204" pitchFamily="34" charset="0"/>
              </a:rPr>
              <a:t>Очаква</a:t>
            </a:r>
            <a:r>
              <a:rPr lang="ru-RU" altLang="bg-BG" sz="2800" dirty="0">
                <a:solidFill>
                  <a:schemeClr val="bg1"/>
                </a:solidFill>
                <a:latin typeface="Arial Black" panose="020B0A04020102020204" pitchFamily="34" charset="0"/>
              </a:rPr>
              <a:t> се приходит</a:t>
            </a:r>
            <a:r>
              <a:rPr lang="bg-BG" altLang="bg-BG" sz="2800" dirty="0">
                <a:solidFill>
                  <a:schemeClr val="bg1"/>
                </a:solidFill>
                <a:latin typeface="Arial Black" panose="020B0A04020102020204" pitchFamily="34" charset="0"/>
              </a:rPr>
              <a:t>е </a:t>
            </a:r>
            <a:r>
              <a:rPr lang="bg-BG" altLang="bg-BG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през 2016 г. да се увеличат със 73,5 млн. лв.</a:t>
            </a:r>
          </a:p>
          <a:p>
            <a:pPr algn="just"/>
            <a:endParaRPr lang="bg-BG" altLang="bg-BG" sz="2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endParaRPr lang="bg-BG" altLang="bg-BG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bg-BG" altLang="bg-BG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Очаква се разходите за винетки, предоставени на „Социално подпомагане“ през 2016 г. да се увеличат с около </a:t>
            </a:r>
          </a:p>
          <a:p>
            <a:pPr algn="just"/>
            <a:r>
              <a:rPr lang="bg-BG" altLang="bg-BG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 млн. лв. и да достигнат до близо 18 млн. лв.</a:t>
            </a:r>
          </a:p>
          <a:p>
            <a:pPr algn="just"/>
            <a:endParaRPr lang="bg-BG" altLang="bg-BG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endParaRPr lang="bg-BG" altLang="bg-BG" sz="2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endParaRPr lang="bg-BG" altLang="bg-BG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4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bg-BG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Инвестирани средства в строителство и ремонт на РПМ за периода 2009 г. – октомври 2015 г.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84784"/>
            <a:ext cx="9144000" cy="5373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340768"/>
            <a:ext cx="9937104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6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Изразходвани средства за текущ ремонт и поддържане, включително </a:t>
            </a:r>
            <a:r>
              <a:rPr lang="ru-RU" sz="20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зимно</a:t>
            </a:r>
            <a:r>
              <a:rPr lang="ru-RU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поддържане</a:t>
            </a:r>
            <a:r>
              <a:rPr lang="ru-RU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br>
              <a:rPr lang="ru-RU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 </a:t>
            </a:r>
            <a:r>
              <a:rPr lang="ru-RU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периода 2009 г. - октомври 2015 г.</a:t>
            </a:r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844824"/>
            <a:ext cx="8424936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138"/>
            <a:ext cx="8229600" cy="4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3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7768" y="2535039"/>
            <a:ext cx="8638728" cy="1470025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Благодаря за вниманието!</a:t>
            </a:r>
            <a:endParaRPr lang="bg-BG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19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19" y="341784"/>
            <a:ext cx="9036496" cy="1143000"/>
          </a:xfrm>
        </p:spPr>
        <p:txBody>
          <a:bodyPr>
            <a:noAutofit/>
          </a:bodyPr>
          <a:lstStyle/>
          <a:p>
            <a:r>
              <a:rPr lang="bg-BG" sz="1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Съотношение </a:t>
            </a:r>
            <a:r>
              <a:rPr lang="bg-BG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между минималната</a:t>
            </a:r>
            <a:r>
              <a:rPr lang="en-US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bg-BG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и средната работна заплата в страната и годишната винетка за лек автомобил в България</a:t>
            </a:r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endParaRPr lang="bg-BG" sz="1600" b="1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9144000" cy="5661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" r="4110"/>
          <a:stretch/>
        </p:blipFill>
        <p:spPr bwMode="auto">
          <a:xfrm>
            <a:off x="0" y="1493748"/>
            <a:ext cx="9144000" cy="506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2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.Nikolov\Desktop\Potreble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28" y="1052736"/>
            <a:ext cx="8448856" cy="577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260648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Брой продадени винетки и предоставени на „Социално подпомагане“ </a:t>
            </a:r>
            <a:endParaRPr lang="bg-BG" sz="2400" b="1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.Nikolov\Desktop\v\Prihod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5"/>
            <a:ext cx="8588050" cy="578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9552" y="260648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Начислени приходи от винетки и стойност на предоставените на „Социално подпомагане“ </a:t>
            </a:r>
            <a:endParaRPr lang="bg-BG" sz="2400" b="1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400" b="1" dirty="0" smtClean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Цени на годишни винетки за леки автомобили в Централна и Източна Европа (в евро)</a:t>
            </a:r>
            <a:endParaRPr lang="bg-BG" sz="2400" b="1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372533"/>
            <a:ext cx="8496944" cy="518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3514229"/>
              </p:ext>
            </p:extLst>
          </p:nvPr>
        </p:nvGraphicFramePr>
        <p:xfrm>
          <a:off x="395536" y="1700808"/>
          <a:ext cx="69127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ontent Placeholder 4"/>
          <p:cNvSpPr>
            <a:spLocks noGrp="1"/>
          </p:cNvSpPr>
          <p:nvPr>
            <p:ph sz="half" idx="2"/>
          </p:nvPr>
        </p:nvSpPr>
        <p:spPr>
          <a:xfrm>
            <a:off x="7236296" y="3717032"/>
            <a:ext cx="1450504" cy="2409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Забележки:</a:t>
            </a:r>
          </a:p>
          <a:p>
            <a:pPr marL="0" indent="0">
              <a:buNone/>
            </a:pPr>
            <a:r>
              <a:rPr lang="bg-BG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Цените за България са приравнени в евро.</a:t>
            </a:r>
          </a:p>
          <a:p>
            <a:pPr marL="0" indent="0">
              <a:buNone/>
            </a:pPr>
            <a:r>
              <a:rPr lang="bg-BG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За Австрия не са посочени цени за месечна и седмична винетки, тъй като там се предлагат за период от 2 месеца и 10 дни.</a:t>
            </a:r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01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altLang="bg-BG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Преглед на държавите с действащи винетни системи и </a:t>
            </a:r>
            <a:r>
              <a:rPr lang="bg-BG" altLang="bg-BG" sz="2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таксите</a:t>
            </a:r>
            <a:r>
              <a:rPr lang="en-US" altLang="bg-BG" sz="2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,</a:t>
            </a:r>
            <a:r>
              <a:rPr lang="bg-BG" altLang="bg-BG" sz="2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bg-BG" altLang="bg-BG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заплащани от леки автомобили </a:t>
            </a:r>
            <a:r>
              <a:rPr lang="bg-BG" altLang="bg-BG" sz="2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</a:t>
            </a:r>
            <a:r>
              <a:rPr lang="bg-BG" altLang="bg-BG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данни на Световна </a:t>
            </a:r>
            <a:r>
              <a:rPr lang="bg-BG" altLang="bg-BG" sz="2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банка </a:t>
            </a:r>
            <a:r>
              <a:rPr lang="bg-BG" altLang="bg-BG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в лева</a:t>
            </a:r>
          </a:p>
        </p:txBody>
      </p:sp>
      <p:sp>
        <p:nvSpPr>
          <p:cNvPr id="4" name="Rectangle 3"/>
          <p:cNvSpPr/>
          <p:nvPr/>
        </p:nvSpPr>
        <p:spPr>
          <a:xfrm>
            <a:off x="-18223" y="1916832"/>
            <a:ext cx="9144000" cy="40324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graphicFrame>
        <p:nvGraphicFramePr>
          <p:cNvPr id="6" name="Group 1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0081513"/>
              </p:ext>
            </p:extLst>
          </p:nvPr>
        </p:nvGraphicFramePr>
        <p:xfrm>
          <a:off x="107503" y="1989138"/>
          <a:ext cx="8856984" cy="3886202"/>
        </p:xfrm>
        <a:graphic>
          <a:graphicData uri="http://schemas.openxmlformats.org/drawingml/2006/table">
            <a:tbl>
              <a:tblPr/>
              <a:tblGrid>
                <a:gridCol w="2348559"/>
                <a:gridCol w="2187946"/>
                <a:gridCol w="1971920"/>
                <a:gridCol w="2348559"/>
              </a:tblGrid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bg-BG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Седмична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Месечна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Годишна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Унгария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Словакия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Румъния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23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bg-BG" sz="24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Регламентация в другите страни</a:t>
            </a:r>
            <a:endParaRPr lang="bg-BG" sz="2400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v.spasova\Pictures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52736"/>
            <a:ext cx="7772400" cy="502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2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50"/>
            <a:ext cx="7772400" cy="719361"/>
          </a:xfrm>
        </p:spPr>
        <p:txBody>
          <a:bodyPr>
            <a:normAutofit/>
          </a:bodyPr>
          <a:lstStyle/>
          <a:p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Цени </a:t>
            </a:r>
            <a:r>
              <a:rPr lang="bg-BG" altLang="bg-BG" sz="2400" dirty="0">
                <a:solidFill>
                  <a:schemeClr val="bg1"/>
                </a:solidFill>
                <a:latin typeface="Arial Black" panose="020B0A04020102020204" pitchFamily="34" charset="0"/>
              </a:rPr>
              <a:t>на винетните такси за </a:t>
            </a:r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2015 </a:t>
            </a:r>
            <a:r>
              <a:rPr lang="bg-BG" altLang="bg-BG" sz="2400" dirty="0">
                <a:solidFill>
                  <a:schemeClr val="bg1"/>
                </a:solidFill>
                <a:latin typeface="Arial Black" panose="020B0A04020102020204" pitchFamily="34" charset="0"/>
              </a:rPr>
              <a:t>г</a:t>
            </a:r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 </a:t>
            </a:r>
            <a:r>
              <a:rPr lang="bg-BG" altLang="bg-BG" sz="2400" dirty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лв.</a:t>
            </a:r>
            <a:endParaRPr lang="en-GB" altLang="bg-BG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05156"/>
              </p:ext>
            </p:extLst>
          </p:nvPr>
        </p:nvGraphicFramePr>
        <p:xfrm>
          <a:off x="179387" y="692697"/>
          <a:ext cx="8785225" cy="5858195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295400"/>
                <a:gridCol w="1223963"/>
                <a:gridCol w="1368425"/>
                <a:gridCol w="1008062"/>
              </a:tblGrid>
              <a:tr h="7070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/2016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bg-BG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Година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Месец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Седмица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1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Товар</a:t>
                      </a:r>
                      <a:r>
                        <a:rPr kumimoji="0" lang="en-US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 автомобил с 2</a:t>
                      </a:r>
                      <a:r>
                        <a:rPr kumimoji="0" lang="en-US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 повече оси над 12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0, І, ІІ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1 743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174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1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ІІІ, ІV, V и по-висока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1 340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134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1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Автобус и товарен с 2 оси до 12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0, І, ІІ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1 050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1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ІІІ, ІV, V и по-висока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808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1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Леки автомобили и товарни до 3,5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4213" y="333375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Цени на </a:t>
            </a:r>
            <a:r>
              <a:rPr lang="bg-BG" altLang="bg-BG" sz="24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винетните</a:t>
            </a:r>
            <a:r>
              <a:rPr lang="bg-BG" altLang="bg-BG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такси за 2016 г. в лв.</a:t>
            </a:r>
            <a:endParaRPr lang="en-GB" altLang="bg-BG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Group 3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214074"/>
              </p:ext>
            </p:extLst>
          </p:nvPr>
        </p:nvGraphicFramePr>
        <p:xfrm>
          <a:off x="107504" y="1661943"/>
          <a:ext cx="8785225" cy="5054917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295400"/>
                <a:gridCol w="1223963"/>
                <a:gridCol w="1368425"/>
                <a:gridCol w="1008062"/>
              </a:tblGrid>
              <a:tr h="66078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</a:t>
                      </a:r>
                      <a:r>
                        <a:rPr kumimoji="0" lang="en-US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г.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bg-BG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Година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Месец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Седмица</a:t>
                      </a:r>
                      <a:endParaRPr kumimoji="0" lang="en-GB" alt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3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Товар</a:t>
                      </a:r>
                      <a:r>
                        <a:rPr kumimoji="0" lang="en-US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 автомобил с 2</a:t>
                      </a:r>
                      <a:r>
                        <a:rPr kumimoji="0" lang="en-US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 повече оси над 12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0, І, ІІ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743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174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42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ІІІ, ІV, V и по-висока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340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3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Автобус и товарен автомобил с 2 оси до 12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0, І, ІІ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1 050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42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ЕВРО ІІІ, ІV, V и по-висока</a:t>
                      </a:r>
                      <a:endParaRPr kumimoji="0" lang="en-GB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808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17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Леки автомобили и товарни до 3,5 тона</a:t>
                      </a: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altLang="bg-BG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bg-BG" altLang="bg-BG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GB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bg-BG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82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627</Words>
  <Application>Microsoft Office PowerPoint</Application>
  <PresentationFormat>On-screen Show (4:3)</PresentationFormat>
  <Paragraphs>138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тема</vt:lpstr>
      <vt:lpstr>Винетки и такси за ползване на пътни участъци от РПМ</vt:lpstr>
      <vt:lpstr>Съотношение между минималната и средната работна заплата в страната и годишната винетка за лек автомобил в България </vt:lpstr>
      <vt:lpstr>PowerPoint Presentation</vt:lpstr>
      <vt:lpstr>PowerPoint Presentation</vt:lpstr>
      <vt:lpstr>Цени на годишни винетки за леки автомобили в Централна и Източна Европа (в евро)</vt:lpstr>
      <vt:lpstr>Преглед на държавите с действащи винетни системи и таксите, заплащани от леки автомобили по данни на Световна банка в лева</vt:lpstr>
      <vt:lpstr>Регламентация в другите страни</vt:lpstr>
      <vt:lpstr>Цени на винетните такси за 2015 г. в лв.</vt:lpstr>
      <vt:lpstr>PowerPoint Presentation</vt:lpstr>
      <vt:lpstr>PowerPoint Presentation</vt:lpstr>
      <vt:lpstr>Инвестирани средства в строителство и ремонт на РПМ за периода 2009 г. – октомври 2015 г.</vt:lpstr>
      <vt:lpstr>Изразходвани средства за текущ ремонт и поддържане, включително зимно поддържане  за периода 2009 г. - октомври 2015 г.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Georgieva</dc:creator>
  <cp:lastModifiedBy>Daniela Georgieva</cp:lastModifiedBy>
  <cp:revision>71</cp:revision>
  <cp:lastPrinted>2015-11-11T07:14:24Z</cp:lastPrinted>
  <dcterms:created xsi:type="dcterms:W3CDTF">2015-11-09T10:52:43Z</dcterms:created>
  <dcterms:modified xsi:type="dcterms:W3CDTF">2015-11-11T12:27:23Z</dcterms:modified>
</cp:coreProperties>
</file>