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7" r:id="rId3"/>
    <p:sldId id="263" r:id="rId4"/>
    <p:sldId id="268" r:id="rId5"/>
    <p:sldId id="272" r:id="rId6"/>
    <p:sldId id="274" r:id="rId7"/>
    <p:sldId id="276" r:id="rId8"/>
    <p:sldId id="275" r:id="rId9"/>
    <p:sldId id="277" r:id="rId10"/>
    <p:sldId id="273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EM" initials="O" lastIdx="1" clrIdx="0">
    <p:extLst>
      <p:ext uri="{19B8F6BF-5375-455C-9EA6-DF929625EA0E}">
        <p15:presenceInfo xmlns:p15="http://schemas.microsoft.com/office/powerpoint/2012/main" userId="OE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80808"/>
    <a:srgbClr val="000000"/>
    <a:srgbClr val="704E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338" autoAdjust="0"/>
    <p:restoredTop sz="94618" autoAdjust="0"/>
  </p:normalViewPr>
  <p:slideViewPr>
    <p:cSldViewPr>
      <p:cViewPr varScale="1">
        <p:scale>
          <a:sx n="127" d="100"/>
          <a:sy n="127" d="100"/>
        </p:scale>
        <p:origin x="2251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8BABF8E-BB63-4FB3-998A-54F543E15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975CD7-370C-40DE-B7D2-39A770B663F0}" type="slidenum">
              <a:rPr lang="en-US"/>
              <a:pPr/>
              <a:t>1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BBD0C-DC67-4761-81B4-8B81F366456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3730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BBD0C-DC67-4761-81B4-8B81F366456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1479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BBD0C-DC67-4761-81B4-8B81F366456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9810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BBD0C-DC67-4761-81B4-8B81F366456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3371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BBD0C-DC67-4761-81B4-8B81F366456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26128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BBD0C-DC67-4761-81B4-8B81F366456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4419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BBD0C-DC67-4761-81B4-8B81F366456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3101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BBD0C-DC67-4761-81B4-8B81F366456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8652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BBD0C-DC67-4761-81B4-8B81F366456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982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BBD0C-DC67-4761-81B4-8B81F366456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79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150" y="692150"/>
            <a:ext cx="5327650" cy="750888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1412875"/>
            <a:ext cx="5327650" cy="503238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364163" y="476250"/>
            <a:ext cx="1655762" cy="5688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4816475" cy="56880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3198812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19525" y="1268413"/>
            <a:ext cx="32004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60483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655161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1"/>
            <a:r>
              <a:rPr lang="ru-RU" smtClean="0"/>
              <a:t>Четвертый уровень</a:t>
            </a:r>
          </a:p>
          <a:p>
            <a:pPr lvl="2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4.jpe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512" y="4797152"/>
            <a:ext cx="5401742" cy="504825"/>
          </a:xfrm>
          <a:noFill/>
        </p:spPr>
        <p:txBody>
          <a:bodyPr/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Покана 2.4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Климат </a:t>
            </a:r>
            <a:r>
              <a:rPr lang="ru-RU" sz="2400" dirty="0"/>
              <a:t>и зелена инфраструктура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835696" y="5877272"/>
            <a:ext cx="720479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Покана 2.7 </a:t>
            </a:r>
          </a:p>
          <a:p>
            <a:pPr algn="ctr"/>
            <a:r>
              <a:rPr lang="ru-RU" sz="2400" kern="0" dirty="0" smtClean="0"/>
              <a:t>Биоразнообразие и зелена инфраструктура</a:t>
            </a:r>
            <a:endParaRPr lang="uk-UA" sz="2400" kern="0" dirty="0" smtClean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3884"/>
            <a:ext cx="4968552" cy="1590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5888"/>
            <a:ext cx="7056438" cy="719137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80808"/>
                </a:solidFill>
                <a:latin typeface="Tahoma" pitchFamily="34" charset="0"/>
              </a:rPr>
              <a:t>Print Slide Master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4" y="1052736"/>
            <a:ext cx="7128321" cy="5616624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FFC000"/>
              </a:buClr>
              <a:buSzPct val="200000"/>
            </a:pPr>
            <a:r>
              <a:rPr lang="ru-RU" sz="2000" b="1" dirty="0">
                <a:solidFill>
                  <a:srgbClr val="002060"/>
                </a:solidFill>
              </a:rPr>
              <a:t>Какво </a:t>
            </a:r>
            <a:r>
              <a:rPr lang="ru-RU" sz="2000" b="1" dirty="0" smtClean="0">
                <a:solidFill>
                  <a:srgbClr val="002060"/>
                </a:solidFill>
              </a:rPr>
              <a:t>ново се предвижда? </a:t>
            </a:r>
          </a:p>
          <a:p>
            <a:pPr marL="0" indent="0">
              <a:spcBef>
                <a:spcPts val="0"/>
              </a:spcBef>
              <a:buClr>
                <a:srgbClr val="FFC000"/>
              </a:buClr>
              <a:buSzPct val="200000"/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Декларацията за липса на обстоятелства от Приложение </a:t>
            </a:r>
            <a:r>
              <a:rPr lang="en-US" sz="1800" dirty="0" smtClean="0">
                <a:solidFill>
                  <a:srgbClr val="002060"/>
                </a:solidFill>
              </a:rPr>
              <a:t>AF_A5</a:t>
            </a:r>
            <a:r>
              <a:rPr lang="bg-BG" sz="1800" dirty="0" smtClean="0">
                <a:solidFill>
                  <a:srgbClr val="002060"/>
                </a:solidFill>
              </a:rPr>
              <a:t> – да се изисква на етап сключване на договор</a:t>
            </a:r>
          </a:p>
          <a:p>
            <a:pPr marL="0" indent="0">
              <a:spcBef>
                <a:spcPts val="0"/>
              </a:spcBef>
              <a:buClr>
                <a:srgbClr val="FFC000"/>
              </a:buClr>
              <a:buSzPct val="200000"/>
              <a:buNone/>
            </a:pPr>
            <a:r>
              <a:rPr lang="bg-BG" sz="1800" dirty="0" smtClean="0">
                <a:solidFill>
                  <a:srgbClr val="002060"/>
                </a:solidFill>
              </a:rPr>
              <a:t>Няма ограничително изискване за дата и вида на подписа при подаване и допълнително представени документи </a:t>
            </a:r>
          </a:p>
          <a:p>
            <a:pPr marL="0" indent="0">
              <a:spcBef>
                <a:spcPts val="0"/>
              </a:spcBef>
              <a:buClr>
                <a:srgbClr val="FFC000"/>
              </a:buClr>
              <a:buSzPct val="200000"/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Кадастрална </a:t>
            </a:r>
            <a:r>
              <a:rPr lang="ru-RU" sz="1800" dirty="0">
                <a:solidFill>
                  <a:srgbClr val="002060"/>
                </a:solidFill>
              </a:rPr>
              <a:t>справка – издадена в рамките на </a:t>
            </a:r>
            <a:r>
              <a:rPr lang="ru-RU" sz="1800" dirty="0" smtClean="0">
                <a:solidFill>
                  <a:srgbClr val="002060"/>
                </a:solidFill>
              </a:rPr>
              <a:t>сроковете, съобразно националното законодателство</a:t>
            </a:r>
            <a:endParaRPr lang="ru-RU" sz="18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Clr>
                <a:srgbClr val="FFC000"/>
              </a:buClr>
              <a:buSzPct val="200000"/>
              <a:buNone/>
            </a:pPr>
            <a:endParaRPr lang="ru-RU" sz="12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Clr>
                <a:srgbClr val="FFC000"/>
              </a:buClr>
              <a:buSzPct val="200000"/>
            </a:pPr>
            <a:r>
              <a:rPr lang="ru-RU" sz="2000" b="1" dirty="0">
                <a:solidFill>
                  <a:srgbClr val="002060"/>
                </a:solidFill>
              </a:rPr>
              <a:t>Какви документи се подават и на кой етап?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Clr>
                <a:srgbClr val="FFC000"/>
              </a:buClr>
              <a:buSzPct val="200000"/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Анекси </a:t>
            </a:r>
            <a:r>
              <a:rPr lang="ru-RU" sz="1800" dirty="0">
                <a:solidFill>
                  <a:srgbClr val="002060"/>
                </a:solidFill>
              </a:rPr>
              <a:t>А и </a:t>
            </a:r>
            <a:r>
              <a:rPr lang="ru-RU" sz="1800" dirty="0" smtClean="0">
                <a:solidFill>
                  <a:srgbClr val="002060"/>
                </a:solidFill>
              </a:rPr>
              <a:t>Б – до </a:t>
            </a:r>
            <a:r>
              <a:rPr lang="ru-RU" sz="1800" dirty="0">
                <a:solidFill>
                  <a:srgbClr val="002060"/>
                </a:solidFill>
              </a:rPr>
              <a:t>крайния </a:t>
            </a:r>
            <a:r>
              <a:rPr lang="ru-RU" sz="1800" dirty="0" smtClean="0">
                <a:solidFill>
                  <a:srgbClr val="002060"/>
                </a:solidFill>
              </a:rPr>
              <a:t>срок на поканата или</a:t>
            </a:r>
            <a:r>
              <a:rPr lang="ru-RU" sz="1800" dirty="0">
                <a:solidFill>
                  <a:srgbClr val="002060"/>
                </a:solidFill>
              </a:rPr>
              <a:t>,</a:t>
            </a:r>
            <a:r>
              <a:rPr lang="ru-RU" sz="1800" dirty="0" smtClean="0">
                <a:solidFill>
                  <a:srgbClr val="002060"/>
                </a:solidFill>
              </a:rPr>
              <a:t> ако липсват, при първо поискване</a:t>
            </a:r>
            <a:endParaRPr lang="ru-RU" sz="1800" dirty="0">
              <a:solidFill>
                <a:srgbClr val="002060"/>
              </a:solidFill>
            </a:endParaRPr>
          </a:p>
          <a:p>
            <a:pPr eaLnBrk="1" hangingPunct="1">
              <a:spcBef>
                <a:spcPts val="0"/>
              </a:spcBef>
              <a:buClr>
                <a:srgbClr val="FFC000"/>
              </a:buClr>
              <a:buSzPct val="200000"/>
            </a:pPr>
            <a:endParaRPr lang="en-US" sz="12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Clr>
                <a:srgbClr val="FFC000"/>
              </a:buClr>
              <a:buSzPct val="200000"/>
            </a:pPr>
            <a:r>
              <a:rPr lang="ru-RU" sz="2000" b="1" dirty="0">
                <a:solidFill>
                  <a:srgbClr val="002060"/>
                </a:solidFill>
              </a:rPr>
              <a:t>Електронно подписване 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Clr>
                <a:srgbClr val="FFC000"/>
              </a:buClr>
              <a:buSzPct val="200000"/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Физически ел</a:t>
            </a:r>
            <a:r>
              <a:rPr lang="ru-RU" sz="1800" dirty="0">
                <a:solidFill>
                  <a:srgbClr val="002060"/>
                </a:solidFill>
              </a:rPr>
              <a:t>. подпис B-trust или облачен Evrotrust </a:t>
            </a:r>
            <a:endParaRPr lang="ru-RU" sz="18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Clr>
                <a:srgbClr val="FFC000"/>
              </a:buClr>
              <a:buSzPct val="200000"/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(</a:t>
            </a:r>
            <a:r>
              <a:rPr lang="ru-RU" sz="1800" dirty="0">
                <a:solidFill>
                  <a:srgbClr val="002060"/>
                </a:solidFill>
              </a:rPr>
              <a:t>чрез мобилно приложение</a:t>
            </a:r>
            <a:r>
              <a:rPr lang="ru-RU" sz="1800" dirty="0" smtClean="0">
                <a:solidFill>
                  <a:srgbClr val="002060"/>
                </a:solidFill>
              </a:rPr>
              <a:t>) само на формуляра за кандидатстване</a:t>
            </a:r>
            <a:endParaRPr lang="ru-RU" sz="1800" dirty="0">
              <a:solidFill>
                <a:srgbClr val="002060"/>
              </a:solidFill>
            </a:endParaRPr>
          </a:p>
          <a:p>
            <a:pPr eaLnBrk="1" hangingPunct="1">
              <a:spcBef>
                <a:spcPts val="0"/>
              </a:spcBef>
              <a:buClr>
                <a:srgbClr val="FFC000"/>
              </a:buClr>
              <a:buSzPct val="200000"/>
            </a:pPr>
            <a:endParaRPr lang="en-US" sz="12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Clr>
                <a:srgbClr val="FFC000"/>
              </a:buClr>
              <a:buSzPct val="200000"/>
            </a:pPr>
            <a:r>
              <a:rPr lang="ru-RU" sz="2000" b="1" dirty="0">
                <a:solidFill>
                  <a:srgbClr val="002060"/>
                </a:solidFill>
              </a:rPr>
              <a:t>Важно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endParaRPr lang="ru-RU" sz="18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Clr>
                <a:srgbClr val="FFC000"/>
              </a:buClr>
              <a:buSzPct val="200000"/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Задължителен трансграничен характер на проектите</a:t>
            </a:r>
          </a:p>
          <a:p>
            <a:pPr marL="0" indent="0">
              <a:spcBef>
                <a:spcPts val="0"/>
              </a:spcBef>
              <a:buClr>
                <a:srgbClr val="FFC000"/>
              </a:buClr>
              <a:buSzPct val="200000"/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Задължително съответствие към СЦ 2.7 и принос към съответните индикатори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3688" y="116632"/>
            <a:ext cx="7380312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Покана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2.7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FFFFFF"/>
                </a:solidFill>
                <a:latin typeface="Tahoma" pitchFamily="34" charset="0"/>
              </a:rPr>
              <a:t>Биоразнообразие и зелена  </a:t>
            </a:r>
            <a:r>
              <a:rPr lang="ru-RU" sz="2400" b="1" dirty="0">
                <a:solidFill>
                  <a:srgbClr val="FFFFFF"/>
                </a:solidFill>
                <a:latin typeface="Tahoma" pitchFamily="34" charset="0"/>
              </a:rPr>
              <a:t>инфраструктура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83" y="217959"/>
            <a:ext cx="1835696" cy="618753"/>
          </a:xfrm>
          <a:prstGeom prst="rect">
            <a:avLst/>
          </a:prstGeom>
        </p:spPr>
      </p:pic>
      <p:pic>
        <p:nvPicPr>
          <p:cNvPr id="8" name="Picture 7" descr="exclamation mark clipart - Clip Art Library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432048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7" t="15231" b="39242"/>
          <a:stretch/>
        </p:blipFill>
        <p:spPr>
          <a:xfrm>
            <a:off x="7638013" y="3890820"/>
            <a:ext cx="132660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3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47664" y="3068960"/>
            <a:ext cx="5719836" cy="707886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bg-BG" sz="4000" b="1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Mistral" panose="03090702030407020403" pitchFamily="66" charset="0"/>
              </a:rPr>
              <a:t>БЛАГОДАРЯ ЗА ВНИМАНИЕТО!</a:t>
            </a:r>
            <a:endParaRPr lang="en-US" sz="4000" b="1" dirty="0">
              <a:solidFill>
                <a:schemeClr val="bg1">
                  <a:lumMod val="90000"/>
                  <a:lumOff val="1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3884"/>
            <a:ext cx="4968552" cy="159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4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5888"/>
            <a:ext cx="7056438" cy="719137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80808"/>
                </a:solidFill>
                <a:latin typeface="Tahoma" pitchFamily="34" charset="0"/>
              </a:rPr>
              <a:t>Print Slide Master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763688" y="44624"/>
            <a:ext cx="7380312" cy="69076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 algn="ctr" fontAlgn="base">
              <a:spcAft>
                <a:spcPct val="0"/>
              </a:spcAft>
            </a:pPr>
            <a:endParaRPr lang="en-US" sz="1400" b="1" dirty="0" smtClean="0">
              <a:solidFill>
                <a:schemeClr val="bg2"/>
              </a:solidFill>
              <a:latin typeface="Tahoma" pitchFamily="34" charset="0"/>
            </a:endParaRPr>
          </a:p>
          <a:p>
            <a:pPr marL="0" lvl="5" algn="ctr" fontAlgn="base">
              <a:spcAft>
                <a:spcPct val="0"/>
              </a:spcAft>
            </a:pPr>
            <a:r>
              <a:rPr lang="ru-RU" sz="2400" b="1" dirty="0" smtClean="0">
                <a:solidFill>
                  <a:schemeClr val="bg2"/>
                </a:solidFill>
                <a:latin typeface="Tahoma" pitchFamily="34" charset="0"/>
              </a:rPr>
              <a:t>Покана 2.4                       Покана 2.7  </a:t>
            </a:r>
            <a:endParaRPr lang="en-US" sz="2400" dirty="0">
              <a:solidFill>
                <a:schemeClr val="bg2"/>
              </a:solidFill>
            </a:endParaRPr>
          </a:p>
          <a:p>
            <a:pPr algn="ctr">
              <a:spcBef>
                <a:spcPts val="0"/>
              </a:spcBef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835696" cy="6187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6423" y="2518451"/>
            <a:ext cx="3438190" cy="3431709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002060"/>
                </a:solidFill>
              </a:defRPr>
            </a:lvl1pPr>
          </a:lstStyle>
          <a:p>
            <a:r>
              <a:rPr lang="ru-RU" sz="1550" b="0" dirty="0"/>
              <a:t>Мрежа от зелени </a:t>
            </a:r>
            <a:r>
              <a:rPr lang="ru-RU" sz="1550" b="0" dirty="0" smtClean="0"/>
              <a:t>и </a:t>
            </a:r>
            <a:r>
              <a:rPr lang="ru-RU" sz="1550" b="0" dirty="0"/>
              <a:t>сини (</a:t>
            </a:r>
            <a:r>
              <a:rPr lang="ru-RU" sz="1550" b="0" dirty="0" smtClean="0"/>
              <a:t>водни) </a:t>
            </a:r>
            <a:r>
              <a:rPr lang="ru-RU" sz="1550" b="0" dirty="0"/>
              <a:t>пространства в </a:t>
            </a:r>
            <a:r>
              <a:rPr lang="ru-RU" sz="1550" dirty="0"/>
              <a:t>градски и крайградски райони</a:t>
            </a:r>
            <a:r>
              <a:rPr lang="ru-RU" sz="1550" b="0" dirty="0"/>
              <a:t> може да подобри условията на околната среда </a:t>
            </a:r>
            <a:r>
              <a:rPr lang="ru-RU" sz="1550" b="0" dirty="0" smtClean="0"/>
              <a:t>(в т. </a:t>
            </a:r>
            <a:r>
              <a:rPr lang="ru-RU" sz="1550" b="0" dirty="0"/>
              <a:t>ч</a:t>
            </a:r>
            <a:r>
              <a:rPr lang="ru-RU" sz="1550" b="0" dirty="0" smtClean="0"/>
              <a:t>. </a:t>
            </a:r>
            <a:r>
              <a:rPr lang="ru-RU" sz="1550" dirty="0" smtClean="0"/>
              <a:t>опазване на биоразнообразието</a:t>
            </a:r>
            <a:r>
              <a:rPr lang="ru-RU" sz="1550" b="0" dirty="0" smtClean="0"/>
              <a:t>) </a:t>
            </a:r>
            <a:r>
              <a:rPr lang="ru-RU" sz="1550" b="0" dirty="0"/>
              <a:t>и </a:t>
            </a:r>
            <a:r>
              <a:rPr lang="ru-RU" sz="1550" b="0" dirty="0" smtClean="0"/>
              <a:t>съответно качеството </a:t>
            </a:r>
            <a:r>
              <a:rPr lang="ru-RU" sz="1550" b="0" dirty="0"/>
              <a:t>на живот на гражданите. </a:t>
            </a:r>
            <a:endParaRPr lang="ru-RU" sz="1550" b="0" dirty="0" smtClean="0"/>
          </a:p>
          <a:p>
            <a:endParaRPr lang="ru-RU" sz="1550" b="0" dirty="0" smtClean="0"/>
          </a:p>
          <a:p>
            <a:r>
              <a:rPr lang="ru-RU" sz="1550" dirty="0" smtClean="0"/>
              <a:t>Зелените </a:t>
            </a:r>
            <a:r>
              <a:rPr lang="ru-RU" sz="1550" dirty="0"/>
              <a:t>инвестиции </a:t>
            </a:r>
            <a:r>
              <a:rPr lang="ru-RU" sz="1550" b="0" dirty="0"/>
              <a:t>следва да включва природосъобразни </a:t>
            </a:r>
            <a:r>
              <a:rPr lang="ru-RU" sz="1550" b="0" dirty="0" smtClean="0"/>
              <a:t>решения, осигуряващи </a:t>
            </a:r>
            <a:r>
              <a:rPr lang="ru-RU" sz="1550" b="0" dirty="0" smtClean="0"/>
              <a:t>чиста и екологосъобразна среда в населените места. </a:t>
            </a:r>
            <a:endParaRPr lang="en-US" sz="155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1936242" y="777310"/>
            <a:ext cx="6984901" cy="1531188"/>
          </a:xfrm>
          <a:prstGeom prst="rect">
            <a:avLst/>
          </a:prstGeom>
          <a:noFill/>
          <a:ln w="25400" cmpd="sng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</a:rPr>
              <a:t>Зелената инфраструктура </a:t>
            </a:r>
            <a:r>
              <a:rPr lang="ru-RU" sz="1550" dirty="0">
                <a:solidFill>
                  <a:srgbClr val="002060"/>
                </a:solidFill>
              </a:rPr>
              <a:t>е стратегически планирана мрежа от естествени и полуестествени зони и зелени площи, </a:t>
            </a:r>
            <a:r>
              <a:rPr lang="en-US" sz="1550" dirty="0" err="1">
                <a:solidFill>
                  <a:srgbClr val="002060"/>
                </a:solidFill>
              </a:rPr>
              <a:t>които</a:t>
            </a:r>
            <a:r>
              <a:rPr lang="en-US" sz="1550" dirty="0">
                <a:solidFill>
                  <a:srgbClr val="002060"/>
                </a:solidFill>
              </a:rPr>
              <a:t> </a:t>
            </a:r>
            <a:r>
              <a:rPr lang="en-US" sz="1550" dirty="0" err="1">
                <a:solidFill>
                  <a:srgbClr val="002060"/>
                </a:solidFill>
              </a:rPr>
              <a:t>предоставят</a:t>
            </a:r>
            <a:r>
              <a:rPr lang="en-US" sz="1550" dirty="0">
                <a:solidFill>
                  <a:srgbClr val="002060"/>
                </a:solidFill>
              </a:rPr>
              <a:t> </a:t>
            </a:r>
            <a:r>
              <a:rPr lang="en-US" sz="1550" dirty="0" err="1">
                <a:solidFill>
                  <a:srgbClr val="002060"/>
                </a:solidFill>
              </a:rPr>
              <a:t>множество</a:t>
            </a:r>
            <a:r>
              <a:rPr lang="en-US" sz="1550" dirty="0">
                <a:solidFill>
                  <a:srgbClr val="002060"/>
                </a:solidFill>
              </a:rPr>
              <a:t> </a:t>
            </a:r>
            <a:r>
              <a:rPr lang="en-US" sz="1550" dirty="0" err="1">
                <a:solidFill>
                  <a:srgbClr val="002060"/>
                </a:solidFill>
              </a:rPr>
              <a:t>екологични</a:t>
            </a:r>
            <a:r>
              <a:rPr lang="en-US" sz="1550" dirty="0">
                <a:solidFill>
                  <a:srgbClr val="002060"/>
                </a:solidFill>
              </a:rPr>
              <a:t>, </a:t>
            </a:r>
            <a:r>
              <a:rPr lang="en-US" sz="1550" dirty="0" err="1">
                <a:solidFill>
                  <a:srgbClr val="002060"/>
                </a:solidFill>
              </a:rPr>
              <a:t>социални</a:t>
            </a:r>
            <a:r>
              <a:rPr lang="en-US" sz="1550" dirty="0">
                <a:solidFill>
                  <a:srgbClr val="002060"/>
                </a:solidFill>
              </a:rPr>
              <a:t> и </a:t>
            </a:r>
            <a:r>
              <a:rPr lang="en-US" sz="1550" dirty="0" err="1">
                <a:solidFill>
                  <a:srgbClr val="002060"/>
                </a:solidFill>
              </a:rPr>
              <a:t>икономически</a:t>
            </a:r>
            <a:r>
              <a:rPr lang="en-US" sz="1550" dirty="0">
                <a:solidFill>
                  <a:srgbClr val="002060"/>
                </a:solidFill>
              </a:rPr>
              <a:t> </a:t>
            </a:r>
            <a:r>
              <a:rPr lang="en-US" sz="1550" dirty="0" err="1">
                <a:solidFill>
                  <a:srgbClr val="002060"/>
                </a:solidFill>
              </a:rPr>
              <a:t>ползи</a:t>
            </a:r>
            <a:r>
              <a:rPr lang="en-US" sz="1550" dirty="0">
                <a:solidFill>
                  <a:srgbClr val="002060"/>
                </a:solidFill>
              </a:rPr>
              <a:t> </a:t>
            </a:r>
            <a:r>
              <a:rPr lang="ru-RU" sz="1550" dirty="0">
                <a:solidFill>
                  <a:srgbClr val="002060"/>
                </a:solidFill>
              </a:rPr>
              <a:t>като </a:t>
            </a:r>
            <a:r>
              <a:rPr lang="en-US" sz="1550" dirty="0" err="1">
                <a:solidFill>
                  <a:srgbClr val="002060"/>
                </a:solidFill>
              </a:rPr>
              <a:t>запазване</a:t>
            </a:r>
            <a:r>
              <a:rPr lang="en-US" sz="1550" dirty="0">
                <a:solidFill>
                  <a:srgbClr val="002060"/>
                </a:solidFill>
              </a:rPr>
              <a:t> </a:t>
            </a:r>
            <a:r>
              <a:rPr lang="en-US" sz="1550" dirty="0" err="1">
                <a:solidFill>
                  <a:srgbClr val="002060"/>
                </a:solidFill>
              </a:rPr>
              <a:t>на</a:t>
            </a:r>
            <a:r>
              <a:rPr lang="en-US" sz="1550" dirty="0">
                <a:solidFill>
                  <a:srgbClr val="002060"/>
                </a:solidFill>
              </a:rPr>
              <a:t> </a:t>
            </a:r>
            <a:r>
              <a:rPr lang="en-US" sz="1550" dirty="0" err="1">
                <a:solidFill>
                  <a:srgbClr val="002060"/>
                </a:solidFill>
              </a:rPr>
              <a:t>биоразнообразието</a:t>
            </a:r>
            <a:r>
              <a:rPr lang="en-US" sz="1550" dirty="0">
                <a:solidFill>
                  <a:srgbClr val="002060"/>
                </a:solidFill>
              </a:rPr>
              <a:t>, </a:t>
            </a:r>
            <a:r>
              <a:rPr lang="en-US" sz="1550" dirty="0" err="1">
                <a:solidFill>
                  <a:srgbClr val="002060"/>
                </a:solidFill>
              </a:rPr>
              <a:t>адаптация</a:t>
            </a:r>
            <a:r>
              <a:rPr lang="en-US" sz="1550" dirty="0">
                <a:solidFill>
                  <a:srgbClr val="002060"/>
                </a:solidFill>
              </a:rPr>
              <a:t> </a:t>
            </a:r>
            <a:r>
              <a:rPr lang="en-US" sz="1550" dirty="0" err="1">
                <a:solidFill>
                  <a:srgbClr val="002060"/>
                </a:solidFill>
              </a:rPr>
              <a:t>към</a:t>
            </a:r>
            <a:r>
              <a:rPr lang="en-US" sz="1550" dirty="0">
                <a:solidFill>
                  <a:srgbClr val="002060"/>
                </a:solidFill>
              </a:rPr>
              <a:t> </a:t>
            </a:r>
            <a:r>
              <a:rPr lang="en-US" sz="1550" dirty="0" err="1">
                <a:solidFill>
                  <a:srgbClr val="002060"/>
                </a:solidFill>
              </a:rPr>
              <a:t>климатичните</a:t>
            </a:r>
            <a:r>
              <a:rPr lang="en-US" sz="1550" dirty="0">
                <a:solidFill>
                  <a:srgbClr val="002060"/>
                </a:solidFill>
              </a:rPr>
              <a:t> </a:t>
            </a:r>
            <a:r>
              <a:rPr lang="en-US" sz="1550" dirty="0" err="1">
                <a:solidFill>
                  <a:srgbClr val="002060"/>
                </a:solidFill>
              </a:rPr>
              <a:t>промени</a:t>
            </a:r>
            <a:r>
              <a:rPr lang="en-US" sz="1550" dirty="0">
                <a:solidFill>
                  <a:srgbClr val="002060"/>
                </a:solidFill>
              </a:rPr>
              <a:t>, </a:t>
            </a:r>
            <a:r>
              <a:rPr lang="en-US" sz="1550" dirty="0" err="1">
                <a:solidFill>
                  <a:srgbClr val="002060"/>
                </a:solidFill>
              </a:rPr>
              <a:t>подобряване</a:t>
            </a:r>
            <a:r>
              <a:rPr lang="en-US" sz="1550" dirty="0">
                <a:solidFill>
                  <a:srgbClr val="002060"/>
                </a:solidFill>
              </a:rPr>
              <a:t> </a:t>
            </a:r>
            <a:r>
              <a:rPr lang="en-US" sz="1550" dirty="0" err="1">
                <a:solidFill>
                  <a:srgbClr val="002060"/>
                </a:solidFill>
              </a:rPr>
              <a:t>на</a:t>
            </a:r>
            <a:r>
              <a:rPr lang="en-US" sz="1550" dirty="0">
                <a:solidFill>
                  <a:srgbClr val="002060"/>
                </a:solidFill>
              </a:rPr>
              <a:t> </a:t>
            </a:r>
            <a:r>
              <a:rPr lang="en-US" sz="1550" dirty="0" err="1">
                <a:solidFill>
                  <a:srgbClr val="002060"/>
                </a:solidFill>
              </a:rPr>
              <a:t>качеството</a:t>
            </a:r>
            <a:r>
              <a:rPr lang="en-US" sz="1550" dirty="0">
                <a:solidFill>
                  <a:srgbClr val="002060"/>
                </a:solidFill>
              </a:rPr>
              <a:t> </a:t>
            </a:r>
            <a:r>
              <a:rPr lang="en-US" sz="1550" dirty="0" err="1">
                <a:solidFill>
                  <a:srgbClr val="002060"/>
                </a:solidFill>
              </a:rPr>
              <a:t>на</a:t>
            </a:r>
            <a:r>
              <a:rPr lang="en-US" sz="1550" dirty="0">
                <a:solidFill>
                  <a:srgbClr val="002060"/>
                </a:solidFill>
              </a:rPr>
              <a:t> </a:t>
            </a:r>
            <a:r>
              <a:rPr lang="en-US" sz="1550" dirty="0" err="1" smtClean="0">
                <a:solidFill>
                  <a:srgbClr val="002060"/>
                </a:solidFill>
              </a:rPr>
              <a:t>въздуха</a:t>
            </a:r>
            <a:r>
              <a:rPr lang="bg-BG" sz="1550" dirty="0" smtClean="0">
                <a:solidFill>
                  <a:srgbClr val="002060"/>
                </a:solidFill>
              </a:rPr>
              <a:t>, почвите</a:t>
            </a:r>
            <a:r>
              <a:rPr lang="en-US" sz="1550" dirty="0" smtClean="0">
                <a:solidFill>
                  <a:srgbClr val="002060"/>
                </a:solidFill>
              </a:rPr>
              <a:t> </a:t>
            </a:r>
            <a:r>
              <a:rPr lang="en-US" sz="1550" dirty="0">
                <a:solidFill>
                  <a:srgbClr val="002060"/>
                </a:solidFill>
              </a:rPr>
              <a:t>и </a:t>
            </a:r>
            <a:r>
              <a:rPr lang="en-US" sz="1550" dirty="0" err="1">
                <a:solidFill>
                  <a:srgbClr val="002060"/>
                </a:solidFill>
              </a:rPr>
              <a:t>водите</a:t>
            </a:r>
            <a:r>
              <a:rPr lang="en-US" sz="1550" dirty="0">
                <a:solidFill>
                  <a:srgbClr val="002060"/>
                </a:solidFill>
              </a:rPr>
              <a:t>, </a:t>
            </a:r>
            <a:r>
              <a:rPr lang="bg-BG" sz="1550" dirty="0" smtClean="0">
                <a:solidFill>
                  <a:srgbClr val="002060"/>
                </a:solidFill>
              </a:rPr>
              <a:t>а от там </a:t>
            </a:r>
            <a:r>
              <a:rPr lang="en-US" sz="1550" dirty="0" smtClean="0">
                <a:solidFill>
                  <a:srgbClr val="002060"/>
                </a:solidFill>
              </a:rPr>
              <a:t>и </a:t>
            </a:r>
            <a:r>
              <a:rPr lang="en-US" sz="1550" dirty="0" err="1" smtClean="0">
                <a:solidFill>
                  <a:srgbClr val="002060"/>
                </a:solidFill>
              </a:rPr>
              <a:t>на</a:t>
            </a:r>
            <a:r>
              <a:rPr lang="en-US" sz="1550" dirty="0" smtClean="0">
                <a:solidFill>
                  <a:srgbClr val="002060"/>
                </a:solidFill>
              </a:rPr>
              <a:t> </a:t>
            </a:r>
            <a:r>
              <a:rPr lang="bg-BG" sz="1550" dirty="0" smtClean="0">
                <a:solidFill>
                  <a:srgbClr val="002060"/>
                </a:solidFill>
              </a:rPr>
              <a:t>качеството на живот</a:t>
            </a:r>
            <a:r>
              <a:rPr lang="en-US" sz="1550" dirty="0" smtClean="0">
                <a:solidFill>
                  <a:srgbClr val="002060"/>
                </a:solidFill>
              </a:rPr>
              <a:t> </a:t>
            </a:r>
            <a:r>
              <a:rPr lang="bg-BG" sz="1550" dirty="0" smtClean="0">
                <a:solidFill>
                  <a:srgbClr val="002060"/>
                </a:solidFill>
              </a:rPr>
              <a:t>на хората</a:t>
            </a:r>
            <a:r>
              <a:rPr lang="en-US" sz="1550" dirty="0" smtClean="0">
                <a:solidFill>
                  <a:srgbClr val="002060"/>
                </a:solidFill>
              </a:rPr>
              <a:t>.</a:t>
            </a:r>
            <a:endParaRPr lang="ru-RU" sz="155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9751" y="2518452"/>
            <a:ext cx="3402696" cy="3431709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550" b="1" dirty="0">
                <a:solidFill>
                  <a:srgbClr val="002060"/>
                </a:solidFill>
              </a:rPr>
              <a:t>Адаптиране</a:t>
            </a:r>
            <a:r>
              <a:rPr lang="en-US" sz="1550" dirty="0">
                <a:solidFill>
                  <a:srgbClr val="002060"/>
                </a:solidFill>
              </a:rPr>
              <a:t> </a:t>
            </a:r>
            <a:r>
              <a:rPr lang="bg-BG" sz="1550" dirty="0">
                <a:solidFill>
                  <a:srgbClr val="002060"/>
                </a:solidFill>
              </a:rPr>
              <a:t>към</a:t>
            </a:r>
            <a:r>
              <a:rPr lang="en-US" sz="1550" dirty="0">
                <a:solidFill>
                  <a:srgbClr val="002060"/>
                </a:solidFill>
              </a:rPr>
              <a:t> </a:t>
            </a:r>
            <a:r>
              <a:rPr lang="bg-BG" sz="1550" dirty="0">
                <a:solidFill>
                  <a:srgbClr val="002060"/>
                </a:solidFill>
              </a:rPr>
              <a:t>изменението</a:t>
            </a:r>
            <a:r>
              <a:rPr lang="en-US" sz="1550" dirty="0">
                <a:solidFill>
                  <a:srgbClr val="002060"/>
                </a:solidFill>
              </a:rPr>
              <a:t> </a:t>
            </a:r>
            <a:r>
              <a:rPr lang="bg-BG" sz="1550" dirty="0">
                <a:solidFill>
                  <a:srgbClr val="002060"/>
                </a:solidFill>
              </a:rPr>
              <a:t>на климата e набор от мерки за намаляване на уязвимостта на</a:t>
            </a:r>
            <a:r>
              <a:rPr lang="en-US" sz="1550" dirty="0">
                <a:solidFill>
                  <a:srgbClr val="002060"/>
                </a:solidFill>
              </a:rPr>
              <a:t> </a:t>
            </a:r>
            <a:r>
              <a:rPr lang="bg-BG" sz="1550" dirty="0">
                <a:solidFill>
                  <a:srgbClr val="002060"/>
                </a:solidFill>
              </a:rPr>
              <a:t>природните и човешките системи към</a:t>
            </a:r>
            <a:r>
              <a:rPr lang="en-US" sz="1550" dirty="0">
                <a:solidFill>
                  <a:srgbClr val="002060"/>
                </a:solidFill>
              </a:rPr>
              <a:t> </a:t>
            </a:r>
            <a:r>
              <a:rPr lang="bg-BG" sz="1550" dirty="0">
                <a:solidFill>
                  <a:srgbClr val="002060"/>
                </a:solidFill>
              </a:rPr>
              <a:t>съществуващи</a:t>
            </a:r>
            <a:r>
              <a:rPr lang="en-US" sz="1550" dirty="0">
                <a:solidFill>
                  <a:srgbClr val="002060"/>
                </a:solidFill>
              </a:rPr>
              <a:t> </a:t>
            </a:r>
            <a:r>
              <a:rPr lang="bg-BG" sz="1550" dirty="0">
                <a:solidFill>
                  <a:srgbClr val="002060"/>
                </a:solidFill>
              </a:rPr>
              <a:t>или очаквани ефекти от изменението на климата. </a:t>
            </a:r>
            <a:endParaRPr lang="bg-BG" sz="1550" dirty="0" smtClean="0">
              <a:solidFill>
                <a:srgbClr val="002060"/>
              </a:solidFill>
            </a:endParaRPr>
          </a:p>
          <a:p>
            <a:endParaRPr lang="bg-BG" sz="1550" dirty="0" smtClean="0">
              <a:solidFill>
                <a:srgbClr val="002060"/>
              </a:solidFill>
            </a:endParaRPr>
          </a:p>
          <a:p>
            <a:r>
              <a:rPr lang="bg-BG" sz="1550" b="1" dirty="0" smtClean="0">
                <a:solidFill>
                  <a:srgbClr val="002060"/>
                </a:solidFill>
              </a:rPr>
              <a:t>Смекчаване</a:t>
            </a:r>
            <a:r>
              <a:rPr lang="bg-BG" sz="1550" dirty="0" smtClean="0">
                <a:solidFill>
                  <a:srgbClr val="002060"/>
                </a:solidFill>
              </a:rPr>
              <a:t> </a:t>
            </a:r>
            <a:r>
              <a:rPr lang="bg-BG" sz="1550" dirty="0">
                <a:solidFill>
                  <a:srgbClr val="002060"/>
                </a:solidFill>
              </a:rPr>
              <a:t>на </a:t>
            </a:r>
            <a:r>
              <a:rPr lang="bg-BG" sz="1550" dirty="0" smtClean="0">
                <a:solidFill>
                  <a:srgbClr val="002060"/>
                </a:solidFill>
              </a:rPr>
              <a:t>промените в климата</a:t>
            </a:r>
            <a:r>
              <a:rPr lang="en-US" sz="1550" dirty="0" smtClean="0">
                <a:solidFill>
                  <a:srgbClr val="002060"/>
                </a:solidFill>
              </a:rPr>
              <a:t> </a:t>
            </a:r>
            <a:r>
              <a:rPr lang="bg-BG" sz="1550" dirty="0" smtClean="0">
                <a:solidFill>
                  <a:srgbClr val="002060"/>
                </a:solidFill>
              </a:rPr>
              <a:t>включва стратегии и мерки </a:t>
            </a:r>
            <a:r>
              <a:rPr lang="bg-BG" sz="1550" dirty="0">
                <a:solidFill>
                  <a:srgbClr val="002060"/>
                </a:solidFill>
              </a:rPr>
              <a:t>за </a:t>
            </a:r>
            <a:r>
              <a:rPr lang="bg-BG" sz="1550" dirty="0" smtClean="0">
                <a:solidFill>
                  <a:srgbClr val="002060"/>
                </a:solidFill>
              </a:rPr>
              <a:t>намаляване</a:t>
            </a:r>
            <a:r>
              <a:rPr lang="en-US" sz="1550" dirty="0" smtClean="0">
                <a:solidFill>
                  <a:srgbClr val="002060"/>
                </a:solidFill>
              </a:rPr>
              <a:t> </a:t>
            </a:r>
            <a:r>
              <a:rPr lang="bg-BG" sz="1550" dirty="0">
                <a:solidFill>
                  <a:srgbClr val="002060"/>
                </a:solidFill>
              </a:rPr>
              <a:t>емисиите на парникови </a:t>
            </a:r>
            <a:r>
              <a:rPr lang="bg-BG" sz="1550" dirty="0" smtClean="0">
                <a:solidFill>
                  <a:srgbClr val="002060"/>
                </a:solidFill>
              </a:rPr>
              <a:t>газове </a:t>
            </a:r>
            <a:r>
              <a:rPr lang="en-US" sz="1550" dirty="0" smtClean="0">
                <a:solidFill>
                  <a:srgbClr val="002060"/>
                </a:solidFill>
              </a:rPr>
              <a:t>и/</a:t>
            </a:r>
            <a:r>
              <a:rPr lang="bg-BG" sz="1550" dirty="0">
                <a:solidFill>
                  <a:srgbClr val="002060"/>
                </a:solidFill>
              </a:rPr>
              <a:t>или</a:t>
            </a:r>
            <a:r>
              <a:rPr lang="en-US" sz="1550" dirty="0">
                <a:solidFill>
                  <a:srgbClr val="002060"/>
                </a:solidFill>
              </a:rPr>
              <a:t> </a:t>
            </a:r>
            <a:r>
              <a:rPr lang="bg-BG" sz="1550" dirty="0">
                <a:solidFill>
                  <a:srgbClr val="002060"/>
                </a:solidFill>
              </a:rPr>
              <a:t>увеличаване на</a:t>
            </a:r>
            <a:r>
              <a:rPr lang="en-US" sz="1550" dirty="0">
                <a:solidFill>
                  <a:srgbClr val="002060"/>
                </a:solidFill>
              </a:rPr>
              <a:t> </a:t>
            </a:r>
            <a:r>
              <a:rPr lang="bg-BG" sz="1550" dirty="0" smtClean="0">
                <a:solidFill>
                  <a:srgbClr val="002060"/>
                </a:solidFill>
              </a:rPr>
              <a:t>тяхното абсорбиране</a:t>
            </a:r>
            <a:r>
              <a:rPr lang="en-US" sz="1550" dirty="0" smtClean="0">
                <a:solidFill>
                  <a:srgbClr val="002060"/>
                </a:solidFill>
              </a:rPr>
              <a:t>.</a:t>
            </a:r>
            <a:endParaRPr lang="en-US" sz="1550" dirty="0">
              <a:solidFill>
                <a:srgbClr val="00206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3401245" y="2307466"/>
            <a:ext cx="484632" cy="216024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6819016" y="2307466"/>
            <a:ext cx="484632" cy="216024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4" y="1268760"/>
            <a:ext cx="7235825" cy="5256584"/>
          </a:xfrm>
        </p:spPr>
        <p:txBody>
          <a:bodyPr/>
          <a:lstStyle/>
          <a:p>
            <a:pPr>
              <a:buClr>
                <a:srgbClr val="FFC000"/>
              </a:buClr>
              <a:buSzPct val="200000"/>
            </a:pPr>
            <a:r>
              <a:rPr lang="bg-BG" sz="2000" b="1" dirty="0">
                <a:solidFill>
                  <a:srgbClr val="002060"/>
                </a:solidFill>
              </a:rPr>
              <a:t>Бюджет – </a:t>
            </a:r>
            <a:r>
              <a:rPr lang="bg-BG" sz="2000" b="1" dirty="0" smtClean="0">
                <a:solidFill>
                  <a:srgbClr val="002060"/>
                </a:solidFill>
              </a:rPr>
              <a:t>9 126 637 €</a:t>
            </a:r>
            <a:endParaRPr lang="bg-BG" sz="2000" b="1" dirty="0">
              <a:solidFill>
                <a:srgbClr val="002060"/>
              </a:solidFill>
            </a:endParaRPr>
          </a:p>
          <a:p>
            <a:pPr eaLnBrk="1" hangingPunct="1">
              <a:buClr>
                <a:srgbClr val="FFC000"/>
              </a:buClr>
              <a:buSzPct val="200000"/>
            </a:pPr>
            <a:endParaRPr lang="en-US" sz="1400" b="1" dirty="0" smtClean="0">
              <a:solidFill>
                <a:srgbClr val="002060"/>
              </a:solidFill>
            </a:endParaRPr>
          </a:p>
          <a:p>
            <a:pPr>
              <a:buClr>
                <a:srgbClr val="FFC000"/>
              </a:buClr>
              <a:buSzPct val="200000"/>
            </a:pPr>
            <a:r>
              <a:rPr lang="ru-RU" sz="2000" b="1" dirty="0">
                <a:solidFill>
                  <a:srgbClr val="002060"/>
                </a:solidFill>
              </a:rPr>
              <a:t>Допустими кандидати – </a:t>
            </a:r>
            <a:r>
              <a:rPr lang="ru-RU" sz="2000" dirty="0" smtClean="0">
                <a:solidFill>
                  <a:srgbClr val="002060"/>
                </a:solidFill>
              </a:rPr>
              <a:t>общински и областни администрации, неправителствени и </a:t>
            </a:r>
            <a:r>
              <a:rPr lang="ru-RU" sz="2000" dirty="0">
                <a:solidFill>
                  <a:srgbClr val="002060"/>
                </a:solidFill>
              </a:rPr>
              <a:t>други </a:t>
            </a:r>
            <a:r>
              <a:rPr lang="ru-RU" sz="2000" dirty="0" smtClean="0">
                <a:solidFill>
                  <a:srgbClr val="002060"/>
                </a:solidFill>
              </a:rPr>
              <a:t>организации от </a:t>
            </a:r>
            <a:r>
              <a:rPr lang="ru-RU" sz="2000" dirty="0">
                <a:solidFill>
                  <a:srgbClr val="002060"/>
                </a:solidFill>
              </a:rPr>
              <a:t>допустимата </a:t>
            </a:r>
            <a:r>
              <a:rPr lang="ru-RU" sz="2000" dirty="0" smtClean="0">
                <a:solidFill>
                  <a:srgbClr val="002060"/>
                </a:solidFill>
              </a:rPr>
              <a:t>зона</a:t>
            </a:r>
          </a:p>
          <a:p>
            <a:pPr>
              <a:buClr>
                <a:srgbClr val="FFC000"/>
              </a:buClr>
              <a:buSzPct val="200000"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>
              <a:buClr>
                <a:srgbClr val="FFC000"/>
              </a:buClr>
              <a:buSzPct val="200000"/>
            </a:pPr>
            <a:r>
              <a:rPr lang="ru-RU" sz="2000" b="1" dirty="0" smtClean="0">
                <a:solidFill>
                  <a:srgbClr val="002060"/>
                </a:solidFill>
              </a:rPr>
              <a:t>Основен фокус – </a:t>
            </a:r>
            <a:r>
              <a:rPr lang="ru-RU" sz="2000" dirty="0" smtClean="0">
                <a:solidFill>
                  <a:srgbClr val="002060"/>
                </a:solidFill>
              </a:rPr>
              <a:t>мерки </a:t>
            </a:r>
            <a:r>
              <a:rPr lang="ru-RU" sz="2000" dirty="0">
                <a:solidFill>
                  <a:srgbClr val="002060"/>
                </a:solidFill>
              </a:rPr>
              <a:t>за адаптиране към изменението на климата</a:t>
            </a:r>
            <a:endParaRPr lang="ru-RU" sz="2000" b="1" dirty="0">
              <a:solidFill>
                <a:srgbClr val="002060"/>
              </a:solidFill>
            </a:endParaRPr>
          </a:p>
          <a:p>
            <a:pPr eaLnBrk="1" hangingPunct="1">
              <a:buClr>
                <a:srgbClr val="FFC000"/>
              </a:buClr>
              <a:buSzPct val="200000"/>
            </a:pPr>
            <a:endParaRPr lang="en-US" sz="1400" b="1" dirty="0" smtClean="0">
              <a:solidFill>
                <a:srgbClr val="002060"/>
              </a:solidFill>
            </a:endParaRPr>
          </a:p>
          <a:p>
            <a:pPr>
              <a:buClr>
                <a:srgbClr val="FFC000"/>
              </a:buClr>
              <a:buSzPct val="200000"/>
            </a:pPr>
            <a:r>
              <a:rPr lang="ru-RU" sz="2000" b="1" dirty="0" smtClean="0">
                <a:solidFill>
                  <a:srgbClr val="002060"/>
                </a:solidFill>
              </a:rPr>
              <a:t>Срок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bg-BG" sz="2000" b="1" dirty="0" smtClean="0">
                <a:solidFill>
                  <a:srgbClr val="002060"/>
                </a:solidFill>
              </a:rPr>
              <a:t>за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кандидатстване </a:t>
            </a:r>
            <a:r>
              <a:rPr lang="ru-RU" sz="1600" dirty="0" smtClean="0">
                <a:solidFill>
                  <a:srgbClr val="002060"/>
                </a:solidFill>
              </a:rPr>
              <a:t>   	</a:t>
            </a:r>
          </a:p>
          <a:p>
            <a:pPr marL="0" indent="0">
              <a:buClr>
                <a:srgbClr val="FFC000"/>
              </a:buClr>
              <a:buSzPct val="200000"/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      </a:t>
            </a:r>
            <a:r>
              <a:rPr lang="ru-RU" sz="1600" b="1" dirty="0" smtClean="0">
                <a:solidFill>
                  <a:srgbClr val="002060"/>
                </a:solidFill>
              </a:rPr>
              <a:t>         </a:t>
            </a:r>
            <a:r>
              <a:rPr lang="ru-RU" sz="1800" dirty="0">
                <a:solidFill>
                  <a:srgbClr val="002060"/>
                </a:solidFill>
              </a:rPr>
              <a:t>18 октомври 2024 </a:t>
            </a:r>
            <a:r>
              <a:rPr lang="ru-RU" sz="1800" dirty="0" smtClean="0">
                <a:solidFill>
                  <a:srgbClr val="002060"/>
                </a:solidFill>
              </a:rPr>
              <a:t>          17 </a:t>
            </a:r>
            <a:r>
              <a:rPr lang="ru-RU" sz="1800" dirty="0">
                <a:solidFill>
                  <a:srgbClr val="002060"/>
                </a:solidFill>
              </a:rPr>
              <a:t>февруари 2025 </a:t>
            </a:r>
            <a:r>
              <a:rPr lang="ru-RU" sz="1800" dirty="0" smtClean="0">
                <a:solidFill>
                  <a:srgbClr val="002060"/>
                </a:solidFill>
              </a:rPr>
              <a:t>1</a:t>
            </a:r>
            <a:r>
              <a:rPr lang="en-US" sz="1800" dirty="0" smtClean="0">
                <a:solidFill>
                  <a:srgbClr val="002060"/>
                </a:solidFill>
              </a:rPr>
              <a:t>3</a:t>
            </a:r>
            <a:r>
              <a:rPr lang="ru-RU" sz="1800" dirty="0" smtClean="0">
                <a:solidFill>
                  <a:srgbClr val="002060"/>
                </a:solidFill>
              </a:rPr>
              <a:t>:00 </a:t>
            </a:r>
            <a:r>
              <a:rPr lang="en-US" sz="1800" dirty="0" smtClean="0">
                <a:solidFill>
                  <a:srgbClr val="002060"/>
                </a:solidFill>
              </a:rPr>
              <a:t>EET</a:t>
            </a:r>
            <a:endParaRPr lang="en-US" sz="1800" dirty="0">
              <a:solidFill>
                <a:srgbClr val="002060"/>
              </a:solidFill>
            </a:endParaRPr>
          </a:p>
          <a:p>
            <a:pPr>
              <a:buClr>
                <a:srgbClr val="FFC000"/>
              </a:buClr>
              <a:buSzPct val="200000"/>
            </a:pPr>
            <a:endParaRPr lang="en-US" sz="1600" b="1" dirty="0">
              <a:solidFill>
                <a:srgbClr val="002060"/>
              </a:solidFill>
            </a:endParaRPr>
          </a:p>
          <a:p>
            <a:pPr>
              <a:buClr>
                <a:srgbClr val="FFC000"/>
              </a:buClr>
              <a:buSzPct val="200000"/>
            </a:pPr>
            <a:r>
              <a:rPr lang="ru-RU" sz="2000" b="1" dirty="0">
                <a:solidFill>
                  <a:srgbClr val="002060"/>
                </a:solidFill>
              </a:rPr>
              <a:t>Начин за </a:t>
            </a:r>
            <a:r>
              <a:rPr lang="ru-RU" sz="2000" b="1" dirty="0" smtClean="0">
                <a:solidFill>
                  <a:srgbClr val="002060"/>
                </a:solidFill>
              </a:rPr>
              <a:t>кандидатстване – онлайн </a:t>
            </a:r>
            <a:r>
              <a:rPr lang="ru-RU" sz="2000" b="1" dirty="0">
                <a:solidFill>
                  <a:srgbClr val="002060"/>
                </a:solidFill>
              </a:rPr>
              <a:t>система </a:t>
            </a:r>
            <a:r>
              <a:rPr lang="ru-RU" sz="2000" b="1" dirty="0" smtClean="0">
                <a:solidFill>
                  <a:srgbClr val="002060"/>
                </a:solidFill>
              </a:rPr>
              <a:t>JеMS </a:t>
            </a:r>
            <a:endParaRPr lang="ru-RU" sz="2000" b="1" dirty="0">
              <a:solidFill>
                <a:srgbClr val="002060"/>
              </a:solidFill>
            </a:endParaRPr>
          </a:p>
          <a:p>
            <a:pPr>
              <a:buClr>
                <a:srgbClr val="FFC000"/>
              </a:buClr>
              <a:buSzPct val="200000"/>
            </a:pPr>
            <a:endParaRPr lang="en-US" sz="1400" b="1" dirty="0" smtClean="0">
              <a:solidFill>
                <a:srgbClr val="002060"/>
              </a:solidFill>
            </a:endParaRPr>
          </a:p>
          <a:p>
            <a:pPr>
              <a:buClr>
                <a:srgbClr val="FFC000"/>
              </a:buClr>
              <a:buSzPct val="200000"/>
            </a:pPr>
            <a:r>
              <a:rPr lang="ru-RU" sz="2000" b="1" dirty="0" smtClean="0">
                <a:solidFill>
                  <a:srgbClr val="002060"/>
                </a:solidFill>
              </a:rPr>
              <a:t>Важни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bg-BG" sz="2000" b="1" dirty="0" smtClean="0">
                <a:solidFill>
                  <a:srgbClr val="002060"/>
                </a:solidFill>
              </a:rPr>
              <a:t>моменти при </a:t>
            </a:r>
            <a:r>
              <a:rPr lang="ru-RU" sz="2000" b="1" dirty="0" smtClean="0">
                <a:solidFill>
                  <a:srgbClr val="002060"/>
                </a:solidFill>
              </a:rPr>
              <a:t>подаване </a:t>
            </a:r>
            <a:r>
              <a:rPr lang="ru-RU" sz="2000" b="1" dirty="0">
                <a:solidFill>
                  <a:srgbClr val="002060"/>
                </a:solidFill>
              </a:rPr>
              <a:t>на </a:t>
            </a:r>
            <a:r>
              <a:rPr lang="ru-RU" sz="2000" b="1" dirty="0" smtClean="0">
                <a:solidFill>
                  <a:srgbClr val="002060"/>
                </a:solidFill>
              </a:rPr>
              <a:t>документи </a:t>
            </a:r>
          </a:p>
          <a:p>
            <a:pPr marL="0" indent="0">
              <a:buClr>
                <a:srgbClr val="FFC000"/>
              </a:buClr>
              <a:buSzPct val="200000"/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</a:t>
            </a:r>
            <a:endParaRPr lang="ru-RU" sz="1600" b="1" dirty="0">
              <a:solidFill>
                <a:srgbClr val="002060"/>
              </a:solidFill>
            </a:endParaRPr>
          </a:p>
          <a:p>
            <a:pPr>
              <a:buClr>
                <a:srgbClr val="FFC000"/>
              </a:buClr>
              <a:buSzPct val="200000"/>
            </a:pPr>
            <a:endParaRPr lang="ru-RU" sz="1400" b="1" dirty="0">
              <a:solidFill>
                <a:srgbClr val="002060"/>
              </a:solidFill>
            </a:endParaRPr>
          </a:p>
          <a:p>
            <a:pPr>
              <a:buClr>
                <a:srgbClr val="FFC000"/>
              </a:buClr>
              <a:buSzPct val="200000"/>
            </a:pPr>
            <a:endParaRPr lang="ru-RU" sz="2000" b="1" dirty="0">
              <a:solidFill>
                <a:srgbClr val="08080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7350" y="44624"/>
            <a:ext cx="7326649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Покана 2.4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Климат и зелена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инфраструктура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1" name="Content Placeholder 6"/>
          <p:cNvPicPr>
            <a:picLocks noChangeAspect="1"/>
          </p:cNvPicPr>
          <p:nvPr/>
        </p:nvPicPr>
        <p:blipFill rotWithShape="1">
          <a:blip r:embed="rId4"/>
          <a:srcRect l="33520" t="65135" r="59786" b="21565"/>
          <a:stretch/>
        </p:blipFill>
        <p:spPr bwMode="auto">
          <a:xfrm>
            <a:off x="5120624" y="1103097"/>
            <a:ext cx="649081" cy="72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1759" y="4401152"/>
            <a:ext cx="436408" cy="43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4327" y="4401152"/>
            <a:ext cx="413910" cy="396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979712" y="1628800"/>
            <a:ext cx="144016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79712" y="2276872"/>
            <a:ext cx="324036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015716" y="3404150"/>
            <a:ext cx="234026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15716" y="4330189"/>
            <a:ext cx="3429449" cy="687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015716" y="5373216"/>
            <a:ext cx="666074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exclamation mark clipart - Clip Art Library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009" y="5519461"/>
            <a:ext cx="432048" cy="61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Straight Connector 26"/>
          <p:cNvCxnSpPr/>
          <p:nvPr/>
        </p:nvCxnSpPr>
        <p:spPr>
          <a:xfrm>
            <a:off x="1979712" y="5949280"/>
            <a:ext cx="6012668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83" y="145951"/>
            <a:ext cx="1835696" cy="61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5888"/>
            <a:ext cx="7056438" cy="719137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80808"/>
                </a:solidFill>
                <a:latin typeface="Tahoma" pitchFamily="34" charset="0"/>
              </a:rPr>
              <a:t>Print Slide Master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4" y="1052736"/>
            <a:ext cx="7128321" cy="5616624"/>
          </a:xfrm>
        </p:spPr>
        <p:txBody>
          <a:bodyPr/>
          <a:lstStyle/>
          <a:p>
            <a:pPr>
              <a:buClr>
                <a:srgbClr val="FFC000"/>
              </a:buClr>
              <a:buSzPct val="200000"/>
            </a:pPr>
            <a:r>
              <a:rPr lang="ru-RU" sz="2000" b="1" dirty="0">
                <a:solidFill>
                  <a:srgbClr val="002060"/>
                </a:solidFill>
              </a:rPr>
              <a:t>Какво е </a:t>
            </a:r>
            <a:r>
              <a:rPr lang="ru-RU" sz="2000" b="1" dirty="0" smtClean="0">
                <a:solidFill>
                  <a:srgbClr val="002060"/>
                </a:solidFill>
              </a:rPr>
              <a:t>новото? </a:t>
            </a:r>
          </a:p>
          <a:p>
            <a:pPr marL="0" indent="0">
              <a:buClr>
                <a:srgbClr val="FFC000"/>
              </a:buClr>
              <a:buSzPct val="200000"/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Декларацията за липса на обстоятелства от Приложение </a:t>
            </a:r>
            <a:r>
              <a:rPr lang="en-US" sz="1800" dirty="0" smtClean="0">
                <a:solidFill>
                  <a:srgbClr val="002060"/>
                </a:solidFill>
              </a:rPr>
              <a:t>AF_A5</a:t>
            </a:r>
            <a:r>
              <a:rPr lang="bg-BG" sz="1800" dirty="0" smtClean="0">
                <a:solidFill>
                  <a:srgbClr val="002060"/>
                </a:solidFill>
              </a:rPr>
              <a:t> – изисква се на етап сключване на договор</a:t>
            </a:r>
          </a:p>
          <a:p>
            <a:pPr marL="0" indent="0">
              <a:buClr>
                <a:srgbClr val="FFC000"/>
              </a:buClr>
              <a:buSzPct val="200000"/>
              <a:buNone/>
            </a:pPr>
            <a:r>
              <a:rPr lang="bg-BG" sz="1800" dirty="0" smtClean="0">
                <a:solidFill>
                  <a:srgbClr val="002060"/>
                </a:solidFill>
              </a:rPr>
              <a:t>Няма ограничително изискване за дата на електронния подпис при допълнително представени документи </a:t>
            </a:r>
          </a:p>
          <a:p>
            <a:pPr marL="0" indent="0">
              <a:buClr>
                <a:srgbClr val="FFC000"/>
              </a:buClr>
              <a:buSzPct val="200000"/>
              <a:buNone/>
            </a:pPr>
            <a:r>
              <a:rPr lang="bg-BG" sz="1800" dirty="0" smtClean="0">
                <a:solidFill>
                  <a:srgbClr val="002060"/>
                </a:solidFill>
              </a:rPr>
              <a:t>При кандидатстване с идеен проект/технически дизайн – отпада изискването за срок на изготвяне от 1 година преди подаване</a:t>
            </a:r>
            <a:endParaRPr lang="ru-RU" sz="1800" dirty="0" smtClean="0">
              <a:solidFill>
                <a:srgbClr val="002060"/>
              </a:solidFill>
            </a:endParaRPr>
          </a:p>
          <a:p>
            <a:pPr marL="0" indent="0">
              <a:buClr>
                <a:srgbClr val="FFC000"/>
              </a:buClr>
              <a:buSzPct val="200000"/>
              <a:buNone/>
            </a:pPr>
            <a:endParaRPr lang="ru-RU" sz="500" dirty="0">
              <a:solidFill>
                <a:srgbClr val="002060"/>
              </a:solidFill>
            </a:endParaRPr>
          </a:p>
          <a:p>
            <a:pPr>
              <a:buClr>
                <a:srgbClr val="FFC000"/>
              </a:buClr>
              <a:buSzPct val="200000"/>
            </a:pPr>
            <a:r>
              <a:rPr lang="ru-RU" sz="2000" b="1" dirty="0">
                <a:solidFill>
                  <a:srgbClr val="002060"/>
                </a:solidFill>
              </a:rPr>
              <a:t>Какви документи се подават и на кой етап?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>
              <a:buClr>
                <a:srgbClr val="FFC000"/>
              </a:buClr>
              <a:buSzPct val="200000"/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Анекси </a:t>
            </a:r>
            <a:r>
              <a:rPr lang="ru-RU" sz="1800" dirty="0">
                <a:solidFill>
                  <a:srgbClr val="002060"/>
                </a:solidFill>
              </a:rPr>
              <a:t>А и </a:t>
            </a:r>
            <a:r>
              <a:rPr lang="ru-RU" sz="1800" dirty="0" smtClean="0">
                <a:solidFill>
                  <a:srgbClr val="002060"/>
                </a:solidFill>
              </a:rPr>
              <a:t>Б – до </a:t>
            </a:r>
            <a:r>
              <a:rPr lang="ru-RU" sz="1800" dirty="0">
                <a:solidFill>
                  <a:srgbClr val="002060"/>
                </a:solidFill>
              </a:rPr>
              <a:t>крайния </a:t>
            </a:r>
            <a:r>
              <a:rPr lang="ru-RU" sz="1800" dirty="0" smtClean="0">
                <a:solidFill>
                  <a:srgbClr val="002060"/>
                </a:solidFill>
              </a:rPr>
              <a:t>срок на поканата или</a:t>
            </a:r>
            <a:r>
              <a:rPr lang="ru-RU" sz="1800" dirty="0">
                <a:solidFill>
                  <a:srgbClr val="002060"/>
                </a:solidFill>
              </a:rPr>
              <a:t>,</a:t>
            </a:r>
            <a:r>
              <a:rPr lang="ru-RU" sz="1800" dirty="0" smtClean="0">
                <a:solidFill>
                  <a:srgbClr val="002060"/>
                </a:solidFill>
              </a:rPr>
              <a:t> ако липсват, при първо поискване</a:t>
            </a:r>
            <a:endParaRPr lang="ru-RU" sz="1800" dirty="0">
              <a:solidFill>
                <a:srgbClr val="002060"/>
              </a:solidFill>
            </a:endParaRPr>
          </a:p>
          <a:p>
            <a:pPr eaLnBrk="1" hangingPunct="1">
              <a:buClr>
                <a:srgbClr val="FFC000"/>
              </a:buClr>
              <a:buSzPct val="200000"/>
            </a:pPr>
            <a:endParaRPr lang="en-US" sz="400" dirty="0" smtClean="0">
              <a:solidFill>
                <a:srgbClr val="002060"/>
              </a:solidFill>
            </a:endParaRPr>
          </a:p>
          <a:p>
            <a:pPr>
              <a:buClr>
                <a:srgbClr val="FFC000"/>
              </a:buClr>
              <a:buSzPct val="200000"/>
            </a:pPr>
            <a:r>
              <a:rPr lang="ru-RU" sz="2000" b="1" dirty="0">
                <a:solidFill>
                  <a:srgbClr val="002060"/>
                </a:solidFill>
              </a:rPr>
              <a:t>Електронно подписване 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Clr>
                <a:srgbClr val="FFC000"/>
              </a:buClr>
              <a:buSzPct val="200000"/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Физически ел</a:t>
            </a:r>
            <a:r>
              <a:rPr lang="ru-RU" sz="1800" dirty="0">
                <a:solidFill>
                  <a:srgbClr val="002060"/>
                </a:solidFill>
              </a:rPr>
              <a:t>. подпис B-trust или облачен Evrotrust </a:t>
            </a:r>
            <a:endParaRPr lang="ru-RU" sz="1800" dirty="0" smtClean="0">
              <a:solidFill>
                <a:srgbClr val="002060"/>
              </a:solidFill>
            </a:endParaRPr>
          </a:p>
          <a:p>
            <a:pPr marL="0" indent="0">
              <a:buClr>
                <a:srgbClr val="FFC000"/>
              </a:buClr>
              <a:buSzPct val="200000"/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(</a:t>
            </a:r>
            <a:r>
              <a:rPr lang="ru-RU" sz="1800" dirty="0">
                <a:solidFill>
                  <a:srgbClr val="002060"/>
                </a:solidFill>
              </a:rPr>
              <a:t>чрез мобилно приложение)</a:t>
            </a:r>
          </a:p>
          <a:p>
            <a:pPr eaLnBrk="1" hangingPunct="1">
              <a:buClr>
                <a:srgbClr val="FFC000"/>
              </a:buClr>
              <a:buSzPct val="200000"/>
            </a:pPr>
            <a:endParaRPr lang="en-US" sz="400" dirty="0" smtClean="0">
              <a:solidFill>
                <a:srgbClr val="002060"/>
              </a:solidFill>
            </a:endParaRPr>
          </a:p>
          <a:p>
            <a:pPr>
              <a:buClr>
                <a:srgbClr val="FFC000"/>
              </a:buClr>
              <a:buSzPct val="200000"/>
            </a:pPr>
            <a:r>
              <a:rPr lang="ru-RU" sz="2000" b="1" dirty="0">
                <a:solidFill>
                  <a:srgbClr val="002060"/>
                </a:solidFill>
              </a:rPr>
              <a:t>Важно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endParaRPr lang="ru-RU" sz="1800" dirty="0" smtClean="0">
              <a:solidFill>
                <a:srgbClr val="002060"/>
              </a:solidFill>
            </a:endParaRPr>
          </a:p>
          <a:p>
            <a:pPr marL="0" indent="0">
              <a:buClr>
                <a:srgbClr val="FFC000"/>
              </a:buClr>
              <a:buSzPct val="200000"/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Електронни подписи </a:t>
            </a:r>
            <a:r>
              <a:rPr lang="ru-RU" sz="1800" dirty="0">
                <a:solidFill>
                  <a:srgbClr val="002060"/>
                </a:solidFill>
              </a:rPr>
              <a:t>за всички </a:t>
            </a:r>
            <a:r>
              <a:rPr lang="ru-RU" sz="1800" dirty="0" smtClean="0">
                <a:solidFill>
                  <a:srgbClr val="002060"/>
                </a:solidFill>
              </a:rPr>
              <a:t>документи</a:t>
            </a:r>
          </a:p>
          <a:p>
            <a:pPr marL="0" indent="0">
              <a:buClr>
                <a:srgbClr val="FFC000"/>
              </a:buClr>
              <a:buSzPct val="200000"/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Кадастрална справка – издадена в рамките на 1 месец преди дадата на подаване на проекта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116632"/>
            <a:ext cx="7380312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Покана 2.4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Климат и зелена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инфраструктура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83" y="217959"/>
            <a:ext cx="1835696" cy="618753"/>
          </a:xfrm>
          <a:prstGeom prst="rect">
            <a:avLst/>
          </a:prstGeom>
        </p:spPr>
      </p:pic>
      <p:pic>
        <p:nvPicPr>
          <p:cNvPr id="8" name="Picture 7" descr="exclamation mark clipart - Clip Art Library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313" y="5373216"/>
            <a:ext cx="432048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7" t="15231" b="39242"/>
          <a:stretch/>
        </p:blipFill>
        <p:spPr>
          <a:xfrm>
            <a:off x="7638013" y="4221088"/>
            <a:ext cx="132660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9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4" y="1268760"/>
            <a:ext cx="7235825" cy="5256584"/>
          </a:xfrm>
        </p:spPr>
        <p:txBody>
          <a:bodyPr/>
          <a:lstStyle/>
          <a:p>
            <a:pPr>
              <a:buClr>
                <a:srgbClr val="FFC000"/>
              </a:buClr>
              <a:buSzPct val="200000"/>
            </a:pPr>
            <a:r>
              <a:rPr lang="bg-BG" sz="2000" b="1" dirty="0">
                <a:solidFill>
                  <a:srgbClr val="002060"/>
                </a:solidFill>
              </a:rPr>
              <a:t>Бюджет – </a:t>
            </a:r>
            <a:r>
              <a:rPr lang="bg-BG" sz="2000" b="1" dirty="0" smtClean="0">
                <a:solidFill>
                  <a:srgbClr val="002060"/>
                </a:solidFill>
              </a:rPr>
              <a:t>10 290 721 €</a:t>
            </a:r>
            <a:endParaRPr lang="bg-BG" sz="2000" b="1" dirty="0">
              <a:solidFill>
                <a:srgbClr val="002060"/>
              </a:solidFill>
            </a:endParaRPr>
          </a:p>
          <a:p>
            <a:pPr eaLnBrk="1" hangingPunct="1">
              <a:buClr>
                <a:srgbClr val="FFC000"/>
              </a:buClr>
              <a:buSzPct val="200000"/>
            </a:pPr>
            <a:endParaRPr lang="en-US" sz="1400" b="1" dirty="0" smtClean="0">
              <a:solidFill>
                <a:srgbClr val="002060"/>
              </a:solidFill>
            </a:endParaRPr>
          </a:p>
          <a:p>
            <a:pPr>
              <a:buClr>
                <a:srgbClr val="FFC000"/>
              </a:buClr>
              <a:buSzPct val="200000"/>
            </a:pPr>
            <a:r>
              <a:rPr lang="ru-RU" sz="2000" b="1" dirty="0">
                <a:solidFill>
                  <a:srgbClr val="002060"/>
                </a:solidFill>
              </a:rPr>
              <a:t>Допустими кандидати – </a:t>
            </a:r>
            <a:r>
              <a:rPr lang="ru-RU" sz="2000" dirty="0" smtClean="0">
                <a:solidFill>
                  <a:srgbClr val="002060"/>
                </a:solidFill>
              </a:rPr>
              <a:t>общински и областни администрации, неправителствени и </a:t>
            </a:r>
            <a:r>
              <a:rPr lang="ru-RU" sz="2000" dirty="0">
                <a:solidFill>
                  <a:srgbClr val="002060"/>
                </a:solidFill>
              </a:rPr>
              <a:t>други </a:t>
            </a:r>
            <a:r>
              <a:rPr lang="ru-RU" sz="2000" dirty="0" smtClean="0">
                <a:solidFill>
                  <a:srgbClr val="002060"/>
                </a:solidFill>
              </a:rPr>
              <a:t>организации от </a:t>
            </a:r>
            <a:r>
              <a:rPr lang="ru-RU" sz="2000" dirty="0">
                <a:solidFill>
                  <a:srgbClr val="002060"/>
                </a:solidFill>
              </a:rPr>
              <a:t>допустимата </a:t>
            </a:r>
            <a:r>
              <a:rPr lang="ru-RU" sz="2000" dirty="0" smtClean="0">
                <a:solidFill>
                  <a:srgbClr val="002060"/>
                </a:solidFill>
              </a:rPr>
              <a:t>зона</a:t>
            </a:r>
          </a:p>
          <a:p>
            <a:pPr>
              <a:buClr>
                <a:srgbClr val="FFC000"/>
              </a:buClr>
              <a:buSzPct val="200000"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>
              <a:buClr>
                <a:srgbClr val="FFC000"/>
              </a:buClr>
              <a:buSzPct val="200000"/>
            </a:pPr>
            <a:r>
              <a:rPr lang="ru-RU" sz="2000" b="1" dirty="0" smtClean="0">
                <a:solidFill>
                  <a:srgbClr val="002060"/>
                </a:solidFill>
              </a:rPr>
              <a:t>Основен фокус – </a:t>
            </a:r>
            <a:r>
              <a:rPr lang="bg-BG" sz="2000" dirty="0">
                <a:solidFill>
                  <a:srgbClr val="002060"/>
                </a:solidFill>
              </a:rPr>
              <a:t>мерки за изграждане на зелена инфраструктура, </a:t>
            </a:r>
            <a:r>
              <a:rPr lang="ru-RU" sz="2000" dirty="0">
                <a:solidFill>
                  <a:srgbClr val="002060"/>
                </a:solidFill>
              </a:rPr>
              <a:t>опазване на </a:t>
            </a:r>
            <a:r>
              <a:rPr lang="ru-RU" sz="2000" dirty="0" smtClean="0">
                <a:solidFill>
                  <a:srgbClr val="002060"/>
                </a:solidFill>
              </a:rPr>
              <a:t>околната </a:t>
            </a:r>
            <a:r>
              <a:rPr lang="ru-RU" sz="2000" dirty="0">
                <a:solidFill>
                  <a:srgbClr val="002060"/>
                </a:solidFill>
              </a:rPr>
              <a:t>среда </a:t>
            </a:r>
            <a:r>
              <a:rPr lang="bg-BG" sz="2000" dirty="0">
                <a:solidFill>
                  <a:srgbClr val="002060"/>
                </a:solidFill>
              </a:rPr>
              <a:t>и био</a:t>
            </a:r>
            <a:r>
              <a:rPr lang="ru-RU" sz="2000" dirty="0">
                <a:solidFill>
                  <a:srgbClr val="002060"/>
                </a:solidFill>
              </a:rPr>
              <a:t>разнообразието </a:t>
            </a:r>
          </a:p>
          <a:p>
            <a:pPr eaLnBrk="1" hangingPunct="1">
              <a:buClr>
                <a:srgbClr val="FFC000"/>
              </a:buClr>
              <a:buSzPct val="200000"/>
            </a:pPr>
            <a:endParaRPr lang="en-US" sz="1200" b="1" dirty="0" smtClean="0">
              <a:solidFill>
                <a:srgbClr val="002060"/>
              </a:solidFill>
            </a:endParaRPr>
          </a:p>
          <a:p>
            <a:pPr>
              <a:buClr>
                <a:srgbClr val="FFC000"/>
              </a:buClr>
              <a:buSzPct val="200000"/>
            </a:pPr>
            <a:r>
              <a:rPr lang="ru-RU" sz="2000" b="1" dirty="0" smtClean="0">
                <a:solidFill>
                  <a:srgbClr val="002060"/>
                </a:solidFill>
              </a:rPr>
              <a:t>Срок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bg-BG" sz="2000" b="1" dirty="0" smtClean="0">
                <a:solidFill>
                  <a:srgbClr val="002060"/>
                </a:solidFill>
              </a:rPr>
              <a:t>за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кандидатстване </a:t>
            </a:r>
            <a:r>
              <a:rPr lang="ru-RU" sz="1600" dirty="0" smtClean="0">
                <a:solidFill>
                  <a:srgbClr val="002060"/>
                </a:solidFill>
              </a:rPr>
              <a:t>– ориентировачно	</a:t>
            </a:r>
          </a:p>
          <a:p>
            <a:pPr marL="0" indent="0">
              <a:buClr>
                <a:srgbClr val="FFC000"/>
              </a:buClr>
              <a:buSzPct val="200000"/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      </a:t>
            </a:r>
            <a:r>
              <a:rPr lang="ru-RU" sz="1600" b="1" dirty="0" smtClean="0">
                <a:solidFill>
                  <a:srgbClr val="002060"/>
                </a:solidFill>
              </a:rPr>
              <a:t>           </a:t>
            </a:r>
            <a:r>
              <a:rPr lang="ru-RU" sz="1800" dirty="0" smtClean="0">
                <a:solidFill>
                  <a:srgbClr val="002060"/>
                </a:solidFill>
              </a:rPr>
              <a:t>март 2025  	     </a:t>
            </a:r>
            <a:r>
              <a:rPr lang="en-US" sz="1800" dirty="0" smtClean="0">
                <a:solidFill>
                  <a:srgbClr val="002060"/>
                </a:solidFill>
              </a:rPr>
              <a:t>		</a:t>
            </a:r>
            <a:r>
              <a:rPr lang="ru-RU" sz="1800" dirty="0" smtClean="0">
                <a:solidFill>
                  <a:srgbClr val="002060"/>
                </a:solidFill>
              </a:rPr>
              <a:t>юни/юли 2025</a:t>
            </a:r>
            <a:endParaRPr lang="en-US" sz="1800" dirty="0">
              <a:solidFill>
                <a:srgbClr val="002060"/>
              </a:solidFill>
            </a:endParaRPr>
          </a:p>
          <a:p>
            <a:pPr>
              <a:buClr>
                <a:srgbClr val="FFC000"/>
              </a:buClr>
              <a:buSzPct val="200000"/>
            </a:pPr>
            <a:endParaRPr lang="en-US" sz="1600" b="1" dirty="0">
              <a:solidFill>
                <a:srgbClr val="002060"/>
              </a:solidFill>
            </a:endParaRPr>
          </a:p>
          <a:p>
            <a:pPr>
              <a:buClr>
                <a:srgbClr val="FFC000"/>
              </a:buClr>
              <a:buSzPct val="200000"/>
            </a:pPr>
            <a:r>
              <a:rPr lang="ru-RU" sz="2000" b="1" dirty="0">
                <a:solidFill>
                  <a:srgbClr val="002060"/>
                </a:solidFill>
              </a:rPr>
              <a:t>Начин за </a:t>
            </a:r>
            <a:r>
              <a:rPr lang="ru-RU" sz="2000" b="1" dirty="0" smtClean="0">
                <a:solidFill>
                  <a:srgbClr val="002060"/>
                </a:solidFill>
              </a:rPr>
              <a:t>кандидатстване – </a:t>
            </a:r>
            <a:r>
              <a:rPr lang="ru-RU" sz="2000" dirty="0" smtClean="0">
                <a:solidFill>
                  <a:srgbClr val="002060"/>
                </a:solidFill>
              </a:rPr>
              <a:t>онлайн </a:t>
            </a:r>
            <a:r>
              <a:rPr lang="ru-RU" sz="2000" dirty="0">
                <a:solidFill>
                  <a:srgbClr val="002060"/>
                </a:solidFill>
              </a:rPr>
              <a:t>система </a:t>
            </a:r>
            <a:r>
              <a:rPr lang="ru-RU" sz="2000" dirty="0" smtClean="0">
                <a:solidFill>
                  <a:srgbClr val="002060"/>
                </a:solidFill>
              </a:rPr>
              <a:t>JеMS </a:t>
            </a:r>
            <a:endParaRPr lang="ru-RU" sz="2000" dirty="0">
              <a:solidFill>
                <a:srgbClr val="002060"/>
              </a:solidFill>
            </a:endParaRPr>
          </a:p>
          <a:p>
            <a:pPr>
              <a:buClr>
                <a:srgbClr val="FFC000"/>
              </a:buClr>
              <a:buSzPct val="200000"/>
            </a:pPr>
            <a:endParaRPr lang="en-US" sz="1400" b="1" dirty="0" smtClean="0">
              <a:solidFill>
                <a:srgbClr val="002060"/>
              </a:solidFill>
            </a:endParaRPr>
          </a:p>
          <a:p>
            <a:pPr>
              <a:buClr>
                <a:srgbClr val="FFC000"/>
              </a:buClr>
              <a:buSzPct val="200000"/>
            </a:pPr>
            <a:r>
              <a:rPr lang="ru-RU" sz="2000" b="1" dirty="0" smtClean="0">
                <a:solidFill>
                  <a:srgbClr val="002060"/>
                </a:solidFill>
              </a:rPr>
              <a:t>Важни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bg-BG" sz="2000" b="1" dirty="0" smtClean="0">
                <a:solidFill>
                  <a:srgbClr val="002060"/>
                </a:solidFill>
              </a:rPr>
              <a:t>моменти при </a:t>
            </a:r>
            <a:r>
              <a:rPr lang="ru-RU" sz="2000" b="1" dirty="0" smtClean="0">
                <a:solidFill>
                  <a:srgbClr val="002060"/>
                </a:solidFill>
              </a:rPr>
              <a:t>подаване </a:t>
            </a:r>
            <a:r>
              <a:rPr lang="ru-RU" sz="2000" b="1" dirty="0">
                <a:solidFill>
                  <a:srgbClr val="002060"/>
                </a:solidFill>
              </a:rPr>
              <a:t>на </a:t>
            </a:r>
            <a:r>
              <a:rPr lang="ru-RU" sz="2000" b="1" dirty="0" smtClean="0">
                <a:solidFill>
                  <a:srgbClr val="002060"/>
                </a:solidFill>
              </a:rPr>
              <a:t>документи </a:t>
            </a:r>
          </a:p>
          <a:p>
            <a:pPr marL="0" indent="0">
              <a:buClr>
                <a:srgbClr val="FFC000"/>
              </a:buClr>
              <a:buSzPct val="200000"/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</a:t>
            </a:r>
            <a:endParaRPr lang="ru-RU" sz="1600" b="1" dirty="0">
              <a:solidFill>
                <a:srgbClr val="002060"/>
              </a:solidFill>
            </a:endParaRPr>
          </a:p>
          <a:p>
            <a:pPr>
              <a:buClr>
                <a:srgbClr val="FFC000"/>
              </a:buClr>
              <a:buSzPct val="200000"/>
            </a:pPr>
            <a:endParaRPr lang="ru-RU" sz="1400" b="1" dirty="0">
              <a:solidFill>
                <a:srgbClr val="002060"/>
              </a:solidFill>
            </a:endParaRPr>
          </a:p>
          <a:p>
            <a:pPr>
              <a:buClr>
                <a:srgbClr val="FFC000"/>
              </a:buClr>
              <a:buSzPct val="200000"/>
            </a:pPr>
            <a:endParaRPr lang="ru-RU" sz="2000" b="1" dirty="0">
              <a:solidFill>
                <a:srgbClr val="080808"/>
              </a:solidFill>
            </a:endParaRPr>
          </a:p>
        </p:txBody>
      </p:sp>
      <p:pic>
        <p:nvPicPr>
          <p:cNvPr id="11" name="Content Placeholder 6"/>
          <p:cNvPicPr>
            <a:picLocks noChangeAspect="1"/>
          </p:cNvPicPr>
          <p:nvPr/>
        </p:nvPicPr>
        <p:blipFill rotWithShape="1">
          <a:blip r:embed="rId4"/>
          <a:srcRect l="33520" t="65135" r="59786" b="21565"/>
          <a:stretch/>
        </p:blipFill>
        <p:spPr bwMode="auto">
          <a:xfrm>
            <a:off x="6122434" y="1124485"/>
            <a:ext cx="451229" cy="50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9752" y="4691430"/>
            <a:ext cx="436408" cy="43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2160" y="4691430"/>
            <a:ext cx="440341" cy="396000"/>
          </a:xfrm>
          <a:prstGeom prst="rect">
            <a:avLst/>
          </a:prstGeom>
        </p:spPr>
      </p:pic>
      <p:pic>
        <p:nvPicPr>
          <p:cNvPr id="25" name="Picture 24" descr="exclamation mark clipart - Clip Art Library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805264"/>
            <a:ext cx="360040" cy="46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83" y="145951"/>
            <a:ext cx="1835696" cy="6187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3688" y="116632"/>
            <a:ext cx="7380312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Покана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2.7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FFFFFF"/>
                </a:solidFill>
                <a:latin typeface="Tahoma" pitchFamily="34" charset="0"/>
              </a:rPr>
              <a:t>Биоразнообразие и зелена  </a:t>
            </a:r>
            <a:r>
              <a:rPr lang="ru-RU" sz="2400" b="1" dirty="0">
                <a:solidFill>
                  <a:srgbClr val="FFFFFF"/>
                </a:solidFill>
                <a:latin typeface="Tahoma" pitchFamily="34" charset="0"/>
              </a:rPr>
              <a:t>инфраструктура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89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5888"/>
            <a:ext cx="7056438" cy="719137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80808"/>
                </a:solidFill>
                <a:latin typeface="Tahoma" pitchFamily="34" charset="0"/>
              </a:rPr>
              <a:t>Print Slide Master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442" y="56252"/>
            <a:ext cx="7380312" cy="69076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 fontAlgn="base">
              <a:spcAft>
                <a:spcPct val="0"/>
              </a:spcAft>
            </a:pPr>
            <a:r>
              <a:rPr lang="ru-RU" sz="2400" b="1" dirty="0" smtClean="0">
                <a:solidFill>
                  <a:schemeClr val="bg2"/>
                </a:solidFill>
                <a:latin typeface="Tahoma" pitchFamily="34" charset="0"/>
              </a:rPr>
              <a:t>                      Покана 2.7  </a:t>
            </a:r>
            <a:endParaRPr lang="en-US" sz="2400" dirty="0">
              <a:solidFill>
                <a:schemeClr val="bg2"/>
              </a:solidFill>
            </a:endParaRPr>
          </a:p>
          <a:p>
            <a:pPr algn="ctr">
              <a:spcBef>
                <a:spcPts val="0"/>
              </a:spcBef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835696" cy="6187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43698" y="2688437"/>
            <a:ext cx="7036685" cy="807913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002060"/>
                </a:solidFill>
              </a:defRPr>
            </a:lvl1pPr>
          </a:lstStyle>
          <a:p>
            <a:pPr lvl="0" eaLnBrk="0" hangingPunct="0"/>
            <a:r>
              <a:rPr lang="ru-RU" sz="1550" dirty="0" smtClean="0"/>
              <a:t>Твърди мерки: </a:t>
            </a:r>
            <a:endParaRPr lang="en-US" sz="1550" dirty="0" smtClean="0"/>
          </a:p>
          <a:p>
            <a:pPr lvl="0" eaLnBrk="0" hangingPunct="0"/>
            <a:r>
              <a:rPr lang="bg-BG" altLang="en-US" sz="1550" b="0" dirty="0"/>
              <a:t>Инвестиции </a:t>
            </a:r>
            <a:r>
              <a:rPr lang="bg-BG" altLang="en-US" sz="1550" b="0" dirty="0" smtClean="0"/>
              <a:t>в </a:t>
            </a:r>
            <a:r>
              <a:rPr lang="bg-BG" altLang="en-US" sz="1550" dirty="0"/>
              <a:t>зелени </a:t>
            </a:r>
            <a:r>
              <a:rPr lang="bg-BG" altLang="en-US" sz="1550" dirty="0" smtClean="0"/>
              <a:t>покриви </a:t>
            </a:r>
            <a:r>
              <a:rPr lang="bg-BG" altLang="en-US" sz="1550" b="0" dirty="0" smtClean="0"/>
              <a:t>(екстензивни и интензивни), фасадно озеленяване, </a:t>
            </a:r>
            <a:r>
              <a:rPr lang="bg-BG" altLang="en-US" sz="1550" b="0" dirty="0" err="1"/>
              <a:t>атриумни</a:t>
            </a:r>
            <a:r>
              <a:rPr lang="bg-BG" altLang="en-US" sz="1550" b="0" dirty="0"/>
              <a:t> </a:t>
            </a:r>
            <a:r>
              <a:rPr lang="bg-BG" altLang="en-US" sz="1550" b="0" dirty="0" smtClean="0"/>
              <a:t>пространства, зелени паркинги </a:t>
            </a:r>
            <a:r>
              <a:rPr lang="bg-BG" altLang="en-US" sz="1550" b="0" dirty="0"/>
              <a:t>и </a:t>
            </a:r>
            <a:r>
              <a:rPr lang="bg-BG" altLang="en-US" sz="1550" b="0" dirty="0" smtClean="0"/>
              <a:t>др.</a:t>
            </a:r>
            <a:endParaRPr lang="bg-BG" altLang="en-US" sz="155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1908175" y="795496"/>
            <a:ext cx="6984901" cy="338554"/>
          </a:xfrm>
          <a:prstGeom prst="rect">
            <a:avLst/>
          </a:prstGeom>
          <a:noFill/>
          <a:ln w="25400" cmpd="sng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g-BG" sz="1600" b="1" dirty="0" smtClean="0">
                <a:solidFill>
                  <a:srgbClr val="002060"/>
                </a:solidFill>
              </a:rPr>
              <a:t>Допустими дейности: </a:t>
            </a:r>
            <a:endParaRPr lang="ru-RU" sz="155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7928" y="1268760"/>
            <a:ext cx="6965148" cy="1284967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g-BG" sz="1550" b="1" dirty="0" smtClean="0">
                <a:solidFill>
                  <a:srgbClr val="002060"/>
                </a:solidFill>
              </a:rPr>
              <a:t>Меки мерки:</a:t>
            </a:r>
            <a:r>
              <a:rPr lang="en-US" sz="1550" dirty="0" smtClean="0">
                <a:solidFill>
                  <a:srgbClr val="002060"/>
                </a:solidFill>
              </a:rPr>
              <a:t> </a:t>
            </a:r>
            <a:endParaRPr lang="bg-BG" sz="1550" dirty="0" smtClean="0">
              <a:solidFill>
                <a:srgbClr val="002060"/>
              </a:solidFill>
            </a:endParaRPr>
          </a:p>
          <a:p>
            <a:r>
              <a:rPr lang="bg-BG" sz="1550" dirty="0" smtClean="0">
                <a:solidFill>
                  <a:srgbClr val="002060"/>
                </a:solidFill>
              </a:rPr>
              <a:t>Споделяне на добри практики и прилагане на екологични и иновативни решения,</a:t>
            </a:r>
            <a:r>
              <a:rPr lang="en-US" sz="1550" dirty="0" smtClean="0">
                <a:solidFill>
                  <a:srgbClr val="002060"/>
                </a:solidFill>
              </a:rPr>
              <a:t> </a:t>
            </a:r>
            <a:r>
              <a:rPr lang="bg-BG" sz="1550" dirty="0" smtClean="0">
                <a:solidFill>
                  <a:srgbClr val="002060"/>
                </a:solidFill>
              </a:rPr>
              <a:t>събиране на данни и обмен на информация по отношение на биоразнообразието, повишаване на осведомеността за ползите от зелените площи в градска среда и др.</a:t>
            </a:r>
            <a:endParaRPr lang="bg-BG" sz="1550" dirty="0">
              <a:solidFill>
                <a:srgbClr val="002060"/>
              </a:solidFill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606830"/>
            <a:ext cx="3564406" cy="20049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631060"/>
            <a:ext cx="2876569" cy="194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5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5888"/>
            <a:ext cx="7056438" cy="719137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80808"/>
                </a:solidFill>
                <a:latin typeface="Tahoma" pitchFamily="34" charset="0"/>
              </a:rPr>
              <a:t>Print Slide Master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442" y="56252"/>
            <a:ext cx="7380312" cy="69076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 fontAlgn="base">
              <a:spcAft>
                <a:spcPct val="0"/>
              </a:spcAft>
            </a:pPr>
            <a:r>
              <a:rPr lang="ru-RU" sz="2400" b="1" dirty="0" smtClean="0">
                <a:solidFill>
                  <a:schemeClr val="bg2"/>
                </a:solidFill>
                <a:latin typeface="Tahoma" pitchFamily="34" charset="0"/>
              </a:rPr>
              <a:t>                      Покана 2.7  </a:t>
            </a:r>
            <a:endParaRPr lang="en-US" sz="2400" dirty="0">
              <a:solidFill>
                <a:schemeClr val="bg2"/>
              </a:solidFill>
            </a:endParaRPr>
          </a:p>
          <a:p>
            <a:pPr algn="ctr">
              <a:spcBef>
                <a:spcPts val="0"/>
              </a:spcBef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835696" cy="61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8175" y="795496"/>
            <a:ext cx="6984901" cy="338554"/>
          </a:xfrm>
          <a:prstGeom prst="rect">
            <a:avLst/>
          </a:prstGeom>
          <a:noFill/>
          <a:ln w="25400" cmpd="sng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g-BG" sz="1600" b="1" dirty="0" smtClean="0">
                <a:solidFill>
                  <a:srgbClr val="002060"/>
                </a:solidFill>
              </a:rPr>
              <a:t>Допустими дейности: </a:t>
            </a:r>
            <a:endParaRPr lang="ru-RU" sz="155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1305" y="4174755"/>
            <a:ext cx="6965148" cy="569387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g-BG" sz="1550" dirty="0" smtClean="0">
                <a:solidFill>
                  <a:srgbClr val="002060"/>
                </a:solidFill>
              </a:rPr>
              <a:t>Изграждане и поддържане на парцели за споделено градинарство и градско земеделие</a:t>
            </a:r>
            <a:endParaRPr lang="bg-BG" sz="1550" dirty="0">
              <a:solidFill>
                <a:srgbClr val="002060"/>
              </a:solidFill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8" r="11855"/>
          <a:stretch/>
        </p:blipFill>
        <p:spPr>
          <a:xfrm>
            <a:off x="1941305" y="2008954"/>
            <a:ext cx="2829793" cy="2124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122" y="2005984"/>
            <a:ext cx="3168352" cy="21134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784" y="4822948"/>
            <a:ext cx="4218666" cy="12852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48" y="4822948"/>
            <a:ext cx="2661425" cy="19621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99765" y="1176065"/>
            <a:ext cx="7036685" cy="807913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002060"/>
                </a:solidFill>
              </a:defRPr>
            </a:lvl1pPr>
          </a:lstStyle>
          <a:p>
            <a:pPr lvl="0" eaLnBrk="0" hangingPunct="0"/>
            <a:r>
              <a:rPr lang="bg-BG" altLang="en-US" sz="1550" b="0" dirty="0"/>
              <a:t>Инвестиции в изграждането на </a:t>
            </a:r>
            <a:r>
              <a:rPr lang="bg-BG" altLang="en-US" sz="1550" dirty="0"/>
              <a:t>зелени площи </a:t>
            </a:r>
            <a:r>
              <a:rPr lang="bg-BG" altLang="en-US" sz="1550" b="0" dirty="0"/>
              <a:t>в широк мащаб – от градски градини и зелени пространства до крайградски паркове, включително подобряване на връзките между тях.</a:t>
            </a:r>
          </a:p>
        </p:txBody>
      </p:sp>
    </p:spTree>
    <p:extLst>
      <p:ext uri="{BB962C8B-B14F-4D97-AF65-F5344CB8AC3E}">
        <p14:creationId xmlns:p14="http://schemas.microsoft.com/office/powerpoint/2010/main" val="356197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5888"/>
            <a:ext cx="7056438" cy="719137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80808"/>
                </a:solidFill>
                <a:latin typeface="Tahoma" pitchFamily="34" charset="0"/>
              </a:rPr>
              <a:t>Print Slide Master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442" y="56252"/>
            <a:ext cx="7380312" cy="69076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 fontAlgn="base">
              <a:spcAft>
                <a:spcPct val="0"/>
              </a:spcAft>
            </a:pPr>
            <a:r>
              <a:rPr lang="ru-RU" sz="2400" b="1" dirty="0" smtClean="0">
                <a:solidFill>
                  <a:schemeClr val="bg2"/>
                </a:solidFill>
                <a:latin typeface="Tahoma" pitchFamily="34" charset="0"/>
              </a:rPr>
              <a:t>                      Покана 2.7  </a:t>
            </a:r>
            <a:endParaRPr lang="en-US" sz="2400" dirty="0">
              <a:solidFill>
                <a:schemeClr val="bg2"/>
              </a:solidFill>
            </a:endParaRPr>
          </a:p>
          <a:p>
            <a:pPr algn="ctr">
              <a:spcBef>
                <a:spcPts val="0"/>
              </a:spcBef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835696" cy="61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8175" y="795496"/>
            <a:ext cx="7056438" cy="338554"/>
          </a:xfrm>
          <a:prstGeom prst="rect">
            <a:avLst/>
          </a:prstGeom>
          <a:noFill/>
          <a:ln w="25400" cmpd="sng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g-BG" sz="1600" b="1" dirty="0" smtClean="0">
                <a:solidFill>
                  <a:srgbClr val="002060"/>
                </a:solidFill>
              </a:rPr>
              <a:t>Допустими дейности: </a:t>
            </a:r>
            <a:endParaRPr lang="ru-RU" sz="1550" dirty="0">
              <a:solidFill>
                <a:srgbClr val="002060"/>
              </a:solidFill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99766" y="1203774"/>
            <a:ext cx="7064848" cy="830997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002060"/>
                </a:solidFill>
              </a:defRPr>
            </a:lvl1pPr>
          </a:lstStyle>
          <a:p>
            <a:r>
              <a:rPr lang="bg-BG" b="0" dirty="0"/>
              <a:t>Изграждане на естествени</a:t>
            </a:r>
            <a:r>
              <a:rPr lang="en-US" b="0" dirty="0"/>
              <a:t> </a:t>
            </a:r>
            <a:r>
              <a:rPr lang="en-US" b="0" dirty="0" err="1"/>
              <a:t>системи</a:t>
            </a:r>
            <a:r>
              <a:rPr lang="en-US" b="0" dirty="0"/>
              <a:t> </a:t>
            </a:r>
            <a:r>
              <a:rPr lang="en-US" b="0" dirty="0" err="1"/>
              <a:t>за</a:t>
            </a:r>
            <a:r>
              <a:rPr lang="en-US" b="0" dirty="0"/>
              <a:t> </a:t>
            </a:r>
            <a:r>
              <a:rPr lang="en-US" b="0" dirty="0" err="1"/>
              <a:t>управление</a:t>
            </a:r>
            <a:r>
              <a:rPr lang="en-US" b="0" dirty="0"/>
              <a:t> </a:t>
            </a:r>
            <a:r>
              <a:rPr lang="en-US" b="0" dirty="0" err="1"/>
              <a:t>на</a:t>
            </a:r>
            <a:r>
              <a:rPr lang="en-US" b="0" dirty="0"/>
              <a:t> </a:t>
            </a:r>
            <a:r>
              <a:rPr lang="en-US" b="0" dirty="0" err="1"/>
              <a:t>валежния</a:t>
            </a:r>
            <a:r>
              <a:rPr lang="en-US" b="0" dirty="0"/>
              <a:t> </a:t>
            </a:r>
            <a:r>
              <a:rPr lang="en-US" b="0" dirty="0" err="1"/>
              <a:t>отток</a:t>
            </a:r>
            <a:r>
              <a:rPr lang="en-US" b="0" dirty="0"/>
              <a:t> и </a:t>
            </a:r>
            <a:r>
              <a:rPr lang="en-US" b="0" dirty="0" err="1"/>
              <a:t>ефективни</a:t>
            </a:r>
            <a:r>
              <a:rPr lang="en-US" b="0" dirty="0"/>
              <a:t> </a:t>
            </a:r>
            <a:r>
              <a:rPr lang="bg-BG" b="0" dirty="0"/>
              <a:t>екологични </a:t>
            </a:r>
            <a:r>
              <a:rPr lang="en-US" b="0" dirty="0" err="1"/>
              <a:t>решения</a:t>
            </a:r>
            <a:r>
              <a:rPr lang="en-US" b="0" dirty="0"/>
              <a:t> </a:t>
            </a:r>
            <a:r>
              <a:rPr lang="en-US" b="0" dirty="0" err="1"/>
              <a:t>за</a:t>
            </a:r>
            <a:r>
              <a:rPr lang="en-US" b="0" dirty="0"/>
              <a:t> </a:t>
            </a:r>
            <a:r>
              <a:rPr lang="en-US" b="0" dirty="0" err="1"/>
              <a:t>справяне</a:t>
            </a:r>
            <a:r>
              <a:rPr lang="en-US" b="0" dirty="0"/>
              <a:t> с </a:t>
            </a:r>
            <a:r>
              <a:rPr lang="en-US" b="0" dirty="0" err="1"/>
              <a:t>наводнения</a:t>
            </a:r>
            <a:r>
              <a:rPr lang="bg-BG" b="0" dirty="0" smtClean="0"/>
              <a:t>:п</a:t>
            </a:r>
            <a:r>
              <a:rPr lang="en-US" b="0" dirty="0" err="1" smtClean="0"/>
              <a:t>ропускливи</a:t>
            </a:r>
            <a:r>
              <a:rPr lang="en-US" b="0" dirty="0" smtClean="0"/>
              <a:t> </a:t>
            </a:r>
            <a:r>
              <a:rPr lang="en-US" b="0" dirty="0" err="1"/>
              <a:t>настилки</a:t>
            </a:r>
            <a:r>
              <a:rPr lang="en-US" b="0" dirty="0"/>
              <a:t>, </a:t>
            </a:r>
            <a:r>
              <a:rPr lang="en-US" b="0" dirty="0" err="1"/>
              <a:t>инфилтрационни</a:t>
            </a:r>
            <a:r>
              <a:rPr lang="en-US" b="0" dirty="0"/>
              <a:t> </a:t>
            </a:r>
            <a:r>
              <a:rPr lang="en-US" b="0" dirty="0" err="1"/>
              <a:t>басейни</a:t>
            </a:r>
            <a:r>
              <a:rPr lang="en-US" b="0" dirty="0"/>
              <a:t>, </a:t>
            </a:r>
            <a:r>
              <a:rPr lang="en-US" b="0" dirty="0" err="1"/>
              <a:t>дъждовни</a:t>
            </a:r>
            <a:r>
              <a:rPr lang="en-US" b="0" dirty="0"/>
              <a:t> </a:t>
            </a:r>
            <a:r>
              <a:rPr lang="en-US" b="0" dirty="0" err="1"/>
              <a:t>градини</a:t>
            </a:r>
            <a:r>
              <a:rPr lang="en-US" b="0" dirty="0"/>
              <a:t> и </a:t>
            </a:r>
            <a:r>
              <a:rPr lang="en-US" b="0" dirty="0" err="1"/>
              <a:t>др</a:t>
            </a:r>
            <a:r>
              <a:rPr lang="en-US" b="0" dirty="0"/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58" b="9755"/>
          <a:stretch/>
        </p:blipFill>
        <p:spPr>
          <a:xfrm>
            <a:off x="1899765" y="2074436"/>
            <a:ext cx="2744244" cy="21975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028" y="2104495"/>
            <a:ext cx="2918133" cy="2188601"/>
          </a:xfrm>
          <a:prstGeom prst="rect">
            <a:avLst/>
          </a:prstGeom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99765" y="4444958"/>
            <a:ext cx="4760467" cy="1569660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002060"/>
                </a:solidFill>
              </a:defRPr>
            </a:lvl1pPr>
          </a:lstStyle>
          <a:p>
            <a:pPr algn="just"/>
            <a:r>
              <a:rPr lang="bg-BG" altLang="en-US" b="0" dirty="0"/>
              <a:t>Всички дейности трябва да са в съответствие с инициативата на ЕС за </a:t>
            </a:r>
            <a:r>
              <a:rPr lang="bg-BG" b="0" dirty="0" smtClean="0"/>
              <a:t>насекомите-</a:t>
            </a:r>
            <a:r>
              <a:rPr lang="bg-BG" altLang="en-US" b="0" dirty="0" err="1" smtClean="0"/>
              <a:t>опрашители</a:t>
            </a:r>
            <a:r>
              <a:rPr lang="bg-BG" altLang="en-US" b="0" dirty="0" smtClean="0"/>
              <a:t>, </a:t>
            </a:r>
            <a:r>
              <a:rPr lang="bg-BG" altLang="en-US" b="0" dirty="0"/>
              <a:t>която</a:t>
            </a:r>
            <a:r>
              <a:rPr lang="en-US" b="0" dirty="0"/>
              <a:t> </a:t>
            </a:r>
            <a:r>
              <a:rPr lang="en-US" b="0" dirty="0" err="1"/>
              <a:t>има</a:t>
            </a:r>
            <a:r>
              <a:rPr lang="en-US" b="0" dirty="0"/>
              <a:t> </a:t>
            </a:r>
            <a:r>
              <a:rPr lang="en-US" b="0" dirty="0" err="1"/>
              <a:t>за</a:t>
            </a:r>
            <a:r>
              <a:rPr lang="en-US" b="0" dirty="0"/>
              <a:t> </a:t>
            </a:r>
            <a:r>
              <a:rPr lang="en-US" b="0" dirty="0" err="1"/>
              <a:t>цел</a:t>
            </a:r>
            <a:r>
              <a:rPr lang="en-US" b="0" dirty="0"/>
              <a:t> </a:t>
            </a:r>
            <a:r>
              <a:rPr lang="en-US" b="0" dirty="0" err="1"/>
              <a:t>да</a:t>
            </a:r>
            <a:r>
              <a:rPr lang="en-US" b="0" dirty="0"/>
              <a:t> </a:t>
            </a:r>
            <a:r>
              <a:rPr lang="en-US" b="0" dirty="0" err="1"/>
              <a:t>се</a:t>
            </a:r>
            <a:r>
              <a:rPr lang="en-US" b="0" dirty="0"/>
              <a:t> </a:t>
            </a:r>
            <a:r>
              <a:rPr lang="en-US" b="0" dirty="0" err="1"/>
              <a:t>справи</a:t>
            </a:r>
            <a:r>
              <a:rPr lang="en-US" b="0" dirty="0"/>
              <a:t> с </a:t>
            </a:r>
            <a:r>
              <a:rPr lang="en-US" b="0" dirty="0" err="1"/>
              <a:t>намаляването</a:t>
            </a:r>
            <a:r>
              <a:rPr lang="en-US" b="0" dirty="0"/>
              <a:t> </a:t>
            </a:r>
            <a:r>
              <a:rPr lang="en-US" b="0" dirty="0" err="1"/>
              <a:t>на</a:t>
            </a:r>
            <a:r>
              <a:rPr lang="en-US" b="0" dirty="0"/>
              <a:t> </a:t>
            </a:r>
            <a:r>
              <a:rPr lang="en-US" b="0" dirty="0" err="1" smtClean="0"/>
              <a:t>пчели</a:t>
            </a:r>
            <a:r>
              <a:rPr lang="bg-BG" b="0" dirty="0" smtClean="0"/>
              <a:t>те</a:t>
            </a:r>
            <a:r>
              <a:rPr lang="en-US" b="0" dirty="0" smtClean="0"/>
              <a:t> </a:t>
            </a:r>
            <a:r>
              <a:rPr lang="en-US" b="0" dirty="0"/>
              <a:t>и </a:t>
            </a:r>
            <a:r>
              <a:rPr lang="en-US" b="0" dirty="0" err="1" smtClean="0"/>
              <a:t>пеперуди</a:t>
            </a:r>
            <a:r>
              <a:rPr lang="bg-BG" b="0" dirty="0" smtClean="0"/>
              <a:t>те</a:t>
            </a:r>
            <a:r>
              <a:rPr lang="en-US" b="0" dirty="0" smtClean="0"/>
              <a:t> </a:t>
            </a:r>
            <a:r>
              <a:rPr lang="en-US" b="0" dirty="0"/>
              <a:t>в </a:t>
            </a:r>
            <a:r>
              <a:rPr lang="en-US" b="0" dirty="0" smtClean="0"/>
              <a:t> </a:t>
            </a:r>
            <a:r>
              <a:rPr lang="en-US" b="0" dirty="0" err="1"/>
              <a:t>Европа</a:t>
            </a:r>
            <a:r>
              <a:rPr lang="en-US" b="0" dirty="0"/>
              <a:t> </a:t>
            </a:r>
            <a:r>
              <a:rPr lang="en-US" b="0" dirty="0" err="1" smtClean="0"/>
              <a:t>чрез</a:t>
            </a:r>
            <a:r>
              <a:rPr lang="en-US" b="0" dirty="0" smtClean="0"/>
              <a:t> </a:t>
            </a:r>
            <a:r>
              <a:rPr lang="en-US" b="0" dirty="0" err="1" smtClean="0"/>
              <a:t>опазване</a:t>
            </a:r>
            <a:r>
              <a:rPr lang="en-US" b="0" dirty="0" smtClean="0"/>
              <a:t>, </a:t>
            </a:r>
            <a:r>
              <a:rPr lang="en-US" b="0" dirty="0" err="1"/>
              <a:t>устойчиво</a:t>
            </a:r>
            <a:r>
              <a:rPr lang="en-US" b="0" dirty="0"/>
              <a:t> </a:t>
            </a:r>
            <a:r>
              <a:rPr lang="en-US" b="0" dirty="0" err="1"/>
              <a:t>използване</a:t>
            </a:r>
            <a:r>
              <a:rPr lang="en-US" b="0" dirty="0"/>
              <a:t> </a:t>
            </a:r>
            <a:r>
              <a:rPr lang="en-US" b="0" dirty="0" err="1"/>
              <a:t>на</a:t>
            </a:r>
            <a:r>
              <a:rPr lang="en-US" b="0" dirty="0"/>
              <a:t> </a:t>
            </a:r>
            <a:r>
              <a:rPr lang="en-US" b="0" dirty="0" err="1"/>
              <a:t>земята</a:t>
            </a:r>
            <a:r>
              <a:rPr lang="en-US" b="0" dirty="0"/>
              <a:t> и </a:t>
            </a:r>
            <a:r>
              <a:rPr lang="en-US" b="0" dirty="0" err="1"/>
              <a:t>повишаване</a:t>
            </a:r>
            <a:r>
              <a:rPr lang="en-US" b="0" dirty="0"/>
              <a:t> </a:t>
            </a:r>
            <a:r>
              <a:rPr lang="en-US" b="0" dirty="0" err="1"/>
              <a:t>на</a:t>
            </a:r>
            <a:r>
              <a:rPr lang="en-US" b="0" dirty="0"/>
              <a:t> </a:t>
            </a:r>
            <a:r>
              <a:rPr lang="en-US" b="0" dirty="0" err="1"/>
              <a:t>осведомеността</a:t>
            </a:r>
            <a:r>
              <a:rPr lang="en-US" b="0" dirty="0"/>
              <a:t>.</a:t>
            </a:r>
            <a:r>
              <a:rPr lang="bg-BG" b="0" dirty="0"/>
              <a:t> </a:t>
            </a:r>
            <a:endParaRPr lang="en-US" b="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685" y="5066901"/>
            <a:ext cx="215592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5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5888"/>
            <a:ext cx="7056438" cy="719137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80808"/>
                </a:solidFill>
                <a:latin typeface="Tahoma" pitchFamily="34" charset="0"/>
              </a:rPr>
              <a:t>Print Slide Master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442" y="56252"/>
            <a:ext cx="7380312" cy="69076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 fontAlgn="base">
              <a:spcAft>
                <a:spcPct val="0"/>
              </a:spcAft>
            </a:pPr>
            <a:r>
              <a:rPr lang="ru-RU" sz="2400" b="1" dirty="0" smtClean="0">
                <a:solidFill>
                  <a:schemeClr val="bg2"/>
                </a:solidFill>
                <a:latin typeface="Tahoma" pitchFamily="34" charset="0"/>
              </a:rPr>
              <a:t>                      Покана 2.7  </a:t>
            </a:r>
            <a:endParaRPr lang="en-US" sz="2400" dirty="0">
              <a:solidFill>
                <a:schemeClr val="bg2"/>
              </a:solidFill>
            </a:endParaRPr>
          </a:p>
          <a:p>
            <a:pPr algn="ctr">
              <a:spcBef>
                <a:spcPts val="0"/>
              </a:spcBef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835696" cy="618753"/>
          </a:xfrm>
          <a:prstGeom prst="rect">
            <a:avLst/>
          </a:prstGeom>
        </p:spPr>
      </p:pic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65017" y="900788"/>
            <a:ext cx="7064848" cy="1015663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002060"/>
                </a:solidFill>
              </a:defRPr>
            </a:lvl1pPr>
          </a:lstStyle>
          <a:p>
            <a:pPr algn="just"/>
            <a:r>
              <a:rPr lang="bg-BG" sz="1500" b="0" dirty="0"/>
              <a:t>П</a:t>
            </a:r>
            <a:r>
              <a:rPr lang="en-US" sz="1500" b="0" dirty="0" err="1"/>
              <a:t>роектите</a:t>
            </a:r>
            <a:r>
              <a:rPr lang="en-US" sz="1500" b="0" dirty="0"/>
              <a:t> </a:t>
            </a:r>
            <a:r>
              <a:rPr lang="en-US" sz="1500" b="0" dirty="0" err="1"/>
              <a:t>за</a:t>
            </a:r>
            <a:r>
              <a:rPr lang="en-US" sz="1500" b="0" dirty="0"/>
              <a:t> </a:t>
            </a:r>
            <a:r>
              <a:rPr lang="en-US" sz="1500" b="0" dirty="0" err="1"/>
              <a:t>зелена</a:t>
            </a:r>
            <a:r>
              <a:rPr lang="en-US" sz="1500" b="0" dirty="0"/>
              <a:t> </a:t>
            </a:r>
            <a:r>
              <a:rPr lang="en-US" sz="1500" b="0" dirty="0" err="1"/>
              <a:t>инфраструктура</a:t>
            </a:r>
            <a:r>
              <a:rPr lang="en-US" sz="1500" b="0" dirty="0"/>
              <a:t> </a:t>
            </a:r>
            <a:r>
              <a:rPr lang="bg-BG" sz="1500" b="0" dirty="0"/>
              <a:t>следва да </a:t>
            </a:r>
            <a:r>
              <a:rPr lang="en-US" sz="1500" b="0" dirty="0" err="1"/>
              <a:t>интегрират</a:t>
            </a:r>
            <a:r>
              <a:rPr lang="en-US" sz="1500" b="0" dirty="0"/>
              <a:t> </a:t>
            </a:r>
            <a:r>
              <a:rPr lang="bg-BG" sz="1500" b="0" dirty="0"/>
              <a:t>природосъобразни </a:t>
            </a:r>
            <a:r>
              <a:rPr lang="en-US" sz="1500" b="0" dirty="0" err="1"/>
              <a:t>решения</a:t>
            </a:r>
            <a:r>
              <a:rPr lang="bg-BG" sz="1500" b="0" dirty="0"/>
              <a:t> и естествени </a:t>
            </a:r>
            <a:r>
              <a:rPr lang="bg-BG" sz="1500" b="0" dirty="0" err="1"/>
              <a:t>матер</a:t>
            </a:r>
            <a:r>
              <a:rPr lang="en-US" sz="1500" b="0" dirty="0"/>
              <a:t>и</a:t>
            </a:r>
            <a:r>
              <a:rPr lang="bg-BG" sz="1500" b="0" dirty="0" err="1"/>
              <a:t>али</a:t>
            </a:r>
            <a:r>
              <a:rPr lang="bg-BG" sz="1500" b="0" dirty="0"/>
              <a:t>, които </a:t>
            </a:r>
            <a:r>
              <a:rPr lang="ru-RU" sz="1500" b="0" dirty="0"/>
              <a:t>играят ключова роля за създаване на устойчиви, енергийно ефективни и екологични градски пространства.</a:t>
            </a:r>
            <a:endParaRPr lang="en-US" sz="1500" b="0" dirty="0"/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75" y="2070226"/>
            <a:ext cx="2899474" cy="19354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99765" y="4218643"/>
            <a:ext cx="7064848" cy="2215991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002060"/>
                </a:solidFill>
              </a:defRPr>
            </a:lvl1pPr>
          </a:lstStyle>
          <a:p>
            <a:pPr lvl="1" algn="just"/>
            <a:r>
              <a:rPr lang="bg-BG" sz="1500" dirty="0" smtClean="0">
                <a:solidFill>
                  <a:srgbClr val="002060"/>
                </a:solidFill>
              </a:rPr>
              <a:t>В проектите с инвестиции в зелена инфраструктура следва да се предвиждат само местни неинвазивни растителни видове. </a:t>
            </a:r>
            <a:r>
              <a:rPr lang="bg-BG" sz="1500" dirty="0">
                <a:solidFill>
                  <a:srgbClr val="002060"/>
                </a:solidFill>
              </a:rPr>
              <a:t>П</a:t>
            </a:r>
            <a:r>
              <a:rPr lang="bg-BG" sz="1500" dirty="0" smtClean="0">
                <a:solidFill>
                  <a:srgbClr val="002060"/>
                </a:solidFill>
              </a:rPr>
              <a:t>овече информация може да намерите на следните линкове: </a:t>
            </a:r>
          </a:p>
          <a:p>
            <a:pPr lvl="1" algn="just"/>
            <a:endParaRPr lang="en-US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500" i="1" dirty="0" smtClean="0"/>
              <a:t>Списък на инвазивните видове на територията на България:</a:t>
            </a:r>
          </a:p>
          <a:p>
            <a:pPr marL="358775"/>
            <a:r>
              <a:rPr lang="en-US" sz="1200" i="1" dirty="0" smtClean="0">
                <a:solidFill>
                  <a:srgbClr val="0070C0"/>
                </a:solidFill>
              </a:rPr>
              <a:t>https</a:t>
            </a:r>
            <a:r>
              <a:rPr lang="en-US" sz="1200" i="1" dirty="0">
                <a:solidFill>
                  <a:srgbClr val="0070C0"/>
                </a:solidFill>
              </a:rPr>
              <a:t>://www.moew.government.bg/bg/priroda/biologichno-raznoobrazie/nemestni-i-invazivni-chujdi-vidove/invazivni-chujdi-vidove</a:t>
            </a:r>
            <a:r>
              <a:rPr lang="en-US" sz="1200" i="1" dirty="0" smtClean="0">
                <a:solidFill>
                  <a:srgbClr val="0070C0"/>
                </a:solidFill>
              </a:rPr>
              <a:t>/</a:t>
            </a:r>
            <a:r>
              <a:rPr lang="bg-BG" sz="1200" i="1" dirty="0" smtClean="0">
                <a:solidFill>
                  <a:srgbClr val="0070C0"/>
                </a:solidFill>
              </a:rPr>
              <a:t>  </a:t>
            </a:r>
            <a:r>
              <a:rPr lang="bg-BG" sz="1200" i="1" dirty="0" smtClean="0"/>
              <a:t>(МОСВ)</a:t>
            </a:r>
          </a:p>
          <a:p>
            <a:pPr marL="358775"/>
            <a:endParaRPr lang="bg-BG" sz="1200" i="1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500" i="1" dirty="0"/>
              <a:t>Определител на местните видове в България:</a:t>
            </a:r>
          </a:p>
          <a:p>
            <a:pPr indent="361950"/>
            <a:r>
              <a:rPr lang="en-US" sz="1200" i="1" dirty="0" smtClean="0">
                <a:solidFill>
                  <a:srgbClr val="0070C0"/>
                </a:solidFill>
              </a:rPr>
              <a:t>https</a:t>
            </a:r>
            <a:r>
              <a:rPr lang="en-US" sz="1200" i="1" dirty="0">
                <a:solidFill>
                  <a:srgbClr val="0070C0"/>
                </a:solidFill>
              </a:rPr>
              <a:t>://</a:t>
            </a:r>
            <a:r>
              <a:rPr lang="en-US" sz="1200" i="1" dirty="0" smtClean="0">
                <a:solidFill>
                  <a:srgbClr val="0070C0"/>
                </a:solidFill>
              </a:rPr>
              <a:t>botanica.gallery/wp/archives/21117</a:t>
            </a:r>
            <a:r>
              <a:rPr lang="bg-BG" sz="1200" i="1" dirty="0" smtClean="0">
                <a:solidFill>
                  <a:srgbClr val="0070C0"/>
                </a:solidFill>
              </a:rPr>
              <a:t>  </a:t>
            </a:r>
            <a:r>
              <a:rPr lang="bg-BG" sz="1200" i="1" dirty="0" smtClean="0"/>
              <a:t>(Аграрен университет - Пловдив)</a:t>
            </a:r>
            <a:endParaRPr lang="en-US" sz="12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751" y="2070226"/>
            <a:ext cx="3213077" cy="196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3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7">
      <a:dk1>
        <a:srgbClr val="000000"/>
      </a:dk1>
      <a:lt1>
        <a:srgbClr val="256101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ACB7AA"/>
      </a:accent3>
      <a:accent4>
        <a:srgbClr val="000000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FFFFFF"/>
        </a:dk1>
        <a:lt1>
          <a:srgbClr val="566876"/>
        </a:lt1>
        <a:dk2>
          <a:srgbClr val="256101"/>
        </a:dk2>
        <a:lt2>
          <a:srgbClr val="566876"/>
        </a:lt2>
        <a:accent1>
          <a:srgbClr val="FFFFFF"/>
        </a:accent1>
        <a:accent2>
          <a:srgbClr val="FFFFFF"/>
        </a:accent2>
        <a:accent3>
          <a:srgbClr val="ACB7AA"/>
        </a:accent3>
        <a:accent4>
          <a:srgbClr val="485864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256101"/>
        </a:lt1>
        <a:dk2>
          <a:srgbClr val="54585C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CB7AA"/>
        </a:accent3>
        <a:accent4>
          <a:srgbClr val="40404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111111"/>
        </a:dk1>
        <a:lt1>
          <a:srgbClr val="256101"/>
        </a:lt1>
        <a:dk2>
          <a:srgbClr val="566876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CB7AA"/>
        </a:accent3>
        <a:accent4>
          <a:srgbClr val="0D0D0D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292929"/>
        </a:dk1>
        <a:lt1>
          <a:srgbClr val="256101"/>
        </a:lt1>
        <a:dk2>
          <a:srgbClr val="292929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CB7AA"/>
        </a:accent3>
        <a:accent4>
          <a:srgbClr val="212121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FFFFFF"/>
        </a:dk1>
        <a:lt1>
          <a:srgbClr val="5F5F5F"/>
        </a:lt1>
        <a:dk2>
          <a:srgbClr val="256101"/>
        </a:dk2>
        <a:lt2>
          <a:srgbClr val="5F5F5F"/>
        </a:lt2>
        <a:accent1>
          <a:srgbClr val="FFFFFF"/>
        </a:accent1>
        <a:accent2>
          <a:srgbClr val="FFFFFF"/>
        </a:accent2>
        <a:accent3>
          <a:srgbClr val="ACB7AA"/>
        </a:accent3>
        <a:accent4>
          <a:srgbClr val="50505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6">
        <a:dk1>
          <a:srgbClr val="FFFFFF"/>
        </a:dk1>
        <a:lt1>
          <a:srgbClr val="777777"/>
        </a:lt1>
        <a:dk2>
          <a:srgbClr val="256101"/>
        </a:dk2>
        <a:lt2>
          <a:srgbClr val="777777"/>
        </a:lt2>
        <a:accent1>
          <a:srgbClr val="FFFFFF"/>
        </a:accent1>
        <a:accent2>
          <a:srgbClr val="FFFFFF"/>
        </a:accent2>
        <a:accent3>
          <a:srgbClr val="ACB7AA"/>
        </a:accent3>
        <a:accent4>
          <a:srgbClr val="65656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256101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CB7AA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000000"/>
        </a:dk1>
        <a:lt1>
          <a:srgbClr val="256101"/>
        </a:lt1>
        <a:dk2>
          <a:srgbClr val="256101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CB7AA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256101"/>
        </a:dk1>
        <a:lt1>
          <a:srgbClr val="256101"/>
        </a:lt1>
        <a:dk2>
          <a:srgbClr val="256101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CB7AA"/>
        </a:accent3>
        <a:accent4>
          <a:srgbClr val="1E5201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2304</TotalTime>
  <Words>804</Words>
  <Application>Microsoft Office PowerPoint</Application>
  <PresentationFormat>On-screen Show (4:3)</PresentationFormat>
  <Paragraphs>114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Mistral</vt:lpstr>
      <vt:lpstr>Tahoma</vt:lpstr>
      <vt:lpstr>template</vt:lpstr>
      <vt:lpstr>Покана 2.4  Климат и зелена инфраструктура</vt:lpstr>
      <vt:lpstr>Print Slide Master</vt:lpstr>
      <vt:lpstr>PowerPoint Presentation</vt:lpstr>
      <vt:lpstr>Print Slide Master</vt:lpstr>
      <vt:lpstr>PowerPoint Presentation</vt:lpstr>
      <vt:lpstr>Print Slide Master</vt:lpstr>
      <vt:lpstr>Print Slide Master</vt:lpstr>
      <vt:lpstr>Print Slide Master</vt:lpstr>
      <vt:lpstr>Print Slide Master</vt:lpstr>
      <vt:lpstr>Print Slide Master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DIMANA BORISLAVOVA SADONKOVA</dc:creator>
  <cp:lastModifiedBy>MILEN SVETOSLAVOV OBRETENOV</cp:lastModifiedBy>
  <cp:revision>78</cp:revision>
  <dcterms:created xsi:type="dcterms:W3CDTF">2025-01-28T07:36:22Z</dcterms:created>
  <dcterms:modified xsi:type="dcterms:W3CDTF">2025-02-11T08:07:35Z</dcterms:modified>
</cp:coreProperties>
</file>