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bookmarkIdSeed="3">
  <p:sldMasterIdLst>
    <p:sldMasterId id="2147484055" r:id="rId4"/>
  </p:sldMasterIdLst>
  <p:notesMasterIdLst>
    <p:notesMasterId r:id="rId27"/>
  </p:notesMasterIdLst>
  <p:sldIdLst>
    <p:sldId id="283" r:id="rId5"/>
    <p:sldId id="278" r:id="rId6"/>
    <p:sldId id="307" r:id="rId7"/>
    <p:sldId id="296" r:id="rId8"/>
    <p:sldId id="310" r:id="rId9"/>
    <p:sldId id="297" r:id="rId10"/>
    <p:sldId id="298" r:id="rId11"/>
    <p:sldId id="308" r:id="rId12"/>
    <p:sldId id="288" r:id="rId13"/>
    <p:sldId id="309" r:id="rId14"/>
    <p:sldId id="299" r:id="rId15"/>
    <p:sldId id="300" r:id="rId16"/>
    <p:sldId id="302" r:id="rId17"/>
    <p:sldId id="311" r:id="rId18"/>
    <p:sldId id="303" r:id="rId19"/>
    <p:sldId id="312" r:id="rId20"/>
    <p:sldId id="305" r:id="rId21"/>
    <p:sldId id="289" r:id="rId22"/>
    <p:sldId id="304" r:id="rId23"/>
    <p:sldId id="306" r:id="rId24"/>
    <p:sldId id="313" r:id="rId25"/>
    <p:sldId id="29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2ADB1-275D-430A-89EE-5C7E6CFF6FF2}" type="datetimeFigureOut">
              <a:rPr lang="en-US" smtClean="0"/>
              <a:t>4/5/2023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725628-3A68-42F4-BA86-981817953149}" type="slidenum">
              <a:rPr lang="en-US" smtClean="0"/>
              <a:t>‹#›</a:t>
            </a:fld>
            <a:endParaRPr lang="en-US" dirty="0"/>
          </a:p>
        </p:txBody>
      </p:sp>
    </p:spTree>
    <p:extLst>
      <p:ext uri="{BB962C8B-B14F-4D97-AF65-F5344CB8AC3E}">
        <p14:creationId xmlns:p14="http://schemas.microsoft.com/office/powerpoint/2010/main" val="64925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D8677B-9D33-4404-9D30-F646AA2C258E}" type="datetime1">
              <a:rPr lang="en-US" smtClean="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765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40999719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938722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54579288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51470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78410993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84700834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76954678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smtClean="0"/>
              <a:t>Click to edit Master subtitle style</a:t>
            </a:r>
            <a:endParaRPr lang="en-US" noProof="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577639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711087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1806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064030774"/>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a:lstStyle>
            <a:lvl1pPr algn="r">
              <a:defRPr sz="6000" b="1" spc="-300">
                <a:solidFill>
                  <a:schemeClr val="tx1">
                    <a:lumMod val="75000"/>
                    <a:lumOff val="25000"/>
                  </a:schemeClr>
                </a:solidFill>
              </a:defRPr>
            </a:lvl1pPr>
          </a:lstStyle>
          <a:p>
            <a:r>
              <a:rPr lang="en-US" noProof="0"/>
              <a:t>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763727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a:lstStyle>
            <a:lvl1pPr algn="l">
              <a:defRPr sz="6000" b="1" spc="-300">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851818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2307689"/>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815037"/>
            <a:ext cx="5472000" cy="337696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2308214"/>
            <a:ext cx="5472000" cy="358775"/>
          </a:xfrm>
        </p:spPr>
        <p:txBody>
          <a:bodyPr/>
          <a:lstStyle>
            <a:lvl1pPr marL="0" indent="0">
              <a:buNone/>
              <a:defRPr sz="2400" b="1"/>
            </a:lvl1pPr>
          </a:lstStyle>
          <a:p>
            <a:pPr lvl="0"/>
            <a:r>
              <a:rPr lang="en-US" noProof="0" smtClean="0"/>
              <a:t>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812214"/>
            <a:ext cx="5472113" cy="3379036"/>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Rectangle 9" descr="Accent block left">
            <a:extLst>
              <a:ext uri="{FF2B5EF4-FFF2-40B4-BE49-F238E27FC236}">
                <a16:creationId xmlns:a16="http://schemas.microsoft.com/office/drawing/2014/main" id="{BBC0CAF5-0DE6-4BEA-824E-124A54A76AC6}"/>
              </a:ext>
              <a:ext uri="{C183D7F6-B498-43B3-948B-1728B52AA6E4}">
                <adec:decorative xmlns="" xmlns:adec="http://schemas.microsoft.com/office/drawing/2017/decorative" val="1"/>
              </a:ext>
            </a:extLst>
          </p:cNvPr>
          <p:cNvSpPr/>
          <p:nvPr userDrawn="1"/>
        </p:nvSpPr>
        <p:spPr>
          <a:xfrm>
            <a:off x="431800" y="2100317"/>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1" name="Rectangle 10" descr="Accent bar right&#10;">
            <a:extLst>
              <a:ext uri="{FF2B5EF4-FFF2-40B4-BE49-F238E27FC236}">
                <a16:creationId xmlns:a16="http://schemas.microsoft.com/office/drawing/2014/main" id="{ED008080-B2F5-441A-8B15-30AE86BBF943}"/>
              </a:ext>
              <a:ext uri="{C183D7F6-B498-43B3-948B-1728B52AA6E4}">
                <adec:decorative xmlns="" xmlns:adec="http://schemas.microsoft.com/office/drawing/2017/decorative" val="1"/>
              </a:ext>
            </a:extLst>
          </p:cNvPr>
          <p:cNvSpPr/>
          <p:nvPr userDrawn="1"/>
        </p:nvSpPr>
        <p:spPr>
          <a:xfrm>
            <a:off x="6299887" y="2100317"/>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8422079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7F8E7C83-06D7-4C5B-85B7-0E5713B4FAB3}"/>
              </a:ext>
            </a:extLst>
          </p:cNvPr>
          <p:cNvSpPr>
            <a:spLocks noGrp="1"/>
          </p:cNvSpPr>
          <p:nvPr>
            <p:ph type="title"/>
          </p:nvPr>
        </p:nvSpPr>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11258287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Thank You</a:t>
            </a:r>
          </a:p>
        </p:txBody>
      </p:sp>
      <p:sp>
        <p:nvSpPr>
          <p:cNvPr id="9" name="Text Placeholder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0" name="Text Placeholder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1" name="Text Placeholder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2" name="Text Placeholder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5319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endParaRPr lang="en-US" noProof="0" dirty="0"/>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198557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Text Placeholder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125707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endParaRPr lang="en-US" noProof="0" dirty="0"/>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055143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endParaRPr lang="en-US" noProof="0" dirty="0"/>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8155505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smtClean="0"/>
              <a:t>Click to edit Master subtitle style</a:t>
            </a:r>
            <a:endParaRPr lang="en-US" noProof="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57863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CCD721-8763-4123-83FD-5FB992790FDF}" type="datetime1">
              <a:rPr lang="en-US" smtClean="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09764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11" name="Text Placeholder 2">
            <a:extLst>
              <a:ext uri="{FF2B5EF4-FFF2-40B4-BE49-F238E27FC236}">
                <a16:creationId xmlns:a16="http://schemas.microsoft.com/office/drawing/2014/main" id="{14B95064-E6BF-43CD-ACBD-6363E8D9BF6A}"/>
              </a:ext>
            </a:extLst>
          </p:cNvPr>
          <p:cNvSpPr>
            <a:spLocks noGrp="1"/>
          </p:cNvSpPr>
          <p:nvPr>
            <p:ph type="body" idx="1"/>
          </p:nvPr>
        </p:nvSpPr>
        <p:spPr>
          <a:xfrm>
            <a:off x="0" y="4114627"/>
            <a:ext cx="5956300" cy="1095056"/>
          </a:xfrm>
          <a:solidFill>
            <a:schemeClr val="tx1">
              <a:alpha val="80000"/>
            </a:schemeClr>
          </a:solidFill>
        </p:spPr>
        <p:txBody>
          <a:bodyPr vert="horz" lIns="252000" tIns="180000" rIns="180000" bIns="180000" rtlCol="0">
            <a:noAutofit/>
          </a:bodyPr>
          <a:lstStyle>
            <a:lvl1pPr marL="0" indent="0" algn="l">
              <a:buNone/>
              <a:defRPr lang="en-US">
                <a:solidFill>
                  <a:schemeClr val="bg1"/>
                </a:solidFill>
              </a:defRPr>
            </a:lvl1pPr>
          </a:lstStyle>
          <a:p>
            <a:pPr marL="266700" lvl="0" indent="-266700"/>
            <a:r>
              <a:rPr lang="en-US" noProof="0" smtClean="0"/>
              <a:t>Edit Master text styles</a:t>
            </a:r>
          </a:p>
        </p:txBody>
      </p:sp>
    </p:spTree>
    <p:extLst>
      <p:ext uri="{BB962C8B-B14F-4D97-AF65-F5344CB8AC3E}">
        <p14:creationId xmlns:p14="http://schemas.microsoft.com/office/powerpoint/2010/main" val="6059817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008000"/>
            <a:ext cx="11328000" cy="5183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endParaRPr lang="en-US" noProof="0" dirty="0"/>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891136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EE1E0B79-3CC8-4DCF-8AEC-AC43BC9A3048}"/>
              </a:ext>
            </a:extLst>
          </p:cNvPr>
          <p:cNvSpPr>
            <a:spLocks noGrp="1"/>
          </p:cNvSpPr>
          <p:nvPr>
            <p:ph sz="half" idx="2"/>
          </p:nvPr>
        </p:nvSpPr>
        <p:spPr>
          <a:xfrm>
            <a:off x="6311886" y="1007250"/>
            <a:ext cx="5460114" cy="5169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0" name="Content Placeholder 2">
            <a:extLst>
              <a:ext uri="{FF2B5EF4-FFF2-40B4-BE49-F238E27FC236}">
                <a16:creationId xmlns:a16="http://schemas.microsoft.com/office/drawing/2014/main" id="{15546508-E26C-46CD-8939-D20E71BF4ED7}"/>
              </a:ext>
            </a:extLst>
          </p:cNvPr>
          <p:cNvSpPr>
            <a:spLocks noGrp="1"/>
          </p:cNvSpPr>
          <p:nvPr>
            <p:ph sz="half" idx="1"/>
          </p:nvPr>
        </p:nvSpPr>
        <p:spPr>
          <a:xfrm>
            <a:off x="431999" y="1007250"/>
            <a:ext cx="5448115" cy="51697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341801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 xmlns:adec="http://schemas.microsoft.com/office/drawing/2017/decorative" val="1"/>
              </a:ext>
            </a:extLst>
          </p:cNvPr>
          <p:cNvSpPr/>
          <p:nvPr userDrawn="1"/>
        </p:nvSpPr>
        <p:spPr>
          <a:xfrm>
            <a:off x="431800" y="1016231"/>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2" name="Rectangle 11" descr="Accent bar right&#10;">
            <a:extLst>
              <a:ext uri="{FF2B5EF4-FFF2-40B4-BE49-F238E27FC236}">
                <a16:creationId xmlns:a16="http://schemas.microsoft.com/office/drawing/2014/main" id="{3E8A46E0-47C2-4441-B7DD-F621A80F1FC8}"/>
              </a:ext>
              <a:ext uri="{C183D7F6-B498-43B3-948B-1728B52AA6E4}">
                <adec:decorative xmlns="" xmlns:adec="http://schemas.microsoft.com/office/drawing/2017/decorative" val="1"/>
              </a:ext>
            </a:extLst>
          </p:cNvPr>
          <p:cNvSpPr/>
          <p:nvPr userDrawn="1"/>
        </p:nvSpPr>
        <p:spPr>
          <a:xfrm>
            <a:off x="6299887" y="1016231"/>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Text Placeholder 2">
            <a:extLst>
              <a:ext uri="{FF2B5EF4-FFF2-40B4-BE49-F238E27FC236}">
                <a16:creationId xmlns:a16="http://schemas.microsoft.com/office/drawing/2014/main" id="{D902C307-6561-4E11-9899-1F34830AE8AB}"/>
              </a:ext>
            </a:extLst>
          </p:cNvPr>
          <p:cNvSpPr>
            <a:spLocks noGrp="1"/>
          </p:cNvSpPr>
          <p:nvPr>
            <p:ph type="body" idx="1"/>
          </p:nvPr>
        </p:nvSpPr>
        <p:spPr>
          <a:xfrm>
            <a:off x="431800" y="1224128"/>
            <a:ext cx="5448115"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6" name="Text Placeholder 4">
            <a:extLst>
              <a:ext uri="{FF2B5EF4-FFF2-40B4-BE49-F238E27FC236}">
                <a16:creationId xmlns:a16="http://schemas.microsoft.com/office/drawing/2014/main" id="{CD73439B-6B1B-47C5-B2B0-409015FB3398}"/>
              </a:ext>
            </a:extLst>
          </p:cNvPr>
          <p:cNvSpPr>
            <a:spLocks noGrp="1"/>
          </p:cNvSpPr>
          <p:nvPr>
            <p:ph type="body" sz="quarter" idx="3"/>
          </p:nvPr>
        </p:nvSpPr>
        <p:spPr>
          <a:xfrm>
            <a:off x="6312086" y="1224128"/>
            <a:ext cx="5447914"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7" name="Content Placeholder 5">
            <a:extLst>
              <a:ext uri="{FF2B5EF4-FFF2-40B4-BE49-F238E27FC236}">
                <a16:creationId xmlns:a16="http://schemas.microsoft.com/office/drawing/2014/main" id="{12AC6878-44C6-4445-A225-70C0DC482EDF}"/>
              </a:ext>
            </a:extLst>
          </p:cNvPr>
          <p:cNvSpPr>
            <a:spLocks noGrp="1"/>
          </p:cNvSpPr>
          <p:nvPr>
            <p:ph sz="quarter" idx="4"/>
          </p:nvPr>
        </p:nvSpPr>
        <p:spPr>
          <a:xfrm>
            <a:off x="6299886" y="1955731"/>
            <a:ext cx="5447914" cy="423393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8" name="Content Placeholder 3">
            <a:extLst>
              <a:ext uri="{FF2B5EF4-FFF2-40B4-BE49-F238E27FC236}">
                <a16:creationId xmlns:a16="http://schemas.microsoft.com/office/drawing/2014/main" id="{6D675DA8-374F-4915-973A-53612A41FFC1}"/>
              </a:ext>
            </a:extLst>
          </p:cNvPr>
          <p:cNvSpPr>
            <a:spLocks noGrp="1"/>
          </p:cNvSpPr>
          <p:nvPr>
            <p:ph sz="half" idx="2"/>
          </p:nvPr>
        </p:nvSpPr>
        <p:spPr>
          <a:xfrm>
            <a:off x="431800" y="1943031"/>
            <a:ext cx="5447914" cy="424663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5926407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 xmlns:adec="http://schemas.microsoft.com/office/drawing/2017/decorative" val="1"/>
              </a:ext>
            </a:extLst>
          </p:cNvPr>
          <p:cNvSpPr/>
          <p:nvPr userDrawn="1"/>
        </p:nvSpPr>
        <p:spPr>
          <a:xfrm>
            <a:off x="431800" y="1892926"/>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Content Placeholder 2">
            <a:extLst>
              <a:ext uri="{FF2B5EF4-FFF2-40B4-BE49-F238E27FC236}">
                <a16:creationId xmlns:a16="http://schemas.microsoft.com/office/drawing/2014/main" id="{85B68CA9-AC4C-4D15-9BA1-A9F1AC5606DA}"/>
              </a:ext>
            </a:extLst>
          </p:cNvPr>
          <p:cNvSpPr>
            <a:spLocks noGrp="1"/>
          </p:cNvSpPr>
          <p:nvPr>
            <p:ph idx="1"/>
          </p:nvPr>
        </p:nvSpPr>
        <p:spPr>
          <a:xfrm>
            <a:off x="4788816" y="432001"/>
            <a:ext cx="6971184" cy="5429050"/>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5" name="Text Placeholder 3">
            <a:extLst>
              <a:ext uri="{FF2B5EF4-FFF2-40B4-BE49-F238E27FC236}">
                <a16:creationId xmlns:a16="http://schemas.microsoft.com/office/drawing/2014/main" id="{29B24D8A-D8A5-4F57-A260-A4CF75FCB3BD}"/>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Tree>
    <p:extLst>
      <p:ext uri="{BB962C8B-B14F-4D97-AF65-F5344CB8AC3E}">
        <p14:creationId xmlns:p14="http://schemas.microsoft.com/office/powerpoint/2010/main" val="17354377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endParaRPr lang="en-US" noProof="0" dirty="0"/>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 xmlns:adec="http://schemas.microsoft.com/office/drawing/2017/decorative" val="1"/>
              </a:ext>
            </a:extLst>
          </p:cNvPr>
          <p:cNvSpPr/>
          <p:nvPr userDrawn="1"/>
        </p:nvSpPr>
        <p:spPr>
          <a:xfrm>
            <a:off x="431800" y="1892926"/>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9" name="Text Placeholder 3">
            <a:extLst>
              <a:ext uri="{FF2B5EF4-FFF2-40B4-BE49-F238E27FC236}">
                <a16:creationId xmlns:a16="http://schemas.microsoft.com/office/drawing/2014/main" id="{3E50A411-2E68-4F4D-B4BC-62E87C633658}"/>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10" name="Picture Placeholder 2">
            <a:extLst>
              <a:ext uri="{FF2B5EF4-FFF2-40B4-BE49-F238E27FC236}">
                <a16:creationId xmlns:a16="http://schemas.microsoft.com/office/drawing/2014/main" id="{2FBF39A8-0BD5-48FD-9993-F595D4F727C1}"/>
              </a:ext>
            </a:extLst>
          </p:cNvPr>
          <p:cNvSpPr>
            <a:spLocks noGrp="1"/>
          </p:cNvSpPr>
          <p:nvPr>
            <p:ph type="pic" idx="1"/>
          </p:nvPr>
        </p:nvSpPr>
        <p:spPr>
          <a:xfrm>
            <a:off x="4788816" y="432001"/>
            <a:ext cx="6971184" cy="5429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Tree>
    <p:extLst>
      <p:ext uri="{BB962C8B-B14F-4D97-AF65-F5344CB8AC3E}">
        <p14:creationId xmlns:p14="http://schemas.microsoft.com/office/powerpoint/2010/main" val="18652423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endParaRPr lang="en-US" noProof="0" dirty="0"/>
          </a:p>
        </p:txBody>
      </p:sp>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2763086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smtClean="0"/>
              <a:t>Click to edit Master title style</a:t>
            </a:r>
            <a:endParaRPr lang="en-US" noProof="0"/>
          </a:p>
        </p:txBody>
      </p:sp>
    </p:spTree>
    <p:extLst>
      <p:ext uri="{BB962C8B-B14F-4D97-AF65-F5344CB8AC3E}">
        <p14:creationId xmlns:p14="http://schemas.microsoft.com/office/powerpoint/2010/main" val="11876717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smtClean="0"/>
              <a:t>Click to edit Master title style</a:t>
            </a:r>
            <a:endParaRPr lang="en-US" noProof="0"/>
          </a:p>
        </p:txBody>
      </p:sp>
      <p:sp>
        <p:nvSpPr>
          <p:cNvPr id="6" name="Text Placeholder 5">
            <a:extLst>
              <a:ext uri="{FF2B5EF4-FFF2-40B4-BE49-F238E27FC236}">
                <a16:creationId xmlns:a16="http://schemas.microsoft.com/office/drawing/2014/main" id="{0DB3A426-6D4A-4D91-ACD6-A2C25BAE44E3}"/>
              </a:ext>
            </a:extLst>
          </p:cNvPr>
          <p:cNvSpPr>
            <a:spLocks noGrp="1"/>
          </p:cNvSpPr>
          <p:nvPr>
            <p:ph type="body" sz="quarter" idx="14"/>
          </p:nvPr>
        </p:nvSpPr>
        <p:spPr>
          <a:xfrm>
            <a:off x="1664370" y="2033588"/>
            <a:ext cx="8863262" cy="2790825"/>
          </a:xfrm>
        </p:spPr>
        <p:txBody>
          <a:bodyPr anchor="ctr"/>
          <a:lstStyle>
            <a:lvl1pPr marL="0" indent="0" algn="ctr">
              <a:buNone/>
              <a:defRPr sz="6000"/>
            </a:lvl1pPr>
            <a:lvl2pPr marL="266700" indent="0">
              <a:buNone/>
              <a:defRPr/>
            </a:lvl2pPr>
          </a:lstStyle>
          <a:p>
            <a:pPr lvl="0"/>
            <a:r>
              <a:rPr lang="en-US" noProof="0" smtClean="0"/>
              <a:t>Edit Master text styles</a:t>
            </a:r>
          </a:p>
        </p:txBody>
      </p:sp>
    </p:spTree>
    <p:extLst>
      <p:ext uri="{BB962C8B-B14F-4D97-AF65-F5344CB8AC3E}">
        <p14:creationId xmlns:p14="http://schemas.microsoft.com/office/powerpoint/2010/main" val="37039815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endParaRPr lang="en-US" noProof="0" dirty="0"/>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88070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99059013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65757918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EA68BE-4425-45C9-A51C-4AE77C64E272}" type="datetime1">
              <a:rPr lang="en-US" smtClean="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638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85C24-D90D-4A38-AC34-52EC228E416E}" type="datetime1">
              <a:rPr lang="en-US" smtClean="0"/>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63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4/5/2023</a:t>
            </a:fld>
            <a:endParaRPr lang="en-US"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2355706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5" name="Date Placeholder 4"/>
          <p:cNvSpPr>
            <a:spLocks noGrp="1"/>
          </p:cNvSpPr>
          <p:nvPr>
            <p:ph type="dt" sz="half" idx="10"/>
          </p:nvPr>
        </p:nvSpPr>
        <p:spPr/>
        <p:txBody>
          <a:bodyPr/>
          <a:lstStyle/>
          <a:p>
            <a:fld id="{96DFF08F-DC6B-4601-B491-B0F83F6DD2DA}" type="datetimeFigureOut">
              <a:rPr lang="en-US" smtClean="0"/>
              <a:pPr/>
              <a:t>4/5/2023</a:t>
            </a:fld>
            <a:endParaRPr lang="en-US" dirty="0"/>
          </a:p>
        </p:txBody>
      </p:sp>
    </p:spTree>
    <p:extLst>
      <p:ext uri="{BB962C8B-B14F-4D97-AF65-F5344CB8AC3E}">
        <p14:creationId xmlns:p14="http://schemas.microsoft.com/office/powerpoint/2010/main" val="174806511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4/5/2023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908346655"/>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 id="2147484068" r:id="rId13"/>
    <p:sldLayoutId id="2147484069" r:id="rId14"/>
    <p:sldLayoutId id="2147484070" r:id="rId15"/>
    <p:sldLayoutId id="2147484071" r:id="rId16"/>
    <p:sldLayoutId id="2147484072" r:id="rId17"/>
    <p:sldLayoutId id="2147483663" r:id="rId18"/>
    <p:sldLayoutId id="2147483664" r:id="rId19"/>
    <p:sldLayoutId id="2147483665" r:id="rId20"/>
    <p:sldLayoutId id="2147483666" r:id="rId21"/>
    <p:sldLayoutId id="2147483667" r:id="rId22"/>
    <p:sldLayoutId id="2147483668" r:id="rId23"/>
    <p:sldLayoutId id="2147483669" r:id="rId24"/>
    <p:sldLayoutId id="2147483670" r:id="rId25"/>
    <p:sldLayoutId id="2147483671" r:id="rId26"/>
    <p:sldLayoutId id="2147483672" r:id="rId27"/>
    <p:sldLayoutId id="2147483673" r:id="rId28"/>
    <p:sldLayoutId id="2147483674" r:id="rId29"/>
    <p:sldLayoutId id="2147483675" r:id="rId30"/>
    <p:sldLayoutId id="2147483676" r:id="rId31"/>
    <p:sldLayoutId id="2147483677" r:id="rId32"/>
    <p:sldLayoutId id="2147483678" r:id="rId33"/>
    <p:sldLayoutId id="2147483679" r:id="rId34"/>
    <p:sldLayoutId id="2147483680" r:id="rId35"/>
    <p:sldLayoutId id="2147483681" r:id="rId36"/>
    <p:sldLayoutId id="2147483682" r:id="rId37"/>
    <p:sldLayoutId id="2147483683" r:id="rId38"/>
    <p:sldLayoutId id="2147483684" r:id="rId39"/>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eumis2020.government.bg/bg/s/800c457d-e8be-4421-8ed9-9e78d0a75c39/Procedure/Activ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umis2020.government.bg/bg/s/800c457d-e8be-4421-8ed9-9e78d0a75c39/Procedure/Active" TargetMode="External"/><Relationship Id="rId2" Type="http://schemas.openxmlformats.org/officeDocument/2006/relationships/hyperlink" Target="https://www.mrrb.bg/bg/proekti-po-npvu/proceduri-po-npvu/proceduri-otvoreni-za-kandidatstvane/"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1" y="0"/>
            <a:ext cx="12192000" cy="5433630"/>
          </a:xfrm>
        </p:spPr>
        <p:txBody>
          <a:bodyPr/>
          <a:lstStyle/>
          <a:p>
            <a:pPr algn="ctr"/>
            <a:r>
              <a:rPr lang="ru-RU" sz="2800" i="1" dirty="0">
                <a:solidFill>
                  <a:srgbClr val="002060"/>
                </a:solidFill>
                <a:ea typeface="+mn-ea"/>
                <a:cs typeface="+mn-cs"/>
              </a:rPr>
              <a:t>ПРОЦЕДУРА </a:t>
            </a:r>
            <a:r>
              <a:rPr lang="ru-RU" sz="2800" i="1" dirty="0" smtClean="0">
                <a:solidFill>
                  <a:srgbClr val="002060"/>
                </a:solidFill>
                <a:ea typeface="+mn-ea"/>
                <a:cs typeface="+mn-cs"/>
              </a:rPr>
              <a:t>BG-RRP-4.02</a:t>
            </a:r>
            <a:r>
              <a:rPr lang="en-US" sz="2800" i="1" dirty="0" smtClean="0">
                <a:solidFill>
                  <a:srgbClr val="002060"/>
                </a:solidFill>
                <a:ea typeface="+mn-ea"/>
                <a:cs typeface="+mn-cs"/>
              </a:rPr>
              <a:t>1</a:t>
            </a:r>
            <a:r>
              <a:rPr lang="ru-RU" sz="2800" i="1" dirty="0" smtClean="0">
                <a:solidFill>
                  <a:srgbClr val="002060"/>
                </a:solidFill>
                <a:ea typeface="+mn-ea"/>
                <a:cs typeface="+mn-cs"/>
              </a:rPr>
              <a:t> </a:t>
            </a:r>
            <a:r>
              <a:rPr lang="ru-RU" sz="2800" i="1" dirty="0">
                <a:solidFill>
                  <a:srgbClr val="002060"/>
                </a:solidFill>
                <a:ea typeface="+mn-ea"/>
                <a:cs typeface="+mn-cs"/>
              </a:rPr>
              <a:t>„ПОДКРЕПА ЗА </a:t>
            </a:r>
            <a:r>
              <a:rPr lang="ru-RU" sz="2800" i="1" dirty="0" smtClean="0">
                <a:solidFill>
                  <a:srgbClr val="002060"/>
                </a:solidFill>
                <a:ea typeface="+mn-ea"/>
                <a:cs typeface="+mn-cs"/>
              </a:rPr>
              <a:t>ЕНЕРГИЙНО </a:t>
            </a:r>
            <a:r>
              <a:rPr lang="ru-RU" sz="2800" i="1" dirty="0">
                <a:solidFill>
                  <a:srgbClr val="002060"/>
                </a:solidFill>
                <a:ea typeface="+mn-ea"/>
                <a:cs typeface="+mn-cs"/>
              </a:rPr>
              <a:t>ОБНОВЯВАНЕ НА </a:t>
            </a:r>
            <a:r>
              <a:rPr lang="ru-RU" sz="2800" i="1" dirty="0" smtClean="0">
                <a:solidFill>
                  <a:srgbClr val="002060"/>
                </a:solidFill>
                <a:ea typeface="+mn-ea"/>
                <a:cs typeface="+mn-cs"/>
              </a:rPr>
              <a:t>СГРАД</a:t>
            </a:r>
            <a:r>
              <a:rPr lang="bg-BG" sz="2800" i="1" dirty="0" smtClean="0">
                <a:solidFill>
                  <a:srgbClr val="002060"/>
                </a:solidFill>
                <a:ea typeface="+mn-ea"/>
                <a:cs typeface="+mn-cs"/>
              </a:rPr>
              <a:t>И</a:t>
            </a:r>
            <a:r>
              <a:rPr lang="ru-RU" sz="2800" i="1" dirty="0" smtClean="0">
                <a:solidFill>
                  <a:srgbClr val="002060"/>
                </a:solidFill>
                <a:ea typeface="+mn-ea"/>
                <a:cs typeface="+mn-cs"/>
              </a:rPr>
              <a:t> В СФЕРАТА НА ПРОИЗВОДСТВОТО, ТЪРГОВИЯТА И  УСЛУГИТЕ“</a:t>
            </a:r>
            <a:r>
              <a:rPr lang="ru-RU" sz="2800" dirty="0">
                <a:solidFill>
                  <a:srgbClr val="002060"/>
                </a:solidFill>
                <a:ea typeface="+mn-ea"/>
                <a:cs typeface="+mn-cs"/>
              </a:rPr>
              <a:t/>
            </a:r>
            <a:br>
              <a:rPr lang="ru-RU" sz="2800" dirty="0">
                <a:solidFill>
                  <a:srgbClr val="002060"/>
                </a:solidFill>
                <a:ea typeface="+mn-ea"/>
                <a:cs typeface="+mn-cs"/>
              </a:rPr>
            </a:br>
            <a:r>
              <a:rPr lang="ru-RU" sz="2800" dirty="0">
                <a:solidFill>
                  <a:srgbClr val="002060"/>
                </a:solidFill>
                <a:ea typeface="+mn-ea"/>
                <a:cs typeface="+mn-cs"/>
              </a:rPr>
              <a:t/>
            </a:r>
            <a:br>
              <a:rPr lang="ru-RU" sz="2800" dirty="0">
                <a:solidFill>
                  <a:srgbClr val="002060"/>
                </a:solidFill>
                <a:ea typeface="+mn-ea"/>
                <a:cs typeface="+mn-cs"/>
              </a:rPr>
            </a:br>
            <a:r>
              <a:rPr lang="ru-RU" sz="2800" dirty="0">
                <a:solidFill>
                  <a:srgbClr val="002060"/>
                </a:solidFill>
                <a:ea typeface="+mn-ea"/>
                <a:cs typeface="+mn-cs"/>
              </a:rPr>
              <a:t>НАЦИОНАЛЕН ПЛАН ЗА ВЪЗСТАНОВЯВАНЕ И </a:t>
            </a:r>
            <a:r>
              <a:rPr lang="ru-RU" sz="2800" dirty="0" smtClean="0">
                <a:solidFill>
                  <a:srgbClr val="002060"/>
                </a:solidFill>
                <a:ea typeface="+mn-ea"/>
                <a:cs typeface="+mn-cs"/>
              </a:rPr>
              <a:t>УСТОЙЧИВОСТ</a:t>
            </a:r>
            <a:br>
              <a:rPr lang="ru-RU" sz="2800" dirty="0" smtClean="0">
                <a:solidFill>
                  <a:srgbClr val="002060"/>
                </a:solidFill>
                <a:ea typeface="+mn-ea"/>
                <a:cs typeface="+mn-cs"/>
              </a:rPr>
            </a:br>
            <a:r>
              <a:rPr lang="ru-RU" sz="2800" dirty="0">
                <a:solidFill>
                  <a:srgbClr val="002060"/>
                </a:solidFill>
                <a:ea typeface="+mn-ea"/>
                <a:cs typeface="+mn-cs"/>
              </a:rPr>
              <a:t/>
            </a:r>
            <a:br>
              <a:rPr lang="ru-RU" sz="2800" dirty="0">
                <a:solidFill>
                  <a:srgbClr val="002060"/>
                </a:solidFill>
                <a:ea typeface="+mn-ea"/>
                <a:cs typeface="+mn-cs"/>
              </a:rPr>
            </a:br>
            <a:r>
              <a:rPr lang="ru-RU" sz="2800" dirty="0">
                <a:solidFill>
                  <a:srgbClr val="002060"/>
                </a:solidFill>
                <a:ea typeface="+mn-ea"/>
                <a:cs typeface="+mn-cs"/>
              </a:rPr>
              <a:t>КОМПОНЕНТ 4 „НИСКОВЪГЛЕРОДНА ИКОНОМИКА“</a:t>
            </a:r>
            <a:br>
              <a:rPr lang="ru-RU" sz="2800" dirty="0">
                <a:solidFill>
                  <a:srgbClr val="002060"/>
                </a:solidFill>
                <a:ea typeface="+mn-ea"/>
                <a:cs typeface="+mn-cs"/>
              </a:rPr>
            </a:br>
            <a:r>
              <a:rPr lang="ru-RU" sz="2800" dirty="0">
                <a:solidFill>
                  <a:srgbClr val="002060"/>
                </a:solidFill>
                <a:ea typeface="+mn-ea"/>
                <a:cs typeface="+mn-cs"/>
              </a:rPr>
              <a:t>ИНВЕСТИЦИЯ „ПОДКРЕПА ЗА ОБНОВЯВАНЕ НА СГРАДНИЯ ФОНД“</a:t>
            </a:r>
            <a:r>
              <a:rPr lang="ru-RU" sz="2800" i="1" dirty="0">
                <a:solidFill>
                  <a:srgbClr val="002060"/>
                </a:solidFill>
                <a:effectLst>
                  <a:outerShdw blurRad="38100" dist="38100" dir="2700000" algn="tl">
                    <a:srgbClr val="C0C0C0"/>
                  </a:outerShdw>
                </a:effectLst>
                <a:ea typeface="+mn-ea"/>
                <a:cs typeface="Times New Roman" panose="02020603050405020304" pitchFamily="18" charset="0"/>
              </a:rPr>
              <a:t/>
            </a:r>
            <a:br>
              <a:rPr lang="ru-RU" sz="2800" i="1" dirty="0">
                <a:solidFill>
                  <a:srgbClr val="002060"/>
                </a:solidFill>
                <a:effectLst>
                  <a:outerShdw blurRad="38100" dist="38100" dir="2700000" algn="tl">
                    <a:srgbClr val="C0C0C0"/>
                  </a:outerShdw>
                </a:effectLst>
                <a:ea typeface="+mn-ea"/>
                <a:cs typeface="Times New Roman" panose="02020603050405020304" pitchFamily="18" charset="0"/>
              </a:rPr>
            </a:br>
            <a:r>
              <a:rPr lang="ru-RU" sz="2800" dirty="0">
                <a:solidFill>
                  <a:schemeClr val="bg2">
                    <a:lumMod val="10000"/>
                  </a:schemeClr>
                </a:solidFill>
              </a:rPr>
              <a:t/>
            </a:r>
            <a:br>
              <a:rPr lang="ru-RU" sz="2800" dirty="0">
                <a:solidFill>
                  <a:schemeClr val="bg2">
                    <a:lumMod val="10000"/>
                  </a:schemeClr>
                </a:solidFill>
              </a:rPr>
            </a:br>
            <a:endParaRPr lang="en-US" sz="2800" dirty="0">
              <a:solidFill>
                <a:schemeClr val="bg2">
                  <a:lumMod val="10000"/>
                </a:schemeClr>
              </a:solidFill>
            </a:endParaRPr>
          </a:p>
        </p:txBody>
      </p:sp>
      <p:sp>
        <p:nvSpPr>
          <p:cNvPr id="51" name="TextBox 50">
            <a:extLst>
              <a:ext uri="{FF2B5EF4-FFF2-40B4-BE49-F238E27FC236}">
                <a16:creationId xmlns:a16="http://schemas.microsoft.com/office/drawing/2014/main" id="{66C1DE0A-7865-466B-B5D7-781C92357026}"/>
              </a:ext>
            </a:extLst>
          </p:cNvPr>
          <p:cNvSpPr txBox="1"/>
          <p:nvPr/>
        </p:nvSpPr>
        <p:spPr>
          <a:xfrm>
            <a:off x="599281" y="5719939"/>
            <a:ext cx="10363994" cy="493775"/>
          </a:xfrm>
          <a:prstGeom prst="rect">
            <a:avLst/>
          </a:prstGeom>
          <a:noFill/>
        </p:spPr>
        <p:txBody>
          <a:bodyPr wrap="square" tIns="108000" bIns="0" rtlCol="0" anchor="ctr">
            <a:spAutoFit/>
          </a:bodyPr>
          <a:lstStyle/>
          <a:p>
            <a:pPr lvl="0" algn="r" defTabSz="914400">
              <a:lnSpc>
                <a:spcPts val="1000"/>
              </a:lnSpc>
              <a:defRPr/>
            </a:pPr>
            <a:r>
              <a:rPr lang="ru-RU" sz="2000" b="1" dirty="0" smtClean="0">
                <a:solidFill>
                  <a:schemeClr val="accent6">
                    <a:lumMod val="50000"/>
                  </a:schemeClr>
                </a:solidFill>
                <a:latin typeface="Calibri" panose="020F0502020204030204" pitchFamily="34" charset="0"/>
              </a:rPr>
              <a:t>Информационни дни</a:t>
            </a:r>
            <a:endParaRPr lang="ru-RU" sz="2000" b="1" dirty="0">
              <a:solidFill>
                <a:schemeClr val="accent6">
                  <a:lumMod val="50000"/>
                </a:schemeClr>
              </a:solidFill>
              <a:latin typeface="Calibri" panose="020F0502020204030204" pitchFamily="34" charset="0"/>
            </a:endParaRPr>
          </a:p>
          <a:p>
            <a:pPr lvl="0" algn="r" defTabSz="914400">
              <a:lnSpc>
                <a:spcPts val="1000"/>
              </a:lnSpc>
              <a:defRPr/>
            </a:pPr>
            <a:endParaRPr lang="ru-RU" sz="2000" b="1" dirty="0">
              <a:solidFill>
                <a:srgbClr val="92D050"/>
              </a:solidFill>
              <a:latin typeface="Calibri" panose="020F0502020204030204" pitchFamily="34" charset="0"/>
            </a:endParaRPr>
          </a:p>
          <a:p>
            <a:pPr lvl="0" algn="r" defTabSz="914400">
              <a:lnSpc>
                <a:spcPts val="1000"/>
              </a:lnSpc>
              <a:defRPr/>
            </a:pPr>
            <a:r>
              <a:rPr lang="bg-BG" sz="2000" b="1" dirty="0" smtClean="0">
                <a:solidFill>
                  <a:schemeClr val="accent6">
                    <a:lumMod val="50000"/>
                  </a:schemeClr>
                </a:solidFill>
                <a:latin typeface="Calibri" panose="020F0502020204030204" pitchFamily="34" charset="0"/>
              </a:rPr>
              <a:t>06-07 април</a:t>
            </a:r>
            <a:r>
              <a:rPr lang="en-US" sz="2000" b="1" dirty="0" smtClean="0">
                <a:solidFill>
                  <a:schemeClr val="accent6">
                    <a:lumMod val="50000"/>
                  </a:schemeClr>
                </a:solidFill>
                <a:latin typeface="Calibri" panose="020F0502020204030204" pitchFamily="34" charset="0"/>
              </a:rPr>
              <a:t> </a:t>
            </a:r>
            <a:r>
              <a:rPr lang="en-US" sz="2000" b="1" dirty="0">
                <a:solidFill>
                  <a:schemeClr val="accent6">
                    <a:lumMod val="50000"/>
                  </a:schemeClr>
                </a:solidFill>
                <a:latin typeface="Calibri" panose="020F0502020204030204" pitchFamily="34" charset="0"/>
              </a:rPr>
              <a:t>2023</a:t>
            </a:r>
            <a:r>
              <a:rPr lang="bg-BG" sz="2000" b="1" dirty="0">
                <a:solidFill>
                  <a:schemeClr val="accent6">
                    <a:lumMod val="50000"/>
                  </a:schemeClr>
                </a:solidFill>
                <a:latin typeface="Calibri" panose="020F0502020204030204" pitchFamily="34" charset="0"/>
              </a:rPr>
              <a:t> г., </a:t>
            </a:r>
            <a:r>
              <a:rPr lang="bg-BG" sz="2000" b="1" dirty="0" smtClean="0">
                <a:solidFill>
                  <a:schemeClr val="accent6">
                    <a:lumMod val="50000"/>
                  </a:schemeClr>
                </a:solidFill>
                <a:latin typeface="Calibri" panose="020F0502020204030204" pitchFamily="34" charset="0"/>
              </a:rPr>
              <a:t>гр. София  </a:t>
            </a:r>
            <a:endParaRPr lang="en-US" sz="2000" b="1" dirty="0">
              <a:solidFill>
                <a:schemeClr val="accent6">
                  <a:lumMod val="50000"/>
                </a:schemeClr>
              </a:solidFill>
              <a:latin typeface="Calibri" panose="020F0502020204030204" pitchFamily="34" charset="0"/>
            </a:endParaRPr>
          </a:p>
        </p:txBody>
      </p:sp>
      <p:pic>
        <p:nvPicPr>
          <p:cNvPr id="2" name="Picture 1"/>
          <p:cNvPicPr>
            <a:picLocks noChangeAspect="1"/>
          </p:cNvPicPr>
          <p:nvPr/>
        </p:nvPicPr>
        <p:blipFill>
          <a:blip r:embed="rId2"/>
          <a:stretch>
            <a:fillRect/>
          </a:stretch>
        </p:blipFill>
        <p:spPr>
          <a:xfrm>
            <a:off x="3293707" y="4021494"/>
            <a:ext cx="4627984" cy="1377814"/>
          </a:xfrm>
          <a:prstGeom prst="rect">
            <a:avLst/>
          </a:prstGeom>
        </p:spPr>
      </p:pic>
    </p:spTree>
    <p:extLst>
      <p:ext uri="{BB962C8B-B14F-4D97-AF65-F5344CB8AC3E}">
        <p14:creationId xmlns:p14="http://schemas.microsoft.com/office/powerpoint/2010/main" val="973018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935" y="202566"/>
            <a:ext cx="4720662" cy="715913"/>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74644" y="559837"/>
            <a:ext cx="12117355" cy="6298163"/>
          </a:xfrm>
        </p:spPr>
        <p:txBody>
          <a:bodyPr>
            <a:normAutofit/>
          </a:bodyPr>
          <a:lstStyle/>
          <a:p>
            <a:pPr marL="0" indent="0">
              <a:buNone/>
            </a:pPr>
            <a:endParaRPr lang="bg-BG" b="1" dirty="0" smtClean="0"/>
          </a:p>
          <a:p>
            <a:pPr marL="0" indent="0">
              <a:buNone/>
            </a:pPr>
            <a:r>
              <a:rPr lang="bg-BG" b="1" dirty="0" smtClean="0"/>
              <a:t>ПРОЦЕНТ </a:t>
            </a:r>
            <a:r>
              <a:rPr lang="bg-BG" b="1" dirty="0"/>
              <a:t>НА </a:t>
            </a:r>
            <a:r>
              <a:rPr lang="bg-BG" b="1" dirty="0" smtClean="0"/>
              <a:t>СЪФИНАНСИРАНЕ</a:t>
            </a:r>
          </a:p>
          <a:p>
            <a:pPr marL="0" indent="0">
              <a:buNone/>
            </a:pPr>
            <a:endParaRPr lang="ru-RU" dirty="0" smtClean="0"/>
          </a:p>
          <a:p>
            <a:pPr marL="0" indent="0">
              <a:buNone/>
            </a:pPr>
            <a:r>
              <a:rPr lang="ru-RU" sz="2400" dirty="0" smtClean="0"/>
              <a:t>Съгласно </a:t>
            </a:r>
            <a:r>
              <a:rPr lang="ru-RU" sz="2400" dirty="0"/>
              <a:t>чл. 38, пар. 5 от Регламент (ЕС) №651/2014 на Комисията от 17 юни 2014 година (ОРГО), </a:t>
            </a:r>
            <a:r>
              <a:rPr lang="ru-RU" sz="2400" b="1" dirty="0"/>
              <a:t>максималният интензитет на помощта може да се увeличи </a:t>
            </a:r>
            <a:r>
              <a:rPr lang="ru-RU" sz="2400" dirty="0" smtClean="0"/>
              <a:t>с:</a:t>
            </a:r>
          </a:p>
          <a:p>
            <a:r>
              <a:rPr lang="ru-RU" sz="2400" b="1" dirty="0" smtClean="0"/>
              <a:t>20 </a:t>
            </a:r>
            <a:r>
              <a:rPr lang="ru-RU" sz="2400" b="1" dirty="0"/>
              <a:t>процентни пункта за </a:t>
            </a:r>
            <a:r>
              <a:rPr lang="ru-RU" sz="2400" dirty="0"/>
              <a:t>помощи, предоставени на </a:t>
            </a:r>
            <a:r>
              <a:rPr lang="ru-RU" sz="2400" b="1" dirty="0"/>
              <a:t>малки </a:t>
            </a:r>
            <a:r>
              <a:rPr lang="ru-RU" sz="2400" b="1" dirty="0" smtClean="0"/>
              <a:t>предприятия</a:t>
            </a:r>
            <a:r>
              <a:rPr lang="ru-RU" sz="2400" dirty="0"/>
              <a:t> </a:t>
            </a:r>
            <a:endParaRPr lang="ru-RU" sz="2400" dirty="0" smtClean="0"/>
          </a:p>
          <a:p>
            <a:r>
              <a:rPr lang="ru-RU" sz="2400" b="1" dirty="0" smtClean="0"/>
              <a:t>10 </a:t>
            </a:r>
            <a:r>
              <a:rPr lang="ru-RU" sz="2400" b="1" dirty="0"/>
              <a:t>процентни пункта </a:t>
            </a:r>
            <a:r>
              <a:rPr lang="ru-RU" sz="2400" dirty="0"/>
              <a:t>за помощи, предоставени на </a:t>
            </a:r>
            <a:r>
              <a:rPr lang="ru-RU" sz="2400" b="1" dirty="0"/>
              <a:t>средни предприятия</a:t>
            </a:r>
            <a:r>
              <a:rPr lang="ru-RU" sz="2400" dirty="0"/>
              <a:t> по смисъла на Приложение I към Регламент (ЕС) № 651/2014</a:t>
            </a:r>
            <a:r>
              <a:rPr lang="ru-RU" sz="2400" dirty="0" smtClean="0"/>
              <a:t>.</a:t>
            </a:r>
          </a:p>
          <a:p>
            <a:endParaRPr lang="ru-RU" sz="2400" dirty="0"/>
          </a:p>
          <a:p>
            <a:r>
              <a:rPr lang="ru-RU" sz="2400" dirty="0"/>
              <a:t>Остатъкът от общите допустими разходи по предложението до пълния размер на средствата по предложението за изпълнение на инвестиция, надвишаващ определения интензитет на финансиране, трябва да бъдат съфинансирани  чрез собствени средства на кандидата или със средства от външни източници</a:t>
            </a:r>
            <a:r>
              <a:rPr lang="ru-RU" sz="2400" dirty="0" smtClean="0"/>
              <a:t>.</a:t>
            </a:r>
            <a:endParaRPr lang="bg-BG" sz="2400" dirty="0"/>
          </a:p>
        </p:txBody>
      </p:sp>
      <p:pic>
        <p:nvPicPr>
          <p:cNvPr id="9" name="Picture 8"/>
          <p:cNvPicPr>
            <a:picLocks noChangeAspect="1"/>
          </p:cNvPicPr>
          <p:nvPr/>
        </p:nvPicPr>
        <p:blipFill>
          <a:blip r:embed="rId2"/>
          <a:stretch>
            <a:fillRect/>
          </a:stretch>
        </p:blipFill>
        <p:spPr>
          <a:xfrm>
            <a:off x="9363653" y="-29449"/>
            <a:ext cx="3005328" cy="947928"/>
          </a:xfrm>
          <a:prstGeom prst="rect">
            <a:avLst/>
          </a:prstGeom>
        </p:spPr>
      </p:pic>
    </p:spTree>
    <p:extLst>
      <p:ext uri="{BB962C8B-B14F-4D97-AF65-F5344CB8AC3E}">
        <p14:creationId xmlns:p14="http://schemas.microsoft.com/office/powerpoint/2010/main" val="3545154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0" y="0"/>
            <a:ext cx="4757985" cy="715913"/>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289248" y="681134"/>
            <a:ext cx="11784563" cy="6176865"/>
          </a:xfrm>
        </p:spPr>
        <p:txBody>
          <a:bodyPr>
            <a:normAutofit/>
          </a:bodyPr>
          <a:lstStyle/>
          <a:p>
            <a:pPr marL="0" indent="0">
              <a:buNone/>
            </a:pPr>
            <a:r>
              <a:rPr lang="bg-BG" b="1" u="sng" dirty="0" smtClean="0"/>
              <a:t>Допустими дейности/разходи </a:t>
            </a:r>
          </a:p>
          <a:p>
            <a:pPr lvl="0"/>
            <a:r>
              <a:rPr lang="ru-RU" sz="2000" b="1" dirty="0" smtClean="0"/>
              <a:t>Дейности </a:t>
            </a:r>
            <a:r>
              <a:rPr lang="ru-RU" sz="2000" b="1" dirty="0"/>
              <a:t>за извършване на обследване за енергийна ефективност и сертифициране за ЕЕ – първоначално обследване за енергийна ефективност за целите на подаване на предложение по настоящата процедура;</a:t>
            </a:r>
          </a:p>
          <a:p>
            <a:pPr lvl="0"/>
            <a:r>
              <a:rPr lang="ru-RU" sz="2000" b="1" dirty="0"/>
              <a:t>Д</a:t>
            </a:r>
            <a:r>
              <a:rPr lang="ru-RU" sz="2000" b="1" dirty="0" smtClean="0"/>
              <a:t>ейности </a:t>
            </a:r>
            <a:r>
              <a:rPr lang="ru-RU" sz="2000" b="1" dirty="0"/>
              <a:t>за изпълнение на СМР за прилагане на мерки за енергийна ефективност и мерки за оползотворяване на енергия от възобновяеми източници, ако са посочени в енергийното обследване, в т. ч. всички съпътстващи  СМР, необходими за изпълнение на мерките;</a:t>
            </a:r>
          </a:p>
          <a:p>
            <a:pPr lvl="0"/>
            <a:r>
              <a:rPr lang="ru-RU" sz="2000" b="1" dirty="0" smtClean="0"/>
              <a:t>Дейности </a:t>
            </a:r>
            <a:r>
              <a:rPr lang="ru-RU" sz="2000" b="1" dirty="0"/>
              <a:t>за изготвяне на инвестиционен проект и оценка на съответствието му съгласно ЗУТ;</a:t>
            </a:r>
          </a:p>
          <a:p>
            <a:pPr lvl="0"/>
            <a:r>
              <a:rPr lang="ru-RU" sz="2000" b="1" dirty="0" smtClean="0"/>
              <a:t>Дейности </a:t>
            </a:r>
            <a:r>
              <a:rPr lang="ru-RU" sz="2000" b="1" dirty="0"/>
              <a:t>за авторски надзор, съгласно ЗУТ;</a:t>
            </a:r>
          </a:p>
          <a:p>
            <a:pPr lvl="0"/>
            <a:r>
              <a:rPr lang="ru-RU" sz="2000" b="1" dirty="0" smtClean="0"/>
              <a:t>Дейности </a:t>
            </a:r>
            <a:r>
              <a:rPr lang="ru-RU" sz="2000" b="1" dirty="0"/>
              <a:t>за строителен надзор, съгласно ЗУТ; </a:t>
            </a:r>
          </a:p>
          <a:p>
            <a:pPr lvl="0"/>
            <a:r>
              <a:rPr lang="ru-RU" sz="2000" b="1" dirty="0"/>
              <a:t>Д</a:t>
            </a:r>
            <a:r>
              <a:rPr lang="ru-RU" sz="2000" b="1" dirty="0" smtClean="0"/>
              <a:t>ейности</a:t>
            </a:r>
            <a:r>
              <a:rPr lang="ru-RU" sz="2000" b="1" dirty="0"/>
              <a:t>, свързани с въвеждането на обектите в експлоатация;</a:t>
            </a:r>
          </a:p>
          <a:p>
            <a:pPr lvl="0"/>
            <a:r>
              <a:rPr lang="ru-RU" sz="2000" b="1" dirty="0" smtClean="0"/>
              <a:t>Дейности </a:t>
            </a:r>
            <a:r>
              <a:rPr lang="ru-RU" sz="2000" b="1" dirty="0"/>
              <a:t>за изготвяне на независима експертна оценка, изготвена от сертифициран енергиен одитор след приключване на дейностите по изпълнение на СМР – допустими само за ПИИ в режим на минимална помощ. </a:t>
            </a:r>
          </a:p>
          <a:p>
            <a:pPr marL="0" indent="0">
              <a:buNone/>
            </a:pPr>
            <a:endParaRPr lang="ru-RU" dirty="0"/>
          </a:p>
          <a:p>
            <a:pPr marL="0" indent="0">
              <a:buNone/>
            </a:pPr>
            <a:endParaRPr lang="bg-BG" dirty="0"/>
          </a:p>
        </p:txBody>
      </p:sp>
      <p:pic>
        <p:nvPicPr>
          <p:cNvPr id="4" name="Picture 3"/>
          <p:cNvPicPr>
            <a:picLocks noChangeAspect="1"/>
          </p:cNvPicPr>
          <p:nvPr/>
        </p:nvPicPr>
        <p:blipFill>
          <a:blip r:embed="rId2"/>
          <a:stretch>
            <a:fillRect/>
          </a:stretch>
        </p:blipFill>
        <p:spPr>
          <a:xfrm>
            <a:off x="9301993" y="-43483"/>
            <a:ext cx="3005328" cy="947928"/>
          </a:xfrm>
          <a:prstGeom prst="rect">
            <a:avLst/>
          </a:prstGeom>
        </p:spPr>
      </p:pic>
    </p:spTree>
    <p:extLst>
      <p:ext uri="{BB962C8B-B14F-4D97-AF65-F5344CB8AC3E}">
        <p14:creationId xmlns:p14="http://schemas.microsoft.com/office/powerpoint/2010/main" val="3987018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6" y="251926"/>
            <a:ext cx="5373804" cy="522514"/>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279918" y="951722"/>
            <a:ext cx="9769151" cy="5495731"/>
          </a:xfrm>
        </p:spPr>
        <p:txBody>
          <a:bodyPr>
            <a:normAutofit/>
          </a:bodyPr>
          <a:lstStyle/>
          <a:p>
            <a:pPr marL="0" indent="0">
              <a:buNone/>
            </a:pPr>
            <a:r>
              <a:rPr lang="bg-BG" b="1" dirty="0" smtClean="0"/>
              <a:t>Режими на помощ - две</a:t>
            </a:r>
            <a:r>
              <a:rPr lang="ru-RU" dirty="0" smtClean="0"/>
              <a:t> </a:t>
            </a:r>
            <a:r>
              <a:rPr lang="ru-RU" dirty="0"/>
              <a:t>хипотези на съответствие с приложимия режим: </a:t>
            </a:r>
          </a:p>
          <a:p>
            <a:pPr lvl="0" algn="just"/>
            <a:r>
              <a:rPr lang="ru-RU" b="1" dirty="0" smtClean="0"/>
              <a:t>Режим </a:t>
            </a:r>
            <a:r>
              <a:rPr lang="ru-RU" b="1" dirty="0"/>
              <a:t>на „минимална помощ“</a:t>
            </a:r>
            <a:r>
              <a:rPr lang="ru-RU" dirty="0"/>
              <a:t>, или </a:t>
            </a:r>
          </a:p>
          <a:p>
            <a:pPr lvl="0" algn="just"/>
            <a:r>
              <a:rPr lang="ru-RU" dirty="0"/>
              <a:t>	</a:t>
            </a:r>
            <a:r>
              <a:rPr lang="ru-RU" b="1" dirty="0" smtClean="0"/>
              <a:t>Режим </a:t>
            </a:r>
            <a:r>
              <a:rPr lang="ru-RU" b="1" dirty="0"/>
              <a:t>на групово освобождаване в съответствие с чл. 38 от Общия регламент за групово освобождаване </a:t>
            </a:r>
            <a:r>
              <a:rPr lang="ru-RU" dirty="0"/>
              <a:t>(Регламент (ЕС) № 651/2014 за обявяване на някои категории помощи за съвместими с вътрешния пазар в приложение на членове 107 и 108 от Договора</a:t>
            </a:r>
            <a:r>
              <a:rPr lang="ru-RU" dirty="0" smtClean="0"/>
              <a:t>)</a:t>
            </a:r>
          </a:p>
          <a:p>
            <a:pPr lvl="0" algn="just"/>
            <a:r>
              <a:rPr lang="ru-RU" b="1" dirty="0"/>
              <a:t>За ПИИ в режим на „минимална помощ“</a:t>
            </a:r>
          </a:p>
          <a:p>
            <a:pPr marL="0" lvl="0" indent="0" algn="just">
              <a:buNone/>
            </a:pPr>
            <a:r>
              <a:rPr lang="ru-RU" b="1" dirty="0"/>
              <a:t>Кумулативно финансирането на </a:t>
            </a:r>
            <a:r>
              <a:rPr lang="ru-RU" b="1" dirty="0" smtClean="0"/>
              <a:t>предприятието, събрано с </a:t>
            </a:r>
            <a:r>
              <a:rPr lang="ru-RU" b="1" dirty="0"/>
              <a:t>всички други минимални помощи, получени от съответния собственик за 3 поредни бюджетни години не надхвърля 200 хил. евро. </a:t>
            </a:r>
          </a:p>
          <a:p>
            <a:pPr lvl="0" algn="just"/>
            <a:r>
              <a:rPr lang="ru-RU" b="1" dirty="0"/>
              <a:t>За ПИИ в режим режим на групово освобождаване в съответствие с чл. 38 от Общия регламент за групово освобождаване:</a:t>
            </a:r>
          </a:p>
          <a:p>
            <a:pPr marL="0" lvl="0" indent="0" algn="just">
              <a:buNone/>
            </a:pPr>
            <a:r>
              <a:rPr lang="ru-RU" b="1" dirty="0"/>
              <a:t>•	Максимален интензитет на помощта (безвъзмездните средства) е 45% от допустимите разходи за ПИИ извън територията на ЮЗР (NUTS2) </a:t>
            </a:r>
          </a:p>
          <a:p>
            <a:pPr marL="0" lvl="0" indent="0" algn="just">
              <a:buNone/>
            </a:pPr>
            <a:r>
              <a:rPr lang="ru-RU" b="1" dirty="0"/>
              <a:t>•	Максимален интензитет на помощта (безвъзмездните средства) е 35% от допустимите разходи за ПИИ на територията на ЮЗР (NUTS2) </a:t>
            </a:r>
          </a:p>
          <a:p>
            <a:pPr lvl="0" algn="just"/>
            <a:endParaRPr lang="ru-RU" dirty="0"/>
          </a:p>
          <a:p>
            <a:pPr lvl="0"/>
            <a:endParaRPr lang="bg-BG" b="1" dirty="0"/>
          </a:p>
          <a:p>
            <a:pPr marL="0" indent="0">
              <a:buNone/>
            </a:pPr>
            <a:endParaRPr lang="ru-RU" dirty="0"/>
          </a:p>
          <a:p>
            <a:pPr marL="0" indent="0">
              <a:buNone/>
            </a:pPr>
            <a:endParaRPr lang="bg-BG" dirty="0"/>
          </a:p>
        </p:txBody>
      </p:sp>
      <p:pic>
        <p:nvPicPr>
          <p:cNvPr id="4" name="Picture 3"/>
          <p:cNvPicPr>
            <a:picLocks noChangeAspect="1"/>
          </p:cNvPicPr>
          <p:nvPr/>
        </p:nvPicPr>
        <p:blipFill>
          <a:blip r:embed="rId2"/>
          <a:stretch>
            <a:fillRect/>
          </a:stretch>
        </p:blipFill>
        <p:spPr>
          <a:xfrm>
            <a:off x="9274001" y="-91408"/>
            <a:ext cx="3005328" cy="947928"/>
          </a:xfrm>
          <a:prstGeom prst="rect">
            <a:avLst/>
          </a:prstGeom>
        </p:spPr>
      </p:pic>
    </p:spTree>
    <p:extLst>
      <p:ext uri="{BB962C8B-B14F-4D97-AF65-F5344CB8AC3E}">
        <p14:creationId xmlns:p14="http://schemas.microsoft.com/office/powerpoint/2010/main" val="2427161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4" y="83976"/>
            <a:ext cx="4552711" cy="569166"/>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195943" y="457200"/>
            <a:ext cx="9489234" cy="6400800"/>
          </a:xfrm>
        </p:spPr>
        <p:txBody>
          <a:bodyPr>
            <a:normAutofit lnSpcReduction="10000"/>
          </a:bodyPr>
          <a:lstStyle/>
          <a:p>
            <a:pPr marL="0" indent="0" algn="ctr">
              <a:buNone/>
            </a:pPr>
            <a:r>
              <a:rPr lang="ru-RU" sz="2200" dirty="0">
                <a:solidFill>
                  <a:srgbClr val="FF0000"/>
                </a:solidFill>
              </a:rPr>
              <a:t>Важни изисквания!</a:t>
            </a:r>
            <a:r>
              <a:rPr lang="ru-RU" sz="2000" dirty="0"/>
              <a:t/>
            </a:r>
            <a:br>
              <a:rPr lang="ru-RU" sz="2000" dirty="0"/>
            </a:br>
            <a:endParaRPr lang="ru-RU" sz="2000" dirty="0" smtClean="0"/>
          </a:p>
          <a:p>
            <a:pPr lvl="0" algn="just"/>
            <a:r>
              <a:rPr lang="ru-RU" sz="2000" b="1" dirty="0"/>
              <a:t>Задължително изискване е след изпълнение на препоръчаните в обследванията за енергийна ефективност мерки, във всяка сграда, включена в ПИИ, да се постигне минимум 30% спестяване на първична енергия</a:t>
            </a:r>
            <a:r>
              <a:rPr lang="ru-RU" sz="2000" b="1" dirty="0" smtClean="0"/>
              <a:t>.</a:t>
            </a:r>
          </a:p>
          <a:p>
            <a:pPr lvl="0" algn="just"/>
            <a:r>
              <a:rPr lang="ru-RU" sz="2000" b="1" dirty="0"/>
              <a:t>ВАЖНО за сгради на ПРЕДПРИЯТИЯ В СФЕРАТА НА ПРОИЗВОДСТВОТО по </a:t>
            </a:r>
            <a:r>
              <a:rPr lang="ru-RU" sz="2000" b="1" u="sng" dirty="0"/>
              <a:t>Kомпонент 1</a:t>
            </a:r>
            <a:r>
              <a:rPr lang="ru-RU" sz="2000" b="1" dirty="0"/>
              <a:t>, съгласно настоящите Насоки за кандидатстване:</a:t>
            </a:r>
          </a:p>
          <a:p>
            <a:pPr lvl="0" algn="just"/>
            <a:r>
              <a:rPr lang="ru-RU" sz="2000" b="1" dirty="0" smtClean="0"/>
              <a:t>Следва </a:t>
            </a:r>
            <a:r>
              <a:rPr lang="ru-RU" sz="2000" b="1" dirty="0"/>
              <a:t>да се спазват изискванията за изготвяне на обследвания за енергийна ефективност, определени в Наредба № Е-РД-04-05 от 8.09.2016 г. за определяне на показателите за разход на енергия, енергийните характеристики на предприятия, промишлени системи и системи за външно изкуствено осветление, както и за определяне на условията и реда за извършване на обследване за енергийна ефективност и изготвяне на оценка на енергийни спестявания, съгласно чл. 57, ал. 6 от ЗЕЕ.</a:t>
            </a:r>
          </a:p>
          <a:p>
            <a:pPr lvl="0" algn="just"/>
            <a:r>
              <a:rPr lang="ru-RU" sz="2000" b="1" dirty="0" smtClean="0"/>
              <a:t>Процентът </a:t>
            </a:r>
            <a:r>
              <a:rPr lang="ru-RU" sz="2000" b="1" dirty="0"/>
              <a:t>на енергийни спестявания се изчислява от Доклада за резултатите от обследване за енергийна ефективност, изготвено по реда на чл. 57, ал. 6 от ЗЕЕ.</a:t>
            </a:r>
          </a:p>
          <a:p>
            <a:pPr marL="0" lvl="0" indent="0" algn="just">
              <a:buNone/>
            </a:pPr>
            <a:endParaRPr lang="ru-RU" sz="2000" b="1" dirty="0"/>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274001" y="3794"/>
            <a:ext cx="3005328" cy="947928"/>
          </a:xfrm>
          <a:prstGeom prst="rect">
            <a:avLst/>
          </a:prstGeom>
        </p:spPr>
      </p:pic>
    </p:spTree>
    <p:extLst>
      <p:ext uri="{BB962C8B-B14F-4D97-AF65-F5344CB8AC3E}">
        <p14:creationId xmlns:p14="http://schemas.microsoft.com/office/powerpoint/2010/main" val="790318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4" y="83976"/>
            <a:ext cx="4552711" cy="569166"/>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195943" y="457200"/>
            <a:ext cx="9489234" cy="6400800"/>
          </a:xfrm>
        </p:spPr>
        <p:txBody>
          <a:bodyPr>
            <a:normAutofit/>
          </a:bodyPr>
          <a:lstStyle/>
          <a:p>
            <a:pPr marL="0" indent="0" algn="ctr">
              <a:buNone/>
            </a:pPr>
            <a:r>
              <a:rPr lang="ru-RU" sz="2200" dirty="0">
                <a:solidFill>
                  <a:srgbClr val="FF0000"/>
                </a:solidFill>
              </a:rPr>
              <a:t>Важни изисквания!</a:t>
            </a:r>
            <a:r>
              <a:rPr lang="ru-RU" sz="2000" dirty="0"/>
              <a:t/>
            </a:r>
            <a:br>
              <a:rPr lang="ru-RU" sz="2000" dirty="0"/>
            </a:br>
            <a:endParaRPr lang="ru-RU" sz="2000" dirty="0" smtClean="0"/>
          </a:p>
          <a:p>
            <a:pPr lvl="0" algn="just"/>
            <a:r>
              <a:rPr lang="ru-RU" sz="2000" b="1" dirty="0" smtClean="0"/>
              <a:t>За сградите </a:t>
            </a:r>
            <a:r>
              <a:rPr lang="ru-RU" sz="2000" b="1" dirty="0"/>
              <a:t>на ПРЕДПРИЯТИЯ В СФЕРАТА НА ПРОИЗВОДСТВОТО , </a:t>
            </a:r>
            <a:r>
              <a:rPr lang="ru-RU" sz="2000" b="1" dirty="0" smtClean="0"/>
              <a:t>които попадат в обхвата на </a:t>
            </a:r>
            <a:r>
              <a:rPr lang="ru-RU" sz="2000" b="1" u="sng" dirty="0" smtClean="0"/>
              <a:t>Kомпонент 1</a:t>
            </a:r>
            <a:r>
              <a:rPr lang="ru-RU" sz="2000" b="1" dirty="0" smtClean="0"/>
              <a:t> от настоящите Насоки за кандидатстване, не се изисква постигане на клас на енергопотребление, предвид че съгласно българското законодателство, производствените сгради и части от сгради с производствено предназначение попадат в изключенията на чл. 38, ал. 1, т. 4 от ЗЕЕ и не подлежат на задължително обследване и сертифициране. В тази връзка не се издава сертификат за енергийни характеристики на промишлена система, както и не се издава сертификат за енергийни характеристики на производствена сграда, която е част от промишлената система. </a:t>
            </a:r>
          </a:p>
          <a:p>
            <a:pPr algn="just"/>
            <a:r>
              <a:rPr lang="ru-RU" sz="2000" b="1" dirty="0" smtClean="0"/>
              <a:t>По </a:t>
            </a:r>
            <a:r>
              <a:rPr lang="ru-RU" sz="2000" b="1" dirty="0"/>
              <a:t>настоящата процедура ще бъдат подкрепени само производствени сгради, за които избраният за изпълнение пакет от енергоспестяващи мерки ще осигури най-малко 30 % спестяване на първична енергия спрямо базова линия на енергопотребление на производствената сграда. </a:t>
            </a:r>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274001" y="3794"/>
            <a:ext cx="3005328" cy="947928"/>
          </a:xfrm>
          <a:prstGeom prst="rect">
            <a:avLst/>
          </a:prstGeom>
        </p:spPr>
      </p:pic>
    </p:spTree>
    <p:extLst>
      <p:ext uri="{BB962C8B-B14F-4D97-AF65-F5344CB8AC3E}">
        <p14:creationId xmlns:p14="http://schemas.microsoft.com/office/powerpoint/2010/main" val="2606090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415"/>
            <a:ext cx="5112548" cy="569166"/>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0" y="466531"/>
            <a:ext cx="10049069" cy="6391469"/>
          </a:xfrm>
        </p:spPr>
        <p:txBody>
          <a:bodyPr>
            <a:normAutofit fontScale="92500" lnSpcReduction="20000"/>
          </a:bodyPr>
          <a:lstStyle/>
          <a:p>
            <a:pPr marL="0" indent="0" algn="ctr">
              <a:buNone/>
            </a:pPr>
            <a:r>
              <a:rPr lang="ru-RU" sz="2700" dirty="0">
                <a:solidFill>
                  <a:srgbClr val="FF0000"/>
                </a:solidFill>
              </a:rPr>
              <a:t>Важни изисквания!</a:t>
            </a:r>
            <a:r>
              <a:rPr lang="ru-RU" sz="2700" dirty="0"/>
              <a:t/>
            </a:r>
            <a:br>
              <a:rPr lang="ru-RU" sz="2700" dirty="0"/>
            </a:br>
            <a:endParaRPr lang="ru-RU" sz="2700" dirty="0"/>
          </a:p>
          <a:p>
            <a:pPr marL="0" lvl="0" indent="0" algn="just">
              <a:buNone/>
            </a:pPr>
            <a:r>
              <a:rPr lang="ru-RU" sz="2600" b="1" dirty="0" smtClean="0"/>
              <a:t>ВАЖНО </a:t>
            </a:r>
            <a:r>
              <a:rPr lang="ru-RU" sz="2600" b="1" dirty="0"/>
              <a:t>за сгради на ПРЕДПРИЯТИЯ В СФЕРАТА НА ТЪРГОВИЯТА И УСЛУГИТЕ, включително в сектор „Туризъм“ по </a:t>
            </a:r>
            <a:r>
              <a:rPr lang="ru-RU" sz="2600" b="1" u="sng" dirty="0"/>
              <a:t>Kомпонент 2</a:t>
            </a:r>
            <a:endParaRPr lang="ru-RU" sz="2600" b="1" u="sng" dirty="0" smtClean="0"/>
          </a:p>
          <a:p>
            <a:pPr lvl="0" algn="just">
              <a:buFont typeface="Wingdings" panose="05000000000000000000" pitchFamily="2" charset="2"/>
              <a:buChar char="§"/>
            </a:pPr>
            <a:r>
              <a:rPr lang="ru-RU" sz="2600" b="1" dirty="0" smtClean="0"/>
              <a:t>Следва </a:t>
            </a:r>
            <a:r>
              <a:rPr lang="ru-RU" sz="2600" b="1" dirty="0" smtClean="0"/>
              <a:t>да </a:t>
            </a:r>
            <a:r>
              <a:rPr lang="ru-RU" sz="2600" b="1" dirty="0"/>
              <a:t>се спазват изискванията за изготвяне на обследване за енергийна ефективност и сертификат за енергийни характеристики на сграда в експлоатация, определени в Наредба № Е-РД-04-2 от 16.12.2022 г. и Наредба № РД-02-20-3 от 09.11.2022 </a:t>
            </a:r>
            <a:r>
              <a:rPr lang="ru-RU" sz="2600" b="1" dirty="0" smtClean="0"/>
              <a:t>г.</a:t>
            </a:r>
          </a:p>
          <a:p>
            <a:pPr lvl="0" algn="just">
              <a:buFont typeface="Wingdings" panose="05000000000000000000" pitchFamily="2" charset="2"/>
              <a:buChar char="§"/>
            </a:pPr>
            <a:r>
              <a:rPr lang="ru-RU" sz="2600" b="1" dirty="0" smtClean="0"/>
              <a:t>Процентът </a:t>
            </a:r>
            <a:r>
              <a:rPr lang="ru-RU" sz="2600" b="1" dirty="0"/>
              <a:t>на енергийни спестявания се изчислява от сертификата за енергийни характеристики на сградата, съставен след извършено обследване за енергийна ефективност, съгласно Наредба № Е-РД-04-2 от 16.12.2022 г. и Наредба № РД-02-20-3 от 09.11.2022 г., на база годишен разход на първична невъзобновяема енергия при актуално състояние и годишен разход на първична невъзобновяема енергия след въвеждане на енергоспестяващите мерки от избрания пакет.</a:t>
            </a:r>
          </a:p>
          <a:p>
            <a:pPr marL="0" lvl="0" indent="0" algn="just">
              <a:buNone/>
            </a:pPr>
            <a:endParaRPr lang="ru-RU" sz="2600" b="1" dirty="0"/>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545216" y="-18314"/>
            <a:ext cx="2823766" cy="928920"/>
          </a:xfrm>
          <a:prstGeom prst="rect">
            <a:avLst/>
          </a:prstGeom>
        </p:spPr>
      </p:pic>
    </p:spTree>
    <p:extLst>
      <p:ext uri="{BB962C8B-B14F-4D97-AF65-F5344CB8AC3E}">
        <p14:creationId xmlns:p14="http://schemas.microsoft.com/office/powerpoint/2010/main" val="4198959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415"/>
            <a:ext cx="5112548" cy="569166"/>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0" y="466531"/>
            <a:ext cx="10049069" cy="6391469"/>
          </a:xfrm>
        </p:spPr>
        <p:txBody>
          <a:bodyPr>
            <a:normAutofit fontScale="85000" lnSpcReduction="20000"/>
          </a:bodyPr>
          <a:lstStyle/>
          <a:p>
            <a:pPr marL="0" indent="0" algn="ctr">
              <a:buNone/>
            </a:pPr>
            <a:r>
              <a:rPr lang="ru-RU" sz="2700" dirty="0">
                <a:solidFill>
                  <a:srgbClr val="FF0000"/>
                </a:solidFill>
              </a:rPr>
              <a:t>Важни изисквания!</a:t>
            </a:r>
            <a:r>
              <a:rPr lang="ru-RU" sz="2700" dirty="0"/>
              <a:t/>
            </a:r>
            <a:br>
              <a:rPr lang="ru-RU" sz="2700" dirty="0"/>
            </a:br>
            <a:endParaRPr lang="ru-RU" sz="2700" dirty="0"/>
          </a:p>
          <a:p>
            <a:pPr marL="0" lvl="0" indent="0" algn="just">
              <a:buNone/>
            </a:pPr>
            <a:r>
              <a:rPr lang="ru-RU" sz="2600" b="1" dirty="0" smtClean="0"/>
              <a:t>ВАЖНО </a:t>
            </a:r>
            <a:r>
              <a:rPr lang="ru-RU" sz="2600" b="1" dirty="0"/>
              <a:t>за сгради на ПРЕДПРИЯТИЯ В СФЕРАТА НА ТЪРГОВИЯТА И УСЛУГИТЕ, включително в сектор „Туризъм“ </a:t>
            </a:r>
            <a:r>
              <a:rPr lang="ru-RU" sz="2600" b="1" u="sng" dirty="0"/>
              <a:t>по Kомпонент 2</a:t>
            </a:r>
            <a:endParaRPr lang="ru-RU" sz="2600" b="1" u="sng" dirty="0" smtClean="0"/>
          </a:p>
          <a:p>
            <a:pPr algn="just">
              <a:buFont typeface="Wingdings" panose="05000000000000000000" pitchFamily="2" charset="2"/>
              <a:buChar char="§"/>
            </a:pPr>
            <a:r>
              <a:rPr lang="ru-RU" sz="2600" b="1" dirty="0"/>
              <a:t>Докладът от обследването за енергийна ефективност следва бъде изготвен в обхват и съдържание съгласно изискванията, опредени в Наредба № РД-02-20-3 от 09.11.2022 г</a:t>
            </a:r>
            <a:r>
              <a:rPr lang="ru-RU" sz="2600" b="1" dirty="0" smtClean="0"/>
              <a:t>. </a:t>
            </a:r>
            <a:endParaRPr lang="ru-RU" sz="2600" b="1" dirty="0"/>
          </a:p>
          <a:p>
            <a:pPr algn="just">
              <a:buFont typeface="Wingdings" panose="05000000000000000000" pitchFamily="2" charset="2"/>
              <a:buChar char="§"/>
            </a:pPr>
            <a:r>
              <a:rPr lang="ru-RU" sz="2600" b="1" dirty="0" smtClean="0"/>
              <a:t>За </a:t>
            </a:r>
            <a:r>
              <a:rPr lang="ru-RU" sz="2600" b="1" dirty="0"/>
              <a:t>целите на процедурата, сертификатът за енергийни характеристики на всяка сграда, която кандидатства за получаване на средства трябва да се издаде/актуализира в съответствие с изискванията към енергийните характеристики, определени в Наредба № РД-02-20-3 от 9.11.2022 г. за технически изисквания към енергийните характеристики на сгради (обн. ДВ, бр. 92 от 2022 г.) и Наредба № Е-РД-04-2 от 16.12.2022 г.за обследване за енергийна ефективност, сертифициране и оценка на енергийните спестявания на </a:t>
            </a:r>
            <a:r>
              <a:rPr lang="ru-RU" sz="2600" b="1" dirty="0" smtClean="0"/>
              <a:t>сгради.</a:t>
            </a:r>
          </a:p>
          <a:p>
            <a:pPr algn="just">
              <a:buFont typeface="Wingdings" panose="05000000000000000000" pitchFamily="2" charset="2"/>
              <a:buChar char="§"/>
            </a:pPr>
            <a:r>
              <a:rPr lang="ru-RU" sz="2600" b="1" dirty="0" smtClean="0"/>
              <a:t>След </a:t>
            </a:r>
            <a:r>
              <a:rPr lang="ru-RU" sz="2600" b="1" dirty="0"/>
              <a:t>изпълнение на предвидените в изготвеното обследване за енергийна ефективност енергоспестяващи мерки (ЕСМ), се изисква постигане на клас на енергопотребление „В”и минимум 30% спестяване на първична енергия.</a:t>
            </a:r>
          </a:p>
          <a:p>
            <a:pPr marL="0" lvl="0" indent="0" algn="just">
              <a:buNone/>
            </a:pPr>
            <a:endParaRPr lang="ru-RU" sz="2600" b="1" dirty="0"/>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545216" y="-18314"/>
            <a:ext cx="2823766" cy="928920"/>
          </a:xfrm>
          <a:prstGeom prst="rect">
            <a:avLst/>
          </a:prstGeom>
        </p:spPr>
      </p:pic>
    </p:spTree>
    <p:extLst>
      <p:ext uri="{BB962C8B-B14F-4D97-AF65-F5344CB8AC3E}">
        <p14:creationId xmlns:p14="http://schemas.microsoft.com/office/powerpoint/2010/main" val="2419632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800" y="195943"/>
            <a:ext cx="8118532" cy="569166"/>
          </a:xfrm>
        </p:spPr>
        <p:txBody>
          <a:bodyPr>
            <a:normAutofit/>
          </a:bodyPr>
          <a:lstStyle/>
          <a:p>
            <a:pPr algn="ctr">
              <a:buClr>
                <a:schemeClr val="tx2">
                  <a:lumMod val="50000"/>
                </a:schemeClr>
              </a:buClr>
            </a:pPr>
            <a:r>
              <a:rPr lang="bg-BG" sz="2000" b="1" dirty="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0" y="951722"/>
            <a:ext cx="10049069" cy="5906278"/>
          </a:xfrm>
        </p:spPr>
        <p:txBody>
          <a:bodyPr>
            <a:normAutofit/>
          </a:bodyPr>
          <a:lstStyle/>
          <a:p>
            <a:pPr marL="0" indent="0" algn="ctr">
              <a:buNone/>
            </a:pPr>
            <a:r>
              <a:rPr lang="ru-RU" sz="2700" dirty="0">
                <a:solidFill>
                  <a:srgbClr val="FF0000"/>
                </a:solidFill>
              </a:rPr>
              <a:t>Важни изисквания!</a:t>
            </a:r>
            <a:r>
              <a:rPr lang="ru-RU" sz="2700" dirty="0"/>
              <a:t/>
            </a:r>
            <a:br>
              <a:rPr lang="ru-RU" sz="2700" dirty="0"/>
            </a:br>
            <a:endParaRPr lang="ru-RU" sz="2700" dirty="0"/>
          </a:p>
          <a:p>
            <a:pPr lvl="0" algn="just">
              <a:buFont typeface="Wingdings" panose="05000000000000000000" pitchFamily="2" charset="2"/>
              <a:buChar char="Ø"/>
            </a:pPr>
            <a:r>
              <a:rPr lang="ru-RU" sz="2600" b="1" dirty="0" smtClean="0"/>
              <a:t>ПИИ да са в съответствие </a:t>
            </a:r>
            <a:r>
              <a:rPr lang="ru-RU" sz="2600" b="1" dirty="0"/>
              <a:t>с принципа за „ненанасяне на </a:t>
            </a:r>
            <a:r>
              <a:rPr lang="ru-RU" sz="2600" b="1" dirty="0" smtClean="0"/>
              <a:t>значителни вреди</a:t>
            </a:r>
            <a:r>
              <a:rPr lang="ru-RU" sz="2600" b="1" dirty="0"/>
              <a:t>“. Определение и </a:t>
            </a:r>
            <a:r>
              <a:rPr lang="ru-RU" sz="2600" b="1" dirty="0" smtClean="0"/>
              <a:t>информация </a:t>
            </a:r>
            <a:r>
              <a:rPr lang="ru-RU" sz="2600" b="1" dirty="0"/>
              <a:t>относно спазване </a:t>
            </a:r>
            <a:r>
              <a:rPr lang="ru-RU" sz="2600" b="1" dirty="0" smtClean="0"/>
              <a:t>на посочения </a:t>
            </a:r>
            <a:r>
              <a:rPr lang="ru-RU" sz="2600" b="1" dirty="0"/>
              <a:t>принцип са налични в </a:t>
            </a:r>
            <a:r>
              <a:rPr lang="ru-RU" sz="2600" b="1" dirty="0" smtClean="0"/>
              <a:t>раздел 14 към Условията </a:t>
            </a:r>
            <a:r>
              <a:rPr lang="ru-RU" sz="2600" b="1" dirty="0"/>
              <a:t>за кандидатстване</a:t>
            </a:r>
            <a:r>
              <a:rPr lang="ru-RU" sz="2600" b="1" dirty="0" smtClean="0"/>
              <a:t>.</a:t>
            </a:r>
          </a:p>
          <a:p>
            <a:pPr lvl="0" algn="just">
              <a:buFont typeface="Wingdings" panose="05000000000000000000" pitchFamily="2" charset="2"/>
              <a:buChar char="Ø"/>
            </a:pPr>
            <a:r>
              <a:rPr lang="ru-RU" sz="2600" b="1" dirty="0" smtClean="0"/>
              <a:t>На </a:t>
            </a:r>
            <a:r>
              <a:rPr lang="ru-RU" sz="2600" b="1" dirty="0"/>
              <a:t>етапа на кандидатстване за всяко ПИИ се извършват самооценка на мерките по отношение на принципите на "DNSH" като се попълва и подава към формуляра за кандидатстване Приложение Д: „Контролен лист за самооценка съгласно „принципа за ненанасяне на значителни вреди“ (DNSH)“ </a:t>
            </a:r>
          </a:p>
          <a:p>
            <a:pPr marL="0" lvl="0" indent="0" algn="just">
              <a:buNone/>
            </a:pPr>
            <a:endParaRPr lang="ru-RU" sz="2600" b="1" dirty="0"/>
          </a:p>
          <a:p>
            <a:pPr marL="0" lvl="0" indent="0" algn="just">
              <a:buNone/>
            </a:pPr>
            <a:endParaRPr lang="bg-BG" sz="2000" b="1" dirty="0"/>
          </a:p>
          <a:p>
            <a:pPr marL="0" indent="0">
              <a:buNone/>
            </a:pPr>
            <a:endParaRPr lang="ru-RU" sz="2000" dirty="0"/>
          </a:p>
          <a:p>
            <a:pPr marL="0" indent="0">
              <a:buNone/>
            </a:pPr>
            <a:endParaRPr lang="bg-BG" sz="2000" dirty="0"/>
          </a:p>
        </p:txBody>
      </p:sp>
      <p:pic>
        <p:nvPicPr>
          <p:cNvPr id="4" name="Picture 3"/>
          <p:cNvPicPr>
            <a:picLocks noChangeAspect="1"/>
          </p:cNvPicPr>
          <p:nvPr/>
        </p:nvPicPr>
        <p:blipFill>
          <a:blip r:embed="rId2"/>
          <a:stretch>
            <a:fillRect/>
          </a:stretch>
        </p:blipFill>
        <p:spPr>
          <a:xfrm>
            <a:off x="9457260" y="-89512"/>
            <a:ext cx="2734740" cy="947928"/>
          </a:xfrm>
          <a:prstGeom prst="rect">
            <a:avLst/>
          </a:prstGeom>
        </p:spPr>
      </p:pic>
    </p:spTree>
    <p:extLst>
      <p:ext uri="{BB962C8B-B14F-4D97-AF65-F5344CB8AC3E}">
        <p14:creationId xmlns:p14="http://schemas.microsoft.com/office/powerpoint/2010/main" val="1780451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1642188"/>
            <a:ext cx="9545217" cy="5215811"/>
          </a:xfrm>
        </p:spPr>
        <p:txBody>
          <a:bodyPr>
            <a:normAutofit/>
          </a:bodyPr>
          <a:lstStyle/>
          <a:p>
            <a:r>
              <a:rPr lang="ru-RU" sz="2000" dirty="0"/>
              <a:t>Предложенията за изпълнение на инвестиции се подават </a:t>
            </a:r>
            <a:r>
              <a:rPr lang="ru-RU" sz="2000" dirty="0" smtClean="0"/>
              <a:t>по електронен </a:t>
            </a:r>
            <a:r>
              <a:rPr lang="ru-RU" sz="2000" dirty="0"/>
              <a:t>път чрез ИСМ-ИСУН 2020, раздел НПВУ, </a:t>
            </a:r>
            <a:r>
              <a:rPr lang="ru-RU" sz="2000" dirty="0" smtClean="0"/>
              <a:t>посредством КЕП</a:t>
            </a:r>
            <a:r>
              <a:rPr lang="ru-RU" sz="2000" dirty="0"/>
              <a:t>, валиден към датата на кандидатстване, чрез модула „Екандидатстване“ на интернет адрес</a:t>
            </a:r>
            <a:r>
              <a:rPr lang="ru-RU" sz="2000" dirty="0" smtClean="0"/>
              <a:t>: </a:t>
            </a:r>
            <a:r>
              <a:rPr lang="ru-RU" sz="2000" dirty="0" smtClean="0">
                <a:hlinkClick r:id="rId2"/>
              </a:rPr>
              <a:t>https</a:t>
            </a:r>
            <a:r>
              <a:rPr lang="ru-RU" sz="2000" dirty="0">
                <a:hlinkClick r:id="rId2"/>
              </a:rPr>
              <a:t>://</a:t>
            </a:r>
            <a:r>
              <a:rPr lang="ru-RU" sz="2000" dirty="0" smtClean="0">
                <a:hlinkClick r:id="rId2"/>
              </a:rPr>
              <a:t>eumis2020.government.bg/bg/s/800c457d-e8be-4421-8ed9-9e78d0a75c39/Procedure/Active</a:t>
            </a:r>
            <a:endParaRPr lang="ru-RU" sz="2000" dirty="0" smtClean="0"/>
          </a:p>
          <a:p>
            <a:pPr marL="0" indent="0">
              <a:buNone/>
            </a:pPr>
            <a:endParaRPr lang="ru-RU" sz="2000" dirty="0"/>
          </a:p>
          <a:p>
            <a:r>
              <a:rPr lang="ru-RU" sz="2000" dirty="0" smtClean="0"/>
              <a:t>Примерните </a:t>
            </a:r>
            <a:r>
              <a:rPr lang="ru-RU" sz="2000" dirty="0"/>
              <a:t>указания за попълване на електронен Формуляр </a:t>
            </a:r>
            <a:r>
              <a:rPr lang="ru-RU" sz="2000" dirty="0" smtClean="0"/>
              <a:t>за кандидатстване </a:t>
            </a:r>
            <a:r>
              <a:rPr lang="ru-RU" sz="2000" dirty="0"/>
              <a:t>се съдържат в Приложение Л1: Указания за попълване и подаване на Електронен формуляр за кандидатстване </a:t>
            </a:r>
            <a:endParaRPr lang="ru-RU" sz="2000" dirty="0" smtClean="0"/>
          </a:p>
          <a:p>
            <a:pPr marL="0" indent="0">
              <a:buNone/>
            </a:pPr>
            <a:endParaRPr lang="ru-RU" sz="2000" dirty="0"/>
          </a:p>
          <a:p>
            <a:r>
              <a:rPr lang="ru-RU" sz="2000" dirty="0" smtClean="0"/>
              <a:t>В </a:t>
            </a:r>
            <a:r>
              <a:rPr lang="ru-RU" sz="2000" dirty="0"/>
              <a:t>процеса на оценка комуникацията с кандидата се </a:t>
            </a:r>
            <a:r>
              <a:rPr lang="ru-RU" sz="2000" dirty="0" smtClean="0"/>
              <a:t>извършва електронно </a:t>
            </a:r>
            <a:r>
              <a:rPr lang="ru-RU" sz="2000" dirty="0"/>
              <a:t>чрез профила, от който е подадено предложението </a:t>
            </a:r>
            <a:r>
              <a:rPr lang="ru-RU" sz="2000" dirty="0" smtClean="0"/>
              <a:t>за изпълнение </a:t>
            </a:r>
            <a:r>
              <a:rPr lang="ru-RU" sz="2000" dirty="0"/>
              <a:t>на инвестиция в ИСМ-ИСУН 2020, раздел НПВУ.</a:t>
            </a:r>
            <a:endParaRPr lang="bg-BG" sz="2000" dirty="0"/>
          </a:p>
        </p:txBody>
      </p:sp>
      <p:grpSp>
        <p:nvGrpSpPr>
          <p:cNvPr id="6" name="Group 5"/>
          <p:cNvGrpSpPr/>
          <p:nvPr/>
        </p:nvGrpSpPr>
        <p:grpSpPr>
          <a:xfrm>
            <a:off x="-298580" y="418745"/>
            <a:ext cx="9853127" cy="1148798"/>
            <a:chOff x="1319110" y="-2363480"/>
            <a:chExt cx="3654487" cy="1753815"/>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1319110" y="-2363480"/>
              <a:ext cx="3654487" cy="17538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dirty="0">
                  <a:solidFill>
                    <a:schemeClr val="tx1"/>
                  </a:solidFill>
                </a:rPr>
                <a:t>Кандидатстване</a:t>
              </a:r>
              <a:r>
                <a:rPr lang="ru-RU" altLang="bg-BG" dirty="0" smtClean="0">
                  <a:solidFill>
                    <a:schemeClr val="tx1"/>
                  </a:solidFill>
                </a:rPr>
                <a:t>, оценка </a:t>
              </a:r>
              <a:r>
                <a:rPr lang="ru-RU" altLang="bg-BG" dirty="0">
                  <a:solidFill>
                    <a:schemeClr val="tx1"/>
                  </a:solidFill>
                </a:rPr>
                <a:t>и договаряне</a:t>
              </a:r>
              <a:endParaRPr lang="bg-BG" altLang="bg-BG" dirty="0">
                <a:solidFill>
                  <a:schemeClr val="tx1"/>
                </a:solidFill>
              </a:endParaRPr>
            </a:p>
          </p:txBody>
        </p:sp>
      </p:grpSp>
      <p:pic>
        <p:nvPicPr>
          <p:cNvPr id="9" name="Picture 8"/>
          <p:cNvPicPr>
            <a:picLocks noChangeAspect="1"/>
          </p:cNvPicPr>
          <p:nvPr/>
        </p:nvPicPr>
        <p:blipFill>
          <a:blip r:embed="rId3"/>
          <a:stretch>
            <a:fillRect/>
          </a:stretch>
        </p:blipFill>
        <p:spPr>
          <a:xfrm>
            <a:off x="9186672" y="0"/>
            <a:ext cx="3005328" cy="947928"/>
          </a:xfrm>
          <a:prstGeom prst="rect">
            <a:avLst/>
          </a:prstGeom>
        </p:spPr>
      </p:pic>
    </p:spTree>
    <p:extLst>
      <p:ext uri="{BB962C8B-B14F-4D97-AF65-F5344CB8AC3E}">
        <p14:creationId xmlns:p14="http://schemas.microsoft.com/office/powerpoint/2010/main" val="863570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1" y="2160589"/>
            <a:ext cx="10646227" cy="3880773"/>
          </a:xfrm>
        </p:spPr>
        <p:txBody>
          <a:bodyPr>
            <a:noAutofit/>
          </a:bodyPr>
          <a:lstStyle/>
          <a:p>
            <a:r>
              <a:rPr lang="ru-RU" sz="2000" dirty="0" smtClean="0"/>
              <a:t>Един </a:t>
            </a:r>
            <a:r>
              <a:rPr lang="ru-RU" sz="2000" dirty="0"/>
              <a:t>етап </a:t>
            </a:r>
            <a:r>
              <a:rPr lang="ru-RU" sz="2000" dirty="0" smtClean="0"/>
              <a:t>на оценка </a:t>
            </a:r>
            <a:r>
              <a:rPr lang="ru-RU" sz="2000" dirty="0"/>
              <a:t>- </a:t>
            </a:r>
            <a:r>
              <a:rPr lang="ru-RU" sz="2000" dirty="0" smtClean="0"/>
              <a:t>по </a:t>
            </a:r>
            <a:r>
              <a:rPr lang="ru-RU" sz="2000" dirty="0"/>
              <a:t>критерии за административна допустимост и оценка на качеството</a:t>
            </a:r>
            <a:endParaRPr lang="ru-RU" sz="2000" dirty="0" smtClean="0"/>
          </a:p>
          <a:p>
            <a:r>
              <a:rPr lang="ru-RU" sz="2000" dirty="0"/>
              <a:t>В случай че при оценка на административното съответствие и допустимостта </a:t>
            </a:r>
            <a:r>
              <a:rPr lang="ru-RU" sz="2000" dirty="0" smtClean="0"/>
              <a:t>се установи </a:t>
            </a:r>
            <a:r>
              <a:rPr lang="ru-RU" sz="2000" dirty="0"/>
              <a:t>липса на документи </a:t>
            </a:r>
            <a:r>
              <a:rPr lang="ru-RU" sz="2000" dirty="0" smtClean="0"/>
              <a:t>и/или </a:t>
            </a:r>
            <a:r>
              <a:rPr lang="ru-RU" sz="2000" dirty="0"/>
              <a:t>друга нередовност, Оценителната комисия еднократно </a:t>
            </a:r>
            <a:r>
              <a:rPr lang="ru-RU" sz="2000" dirty="0" smtClean="0"/>
              <a:t>ще изпраща </a:t>
            </a:r>
            <a:r>
              <a:rPr lang="ru-RU" sz="2000" dirty="0"/>
              <a:t>чрез ИСМ-ИСУН 2020, раздел НПВУ, уведомление за </a:t>
            </a:r>
            <a:r>
              <a:rPr lang="ru-RU" sz="2000" dirty="0" smtClean="0"/>
              <a:t>установените нередовности </a:t>
            </a:r>
            <a:r>
              <a:rPr lang="ru-RU" sz="2000" dirty="0"/>
              <a:t>като определя срок за тяхното отстраняване, който не може </a:t>
            </a:r>
            <a:r>
              <a:rPr lang="ru-RU" sz="2000" dirty="0" smtClean="0"/>
              <a:t>да бъде </a:t>
            </a:r>
            <a:r>
              <a:rPr lang="ru-RU" sz="2000" dirty="0"/>
              <a:t>по-кратък от 7 (седем) дни от датата на изпращане на уведомлението </a:t>
            </a:r>
            <a:r>
              <a:rPr lang="ru-RU" sz="2000" dirty="0" smtClean="0"/>
              <a:t>чрез системата.</a:t>
            </a:r>
          </a:p>
          <a:p>
            <a:r>
              <a:rPr lang="ru-RU" sz="2000" dirty="0"/>
              <a:t>Предложенията, получили минимум </a:t>
            </a:r>
            <a:r>
              <a:rPr lang="ru-RU" sz="2000" dirty="0" smtClean="0"/>
              <a:t>55 </a:t>
            </a:r>
            <a:r>
              <a:rPr lang="ru-RU" sz="2000" dirty="0"/>
              <a:t>точки на </a:t>
            </a:r>
            <a:r>
              <a:rPr lang="ru-RU" sz="2000" dirty="0" smtClean="0"/>
              <a:t>критериите </a:t>
            </a:r>
            <a:r>
              <a:rPr lang="ru-RU" sz="2000" dirty="0"/>
              <a:t>за оценка на качеството, се класират в низходящ ред </a:t>
            </a:r>
            <a:r>
              <a:rPr lang="ru-RU" sz="2000" dirty="0" smtClean="0"/>
              <a:t>съобразно получената </a:t>
            </a:r>
            <a:r>
              <a:rPr lang="ru-RU" sz="2000" dirty="0"/>
              <a:t>оценка като се изготвят списъци за </a:t>
            </a:r>
            <a:r>
              <a:rPr lang="ru-RU" sz="2000" dirty="0" smtClean="0"/>
              <a:t>класиране.</a:t>
            </a:r>
            <a:endParaRPr lang="ru-RU" sz="2000" dirty="0"/>
          </a:p>
          <a:p>
            <a:r>
              <a:rPr lang="ru-RU" sz="2000" dirty="0" smtClean="0"/>
              <a:t> </a:t>
            </a:r>
            <a:r>
              <a:rPr lang="ru-RU" sz="2000" dirty="0"/>
              <a:t>Предложения, които са получили по-малко от 5</a:t>
            </a:r>
            <a:r>
              <a:rPr lang="ru-RU" sz="2000" dirty="0" smtClean="0"/>
              <a:t>5 </a:t>
            </a:r>
            <a:r>
              <a:rPr lang="ru-RU" sz="2000" dirty="0"/>
              <a:t>точки </a:t>
            </a:r>
            <a:r>
              <a:rPr lang="ru-RU" sz="2000" dirty="0" smtClean="0"/>
              <a:t>се </a:t>
            </a:r>
            <a:r>
              <a:rPr lang="ru-RU" sz="2000" dirty="0"/>
              <a:t>отхвърлят</a:t>
            </a:r>
            <a:endParaRPr lang="bg-BG" sz="2000" dirty="0"/>
          </a:p>
        </p:txBody>
      </p:sp>
      <p:grpSp>
        <p:nvGrpSpPr>
          <p:cNvPr id="6" name="Group 5"/>
          <p:cNvGrpSpPr/>
          <p:nvPr/>
        </p:nvGrpSpPr>
        <p:grpSpPr>
          <a:xfrm>
            <a:off x="1867859" y="418746"/>
            <a:ext cx="7602713" cy="1316748"/>
            <a:chOff x="2122634" y="-2363478"/>
            <a:chExt cx="2819817" cy="1511654"/>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2348080" y="-2363478"/>
              <a:ext cx="2594371" cy="1170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b="1" dirty="0">
                  <a:solidFill>
                    <a:schemeClr val="tx1"/>
                  </a:solidFill>
                </a:rPr>
                <a:t>Кандидатстване</a:t>
              </a:r>
              <a:r>
                <a:rPr lang="ru-RU" altLang="bg-BG" b="1" dirty="0" smtClean="0">
                  <a:solidFill>
                    <a:schemeClr val="tx1"/>
                  </a:solidFill>
                </a:rPr>
                <a:t>, оценка </a:t>
              </a:r>
              <a:r>
                <a:rPr lang="ru-RU" altLang="bg-BG" b="1" dirty="0">
                  <a:solidFill>
                    <a:schemeClr val="tx1"/>
                  </a:solidFill>
                </a:rPr>
                <a:t>и договаряне</a:t>
              </a:r>
              <a:endParaRPr lang="bg-BG" altLang="bg-BG" b="1" dirty="0">
                <a:solidFill>
                  <a:schemeClr val="tx1"/>
                </a:solidFill>
              </a:endParaRPr>
            </a:p>
          </p:txBody>
        </p:sp>
      </p:grpSp>
      <p:pic>
        <p:nvPicPr>
          <p:cNvPr id="9" name="Picture 8"/>
          <p:cNvPicPr>
            <a:picLocks noChangeAspect="1"/>
          </p:cNvPicPr>
          <p:nvPr/>
        </p:nvPicPr>
        <p:blipFill>
          <a:blip r:embed="rId2"/>
          <a:stretch>
            <a:fillRect/>
          </a:stretch>
        </p:blipFill>
        <p:spPr>
          <a:xfrm>
            <a:off x="9335662" y="-55218"/>
            <a:ext cx="3005328" cy="947928"/>
          </a:xfrm>
          <a:prstGeom prst="rect">
            <a:avLst/>
          </a:prstGeom>
        </p:spPr>
      </p:pic>
    </p:spTree>
    <p:extLst>
      <p:ext uri="{BB962C8B-B14F-4D97-AF65-F5344CB8AC3E}">
        <p14:creationId xmlns:p14="http://schemas.microsoft.com/office/powerpoint/2010/main" val="2129578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71106"/>
            <a:ext cx="9731829" cy="4994058"/>
          </a:xfrm>
        </p:spPr>
        <p:txBody>
          <a:bodyPr>
            <a:normAutofit/>
          </a:bodyPr>
          <a:lstStyle/>
          <a:p>
            <a:pPr lvl="1" algn="just">
              <a:spcBef>
                <a:spcPts val="1200"/>
              </a:spcBef>
            </a:pPr>
            <a:r>
              <a:rPr lang="ru-RU" altLang="bg-BG" sz="2800" dirty="0" smtClean="0">
                <a:cs typeface="Times New Roman" panose="02020603050405020304" pitchFamily="18" charset="0"/>
              </a:rPr>
              <a:t>На</a:t>
            </a:r>
            <a:r>
              <a:rPr lang="ru-RU" altLang="bg-BG" sz="2800" b="1" dirty="0" smtClean="0">
                <a:solidFill>
                  <a:srgbClr val="002060"/>
                </a:solidFill>
                <a:cs typeface="Times New Roman" panose="02020603050405020304" pitchFamily="18" charset="0"/>
              </a:rPr>
              <a:t> 30 януа</a:t>
            </a:r>
            <a:r>
              <a:rPr lang="bg-BG" altLang="bg-BG" sz="2800" b="1" dirty="0" smtClean="0">
                <a:solidFill>
                  <a:srgbClr val="002060"/>
                </a:solidFill>
                <a:cs typeface="Times New Roman" panose="02020603050405020304" pitchFamily="18" charset="0"/>
              </a:rPr>
              <a:t>ри</a:t>
            </a:r>
            <a:r>
              <a:rPr lang="ru-RU" altLang="bg-BG" sz="2800" b="1" dirty="0" smtClean="0">
                <a:solidFill>
                  <a:srgbClr val="002060"/>
                </a:solidFill>
                <a:cs typeface="Times New Roman" panose="02020603050405020304" pitchFamily="18" charset="0"/>
              </a:rPr>
              <a:t> 2023 </a:t>
            </a:r>
            <a:r>
              <a:rPr lang="ru-RU" altLang="bg-BG" sz="2800" b="1" dirty="0">
                <a:solidFill>
                  <a:srgbClr val="002060"/>
                </a:solidFill>
                <a:cs typeface="Times New Roman" panose="02020603050405020304" pitchFamily="18" charset="0"/>
              </a:rPr>
              <a:t>г. </a:t>
            </a:r>
            <a:r>
              <a:rPr lang="ru-RU" altLang="bg-BG" sz="2800" dirty="0">
                <a:cs typeface="Times New Roman" panose="02020603050405020304" pitchFamily="18" charset="0"/>
              </a:rPr>
              <a:t>е </a:t>
            </a:r>
            <a:r>
              <a:rPr lang="bg-BG" altLang="bg-BG" sz="2800" dirty="0">
                <a:cs typeface="Times New Roman" panose="02020603050405020304" pitchFamily="18" charset="0"/>
              </a:rPr>
              <a:t>обявена</a:t>
            </a:r>
            <a:r>
              <a:rPr lang="ru-RU" altLang="bg-BG" sz="2800" dirty="0">
                <a:cs typeface="Times New Roman" panose="02020603050405020304" pitchFamily="18" charset="0"/>
              </a:rPr>
              <a:t> </a:t>
            </a:r>
            <a:r>
              <a:rPr lang="ru-RU" altLang="bg-BG" sz="2800" dirty="0" smtClean="0">
                <a:cs typeface="Times New Roman" panose="02020603050405020304" pitchFamily="18" charset="0"/>
              </a:rPr>
              <a:t>процедура </a:t>
            </a:r>
            <a:r>
              <a:rPr lang="ru-RU" altLang="bg-BG" sz="2800" b="1" dirty="0">
                <a:solidFill>
                  <a:srgbClr val="002060"/>
                </a:solidFill>
                <a:cs typeface="Times New Roman" panose="02020603050405020304" pitchFamily="18" charset="0"/>
              </a:rPr>
              <a:t>чрез</a:t>
            </a:r>
            <a:r>
              <a:rPr lang="ru-RU" altLang="bg-BG" sz="2800" dirty="0">
                <a:cs typeface="Times New Roman" panose="02020603050405020304" pitchFamily="18" charset="0"/>
              </a:rPr>
              <a:t> </a:t>
            </a:r>
            <a:r>
              <a:rPr lang="ru-RU" altLang="bg-BG" sz="2800" b="1" dirty="0">
                <a:solidFill>
                  <a:srgbClr val="002060"/>
                </a:solidFill>
                <a:cs typeface="Times New Roman" panose="02020603050405020304" pitchFamily="18" charset="0"/>
              </a:rPr>
              <a:t>подбор</a:t>
            </a:r>
            <a:r>
              <a:rPr lang="ru-RU" altLang="bg-BG" sz="2800" dirty="0">
                <a:cs typeface="Times New Roman" panose="02020603050405020304" pitchFamily="18" charset="0"/>
              </a:rPr>
              <a:t> на предложения за </a:t>
            </a:r>
            <a:r>
              <a:rPr lang="ru-RU" altLang="bg-BG" sz="2800" dirty="0" smtClean="0">
                <a:cs typeface="Times New Roman" panose="02020603050405020304" pitchFamily="18" charset="0"/>
              </a:rPr>
              <a:t>изпълнение на </a:t>
            </a:r>
            <a:r>
              <a:rPr lang="ru-RU" altLang="bg-BG" sz="2800" dirty="0">
                <a:cs typeface="Times New Roman" panose="02020603050405020304" pitchFamily="18" charset="0"/>
              </a:rPr>
              <a:t>инвестиции </a:t>
            </a:r>
          </a:p>
          <a:p>
            <a:pPr lvl="1" algn="just">
              <a:spcBef>
                <a:spcPts val="1800"/>
              </a:spcBef>
            </a:pPr>
            <a:r>
              <a:rPr lang="ru-RU" altLang="bg-BG" sz="2800" dirty="0" smtClean="0">
                <a:cs typeface="Times New Roman" panose="02020603050405020304" pitchFamily="18" charset="0"/>
              </a:rPr>
              <a:t>Общ </a:t>
            </a:r>
            <a:r>
              <a:rPr lang="ru-RU" altLang="bg-BG" sz="2800" dirty="0">
                <a:cs typeface="Times New Roman" panose="02020603050405020304" pitchFamily="18" charset="0"/>
              </a:rPr>
              <a:t>бюджет по процедурата – </a:t>
            </a:r>
            <a:r>
              <a:rPr lang="ru-RU" altLang="bg-BG" sz="2800" b="1" dirty="0" smtClean="0">
                <a:solidFill>
                  <a:srgbClr val="002060"/>
                </a:solidFill>
                <a:cs typeface="Times New Roman" panose="02020603050405020304" pitchFamily="18" charset="0"/>
              </a:rPr>
              <a:t> 235,2 </a:t>
            </a:r>
            <a:r>
              <a:rPr lang="bg-BG" altLang="bg-BG" sz="2800" b="1" dirty="0" smtClean="0">
                <a:solidFill>
                  <a:srgbClr val="002060"/>
                </a:solidFill>
                <a:cs typeface="Times New Roman" panose="02020603050405020304" pitchFamily="18" charset="0"/>
              </a:rPr>
              <a:t>млн</a:t>
            </a:r>
            <a:r>
              <a:rPr lang="bg-BG" altLang="bg-BG" sz="2800" b="1" dirty="0">
                <a:solidFill>
                  <a:srgbClr val="002060"/>
                </a:solidFill>
                <a:cs typeface="Times New Roman" panose="02020603050405020304" pitchFamily="18" charset="0"/>
              </a:rPr>
              <a:t>.</a:t>
            </a:r>
            <a:r>
              <a:rPr lang="ru-RU" altLang="bg-BG" sz="2800" b="1" dirty="0">
                <a:solidFill>
                  <a:srgbClr val="002060"/>
                </a:solidFill>
                <a:cs typeface="Times New Roman" panose="02020603050405020304" pitchFamily="18" charset="0"/>
              </a:rPr>
              <a:t> </a:t>
            </a:r>
            <a:r>
              <a:rPr lang="ru-RU" altLang="bg-BG" sz="2800" b="1" dirty="0" smtClean="0">
                <a:solidFill>
                  <a:srgbClr val="002060"/>
                </a:solidFill>
                <a:cs typeface="Times New Roman" panose="02020603050405020304" pitchFamily="18" charset="0"/>
              </a:rPr>
              <a:t>лева</a:t>
            </a:r>
          </a:p>
          <a:p>
            <a:pPr lvl="1" algn="just">
              <a:spcBef>
                <a:spcPts val="1800"/>
              </a:spcBef>
            </a:pPr>
            <a:r>
              <a:rPr lang="ru-RU" altLang="bg-BG" sz="2800" b="1" dirty="0" smtClean="0">
                <a:solidFill>
                  <a:srgbClr val="002060"/>
                </a:solidFill>
                <a:cs typeface="Times New Roman" panose="02020603050405020304" pitchFamily="18" charset="0"/>
              </a:rPr>
              <a:t>Краен срок </a:t>
            </a:r>
            <a:r>
              <a:rPr lang="ru-RU" altLang="bg-BG" sz="2800" dirty="0" smtClean="0">
                <a:cs typeface="Times New Roman" panose="02020603050405020304" pitchFamily="18" charset="0"/>
              </a:rPr>
              <a:t>за кандидатстване: </a:t>
            </a:r>
            <a:r>
              <a:rPr lang="ru-RU" altLang="bg-BG" sz="2800" b="1" dirty="0" smtClean="0">
                <a:solidFill>
                  <a:srgbClr val="002060"/>
                </a:solidFill>
                <a:cs typeface="Times New Roman" panose="02020603050405020304" pitchFamily="18" charset="0"/>
              </a:rPr>
              <a:t>15 юни 2023 г., 17:30 часа</a:t>
            </a:r>
          </a:p>
          <a:p>
            <a:pPr lvl="1" algn="just">
              <a:spcBef>
                <a:spcPts val="1800"/>
              </a:spcBef>
            </a:pPr>
            <a:r>
              <a:rPr lang="bg-BG" altLang="bg-BG" sz="2800" b="1" dirty="0" smtClean="0">
                <a:solidFill>
                  <a:schemeClr val="accent2">
                    <a:lumMod val="50000"/>
                  </a:schemeClr>
                </a:solidFill>
                <a:cs typeface="Times New Roman" panose="02020603050405020304" pitchFamily="18" charset="0"/>
              </a:rPr>
              <a:t>Максимална продължителност на проектите </a:t>
            </a:r>
            <a:r>
              <a:rPr lang="bg-BG" altLang="bg-BG" sz="2800" b="1" dirty="0" smtClean="0">
                <a:solidFill>
                  <a:srgbClr val="002060"/>
                </a:solidFill>
                <a:cs typeface="Times New Roman" panose="02020603050405020304" pitchFamily="18" charset="0"/>
              </a:rPr>
              <a:t>– 24 месеца</a:t>
            </a:r>
            <a:endParaRPr lang="bg-BG" altLang="bg-BG" sz="28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573238" y="473964"/>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rgbClr val="002060"/>
                </a:solidFill>
                <a:latin typeface="Calibri" panose="020F0502020204030204" pitchFamily="34" charset="0"/>
              </a:rPr>
              <a:t>Основни параметри на процедурата</a:t>
            </a:r>
          </a:p>
        </p:txBody>
      </p:sp>
      <p:pic>
        <p:nvPicPr>
          <p:cNvPr id="6" name="Picture 5"/>
          <p:cNvPicPr>
            <a:picLocks noChangeAspect="1"/>
          </p:cNvPicPr>
          <p:nvPr/>
        </p:nvPicPr>
        <p:blipFill>
          <a:blip r:embed="rId2"/>
          <a:stretch>
            <a:fillRect/>
          </a:stretch>
        </p:blipFill>
        <p:spPr>
          <a:xfrm>
            <a:off x="9400977" y="0"/>
            <a:ext cx="3005328" cy="947928"/>
          </a:xfrm>
          <a:prstGeom prst="rect">
            <a:avLst/>
          </a:prstGeom>
        </p:spPr>
      </p:pic>
    </p:spTree>
    <p:extLst>
      <p:ext uri="{BB962C8B-B14F-4D97-AF65-F5344CB8AC3E}">
        <p14:creationId xmlns:p14="http://schemas.microsoft.com/office/powerpoint/2010/main" val="2245283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7" y="1735495"/>
            <a:ext cx="9731828" cy="4305868"/>
          </a:xfrm>
        </p:spPr>
        <p:txBody>
          <a:bodyPr>
            <a:normAutofit lnSpcReduction="10000"/>
          </a:bodyPr>
          <a:lstStyle/>
          <a:p>
            <a:r>
              <a:rPr lang="ru-RU" sz="2000" dirty="0"/>
              <a:t>На кандидатите, чиито предложения са одобрени за финансиране, се </a:t>
            </a:r>
            <a:r>
              <a:rPr lang="ru-RU" sz="2000" dirty="0" smtClean="0"/>
              <a:t>изпращат електронни </a:t>
            </a:r>
            <a:r>
              <a:rPr lang="ru-RU" sz="2000" dirty="0"/>
              <a:t>уведомления (покана по чл. 19 от ПМС 114/2022г.) чрез ИСМ-ИСУН 2020</a:t>
            </a:r>
            <a:r>
              <a:rPr lang="ru-RU" sz="2000" dirty="0" smtClean="0"/>
              <a:t>, раздел </a:t>
            </a:r>
            <a:r>
              <a:rPr lang="ru-RU" sz="2000" dirty="0"/>
              <a:t>НПВУ, за представяне на конкретни изброени доказателства за доказване </a:t>
            </a:r>
            <a:r>
              <a:rPr lang="ru-RU" sz="2000" dirty="0" smtClean="0"/>
              <a:t>на съответствието </a:t>
            </a:r>
            <a:r>
              <a:rPr lang="ru-RU" sz="2000" dirty="0"/>
              <a:t>им с изискванията за краен получател</a:t>
            </a:r>
            <a:r>
              <a:rPr lang="ru-RU" sz="2000" dirty="0" smtClean="0"/>
              <a:t>.</a:t>
            </a:r>
          </a:p>
          <a:p>
            <a:pPr marL="0" indent="0">
              <a:buNone/>
            </a:pPr>
            <a:endParaRPr lang="ru-RU" sz="2000" dirty="0" smtClean="0"/>
          </a:p>
          <a:p>
            <a:pPr marL="0" indent="0">
              <a:buNone/>
            </a:pPr>
            <a:r>
              <a:rPr lang="ru-RU" sz="2000" dirty="0" smtClean="0"/>
              <a:t>Проверки, извършвани преди сключване на договор</a:t>
            </a:r>
            <a:r>
              <a:rPr lang="en-US" sz="2000" dirty="0" smtClean="0"/>
              <a:t>:</a:t>
            </a:r>
          </a:p>
          <a:p>
            <a:r>
              <a:rPr lang="ru-RU" sz="2000" dirty="0"/>
              <a:t>Проверка</a:t>
            </a:r>
            <a:r>
              <a:rPr lang="ru-RU" sz="2000" dirty="0" smtClean="0"/>
              <a:t> </a:t>
            </a:r>
            <a:r>
              <a:rPr lang="ru-RU" sz="2000" dirty="0"/>
              <a:t>за надвишаване на прага за получени </a:t>
            </a:r>
            <a:r>
              <a:rPr lang="ru-RU" sz="2000" dirty="0" smtClean="0"/>
              <a:t>държавни/минимални помощи</a:t>
            </a:r>
          </a:p>
          <a:p>
            <a:pPr marL="0" indent="0">
              <a:buNone/>
            </a:pPr>
            <a:endParaRPr lang="ru-RU" sz="2000" dirty="0"/>
          </a:p>
          <a:p>
            <a:r>
              <a:rPr lang="ru-RU" sz="2000" dirty="0" smtClean="0"/>
              <a:t> </a:t>
            </a:r>
            <a:r>
              <a:rPr lang="ru-RU" sz="2000" dirty="0"/>
              <a:t>Проверка за двойно </a:t>
            </a:r>
            <a:r>
              <a:rPr lang="ru-RU" sz="2000" dirty="0" smtClean="0"/>
              <a:t>финансиране - По </a:t>
            </a:r>
            <a:r>
              <a:rPr lang="ru-RU" sz="2000" dirty="0"/>
              <a:t>отношение на разходи, за които се установи наличие на двойно финансиране, Оценителната комисия взема мотивирано решение за отхвърляне на конкретното </a:t>
            </a:r>
            <a:r>
              <a:rPr lang="ru-RU" sz="2000" dirty="0" smtClean="0"/>
              <a:t>ПИИ</a:t>
            </a:r>
            <a:endParaRPr lang="ru-RU" sz="2000" dirty="0"/>
          </a:p>
          <a:p>
            <a:pPr marL="0" indent="0">
              <a:buNone/>
            </a:pPr>
            <a:endParaRPr lang="bg-BG" dirty="0"/>
          </a:p>
        </p:txBody>
      </p:sp>
      <p:grpSp>
        <p:nvGrpSpPr>
          <p:cNvPr id="6" name="Group 5"/>
          <p:cNvGrpSpPr/>
          <p:nvPr/>
        </p:nvGrpSpPr>
        <p:grpSpPr>
          <a:xfrm>
            <a:off x="1447981" y="120166"/>
            <a:ext cx="7392789" cy="1316748"/>
            <a:chOff x="2122634" y="-2363478"/>
            <a:chExt cx="2741957" cy="1511654"/>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2270220" y="-2363478"/>
              <a:ext cx="2594371" cy="1170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sz="2000" dirty="0" smtClean="0">
                  <a:solidFill>
                    <a:schemeClr val="tx1"/>
                  </a:solidFill>
                </a:rPr>
                <a:t>Договаряне</a:t>
              </a:r>
              <a:endParaRPr lang="bg-BG" altLang="bg-BG" sz="2000" dirty="0">
                <a:solidFill>
                  <a:schemeClr val="tx1"/>
                </a:solidFill>
              </a:endParaRPr>
            </a:p>
          </p:txBody>
        </p:sp>
      </p:grpSp>
      <p:pic>
        <p:nvPicPr>
          <p:cNvPr id="9" name="Picture 8"/>
          <p:cNvPicPr>
            <a:picLocks noChangeAspect="1"/>
          </p:cNvPicPr>
          <p:nvPr/>
        </p:nvPicPr>
        <p:blipFill>
          <a:blip r:embed="rId2"/>
          <a:stretch>
            <a:fillRect/>
          </a:stretch>
        </p:blipFill>
        <p:spPr>
          <a:xfrm>
            <a:off x="9383247" y="-55218"/>
            <a:ext cx="3005328" cy="947928"/>
          </a:xfrm>
          <a:prstGeom prst="rect">
            <a:avLst/>
          </a:prstGeom>
        </p:spPr>
      </p:pic>
    </p:spTree>
    <p:extLst>
      <p:ext uri="{BB962C8B-B14F-4D97-AF65-F5344CB8AC3E}">
        <p14:creationId xmlns:p14="http://schemas.microsoft.com/office/powerpoint/2010/main" val="2248807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7" y="1735495"/>
            <a:ext cx="9731828" cy="4510030"/>
          </a:xfrm>
        </p:spPr>
        <p:txBody>
          <a:bodyPr>
            <a:normAutofit/>
          </a:bodyPr>
          <a:lstStyle/>
          <a:p>
            <a:r>
              <a:rPr lang="ru-RU" sz="2000" dirty="0" smtClean="0"/>
              <a:t>Как се оценяват кандидатите, ако възникне </a:t>
            </a:r>
            <a:r>
              <a:rPr lang="ru-RU" sz="2000" dirty="0"/>
              <a:t>хипотеза, при която даден брой ПИИ са с еднакъв брой </a:t>
            </a:r>
            <a:r>
              <a:rPr lang="ru-RU" sz="2000" dirty="0" smtClean="0"/>
              <a:t>точки?</a:t>
            </a:r>
          </a:p>
          <a:p>
            <a:r>
              <a:rPr lang="ru-RU" sz="2000" dirty="0" smtClean="0"/>
              <a:t>Могат ли предприятия в сферата на производството да кандидатстват с административни сгради</a:t>
            </a:r>
            <a:r>
              <a:rPr lang="bg-BG" sz="2000" dirty="0" smtClean="0"/>
              <a:t>? По кой компонент се кандидатства?</a:t>
            </a:r>
          </a:p>
          <a:p>
            <a:r>
              <a:rPr lang="bg-BG" sz="2000" dirty="0" smtClean="0"/>
              <a:t>Допустими за кандидатстване ли са предприятия, които осъществяват своята дейност в сгради под наем?</a:t>
            </a:r>
          </a:p>
          <a:p>
            <a:r>
              <a:rPr lang="ru-RU" sz="2000" dirty="0"/>
              <a:t>Допустими за кандидатстване ли са </a:t>
            </a:r>
            <a:r>
              <a:rPr lang="ru-RU" sz="2000" dirty="0" smtClean="0"/>
              <a:t>сгради на предприятия, които са отдадени под наем на друга фирма? </a:t>
            </a:r>
          </a:p>
          <a:p>
            <a:r>
              <a:rPr lang="ru-RU" sz="2000" dirty="0" smtClean="0"/>
              <a:t>Могат ли да кандидатстват по процедурата свързани предприятия?</a:t>
            </a:r>
          </a:p>
          <a:p>
            <a:r>
              <a:rPr lang="ru-RU" sz="2000" dirty="0" smtClean="0"/>
              <a:t>Допустима за финансиране ли е сграда, в която има самостоятелни обекти на различни собственици?</a:t>
            </a:r>
          </a:p>
          <a:p>
            <a:pPr marL="0" indent="0">
              <a:buNone/>
            </a:pPr>
            <a:endParaRPr lang="ru-RU" sz="2000" dirty="0"/>
          </a:p>
          <a:p>
            <a:pPr marL="0" indent="0">
              <a:buNone/>
            </a:pPr>
            <a:endParaRPr lang="bg-BG" dirty="0"/>
          </a:p>
        </p:txBody>
      </p:sp>
      <p:grpSp>
        <p:nvGrpSpPr>
          <p:cNvPr id="6" name="Group 5"/>
          <p:cNvGrpSpPr/>
          <p:nvPr/>
        </p:nvGrpSpPr>
        <p:grpSpPr>
          <a:xfrm>
            <a:off x="1447981" y="120166"/>
            <a:ext cx="7392789" cy="1316748"/>
            <a:chOff x="2122634" y="-2363478"/>
            <a:chExt cx="2741957" cy="1511654"/>
          </a:xfrm>
        </p:grpSpPr>
        <p:sp>
          <p:nvSpPr>
            <p:cNvPr id="7" name="Rounded Rectangle 6"/>
            <p:cNvSpPr/>
            <p:nvPr/>
          </p:nvSpPr>
          <p:spPr>
            <a:xfrm>
              <a:off x="2122634" y="-2363478"/>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txBox="1"/>
            <p:nvPr/>
          </p:nvSpPr>
          <p:spPr>
            <a:xfrm>
              <a:off x="2270220" y="-2363478"/>
              <a:ext cx="2594371" cy="1170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Често задавани въпроси в процеса на разяснения по процедурата</a:t>
              </a:r>
              <a:endParaRPr lang="bg-BG" altLang="bg-BG" sz="2000" dirty="0">
                <a:solidFill>
                  <a:schemeClr val="tx1"/>
                </a:solidFill>
              </a:endParaRPr>
            </a:p>
          </p:txBody>
        </p:sp>
      </p:grpSp>
      <p:pic>
        <p:nvPicPr>
          <p:cNvPr id="9" name="Picture 8"/>
          <p:cNvPicPr>
            <a:picLocks noChangeAspect="1"/>
          </p:cNvPicPr>
          <p:nvPr/>
        </p:nvPicPr>
        <p:blipFill>
          <a:blip r:embed="rId2"/>
          <a:stretch>
            <a:fillRect/>
          </a:stretch>
        </p:blipFill>
        <p:spPr>
          <a:xfrm>
            <a:off x="9383247" y="-55218"/>
            <a:ext cx="3005328" cy="947928"/>
          </a:xfrm>
          <a:prstGeom prst="rect">
            <a:avLst/>
          </a:prstGeom>
        </p:spPr>
      </p:pic>
    </p:spTree>
    <p:extLst>
      <p:ext uri="{BB962C8B-B14F-4D97-AF65-F5344CB8AC3E}">
        <p14:creationId xmlns:p14="http://schemas.microsoft.com/office/powerpoint/2010/main" val="4267331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609600"/>
            <a:ext cx="7518607" cy="870065"/>
          </a:xfrm>
        </p:spPr>
        <p:txBody>
          <a:bodyPr>
            <a:normAutofit fontScale="90000"/>
          </a:bodyPr>
          <a:lstStyle/>
          <a:p>
            <a:pPr algn="ctr">
              <a:buClr>
                <a:schemeClr val="tx2">
                  <a:lumMod val="50000"/>
                </a:schemeClr>
              </a:buClr>
            </a:pPr>
            <a:r>
              <a:rPr lang="ru-RU" sz="2000" b="1" dirty="0">
                <a:solidFill>
                  <a:schemeClr val="accent2">
                    <a:lumMod val="50000"/>
                  </a:schemeClr>
                </a:solidFill>
                <a:latin typeface="Calibri" panose="020F0502020204030204" pitchFamily="34" charset="0"/>
              </a:rPr>
              <a:t>ПРОЦЕДУРА </a:t>
            </a:r>
            <a:r>
              <a:rPr lang="ru-RU" sz="2000" b="1" dirty="0" smtClean="0">
                <a:solidFill>
                  <a:schemeClr val="accent2">
                    <a:lumMod val="50000"/>
                  </a:schemeClr>
                </a:solidFill>
                <a:latin typeface="Calibri" panose="020F0502020204030204" pitchFamily="34" charset="0"/>
              </a:rPr>
              <a:t>BG-RRP-4.021 </a:t>
            </a:r>
            <a:r>
              <a:rPr lang="ru-RU" sz="2000" b="1" dirty="0">
                <a:solidFill>
                  <a:schemeClr val="accent2">
                    <a:lumMod val="50000"/>
                  </a:schemeClr>
                </a:solidFill>
                <a:latin typeface="Calibri" panose="020F0502020204030204" pitchFamily="34" charset="0"/>
              </a:rPr>
              <a:t>„ПОДКРЕПА ЗА </a:t>
            </a:r>
            <a:r>
              <a:rPr lang="ru-RU" sz="2000" b="1" dirty="0" smtClean="0">
                <a:solidFill>
                  <a:schemeClr val="accent2">
                    <a:lumMod val="50000"/>
                  </a:schemeClr>
                </a:solidFill>
                <a:latin typeface="Calibri" panose="020F0502020204030204" pitchFamily="34" charset="0"/>
              </a:rPr>
              <a:t>ЕНЕРГИЙНО </a:t>
            </a:r>
            <a:r>
              <a:rPr lang="ru-RU" sz="2000" b="1" dirty="0">
                <a:solidFill>
                  <a:schemeClr val="accent2">
                    <a:lumMod val="50000"/>
                  </a:schemeClr>
                </a:solidFill>
                <a:latin typeface="Calibri" panose="020F0502020204030204" pitchFamily="34" charset="0"/>
              </a:rPr>
              <a:t>ОБНОВЯВАНЕ НА </a:t>
            </a:r>
            <a:r>
              <a:rPr lang="ru-RU" sz="2000" b="1" dirty="0" smtClean="0">
                <a:solidFill>
                  <a:schemeClr val="accent2">
                    <a:lumMod val="50000"/>
                  </a:schemeClr>
                </a:solidFill>
                <a:latin typeface="Calibri" panose="020F0502020204030204" pitchFamily="34" charset="0"/>
              </a:rPr>
              <a:t>СГРАДИ В СФЕРАТА НА ПРОИЗВОДСТВОТО, ТЪРГОВИЯТА И УСЛУГИТЕ“</a:t>
            </a:r>
            <a:r>
              <a:rPr lang="ru-RU" sz="2000" dirty="0">
                <a:solidFill>
                  <a:srgbClr val="92D050"/>
                </a:solidFill>
                <a:latin typeface="Calibri" panose="020F0502020204030204" pitchFamily="34" charset="0"/>
              </a:rPr>
              <a:t/>
            </a:r>
            <a:br>
              <a:rPr lang="ru-RU" sz="2000" dirty="0">
                <a:solidFill>
                  <a:srgbClr val="92D050"/>
                </a:solidFill>
                <a:latin typeface="Calibri" panose="020F0502020204030204" pitchFamily="34" charset="0"/>
              </a:rPr>
            </a:br>
            <a:r>
              <a:rPr lang="ru-RU" sz="2000" dirty="0">
                <a:solidFill>
                  <a:srgbClr val="92D050"/>
                </a:solidFill>
                <a:latin typeface="Calibri" panose="020F0502020204030204" pitchFamily="34" charset="0"/>
              </a:rPr>
              <a:t/>
            </a:r>
            <a:br>
              <a:rPr lang="ru-RU" sz="2000" dirty="0">
                <a:solidFill>
                  <a:srgbClr val="92D050"/>
                </a:solidFill>
                <a:latin typeface="Calibri" panose="020F0502020204030204" pitchFamily="34" charset="0"/>
              </a:rPr>
            </a:br>
            <a:endParaRPr lang="bg-BG" sz="2000" b="1" dirty="0">
              <a:latin typeface="Calibri" panose="020F0502020204030204" pitchFamily="34" charset="0"/>
            </a:endParaRPr>
          </a:p>
        </p:txBody>
      </p:sp>
      <p:sp>
        <p:nvSpPr>
          <p:cNvPr id="3" name="Content Placeholder 2"/>
          <p:cNvSpPr>
            <a:spLocks noGrp="1"/>
          </p:cNvSpPr>
          <p:nvPr>
            <p:ph idx="1"/>
          </p:nvPr>
        </p:nvSpPr>
        <p:spPr>
          <a:xfrm>
            <a:off x="677334" y="1586205"/>
            <a:ext cx="8596668" cy="4455158"/>
          </a:xfrm>
        </p:spPr>
        <p:txBody>
          <a:bodyPr>
            <a:normAutofit/>
          </a:bodyPr>
          <a:lstStyle/>
          <a:p>
            <a:pPr marL="0" indent="0" algn="just">
              <a:buNone/>
            </a:pPr>
            <a:endParaRPr lang="bg-BG" sz="2000" dirty="0" smtClean="0"/>
          </a:p>
          <a:p>
            <a:pPr marL="0" indent="0" algn="just">
              <a:buNone/>
            </a:pPr>
            <a:r>
              <a:rPr lang="en-US" sz="2000" dirty="0">
                <a:hlinkClick r:id="rId2"/>
              </a:rPr>
              <a:t>https://www.mrrb.bg/bg/proekti-po-npvu/proceduri-po-npvu/proceduri-otvoreni-za-kandidatstvane</a:t>
            </a:r>
            <a:r>
              <a:rPr lang="en-US" sz="2000" dirty="0" smtClean="0">
                <a:hlinkClick r:id="rId2"/>
              </a:rPr>
              <a:t>/</a:t>
            </a:r>
            <a:r>
              <a:rPr lang="bg-BG" sz="2000" dirty="0" smtClean="0"/>
              <a:t> </a:t>
            </a:r>
            <a:endParaRPr lang="bg-BG" sz="2000" dirty="0"/>
          </a:p>
          <a:p>
            <a:pPr marL="0" indent="0" algn="just">
              <a:buNone/>
            </a:pPr>
            <a:r>
              <a:rPr lang="en-US" sz="2000" dirty="0">
                <a:hlinkClick r:id="rId3"/>
              </a:rPr>
              <a:t>https://</a:t>
            </a:r>
            <a:r>
              <a:rPr lang="en-US" sz="2000" dirty="0" smtClean="0">
                <a:hlinkClick r:id="rId3"/>
              </a:rPr>
              <a:t>eumis2020.government.bg/bg/s/800c457d-e8be-4421-8ed9-9e78d0a75c39/Procedure/Active</a:t>
            </a:r>
            <a:r>
              <a:rPr lang="bg-BG" sz="2000" dirty="0" smtClean="0"/>
              <a:t> </a:t>
            </a:r>
            <a:endParaRPr lang="bg-BG" sz="2000" dirty="0"/>
          </a:p>
          <a:p>
            <a:pPr marL="0" indent="0" algn="ctr">
              <a:buNone/>
            </a:pPr>
            <a:r>
              <a:rPr lang="bg-BG" sz="4300" dirty="0" smtClean="0">
                <a:solidFill>
                  <a:srgbClr val="92D050"/>
                </a:solidFill>
                <a:latin typeface="Calibri" panose="020F0502020204030204" pitchFamily="34" charset="0"/>
                <a:ea typeface="+mj-ea"/>
                <a:cs typeface="+mj-cs"/>
              </a:rPr>
              <a:t>Благодаря </a:t>
            </a:r>
            <a:r>
              <a:rPr lang="bg-BG" sz="4300" dirty="0">
                <a:solidFill>
                  <a:srgbClr val="92D050"/>
                </a:solidFill>
                <a:latin typeface="Calibri" panose="020F0502020204030204" pitchFamily="34" charset="0"/>
                <a:ea typeface="+mj-ea"/>
                <a:cs typeface="+mj-cs"/>
              </a:rPr>
              <a:t>за вниманието</a:t>
            </a:r>
            <a:r>
              <a:rPr lang="bg-BG" sz="4300" dirty="0" smtClean="0">
                <a:solidFill>
                  <a:srgbClr val="92D050"/>
                </a:solidFill>
                <a:latin typeface="Calibri" panose="020F0502020204030204" pitchFamily="34" charset="0"/>
                <a:ea typeface="+mj-ea"/>
                <a:cs typeface="+mj-cs"/>
              </a:rPr>
              <a:t>!</a:t>
            </a:r>
          </a:p>
          <a:p>
            <a:pPr marL="0" indent="0" algn="ctr">
              <a:buNone/>
            </a:pPr>
            <a:endParaRPr lang="bg-BG" sz="4300" dirty="0">
              <a:solidFill>
                <a:srgbClr val="92D050"/>
              </a:solidFill>
              <a:latin typeface="Calibri" panose="020F0502020204030204" pitchFamily="34" charset="0"/>
              <a:ea typeface="+mj-ea"/>
              <a:cs typeface="+mj-cs"/>
            </a:endParaRPr>
          </a:p>
        </p:txBody>
      </p:sp>
      <p:pic>
        <p:nvPicPr>
          <p:cNvPr id="6" name="Picture 5"/>
          <p:cNvPicPr>
            <a:picLocks noChangeAspect="1"/>
          </p:cNvPicPr>
          <p:nvPr/>
        </p:nvPicPr>
        <p:blipFill>
          <a:blip r:embed="rId4"/>
          <a:stretch>
            <a:fillRect/>
          </a:stretch>
        </p:blipFill>
        <p:spPr>
          <a:xfrm>
            <a:off x="2509935" y="5271796"/>
            <a:ext cx="4492945" cy="1306285"/>
          </a:xfrm>
          <a:prstGeom prst="rect">
            <a:avLst/>
          </a:prstGeom>
        </p:spPr>
      </p:pic>
    </p:spTree>
    <p:extLst>
      <p:ext uri="{BB962C8B-B14F-4D97-AF65-F5344CB8AC3E}">
        <p14:creationId xmlns:p14="http://schemas.microsoft.com/office/powerpoint/2010/main" val="1119904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5271"/>
            <a:ext cx="9731829" cy="5556511"/>
          </a:xfrm>
        </p:spPr>
        <p:txBody>
          <a:bodyPr>
            <a:normAutofit/>
          </a:bodyPr>
          <a:lstStyle/>
          <a:p>
            <a:pPr lvl="1" algn="just">
              <a:spcBef>
                <a:spcPts val="1800"/>
              </a:spcBef>
            </a:pPr>
            <a:r>
              <a:rPr lang="ru-RU" altLang="bg-BG" sz="2400" b="1" dirty="0" smtClean="0">
                <a:solidFill>
                  <a:srgbClr val="002060"/>
                </a:solidFill>
                <a:cs typeface="Times New Roman" panose="02020603050405020304" pitchFamily="18" charset="0"/>
              </a:rPr>
              <a:t>Конкретни цели </a:t>
            </a:r>
          </a:p>
          <a:p>
            <a:pPr marL="457200" lvl="1" indent="0" algn="just">
              <a:spcBef>
                <a:spcPts val="1800"/>
              </a:spcBef>
              <a:buNone/>
            </a:pPr>
            <a:endParaRPr lang="ru-RU" altLang="bg-BG" sz="2400" b="1" dirty="0">
              <a:solidFill>
                <a:srgbClr val="002060"/>
              </a:solidFill>
              <a:cs typeface="Times New Roman" panose="02020603050405020304" pitchFamily="18" charset="0"/>
            </a:endParaRPr>
          </a:p>
          <a:p>
            <a:pPr lvl="0" algn="just">
              <a:lnSpc>
                <a:spcPct val="115000"/>
              </a:lnSpc>
              <a:spcBef>
                <a:spcPts val="600"/>
              </a:spcBef>
              <a:buSzPts val="1100"/>
              <a:buFont typeface="Symbol" panose="05050102010706020507" pitchFamily="18" charset="2"/>
              <a:buChar char=""/>
              <a:tabLst>
                <a:tab pos="457200" algn="l"/>
              </a:tabLst>
            </a:pPr>
            <a:r>
              <a:rPr lang="bg-BG" sz="2000" dirty="0">
                <a:latin typeface="Arial" panose="020B0604020202020204" pitchFamily="34" charset="0"/>
                <a:ea typeface="Calibri" panose="020F0502020204030204" pitchFamily="34" charset="0"/>
                <a:cs typeface="Symbol" panose="05050102010706020507" pitchFamily="18" charset="2"/>
              </a:rPr>
              <a:t>Подобряване енергийните характеристики на </a:t>
            </a:r>
            <a:r>
              <a:rPr lang="bg-BG" sz="2000" b="1" dirty="0">
                <a:latin typeface="Arial" panose="020B0604020202020204" pitchFamily="34" charset="0"/>
                <a:ea typeface="Calibri" panose="020F0502020204030204" pitchFamily="34" charset="0"/>
                <a:cs typeface="Symbol" panose="05050102010706020507" pitchFamily="18" charset="2"/>
              </a:rPr>
              <a:t>сгради</a:t>
            </a:r>
            <a:r>
              <a:rPr lang="bg-BG" sz="2000" dirty="0">
                <a:latin typeface="Arial" panose="020B0604020202020204" pitchFamily="34" charset="0"/>
                <a:ea typeface="Calibri" panose="020F0502020204030204" pitchFamily="34" charset="0"/>
                <a:cs typeface="Symbol" panose="05050102010706020507" pitchFamily="18" charset="2"/>
              </a:rPr>
              <a:t> </a:t>
            </a:r>
            <a:r>
              <a:rPr lang="bg-BG" sz="2000" b="1" dirty="0">
                <a:latin typeface="Arial" panose="020B0604020202020204" pitchFamily="34" charset="0"/>
                <a:ea typeface="Calibri" panose="020F0502020204030204" pitchFamily="34" charset="0"/>
                <a:cs typeface="Symbol" panose="05050102010706020507" pitchFamily="18" charset="2"/>
              </a:rPr>
              <a:t>в сферата на производството, търговията и услугите, </a:t>
            </a:r>
            <a:r>
              <a:rPr lang="bg-BG" sz="2000" dirty="0">
                <a:latin typeface="Arial" panose="020B0604020202020204" pitchFamily="34" charset="0"/>
                <a:ea typeface="Calibri" panose="020F0502020204030204" pitchFamily="34" charset="0"/>
                <a:cs typeface="Symbol" panose="05050102010706020507" pitchFamily="18" charset="2"/>
              </a:rPr>
              <a:t>чрез изпълнение на устойчиви интегрирани високоефективни енергийни мерки;</a:t>
            </a:r>
            <a:endParaRPr lang="bg-BG" sz="2000" dirty="0">
              <a:latin typeface="Calibri" panose="020F0502020204030204" pitchFamily="34" charset="0"/>
              <a:ea typeface="Calibri" panose="020F0502020204030204" pitchFamily="34" charset="0"/>
              <a:cs typeface="Symbol" panose="05050102010706020507" pitchFamily="18" charset="2"/>
            </a:endParaRPr>
          </a:p>
          <a:p>
            <a:pPr lvl="0" algn="just">
              <a:lnSpc>
                <a:spcPct val="115000"/>
              </a:lnSpc>
              <a:spcBef>
                <a:spcPts val="600"/>
              </a:spcBef>
              <a:buSzPts val="1100"/>
              <a:buFont typeface="Symbol" panose="05050102010706020507" pitchFamily="18" charset="2"/>
              <a:buChar char=""/>
              <a:tabLst>
                <a:tab pos="457200" algn="l"/>
              </a:tabLst>
            </a:pPr>
            <a:r>
              <a:rPr lang="bg-BG" sz="2000" dirty="0">
                <a:latin typeface="Arial" panose="020B0604020202020204" pitchFamily="34" charset="0"/>
                <a:ea typeface="Calibri" panose="020F0502020204030204" pitchFamily="34" charset="0"/>
                <a:cs typeface="Symbol" panose="05050102010706020507" pitchFamily="18" charset="2"/>
              </a:rPr>
              <a:t>Достигане на клас на енергопотребление минимум „В“ след прилагане на енергоспестяващи мерки при сгради в сферата на търговията и услугите;</a:t>
            </a:r>
            <a:endParaRPr lang="bg-BG" sz="2000" dirty="0">
              <a:latin typeface="Calibri" panose="020F0502020204030204" pitchFamily="34" charset="0"/>
              <a:ea typeface="Calibri" panose="020F0502020204030204" pitchFamily="34" charset="0"/>
              <a:cs typeface="Symbol" panose="05050102010706020507" pitchFamily="18" charset="2"/>
            </a:endParaRPr>
          </a:p>
          <a:p>
            <a:pPr lvl="0" algn="just">
              <a:lnSpc>
                <a:spcPct val="115000"/>
              </a:lnSpc>
              <a:spcBef>
                <a:spcPts val="600"/>
              </a:spcBef>
              <a:buSzPts val="1100"/>
              <a:buFont typeface="Symbol" panose="05050102010706020507" pitchFamily="18" charset="2"/>
              <a:buChar char=""/>
              <a:tabLst>
                <a:tab pos="457200" algn="l"/>
              </a:tabLst>
            </a:pPr>
            <a:r>
              <a:rPr lang="bg-BG" sz="2000" dirty="0">
                <a:latin typeface="Arial" panose="020B0604020202020204" pitchFamily="34" charset="0"/>
                <a:ea typeface="Calibri" panose="020F0502020204030204" pitchFamily="34" charset="0"/>
                <a:cs typeface="Symbol" panose="05050102010706020507" pitchFamily="18" charset="2"/>
              </a:rPr>
              <a:t>Постигане на минимум 30% спестяване на първична енергия за всеки обект от нежилищния сграден фонд; </a:t>
            </a:r>
            <a:endParaRPr lang="bg-BG" sz="2000" dirty="0">
              <a:latin typeface="Calibri" panose="020F0502020204030204" pitchFamily="34" charset="0"/>
              <a:ea typeface="Calibri" panose="020F0502020204030204" pitchFamily="34" charset="0"/>
              <a:cs typeface="Symbol" panose="05050102010706020507" pitchFamily="18" charset="2"/>
            </a:endParaRPr>
          </a:p>
          <a:p>
            <a:pPr lvl="0" algn="just">
              <a:lnSpc>
                <a:spcPct val="115000"/>
              </a:lnSpc>
              <a:spcBef>
                <a:spcPts val="600"/>
              </a:spcBef>
              <a:buSzPts val="1100"/>
              <a:buFont typeface="Symbol" panose="05050102010706020507" pitchFamily="18" charset="2"/>
              <a:buChar char=""/>
              <a:tabLst>
                <a:tab pos="457200" algn="l"/>
              </a:tabLst>
            </a:pPr>
            <a:r>
              <a:rPr lang="bg-BG" sz="2000" dirty="0">
                <a:latin typeface="Arial" panose="020B0604020202020204" pitchFamily="34" charset="0"/>
                <a:ea typeface="Calibri" panose="020F0502020204030204" pitchFamily="34" charset="0"/>
                <a:cs typeface="Symbol" panose="05050102010706020507" pitchFamily="18" charset="2"/>
              </a:rPr>
              <a:t>Намаляване на разходите за енергопотребление;</a:t>
            </a:r>
            <a:endParaRPr lang="bg-BG" sz="2000" dirty="0">
              <a:latin typeface="Calibri" panose="020F0502020204030204" pitchFamily="34" charset="0"/>
              <a:ea typeface="Calibri" panose="020F0502020204030204" pitchFamily="34" charset="0"/>
              <a:cs typeface="Symbol" panose="05050102010706020507" pitchFamily="18" charset="2"/>
            </a:endParaRPr>
          </a:p>
          <a:p>
            <a:pPr lvl="0" algn="just">
              <a:lnSpc>
                <a:spcPct val="115000"/>
              </a:lnSpc>
              <a:spcBef>
                <a:spcPts val="600"/>
              </a:spcBef>
              <a:buSzPts val="1100"/>
              <a:buFont typeface="Symbol" panose="05050102010706020507" pitchFamily="18" charset="2"/>
              <a:buChar char=""/>
              <a:tabLst>
                <a:tab pos="457200" algn="l"/>
              </a:tabLst>
            </a:pPr>
            <a:r>
              <a:rPr lang="bg-BG" sz="2000" dirty="0">
                <a:latin typeface="Arial" panose="020B0604020202020204" pitchFamily="34" charset="0"/>
                <a:ea typeface="Calibri" panose="020F0502020204030204" pitchFamily="34" charset="0"/>
                <a:cs typeface="Symbol" panose="05050102010706020507" pitchFamily="18" charset="2"/>
              </a:rPr>
              <a:t>Спазване на „принципът за </a:t>
            </a:r>
            <a:r>
              <a:rPr lang="bg-BG" sz="2000" dirty="0" err="1">
                <a:latin typeface="Arial" panose="020B0604020202020204" pitchFamily="34" charset="0"/>
                <a:ea typeface="Calibri" panose="020F0502020204030204" pitchFamily="34" charset="0"/>
                <a:cs typeface="Symbol" panose="05050102010706020507" pitchFamily="18" charset="2"/>
              </a:rPr>
              <a:t>ненанасяне</a:t>
            </a:r>
            <a:r>
              <a:rPr lang="bg-BG" sz="2000" dirty="0">
                <a:latin typeface="Arial" panose="020B0604020202020204" pitchFamily="34" charset="0"/>
                <a:ea typeface="Calibri" panose="020F0502020204030204" pitchFamily="34" charset="0"/>
                <a:cs typeface="Symbol" panose="05050102010706020507" pitchFamily="18" charset="2"/>
              </a:rPr>
              <a:t> на значителни вреди“ (2021/C58/01 по смисъла на член 17 от Регламент (ЕС) 2020/852 ).</a:t>
            </a:r>
            <a:endParaRPr lang="bg-BG" sz="2000" dirty="0">
              <a:latin typeface="Calibri" panose="020F0502020204030204" pitchFamily="34" charset="0"/>
              <a:ea typeface="Calibri" panose="020F0502020204030204" pitchFamily="34" charset="0"/>
              <a:cs typeface="Symbol" panose="05050102010706020507" pitchFamily="18" charset="2"/>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573238" y="473964"/>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rgbClr val="002060"/>
                </a:solidFill>
                <a:latin typeface="Calibri" panose="020F0502020204030204" pitchFamily="34" charset="0"/>
              </a:rPr>
              <a:t>Основни параметри на процедурата</a:t>
            </a:r>
          </a:p>
        </p:txBody>
      </p:sp>
      <p:pic>
        <p:nvPicPr>
          <p:cNvPr id="6" name="Picture 5"/>
          <p:cNvPicPr>
            <a:picLocks noChangeAspect="1"/>
          </p:cNvPicPr>
          <p:nvPr/>
        </p:nvPicPr>
        <p:blipFill>
          <a:blip r:embed="rId2"/>
          <a:stretch>
            <a:fillRect/>
          </a:stretch>
        </p:blipFill>
        <p:spPr>
          <a:xfrm>
            <a:off x="9400977" y="0"/>
            <a:ext cx="3005328" cy="947928"/>
          </a:xfrm>
          <a:prstGeom prst="rect">
            <a:avLst/>
          </a:prstGeom>
        </p:spPr>
      </p:pic>
    </p:spTree>
    <p:extLst>
      <p:ext uri="{BB962C8B-B14F-4D97-AF65-F5344CB8AC3E}">
        <p14:creationId xmlns:p14="http://schemas.microsoft.com/office/powerpoint/2010/main" val="490225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2136710"/>
            <a:ext cx="9862457" cy="4428454"/>
          </a:xfrm>
        </p:spPr>
        <p:txBody>
          <a:bodyPr>
            <a:normAutofit lnSpcReduction="10000"/>
          </a:bodyPr>
          <a:lstStyle/>
          <a:p>
            <a:pPr lvl="0" algn="just"/>
            <a:r>
              <a:rPr lang="ru-RU" sz="2200" dirty="0" smtClean="0">
                <a:cs typeface="Times New Roman" panose="02020603050405020304" pitchFamily="18" charset="0"/>
              </a:rPr>
              <a:t>Търговци </a:t>
            </a:r>
            <a:r>
              <a:rPr lang="ru-RU" sz="2200" dirty="0">
                <a:cs typeface="Times New Roman" panose="02020603050405020304" pitchFamily="18" charset="0"/>
              </a:rPr>
              <a:t>по смисъла на Търговския закон или Закона за кооперациите</a:t>
            </a:r>
            <a:r>
              <a:rPr lang="bg-BG" sz="2200" dirty="0" smtClean="0">
                <a:cs typeface="Times New Roman" panose="02020603050405020304" pitchFamily="18" charset="0"/>
              </a:rPr>
              <a:t>;</a:t>
            </a:r>
            <a:endParaRPr lang="bg-BG" sz="2200" dirty="0">
              <a:cs typeface="Times New Roman" panose="02020603050405020304" pitchFamily="18" charset="0"/>
            </a:endParaRPr>
          </a:p>
          <a:p>
            <a:pPr lvl="0" algn="just"/>
            <a:r>
              <a:rPr lang="ru-RU" sz="2200" dirty="0" smtClean="0">
                <a:cs typeface="Times New Roman" panose="02020603050405020304" pitchFamily="18" charset="0"/>
              </a:rPr>
              <a:t>Микро-</a:t>
            </a:r>
            <a:r>
              <a:rPr lang="ru-RU" sz="2200" dirty="0">
                <a:cs typeface="Times New Roman" panose="02020603050405020304" pitchFamily="18" charset="0"/>
              </a:rPr>
              <a:t>, малки и  средни предприятия по смисъла на чл. 3 и чл. 4 от Закона за малките и средните предприятия</a:t>
            </a:r>
            <a:r>
              <a:rPr lang="bg-BG" sz="2200" dirty="0" smtClean="0">
                <a:cs typeface="Times New Roman" panose="02020603050405020304" pitchFamily="18" charset="0"/>
              </a:rPr>
              <a:t>;</a:t>
            </a:r>
            <a:endParaRPr lang="bg-BG" sz="2200" dirty="0">
              <a:cs typeface="Times New Roman" panose="02020603050405020304" pitchFamily="18" charset="0"/>
            </a:endParaRPr>
          </a:p>
          <a:p>
            <a:pPr lvl="0" algn="just"/>
            <a:r>
              <a:rPr lang="bg-BG" sz="2200" dirty="0" smtClean="0">
                <a:cs typeface="Times New Roman" panose="02020603050405020304" pitchFamily="18" charset="0"/>
              </a:rPr>
              <a:t> </a:t>
            </a:r>
            <a:r>
              <a:rPr lang="ru-RU" sz="2200" dirty="0" smtClean="0">
                <a:cs typeface="Times New Roman" panose="02020603050405020304" pitchFamily="18" charset="0"/>
              </a:rPr>
              <a:t>Големи </a:t>
            </a:r>
            <a:r>
              <a:rPr lang="ru-RU" sz="2200" dirty="0">
                <a:cs typeface="Times New Roman" panose="02020603050405020304" pitchFamily="18" charset="0"/>
              </a:rPr>
              <a:t>предприятия, които не отговарят на изискванията за микро-, малко или средно предприятие по смисъла на чл. 3 и чл. 4 от Закона за малките и средни предприятия и Приложение I на Регламент (ЕС) №</a:t>
            </a:r>
            <a:r>
              <a:rPr lang="ru-RU" sz="2200" dirty="0" smtClean="0">
                <a:cs typeface="Times New Roman" panose="02020603050405020304" pitchFamily="18" charset="0"/>
              </a:rPr>
              <a:t>651/2014</a:t>
            </a:r>
          </a:p>
          <a:p>
            <a:pPr lvl="0" algn="just"/>
            <a:r>
              <a:rPr lang="ru-RU" sz="2200" dirty="0" smtClean="0">
                <a:cs typeface="Times New Roman" panose="02020603050405020304" pitchFamily="18" charset="0"/>
              </a:rPr>
              <a:t>Предприятия</a:t>
            </a:r>
            <a:r>
              <a:rPr lang="ru-RU" sz="2200" dirty="0">
                <a:cs typeface="Times New Roman" panose="02020603050405020304" pitchFamily="18" charset="0"/>
              </a:rPr>
              <a:t>, които са регистрирани не по-късно от 31.12.2019 г</a:t>
            </a:r>
            <a:r>
              <a:rPr lang="ru-RU" sz="2200" dirty="0" smtClean="0">
                <a:cs typeface="Times New Roman" panose="02020603050405020304" pitchFamily="18" charset="0"/>
              </a:rPr>
              <a:t>.</a:t>
            </a:r>
          </a:p>
          <a:p>
            <a:pPr lvl="0" algn="just"/>
            <a:r>
              <a:rPr lang="ru-RU" sz="2200" dirty="0" smtClean="0">
                <a:cs typeface="Times New Roman" panose="02020603050405020304" pitchFamily="18" charset="0"/>
              </a:rPr>
              <a:t>Предприятия</a:t>
            </a:r>
            <a:r>
              <a:rPr lang="ru-RU" sz="2200" dirty="0">
                <a:cs typeface="Times New Roman" panose="02020603050405020304" pitchFamily="18" charset="0"/>
              </a:rPr>
              <a:t>, които са реализирали определени нетни приходи от продажби за 2022-ра финансова година в зависимост от категорията на предприятието.</a:t>
            </a:r>
            <a:endParaRPr lang="bg-BG" sz="2200" dirty="0">
              <a:cs typeface="Times New Roman" panose="02020603050405020304" pitchFamily="18" charset="0"/>
            </a:endParaRPr>
          </a:p>
          <a:p>
            <a:pPr lvl="1" algn="just">
              <a:spcBef>
                <a:spcPts val="1200"/>
              </a:spcBef>
            </a:pPr>
            <a:endParaRPr lang="bg-BG" altLang="bg-BG" dirty="0"/>
          </a:p>
          <a:p>
            <a:pPr marL="457200" lvl="1" indent="0" algn="just">
              <a:spcBef>
                <a:spcPts val="1200"/>
              </a:spcBef>
              <a:buNone/>
            </a:pPr>
            <a:endParaRPr lang="ru-RU" altLang="bg-BG" sz="24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285601" y="320748"/>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rgbClr val="002060"/>
                </a:solidFill>
                <a:latin typeface="Calibri" panose="020F0502020204030204" pitchFamily="34" charset="0"/>
              </a:rPr>
              <a:t>Основни параметри на процедурата</a:t>
            </a:r>
          </a:p>
        </p:txBody>
      </p:sp>
      <p:grpSp>
        <p:nvGrpSpPr>
          <p:cNvPr id="4" name="Group 3"/>
          <p:cNvGrpSpPr/>
          <p:nvPr/>
        </p:nvGrpSpPr>
        <p:grpSpPr>
          <a:xfrm>
            <a:off x="559248" y="1156996"/>
            <a:ext cx="9200572" cy="658558"/>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400" b="1" dirty="0" smtClean="0">
                  <a:solidFill>
                    <a:schemeClr val="tx1"/>
                  </a:solidFill>
                </a:rPr>
                <a:t>Допустими кандидати и партньори </a:t>
              </a:r>
              <a:endParaRPr lang="bg-BG" altLang="bg-BG" sz="2400" b="1" dirty="0">
                <a:solidFill>
                  <a:schemeClr val="tx1"/>
                </a:solidFill>
              </a:endParaRPr>
            </a:p>
          </p:txBody>
        </p:sp>
      </p:grpSp>
      <p:pic>
        <p:nvPicPr>
          <p:cNvPr id="8" name="Picture 7"/>
          <p:cNvPicPr>
            <a:picLocks noChangeAspect="1"/>
          </p:cNvPicPr>
          <p:nvPr/>
        </p:nvPicPr>
        <p:blipFill>
          <a:blip r:embed="rId2"/>
          <a:stretch>
            <a:fillRect/>
          </a:stretch>
        </p:blipFill>
        <p:spPr>
          <a:xfrm>
            <a:off x="9417199" y="55409"/>
            <a:ext cx="3005328" cy="947928"/>
          </a:xfrm>
          <a:prstGeom prst="rect">
            <a:avLst/>
          </a:prstGeom>
        </p:spPr>
      </p:pic>
    </p:spTree>
    <p:extLst>
      <p:ext uri="{BB962C8B-B14F-4D97-AF65-F5344CB8AC3E}">
        <p14:creationId xmlns:p14="http://schemas.microsoft.com/office/powerpoint/2010/main" val="675962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2136710"/>
            <a:ext cx="9862457" cy="4428454"/>
          </a:xfrm>
        </p:spPr>
        <p:txBody>
          <a:bodyPr>
            <a:normAutofit/>
          </a:bodyPr>
          <a:lstStyle/>
          <a:p>
            <a:pPr lvl="0" algn="just"/>
            <a:r>
              <a:rPr lang="ru-RU" sz="2200" dirty="0" smtClean="0">
                <a:cs typeface="Times New Roman" panose="02020603050405020304" pitchFamily="18" charset="0"/>
              </a:rPr>
              <a:t>Предприятията следва да са </a:t>
            </a:r>
            <a:r>
              <a:rPr lang="ru-RU" sz="2200" dirty="0">
                <a:cs typeface="Times New Roman" panose="02020603050405020304" pitchFamily="18" charset="0"/>
              </a:rPr>
              <a:t>реализирали </a:t>
            </a:r>
            <a:r>
              <a:rPr lang="ru-RU" sz="2200" dirty="0" smtClean="0">
                <a:cs typeface="Times New Roman" panose="02020603050405020304" pitchFamily="18" charset="0"/>
              </a:rPr>
              <a:t>следните нетни </a:t>
            </a:r>
            <a:r>
              <a:rPr lang="ru-RU" sz="2200" dirty="0">
                <a:cs typeface="Times New Roman" panose="02020603050405020304" pitchFamily="18" charset="0"/>
              </a:rPr>
              <a:t>приходи от продажби за 2022-ра финансова година в зависимост от категорията на </a:t>
            </a:r>
            <a:r>
              <a:rPr lang="ru-RU" sz="2200" dirty="0" smtClean="0">
                <a:cs typeface="Times New Roman" panose="02020603050405020304" pitchFamily="18" charset="0"/>
              </a:rPr>
              <a:t>предприятието:</a:t>
            </a:r>
          </a:p>
          <a:p>
            <a:pPr lvl="0" algn="just"/>
            <a:endParaRPr lang="bg-BG" sz="2200" dirty="0">
              <a:cs typeface="Times New Roman" panose="02020603050405020304" pitchFamily="18" charset="0"/>
            </a:endParaRPr>
          </a:p>
          <a:p>
            <a:pPr lvl="1" algn="just">
              <a:spcBef>
                <a:spcPts val="1200"/>
              </a:spcBef>
            </a:pPr>
            <a:endParaRPr lang="bg-BG" altLang="bg-BG" dirty="0"/>
          </a:p>
          <a:p>
            <a:pPr marL="457200" lvl="1" indent="0" algn="just">
              <a:spcBef>
                <a:spcPts val="1200"/>
              </a:spcBef>
              <a:buNone/>
            </a:pPr>
            <a:endParaRPr lang="ru-RU" altLang="bg-BG" sz="24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285601" y="320748"/>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rgbClr val="002060"/>
                </a:solidFill>
                <a:latin typeface="Calibri" panose="020F0502020204030204" pitchFamily="34" charset="0"/>
              </a:rPr>
              <a:t>Основни параметри на процедурата</a:t>
            </a:r>
          </a:p>
        </p:txBody>
      </p:sp>
      <p:grpSp>
        <p:nvGrpSpPr>
          <p:cNvPr id="4" name="Group 3"/>
          <p:cNvGrpSpPr/>
          <p:nvPr/>
        </p:nvGrpSpPr>
        <p:grpSpPr>
          <a:xfrm>
            <a:off x="559248" y="1156996"/>
            <a:ext cx="9200572" cy="658558"/>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400" b="1" dirty="0" smtClean="0">
                  <a:solidFill>
                    <a:schemeClr val="tx1"/>
                  </a:solidFill>
                </a:rPr>
                <a:t>Допустими кандидати и партньори </a:t>
              </a:r>
              <a:endParaRPr lang="bg-BG" altLang="bg-BG" sz="2400" b="1" dirty="0">
                <a:solidFill>
                  <a:schemeClr val="tx1"/>
                </a:solidFill>
              </a:endParaRPr>
            </a:p>
          </p:txBody>
        </p:sp>
      </p:grpSp>
      <p:pic>
        <p:nvPicPr>
          <p:cNvPr id="8" name="Picture 7"/>
          <p:cNvPicPr>
            <a:picLocks noChangeAspect="1"/>
          </p:cNvPicPr>
          <p:nvPr/>
        </p:nvPicPr>
        <p:blipFill>
          <a:blip r:embed="rId2"/>
          <a:stretch>
            <a:fillRect/>
          </a:stretch>
        </p:blipFill>
        <p:spPr>
          <a:xfrm>
            <a:off x="9417199" y="55409"/>
            <a:ext cx="3005328" cy="947928"/>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2865395353"/>
              </p:ext>
            </p:extLst>
          </p:nvPr>
        </p:nvGraphicFramePr>
        <p:xfrm>
          <a:off x="1980552" y="3691672"/>
          <a:ext cx="7251371" cy="2603621"/>
        </p:xfrm>
        <a:graphic>
          <a:graphicData uri="http://schemas.openxmlformats.org/drawingml/2006/table">
            <a:tbl>
              <a:tblPr firstRow="1" firstCol="1" bandRow="1"/>
              <a:tblGrid>
                <a:gridCol w="3584403">
                  <a:extLst>
                    <a:ext uri="{9D8B030D-6E8A-4147-A177-3AD203B41FA5}">
                      <a16:colId xmlns:a16="http://schemas.microsoft.com/office/drawing/2014/main" val="2493716843"/>
                    </a:ext>
                  </a:extLst>
                </a:gridCol>
                <a:gridCol w="3666968">
                  <a:extLst>
                    <a:ext uri="{9D8B030D-6E8A-4147-A177-3AD203B41FA5}">
                      <a16:colId xmlns:a16="http://schemas.microsoft.com/office/drawing/2014/main" val="4190960175"/>
                    </a:ext>
                  </a:extLst>
                </a:gridCol>
              </a:tblGrid>
              <a:tr h="530349">
                <a:tc>
                  <a:txBody>
                    <a:bodyPr/>
                    <a:lstStyle/>
                    <a:p>
                      <a:pPr algn="ctr">
                        <a:lnSpc>
                          <a:spcPct val="115000"/>
                        </a:lnSpc>
                      </a:pPr>
                      <a:r>
                        <a:rPr lang="bg-BG" sz="1600" dirty="0">
                          <a:effectLst/>
                          <a:latin typeface="Arial" panose="020B0604020202020204" pitchFamily="34" charset="0"/>
                          <a:ea typeface="Times New Roman" panose="02020603050405020304" pitchFamily="18" charset="0"/>
                        </a:rPr>
                        <a:t>Категория на предприятието</a:t>
                      </a:r>
                      <a:endParaRPr lang="bg-BG"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bg-BG" sz="1600" dirty="0">
                          <a:effectLst/>
                          <a:latin typeface="Arial" panose="020B0604020202020204" pitchFamily="34" charset="0"/>
                          <a:ea typeface="Times New Roman" panose="02020603050405020304" pitchFamily="18" charset="0"/>
                        </a:rPr>
                        <a:t>Нетни приходи от продажби</a:t>
                      </a:r>
                      <a:endParaRPr lang="bg-BG"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987805"/>
                  </a:ext>
                </a:extLst>
              </a:tr>
              <a:tr h="478373">
                <a:tc>
                  <a:txBody>
                    <a:bodyPr/>
                    <a:lstStyle/>
                    <a:p>
                      <a:pPr algn="ctr">
                        <a:lnSpc>
                          <a:spcPct val="115000"/>
                        </a:lnSpc>
                      </a:pPr>
                      <a:r>
                        <a:rPr lang="bg-BG" sz="1600" b="1">
                          <a:effectLst/>
                          <a:latin typeface="Arial" panose="020B0604020202020204" pitchFamily="34" charset="0"/>
                          <a:ea typeface="Times New Roman" panose="02020603050405020304" pitchFamily="18" charset="0"/>
                        </a:rPr>
                        <a:t>Микропредприятие</a:t>
                      </a:r>
                      <a:endParaRPr lang="bg-BG" sz="16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bg-BG" sz="1600" b="1" dirty="0">
                          <a:effectLst/>
                          <a:latin typeface="Arial" panose="020B0604020202020204" pitchFamily="34" charset="0"/>
                          <a:ea typeface="Times New Roman" panose="02020603050405020304" pitchFamily="18" charset="0"/>
                        </a:rPr>
                        <a:t>≥ </a:t>
                      </a:r>
                      <a:r>
                        <a:rPr lang="en-US" sz="1600" b="1" dirty="0">
                          <a:effectLst/>
                          <a:latin typeface="Arial" panose="020B0604020202020204" pitchFamily="34" charset="0"/>
                          <a:ea typeface="Times New Roman" panose="02020603050405020304" pitchFamily="18" charset="0"/>
                        </a:rPr>
                        <a:t>70</a:t>
                      </a:r>
                      <a:r>
                        <a:rPr lang="bg-BG" sz="1600" b="1" dirty="0">
                          <a:effectLst/>
                          <a:latin typeface="Arial" panose="020B0604020202020204" pitchFamily="34" charset="0"/>
                          <a:ea typeface="Times New Roman" panose="02020603050405020304" pitchFamily="18" charset="0"/>
                        </a:rPr>
                        <a:t> 000 лева</a:t>
                      </a:r>
                      <a:endParaRPr lang="bg-BG" sz="1600" dirty="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7222295"/>
                  </a:ext>
                </a:extLst>
              </a:tr>
              <a:tr h="526499">
                <a:tc>
                  <a:txBody>
                    <a:bodyPr/>
                    <a:lstStyle/>
                    <a:p>
                      <a:pPr algn="ctr">
                        <a:lnSpc>
                          <a:spcPct val="115000"/>
                        </a:lnSpc>
                      </a:pPr>
                      <a:r>
                        <a:rPr lang="bg-BG" sz="1600" b="1">
                          <a:effectLst/>
                          <a:latin typeface="Arial" panose="020B0604020202020204" pitchFamily="34" charset="0"/>
                          <a:ea typeface="Times New Roman" panose="02020603050405020304" pitchFamily="18" charset="0"/>
                        </a:rPr>
                        <a:t>Малко предприятие</a:t>
                      </a:r>
                      <a:endParaRPr lang="bg-BG" sz="16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150</a:t>
                      </a: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 000 лева</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4097503"/>
                  </a:ext>
                </a:extLst>
              </a:tr>
              <a:tr h="534200">
                <a:tc>
                  <a:txBody>
                    <a:bodyPr/>
                    <a:lstStyle/>
                    <a:p>
                      <a:pPr algn="ctr">
                        <a:lnSpc>
                          <a:spcPct val="115000"/>
                        </a:lnSpc>
                      </a:pPr>
                      <a:r>
                        <a:rPr lang="bg-BG" sz="1600" b="1">
                          <a:effectLst/>
                          <a:latin typeface="Arial" panose="020B0604020202020204" pitchFamily="34" charset="0"/>
                          <a:ea typeface="Times New Roman" panose="02020603050405020304" pitchFamily="18" charset="0"/>
                        </a:rPr>
                        <a:t>Средно предприятие </a:t>
                      </a:r>
                      <a:endParaRPr lang="bg-BG" sz="16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650</a:t>
                      </a: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 000 лева</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028913"/>
                  </a:ext>
                </a:extLst>
              </a:tr>
              <a:tr h="534200">
                <a:tc>
                  <a:txBody>
                    <a:bodyPr/>
                    <a:lstStyle/>
                    <a:p>
                      <a:pPr algn="ctr">
                        <a:lnSpc>
                          <a:spcPct val="115000"/>
                        </a:lnSpc>
                      </a:pPr>
                      <a:r>
                        <a:rPr lang="bg-BG" sz="1600" b="1">
                          <a:effectLst/>
                          <a:latin typeface="Arial" panose="020B0604020202020204" pitchFamily="34" charset="0"/>
                          <a:ea typeface="Times New Roman" panose="02020603050405020304" pitchFamily="18" charset="0"/>
                        </a:rPr>
                        <a:t>Голямо предприятие </a:t>
                      </a:r>
                      <a:endParaRPr lang="bg-BG" sz="1600">
                        <a:effectLst/>
                        <a:latin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3 </a:t>
                      </a: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5</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00 000 </a:t>
                      </a:r>
                      <a:r>
                        <a:rPr lang="bg-BG" sz="1600" b="1" dirty="0">
                          <a:effectLst/>
                          <a:latin typeface="Arial" panose="020B0604020202020204" pitchFamily="34" charset="0"/>
                          <a:ea typeface="Times New Roman" panose="02020603050405020304" pitchFamily="18" charset="0"/>
                          <a:cs typeface="Times New Roman" panose="02020603050405020304" pitchFamily="18" charset="0"/>
                        </a:rPr>
                        <a:t>лева</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96387"/>
                  </a:ext>
                </a:extLst>
              </a:tr>
            </a:tbl>
          </a:graphicData>
        </a:graphic>
      </p:graphicFrame>
      <p:sp>
        <p:nvSpPr>
          <p:cNvPr id="13" name="Rectangle 4"/>
          <p:cNvSpPr>
            <a:spLocks noChangeArrowheads="1"/>
          </p:cNvSpPr>
          <p:nvPr/>
        </p:nvSpPr>
        <p:spPr bwMode="auto">
          <a:xfrm>
            <a:off x="1980711" y="3368506"/>
            <a:ext cx="1454364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bg-BG" sz="1800" b="0" i="0" u="none" strike="noStrike" cap="none" normalizeH="0" baseline="0" smtClean="0">
                <a:ln>
                  <a:noFill/>
                </a:ln>
                <a:solidFill>
                  <a:schemeClr val="tx1"/>
                </a:solidFill>
                <a:effectLst/>
                <a:latin typeface="Arial" panose="020B0604020202020204" pitchFamily="34" charset="0"/>
              </a:rPr>
              <a:t/>
            </a:r>
            <a:br>
              <a:rPr kumimoji="0" lang="bg-BG" altLang="bg-BG" sz="1800" b="0" i="0" u="none" strike="noStrike" cap="none" normalizeH="0" baseline="0" smtClean="0">
                <a:ln>
                  <a:noFill/>
                </a:ln>
                <a:solidFill>
                  <a:schemeClr val="tx1"/>
                </a:solidFill>
                <a:effectLst/>
                <a:latin typeface="Arial" panose="020B0604020202020204" pitchFamily="34" charset="0"/>
              </a:rPr>
            </a:br>
            <a:endParaRPr kumimoji="0" lang="bg-BG" altLang="bg-BG" sz="1800" b="0" i="0" u="none" strike="noStrike" cap="none" normalizeH="0" baseline="0" smtClean="0">
              <a:ln>
                <a:noFill/>
              </a:ln>
              <a:solidFill>
                <a:schemeClr val="tx1"/>
              </a:solidFill>
              <a:effectLst/>
              <a:latin typeface="Arial" panose="020B0604020202020204" pitchFamily="34" charset="0"/>
            </a:endParaRPr>
          </a:p>
        </p:txBody>
      </p:sp>
      <p:sp>
        <p:nvSpPr>
          <p:cNvPr id="14" name="Rectangle 5"/>
          <p:cNvSpPr>
            <a:spLocks noChangeArrowheads="1"/>
          </p:cNvSpPr>
          <p:nvPr/>
        </p:nvSpPr>
        <p:spPr bwMode="auto">
          <a:xfrm>
            <a:off x="1980711" y="3691671"/>
            <a:ext cx="4798646"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bg-BG"/>
          </a:p>
        </p:txBody>
      </p:sp>
      <p:sp>
        <p:nvSpPr>
          <p:cNvPr id="15" name="Rectangle 6"/>
          <p:cNvSpPr>
            <a:spLocks noChangeArrowheads="1"/>
          </p:cNvSpPr>
          <p:nvPr/>
        </p:nvSpPr>
        <p:spPr bwMode="auto">
          <a:xfrm>
            <a:off x="1980711" y="3818899"/>
            <a:ext cx="145436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bg-BG" sz="800" b="0" i="0" u="none" strike="noStrike" cap="none" normalizeH="0" baseline="3000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a:t>
            </a:r>
            <a:r>
              <a:rPr kumimoji="0" lang="bg-BG" altLang="bg-BG" sz="800" b="0" i="0" u="none" strike="noStrike" cap="none" normalizeH="0" baseline="30000" dirty="0" smtClean="0"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rPr>
              <a:t>1]</a:t>
            </a:r>
            <a:r>
              <a:rPr kumimoji="0" lang="bg-BG" altLang="bg-BG" sz="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bg-BG" altLang="bg-BG"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2826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603" y="1369591"/>
            <a:ext cx="10133045" cy="5195573"/>
          </a:xfrm>
        </p:spPr>
        <p:txBody>
          <a:bodyPr>
            <a:normAutofit fontScale="77500" lnSpcReduction="20000"/>
          </a:bodyPr>
          <a:lstStyle/>
          <a:p>
            <a:pPr lvl="0"/>
            <a:endParaRPr lang="bg-BG" sz="2200" dirty="0" smtClean="0">
              <a:cs typeface="Times New Roman" panose="02020603050405020304" pitchFamily="18" charset="0"/>
            </a:endParaRPr>
          </a:p>
          <a:p>
            <a:pPr lvl="0"/>
            <a:r>
              <a:rPr lang="ru-RU" sz="2900" dirty="0" smtClean="0">
                <a:cs typeface="Times New Roman" panose="02020603050405020304" pitchFamily="18" charset="0"/>
              </a:rPr>
              <a:t>КОМПОНЕНТ </a:t>
            </a:r>
            <a:r>
              <a:rPr lang="ru-RU" sz="2900" b="1" dirty="0">
                <a:cs typeface="Times New Roman" panose="02020603050405020304" pitchFamily="18" charset="0"/>
              </a:rPr>
              <a:t>1 </a:t>
            </a:r>
            <a:r>
              <a:rPr lang="ru-RU" sz="2900" b="1" dirty="0" smtClean="0">
                <a:solidFill>
                  <a:srgbClr val="7030A0"/>
                </a:solidFill>
                <a:cs typeface="Times New Roman" panose="02020603050405020304" pitchFamily="18" charset="0"/>
              </a:rPr>
              <a:t>ПРЕДПРИЯТИЯ </a:t>
            </a:r>
            <a:r>
              <a:rPr lang="ru-RU" sz="2900" b="1" dirty="0">
                <a:solidFill>
                  <a:srgbClr val="7030A0"/>
                </a:solidFill>
                <a:cs typeface="Times New Roman" panose="02020603050405020304" pitchFamily="18" charset="0"/>
              </a:rPr>
              <a:t>В СФЕРАТА НА </a:t>
            </a:r>
            <a:r>
              <a:rPr lang="ru-RU" sz="2900" b="1" dirty="0" smtClean="0">
                <a:solidFill>
                  <a:srgbClr val="7030A0"/>
                </a:solidFill>
                <a:cs typeface="Times New Roman" panose="02020603050405020304" pitchFamily="18" charset="0"/>
              </a:rPr>
              <a:t>ПРОИЗВОДСТВОТО</a:t>
            </a:r>
          </a:p>
          <a:p>
            <a:pPr lvl="0"/>
            <a:r>
              <a:rPr lang="ru-RU" sz="2900" dirty="0">
                <a:solidFill>
                  <a:schemeClr val="tx1"/>
                </a:solidFill>
                <a:cs typeface="Times New Roman" panose="02020603050405020304" pitchFamily="18" charset="0"/>
              </a:rPr>
              <a:t>КОМПОНЕНТ 2  </a:t>
            </a:r>
            <a:r>
              <a:rPr lang="ru-RU" sz="2900" b="1" dirty="0">
                <a:solidFill>
                  <a:srgbClr val="7030A0"/>
                </a:solidFill>
                <a:cs typeface="Times New Roman" panose="02020603050405020304" pitchFamily="18" charset="0"/>
              </a:rPr>
              <a:t>ПРЕДПРИЯТИЯ В СФЕРАТА НА ТЪРГОВИЯТА И УСЛУГИТЕ, включително в сектор „Туризъм“.</a:t>
            </a:r>
            <a:endParaRPr lang="ru-RU" sz="2900" b="1" dirty="0" smtClean="0">
              <a:solidFill>
                <a:srgbClr val="7030A0"/>
              </a:solidFill>
              <a:cs typeface="Times New Roman" panose="02020603050405020304" pitchFamily="18" charset="0"/>
            </a:endParaRPr>
          </a:p>
          <a:p>
            <a:pPr algn="just">
              <a:lnSpc>
                <a:spcPct val="115000"/>
              </a:lnSpc>
              <a:spcBef>
                <a:spcPts val="600"/>
              </a:spcBef>
            </a:pPr>
            <a:r>
              <a:rPr lang="bg-BG" sz="3100" dirty="0">
                <a:latin typeface="Arial" panose="020B0604020202020204" pitchFamily="34" charset="0"/>
                <a:ea typeface="Calibri" panose="020F0502020204030204" pitchFamily="34" charset="0"/>
                <a:cs typeface="Times New Roman" panose="02020603050405020304" pitchFamily="18" charset="0"/>
              </a:rPr>
              <a:t>Кандидат по настоящата процедурата може да </a:t>
            </a:r>
            <a:r>
              <a:rPr lang="bg-BG" sz="3100" b="1" dirty="0">
                <a:latin typeface="Arial" panose="020B0604020202020204" pitchFamily="34" charset="0"/>
                <a:ea typeface="Calibri" panose="020F0502020204030204" pitchFamily="34" charset="0"/>
                <a:cs typeface="Times New Roman" panose="02020603050405020304" pitchFamily="18" charset="0"/>
              </a:rPr>
              <a:t>подаде само 1 (едно</a:t>
            </a:r>
            <a:r>
              <a:rPr lang="bg-BG" sz="3100" dirty="0">
                <a:latin typeface="Arial" panose="020B0604020202020204" pitchFamily="34" charset="0"/>
                <a:ea typeface="Calibri" panose="020F0502020204030204" pitchFamily="34" charset="0"/>
                <a:cs typeface="Times New Roman" panose="02020603050405020304" pitchFamily="18" charset="0"/>
              </a:rPr>
              <a:t>) предложение за изпълнение на инвестиция за сграда/и от обхвата на един от компонентите.</a:t>
            </a:r>
            <a:endParaRPr lang="bg-BG" sz="3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pPr>
            <a:r>
              <a:rPr lang="bg-BG" sz="3100" dirty="0">
                <a:latin typeface="Arial" panose="020B0604020202020204" pitchFamily="34" charset="0"/>
                <a:ea typeface="Calibri" panose="020F0502020204030204" pitchFamily="34" charset="0"/>
                <a:cs typeface="Times New Roman" panose="02020603050405020304" pitchFamily="18" charset="0"/>
              </a:rPr>
              <a:t>В едно предложение за изпълнение на инвестиция могат да бъдат </a:t>
            </a:r>
            <a:r>
              <a:rPr lang="bg-BG" sz="3100" b="1" dirty="0">
                <a:latin typeface="Arial" panose="020B0604020202020204" pitchFamily="34" charset="0"/>
                <a:ea typeface="Calibri" panose="020F0502020204030204" pitchFamily="34" charset="0"/>
                <a:cs typeface="Times New Roman" panose="02020603050405020304" pitchFamily="18" charset="0"/>
              </a:rPr>
              <a:t>включени до 3 (три) сгради</a:t>
            </a:r>
            <a:r>
              <a:rPr lang="bg-BG" sz="3100" dirty="0">
                <a:latin typeface="Arial" panose="020B0604020202020204" pitchFamily="34" charset="0"/>
                <a:ea typeface="Calibri" panose="020F0502020204030204" pitchFamily="34" charset="0"/>
                <a:cs typeface="Times New Roman" panose="02020603050405020304" pitchFamily="18" charset="0"/>
              </a:rPr>
              <a:t>, които са собственост на съответния кандидат или са с учредено право на строеж на кандидата.</a:t>
            </a:r>
            <a:endParaRPr lang="bg-BG" sz="3100" dirty="0">
              <a:latin typeface="Calibri" panose="020F0502020204030204" pitchFamily="34" charset="0"/>
              <a:ea typeface="Calibri" panose="020F0502020204030204" pitchFamily="34" charset="0"/>
              <a:cs typeface="Times New Roman" panose="02020603050405020304" pitchFamily="18" charset="0"/>
            </a:endParaRPr>
          </a:p>
          <a:p>
            <a:r>
              <a:rPr lang="bg-BG" sz="3100" dirty="0">
                <a:latin typeface="Arial" panose="020B0604020202020204" pitchFamily="34" charset="0"/>
                <a:ea typeface="Calibri" panose="020F0502020204030204" pitchFamily="34" charset="0"/>
              </a:rPr>
              <a:t>Предложение за изпълнение на инвестиция </a:t>
            </a:r>
            <a:r>
              <a:rPr lang="bg-BG" sz="3100" b="1" dirty="0">
                <a:latin typeface="Arial" panose="020B0604020202020204" pitchFamily="34" charset="0"/>
                <a:ea typeface="Calibri" panose="020F0502020204030204" pitchFamily="34" charset="0"/>
              </a:rPr>
              <a:t>не може да се подаде </a:t>
            </a:r>
            <a:r>
              <a:rPr lang="bg-BG" sz="3100" dirty="0">
                <a:latin typeface="Arial" panose="020B0604020202020204" pitchFamily="34" charset="0"/>
                <a:ea typeface="Calibri" panose="020F0502020204030204" pitchFamily="34" charset="0"/>
              </a:rPr>
              <a:t>за сграда/и, която/които се ползва/т от </a:t>
            </a:r>
            <a:r>
              <a:rPr lang="bg-BG" sz="3100" b="1" dirty="0">
                <a:latin typeface="Arial" panose="020B0604020202020204" pitchFamily="34" charset="0"/>
                <a:ea typeface="Calibri" panose="020F0502020204030204" pitchFamily="34" charset="0"/>
              </a:rPr>
              <a:t>кандидата чрез договор за наем или концесия</a:t>
            </a:r>
            <a:r>
              <a:rPr lang="bg-BG" sz="3100" b="1" dirty="0" smtClean="0">
                <a:latin typeface="Arial" panose="020B0604020202020204" pitchFamily="34" charset="0"/>
                <a:ea typeface="Calibri" panose="020F0502020204030204" pitchFamily="34" charset="0"/>
              </a:rPr>
              <a:t>.</a:t>
            </a:r>
          </a:p>
          <a:p>
            <a:r>
              <a:rPr lang="bg-BG" altLang="bg-BG" sz="3100" dirty="0" smtClean="0">
                <a:latin typeface="Arial" panose="020B0604020202020204" pitchFamily="34" charset="0"/>
              </a:rPr>
              <a:t>Партньорство – </a:t>
            </a:r>
            <a:r>
              <a:rPr lang="bg-BG" altLang="bg-BG" sz="3100" b="1" dirty="0" smtClean="0">
                <a:latin typeface="Arial" panose="020B0604020202020204" pitchFamily="34" charset="0"/>
              </a:rPr>
              <a:t>не е допустимо </a:t>
            </a:r>
            <a:r>
              <a:rPr lang="bg-BG" altLang="bg-BG" sz="3100" dirty="0" smtClean="0">
                <a:latin typeface="Arial" panose="020B0604020202020204" pitchFamily="34" charset="0"/>
              </a:rPr>
              <a:t>по процедурата</a:t>
            </a:r>
            <a:endParaRPr lang="bg-BG" altLang="bg-BG" sz="3100" dirty="0"/>
          </a:p>
          <a:p>
            <a:pPr marL="457200" lvl="1" indent="0" algn="just">
              <a:spcBef>
                <a:spcPts val="1200"/>
              </a:spcBef>
              <a:buNone/>
            </a:pPr>
            <a:endParaRPr lang="ru-RU" altLang="bg-BG" sz="24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741188" y="259056"/>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rgbClr val="002060"/>
                </a:solidFill>
                <a:latin typeface="Calibri" panose="020F0502020204030204" pitchFamily="34" charset="0"/>
              </a:rPr>
              <a:t>Основни параметри на процедурата</a:t>
            </a:r>
          </a:p>
        </p:txBody>
      </p:sp>
      <p:grpSp>
        <p:nvGrpSpPr>
          <p:cNvPr id="4" name="Group 3"/>
          <p:cNvGrpSpPr/>
          <p:nvPr/>
        </p:nvGrpSpPr>
        <p:grpSpPr>
          <a:xfrm>
            <a:off x="559248" y="834854"/>
            <a:ext cx="9200572" cy="591473"/>
            <a:chOff x="-48495" y="-1164697"/>
            <a:chExt cx="2741957" cy="1538579"/>
          </a:xfrm>
        </p:grpSpPr>
        <p:sp>
          <p:nvSpPr>
            <p:cNvPr id="5" name="Rounded Rectangle 4"/>
            <p:cNvSpPr/>
            <p:nvPr/>
          </p:nvSpPr>
          <p:spPr>
            <a:xfrm>
              <a:off x="-48495" y="-1137771"/>
              <a:ext cx="2741957" cy="15116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48213" y="-1164697"/>
              <a:ext cx="2594371" cy="13640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200" dirty="0" smtClean="0">
                  <a:solidFill>
                    <a:schemeClr val="tx1"/>
                  </a:solidFill>
                </a:rPr>
                <a:t>2 КОМПОНЕНТА НА ПРОЦЕДУРАТА</a:t>
              </a:r>
              <a:endParaRPr lang="bg-BG" altLang="bg-BG" sz="2200" dirty="0">
                <a:solidFill>
                  <a:schemeClr val="tx1"/>
                </a:solidFill>
              </a:endParaRPr>
            </a:p>
          </p:txBody>
        </p:sp>
      </p:grpSp>
      <p:pic>
        <p:nvPicPr>
          <p:cNvPr id="11" name="Picture 10"/>
          <p:cNvPicPr>
            <a:picLocks noChangeAspect="1"/>
          </p:cNvPicPr>
          <p:nvPr/>
        </p:nvPicPr>
        <p:blipFill>
          <a:blip r:embed="rId2"/>
          <a:stretch>
            <a:fillRect/>
          </a:stretch>
        </p:blipFill>
        <p:spPr>
          <a:xfrm>
            <a:off x="9307670" y="-34651"/>
            <a:ext cx="3005328" cy="947928"/>
          </a:xfrm>
          <a:prstGeom prst="rect">
            <a:avLst/>
          </a:prstGeom>
        </p:spPr>
      </p:pic>
    </p:spTree>
    <p:extLst>
      <p:ext uri="{BB962C8B-B14F-4D97-AF65-F5344CB8AC3E}">
        <p14:creationId xmlns:p14="http://schemas.microsoft.com/office/powerpoint/2010/main" val="537387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80539"/>
            <a:ext cx="10123714" cy="5184626"/>
          </a:xfrm>
        </p:spPr>
        <p:txBody>
          <a:bodyPr>
            <a:normAutofit/>
          </a:bodyPr>
          <a:lstStyle/>
          <a:p>
            <a:pPr lvl="0"/>
            <a:endParaRPr lang="bg-BG" sz="22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285601" y="280589"/>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chemeClr val="accent2">
                    <a:lumMod val="50000"/>
                  </a:schemeClr>
                </a:solidFill>
                <a:latin typeface="Calibri" panose="020F0502020204030204" pitchFamily="34" charset="0"/>
              </a:rPr>
              <a:t>Основни параметри на процедурата</a:t>
            </a:r>
          </a:p>
        </p:txBody>
      </p:sp>
      <p:grpSp>
        <p:nvGrpSpPr>
          <p:cNvPr id="4" name="Group 3"/>
          <p:cNvGrpSpPr/>
          <p:nvPr/>
        </p:nvGrpSpPr>
        <p:grpSpPr>
          <a:xfrm>
            <a:off x="461570" y="867747"/>
            <a:ext cx="9200572" cy="581122"/>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bg-BG" altLang="bg-BG" sz="2000" dirty="0" smtClean="0">
                  <a:solidFill>
                    <a:schemeClr val="tx1"/>
                  </a:solidFill>
                </a:rPr>
                <a:t>РАЗПРЕДЕЛЕНИЕ НА БЮДЖЕТА ПО КОМПОНЕНТИ</a:t>
              </a:r>
              <a:endParaRPr lang="bg-BG" altLang="bg-BG" sz="2000" dirty="0">
                <a:solidFill>
                  <a:schemeClr val="tx1"/>
                </a:solidFill>
              </a:endParaRPr>
            </a:p>
          </p:txBody>
        </p:sp>
      </p:grpSp>
      <p:pic>
        <p:nvPicPr>
          <p:cNvPr id="7" name="Picture 6"/>
          <p:cNvPicPr>
            <a:picLocks noChangeAspect="1"/>
          </p:cNvPicPr>
          <p:nvPr/>
        </p:nvPicPr>
        <p:blipFill>
          <a:blip r:embed="rId2"/>
          <a:stretch>
            <a:fillRect/>
          </a:stretch>
        </p:blipFill>
        <p:spPr>
          <a:xfrm>
            <a:off x="9298339" y="38213"/>
            <a:ext cx="3005328" cy="947928"/>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441780719"/>
              </p:ext>
            </p:extLst>
          </p:nvPr>
        </p:nvGraphicFramePr>
        <p:xfrm>
          <a:off x="1155940" y="2070338"/>
          <a:ext cx="8704051" cy="4348137"/>
        </p:xfrm>
        <a:graphic>
          <a:graphicData uri="http://schemas.openxmlformats.org/drawingml/2006/table">
            <a:tbl>
              <a:tblPr firstRow="1" firstCol="1" bandRow="1"/>
              <a:tblGrid>
                <a:gridCol w="3024445">
                  <a:extLst>
                    <a:ext uri="{9D8B030D-6E8A-4147-A177-3AD203B41FA5}">
                      <a16:colId xmlns:a16="http://schemas.microsoft.com/office/drawing/2014/main" val="2657595941"/>
                    </a:ext>
                  </a:extLst>
                </a:gridCol>
                <a:gridCol w="2073604">
                  <a:extLst>
                    <a:ext uri="{9D8B030D-6E8A-4147-A177-3AD203B41FA5}">
                      <a16:colId xmlns:a16="http://schemas.microsoft.com/office/drawing/2014/main" val="832641092"/>
                    </a:ext>
                  </a:extLst>
                </a:gridCol>
                <a:gridCol w="1864841">
                  <a:extLst>
                    <a:ext uri="{9D8B030D-6E8A-4147-A177-3AD203B41FA5}">
                      <a16:colId xmlns:a16="http://schemas.microsoft.com/office/drawing/2014/main" val="2348412100"/>
                    </a:ext>
                  </a:extLst>
                </a:gridCol>
                <a:gridCol w="1741161">
                  <a:extLst>
                    <a:ext uri="{9D8B030D-6E8A-4147-A177-3AD203B41FA5}">
                      <a16:colId xmlns:a16="http://schemas.microsoft.com/office/drawing/2014/main" val="1158094522"/>
                    </a:ext>
                  </a:extLst>
                </a:gridCol>
              </a:tblGrid>
              <a:tr h="371720">
                <a:tc>
                  <a:txBody>
                    <a:bodyPr/>
                    <a:lstStyle/>
                    <a:p>
                      <a:pPr algn="ctr">
                        <a:lnSpc>
                          <a:spcPct val="115000"/>
                        </a:lnSpc>
                        <a:spcAft>
                          <a:spcPts val="0"/>
                        </a:spcAft>
                      </a:pPr>
                      <a:r>
                        <a:rPr lang="en-US" sz="1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Компонент 1</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Компонент</a:t>
                      </a:r>
                      <a:r>
                        <a:rPr lang="en-US" sz="16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bg-BG"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Общ размер на финансовите средства, в лева</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996304"/>
                  </a:ext>
                </a:extLst>
              </a:tr>
              <a:tr h="1858600">
                <a:tc>
                  <a:txBody>
                    <a:bodyPr/>
                    <a:lstStyle/>
                    <a:p>
                      <a:pPr algn="ctr">
                        <a:lnSpc>
                          <a:spcPct val="115000"/>
                        </a:lnSpc>
                        <a:spcAft>
                          <a:spcPts val="0"/>
                        </a:spcAft>
                      </a:pPr>
                      <a:r>
                        <a:rPr lang="bg-BG"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Категория предприятия</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bg-BG"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Сгради на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предприятия</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в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сферата</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на</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производството</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(33%)</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bg-BG"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Сгради на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предприятия</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в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сферата</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на</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търговията</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и </a:t>
                      </a:r>
                      <a:r>
                        <a:rPr lang="en-US"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услугите</a:t>
                      </a: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(67%)</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bg-BG"/>
                    </a:p>
                  </a:txBody>
                  <a:tcPr/>
                </a:tc>
                <a:extLst>
                  <a:ext uri="{0D108BD9-81ED-4DB2-BD59-A6C34878D82A}">
                    <a16:rowId xmlns:a16="http://schemas.microsoft.com/office/drawing/2014/main" val="3743982572"/>
                  </a:ext>
                </a:extLst>
              </a:tr>
              <a:tr h="743441">
                <a:tc>
                  <a:txBody>
                    <a:bodyPr/>
                    <a:lstStyle/>
                    <a:p>
                      <a:pPr algn="just">
                        <a:lnSpc>
                          <a:spcPct val="115000"/>
                        </a:lnSpc>
                        <a:spcAft>
                          <a:spcPts val="0"/>
                        </a:spcAft>
                      </a:pPr>
                      <a:r>
                        <a:rPr lang="bg-BG"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Микро-/малки предприятия (25%)</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19 404 000,00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39 396 000,00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58 800 000,00</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8812328"/>
                  </a:ext>
                </a:extLst>
              </a:tr>
              <a:tr h="371720">
                <a:tc>
                  <a:txBody>
                    <a:bodyPr/>
                    <a:lstStyle/>
                    <a:p>
                      <a:pPr algn="just">
                        <a:lnSpc>
                          <a:spcPct val="115000"/>
                        </a:lnSpc>
                        <a:spcAft>
                          <a:spcPts val="0"/>
                        </a:spcAft>
                      </a:pPr>
                      <a:r>
                        <a:rPr lang="bg-BG"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Средни предприятия (35%)</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27 165 600,00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55 154 400,00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bg-BG"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82 320 000,00</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2983912"/>
                  </a:ext>
                </a:extLst>
              </a:tr>
              <a:tr h="371720">
                <a:tc>
                  <a:txBody>
                    <a:bodyPr/>
                    <a:lstStyle/>
                    <a:p>
                      <a:pPr algn="just">
                        <a:lnSpc>
                          <a:spcPct val="115000"/>
                        </a:lnSpc>
                        <a:spcAft>
                          <a:spcPts val="0"/>
                        </a:spcAft>
                      </a:pPr>
                      <a:r>
                        <a:rPr lang="bg-BG"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Големи предприятия (40%)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31 046 400,00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63 033 600,00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94 080 000,00</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5111405"/>
                  </a:ext>
                </a:extLst>
              </a:tr>
              <a:tr h="371720">
                <a:tc>
                  <a:txBody>
                    <a:bodyPr/>
                    <a:lstStyle/>
                    <a:p>
                      <a:pPr algn="r">
                        <a:lnSpc>
                          <a:spcPct val="115000"/>
                        </a:lnSpc>
                        <a:spcAft>
                          <a:spcPts val="0"/>
                        </a:spcAft>
                      </a:pPr>
                      <a:r>
                        <a:rPr lang="bg-BG" sz="18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Общо:</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77 616 000,00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US" sz="18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157 584 000,00</a:t>
                      </a:r>
                      <a:endParaRPr lang="bg-BG"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bg-BG"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235 200 000,00</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3960022"/>
                  </a:ext>
                </a:extLst>
              </a:tr>
            </a:tbl>
          </a:graphicData>
        </a:graphic>
      </p:graphicFrame>
    </p:spTree>
    <p:extLst>
      <p:ext uri="{BB962C8B-B14F-4D97-AF65-F5344CB8AC3E}">
        <p14:creationId xmlns:p14="http://schemas.microsoft.com/office/powerpoint/2010/main" val="2212707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80539"/>
            <a:ext cx="10123714" cy="5184626"/>
          </a:xfrm>
        </p:spPr>
        <p:txBody>
          <a:bodyPr>
            <a:normAutofit/>
          </a:bodyPr>
          <a:lstStyle/>
          <a:p>
            <a:pPr lvl="0"/>
            <a:endParaRPr lang="bg-BG" sz="2200" dirty="0" smtClean="0">
              <a:cs typeface="Times New Roman" panose="02020603050405020304" pitchFamily="18" charset="0"/>
            </a:endParaRPr>
          </a:p>
          <a:p>
            <a:pPr lvl="1" algn="just">
              <a:spcBef>
                <a:spcPts val="1800"/>
              </a:spcBef>
            </a:pPr>
            <a:endParaRPr lang="bg-BG" altLang="bg-BG" sz="2400" b="1" dirty="0">
              <a:solidFill>
                <a:srgbClr val="002060"/>
              </a:solidFill>
              <a:cs typeface="Times New Roman" panose="02020603050405020304" pitchFamily="18" charset="0"/>
            </a:endParaRPr>
          </a:p>
          <a:p>
            <a:pPr marL="0" indent="0">
              <a:buNone/>
            </a:pPr>
            <a:endParaRPr lang="bg-BG" dirty="0"/>
          </a:p>
        </p:txBody>
      </p:sp>
      <p:sp>
        <p:nvSpPr>
          <p:cNvPr id="9" name="Content Placeholder 2"/>
          <p:cNvSpPr txBox="1">
            <a:spLocks/>
          </p:cNvSpPr>
          <p:nvPr/>
        </p:nvSpPr>
        <p:spPr>
          <a:xfrm>
            <a:off x="142800" y="279300"/>
            <a:ext cx="9838113" cy="72130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bg-BG" sz="2600" b="1" dirty="0">
                <a:solidFill>
                  <a:schemeClr val="accent2">
                    <a:lumMod val="50000"/>
                  </a:schemeClr>
                </a:solidFill>
                <a:latin typeface="Calibri" panose="020F0502020204030204" pitchFamily="34" charset="0"/>
              </a:rPr>
              <a:t>Основни параметри на процедурата</a:t>
            </a:r>
          </a:p>
        </p:txBody>
      </p:sp>
      <p:grpSp>
        <p:nvGrpSpPr>
          <p:cNvPr id="4" name="Group 3"/>
          <p:cNvGrpSpPr/>
          <p:nvPr/>
        </p:nvGrpSpPr>
        <p:grpSpPr>
          <a:xfrm>
            <a:off x="461570" y="672860"/>
            <a:ext cx="9200572" cy="693213"/>
            <a:chOff x="-48495" y="-326719"/>
            <a:chExt cx="2741957" cy="1713085"/>
          </a:xfrm>
        </p:grpSpPr>
        <p:sp>
          <p:nvSpPr>
            <p:cNvPr id="5" name="Rounded Rectangle 4"/>
            <p:cNvSpPr/>
            <p:nvPr/>
          </p:nvSpPr>
          <p:spPr>
            <a:xfrm>
              <a:off x="-48495" y="-326719"/>
              <a:ext cx="2741957" cy="151165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txBox="1"/>
            <p:nvPr/>
          </p:nvSpPr>
          <p:spPr>
            <a:xfrm>
              <a:off x="99091" y="22297"/>
              <a:ext cx="2594371" cy="13640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altLang="bg-BG" sz="2000" dirty="0" smtClean="0">
                  <a:solidFill>
                    <a:schemeClr val="tx1"/>
                  </a:solidFill>
                </a:rPr>
                <a:t>МИНИМАЛЕН </a:t>
              </a:r>
              <a:r>
                <a:rPr lang="ru-RU" altLang="bg-BG" sz="2000" dirty="0">
                  <a:solidFill>
                    <a:schemeClr val="tx1"/>
                  </a:solidFill>
                </a:rPr>
                <a:t>И МАКСИМАЛЕН РАЗМЕР НА БЕЗВЪМЕЗДНОТО ФИНАНСИРАНЕ </a:t>
              </a:r>
              <a:endParaRPr lang="bg-BG" altLang="bg-BG" sz="2000" dirty="0">
                <a:solidFill>
                  <a:schemeClr val="tx1"/>
                </a:solidFill>
              </a:endParaRPr>
            </a:p>
          </p:txBody>
        </p:sp>
      </p:grpSp>
      <p:pic>
        <p:nvPicPr>
          <p:cNvPr id="7" name="Picture 6"/>
          <p:cNvPicPr>
            <a:picLocks noChangeAspect="1"/>
          </p:cNvPicPr>
          <p:nvPr/>
        </p:nvPicPr>
        <p:blipFill>
          <a:blip r:embed="rId2"/>
          <a:stretch>
            <a:fillRect/>
          </a:stretch>
        </p:blipFill>
        <p:spPr>
          <a:xfrm>
            <a:off x="9298339" y="38213"/>
            <a:ext cx="3005328" cy="947928"/>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004381603"/>
              </p:ext>
            </p:extLst>
          </p:nvPr>
        </p:nvGraphicFramePr>
        <p:xfrm>
          <a:off x="956791" y="2035834"/>
          <a:ext cx="8247594" cy="4365897"/>
        </p:xfrm>
        <a:graphic>
          <a:graphicData uri="http://schemas.openxmlformats.org/drawingml/2006/table">
            <a:tbl>
              <a:tblPr firstRow="1" firstCol="1" bandRow="1">
                <a:tableStyleId>{5C22544A-7EE6-4342-B048-85BDC9FD1C3A}</a:tableStyleId>
              </a:tblPr>
              <a:tblGrid>
                <a:gridCol w="2064971">
                  <a:extLst>
                    <a:ext uri="{9D8B030D-6E8A-4147-A177-3AD203B41FA5}">
                      <a16:colId xmlns:a16="http://schemas.microsoft.com/office/drawing/2014/main" val="3430469700"/>
                    </a:ext>
                  </a:extLst>
                </a:gridCol>
                <a:gridCol w="2884404">
                  <a:extLst>
                    <a:ext uri="{9D8B030D-6E8A-4147-A177-3AD203B41FA5}">
                      <a16:colId xmlns:a16="http://schemas.microsoft.com/office/drawing/2014/main" val="667092304"/>
                    </a:ext>
                  </a:extLst>
                </a:gridCol>
                <a:gridCol w="3298219">
                  <a:extLst>
                    <a:ext uri="{9D8B030D-6E8A-4147-A177-3AD203B41FA5}">
                      <a16:colId xmlns:a16="http://schemas.microsoft.com/office/drawing/2014/main" val="573888016"/>
                    </a:ext>
                  </a:extLst>
                </a:gridCol>
              </a:tblGrid>
              <a:tr h="1252814">
                <a:tc>
                  <a:txBody>
                    <a:bodyPr/>
                    <a:lstStyle/>
                    <a:p>
                      <a:pPr algn="ctr">
                        <a:lnSpc>
                          <a:spcPct val="115000"/>
                        </a:lnSpc>
                        <a:spcAft>
                          <a:spcPts val="0"/>
                        </a:spcAft>
                      </a:pPr>
                      <a:r>
                        <a:rPr lang="en-US" sz="1600" dirty="0" err="1">
                          <a:effectLst/>
                        </a:rPr>
                        <a:t>Категория</a:t>
                      </a:r>
                      <a:r>
                        <a:rPr lang="en-US" sz="1600" dirty="0">
                          <a:effectLst/>
                        </a:rPr>
                        <a:t> </a:t>
                      </a:r>
                      <a:r>
                        <a:rPr lang="en-US" sz="1600" dirty="0" err="1">
                          <a:effectLst/>
                        </a:rPr>
                        <a:t>предприятие</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bg-BG" sz="1600" dirty="0">
                          <a:effectLst/>
                        </a:rPr>
                        <a:t>Минимален размер на заявеното безвъзмездно финансиране на предприятие в лева</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bg-BG" sz="1600">
                          <a:effectLst/>
                        </a:rPr>
                        <a:t>Максимален размер на заявеното безвъзмездно финансиране на предприятие в лева </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51709115"/>
                  </a:ext>
                </a:extLst>
              </a:tr>
              <a:tr h="314515">
                <a:tc>
                  <a:txBody>
                    <a:bodyPr/>
                    <a:lstStyle/>
                    <a:p>
                      <a:pPr algn="just">
                        <a:lnSpc>
                          <a:spcPct val="115000"/>
                        </a:lnSpc>
                        <a:spcAft>
                          <a:spcPts val="0"/>
                        </a:spcAft>
                      </a:pPr>
                      <a:r>
                        <a:rPr lang="bg-BG" sz="1600">
                          <a:effectLst/>
                        </a:rPr>
                        <a:t>Микропредприятия</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r">
                        <a:lnSpc>
                          <a:spcPct val="115000"/>
                        </a:lnSpc>
                        <a:spcAft>
                          <a:spcPts val="0"/>
                        </a:spcAft>
                      </a:pPr>
                      <a:r>
                        <a:rPr lang="bg-BG" sz="1600">
                          <a:effectLst/>
                        </a:rPr>
                        <a:t>35 000,00</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bg-BG" sz="1600">
                          <a:effectLst/>
                        </a:rPr>
                        <a:t>100 000,00</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99937907"/>
                  </a:ext>
                </a:extLst>
              </a:tr>
              <a:tr h="314515">
                <a:tc>
                  <a:txBody>
                    <a:bodyPr/>
                    <a:lstStyle/>
                    <a:p>
                      <a:pPr algn="just">
                        <a:lnSpc>
                          <a:spcPct val="115000"/>
                        </a:lnSpc>
                        <a:spcAft>
                          <a:spcPts val="0"/>
                        </a:spcAft>
                      </a:pPr>
                      <a:r>
                        <a:rPr lang="en-US" sz="1600">
                          <a:effectLst/>
                        </a:rPr>
                        <a:t>Mалки предприятия</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bg-BG"/>
                    </a:p>
                  </a:txBody>
                  <a:tcPr/>
                </a:tc>
                <a:tc>
                  <a:txBody>
                    <a:bodyPr/>
                    <a:lstStyle/>
                    <a:p>
                      <a:pPr algn="r">
                        <a:lnSpc>
                          <a:spcPct val="115000"/>
                        </a:lnSpc>
                        <a:spcAft>
                          <a:spcPts val="0"/>
                        </a:spcAft>
                      </a:pPr>
                      <a:r>
                        <a:rPr lang="en-US" sz="1600">
                          <a:effectLst/>
                        </a:rPr>
                        <a:t>300 000,00</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0447603"/>
                  </a:ext>
                </a:extLst>
              </a:tr>
              <a:tr h="314515">
                <a:tc>
                  <a:txBody>
                    <a:bodyPr/>
                    <a:lstStyle/>
                    <a:p>
                      <a:pPr algn="just">
                        <a:lnSpc>
                          <a:spcPct val="115000"/>
                        </a:lnSpc>
                        <a:spcAft>
                          <a:spcPts val="0"/>
                        </a:spcAft>
                      </a:pPr>
                      <a:r>
                        <a:rPr lang="bg-BG" sz="1600">
                          <a:effectLst/>
                        </a:rPr>
                        <a:t>Средни предприятия</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2">
                  <a:txBody>
                    <a:bodyPr/>
                    <a:lstStyle/>
                    <a:p>
                      <a:pPr algn="r">
                        <a:lnSpc>
                          <a:spcPct val="115000"/>
                        </a:lnSpc>
                        <a:spcAft>
                          <a:spcPts val="0"/>
                        </a:spcAft>
                      </a:pPr>
                      <a:r>
                        <a:rPr lang="bg-BG" sz="1600" dirty="0">
                          <a:effectLst/>
                        </a:rPr>
                        <a:t>100 000,00</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bg-BG" sz="1600">
                          <a:effectLst/>
                        </a:rPr>
                        <a:t>500 000,00</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1612482"/>
                  </a:ext>
                </a:extLst>
              </a:tr>
              <a:tr h="1676904">
                <a:tc>
                  <a:txBody>
                    <a:bodyPr/>
                    <a:lstStyle/>
                    <a:p>
                      <a:pPr algn="just">
                        <a:lnSpc>
                          <a:spcPct val="115000"/>
                        </a:lnSpc>
                        <a:spcAft>
                          <a:spcPts val="0"/>
                        </a:spcAft>
                      </a:pPr>
                      <a:r>
                        <a:rPr lang="bg-BG" sz="1600">
                          <a:effectLst/>
                        </a:rPr>
                        <a:t>Големи предприятия</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bg-BG"/>
                    </a:p>
                  </a:txBody>
                  <a:tcPr/>
                </a:tc>
                <a:tc>
                  <a:txBody>
                    <a:bodyPr/>
                    <a:lstStyle/>
                    <a:p>
                      <a:pPr algn="r">
                        <a:lnSpc>
                          <a:spcPct val="115000"/>
                        </a:lnSpc>
                        <a:spcAft>
                          <a:spcPts val="0"/>
                        </a:spcAft>
                      </a:pPr>
                      <a:r>
                        <a:rPr lang="bg-BG" sz="1600" dirty="0">
                          <a:effectLst/>
                        </a:rPr>
                        <a:t>1 500 000,00</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5467226"/>
                  </a:ext>
                </a:extLst>
              </a:tr>
            </a:tbl>
          </a:graphicData>
        </a:graphic>
      </p:graphicFrame>
    </p:spTree>
    <p:extLst>
      <p:ext uri="{BB962C8B-B14F-4D97-AF65-F5344CB8AC3E}">
        <p14:creationId xmlns:p14="http://schemas.microsoft.com/office/powerpoint/2010/main" val="3183145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935" y="202566"/>
            <a:ext cx="4720662" cy="715913"/>
          </a:xfrm>
        </p:spPr>
        <p:txBody>
          <a:bodyPr>
            <a:normAutofit/>
          </a:bodyPr>
          <a:lstStyle/>
          <a:p>
            <a:pPr algn="ctr">
              <a:buClr>
                <a:schemeClr val="tx2">
                  <a:lumMod val="50000"/>
                </a:schemeClr>
              </a:buClr>
            </a:pPr>
            <a:r>
              <a:rPr lang="bg-BG" sz="2000" b="1" dirty="0" smtClean="0">
                <a:solidFill>
                  <a:schemeClr val="accent2">
                    <a:lumMod val="50000"/>
                  </a:schemeClr>
                </a:solidFill>
                <a:latin typeface="Calibri" panose="020F0502020204030204" pitchFamily="34" charset="0"/>
              </a:rPr>
              <a:t>Основни параметри на процедурата</a:t>
            </a:r>
            <a:endParaRPr lang="bg-BG" sz="2000" dirty="0">
              <a:solidFill>
                <a:schemeClr val="accent2">
                  <a:lumMod val="50000"/>
                </a:schemeClr>
              </a:solidFill>
            </a:endParaRPr>
          </a:p>
        </p:txBody>
      </p:sp>
      <p:sp>
        <p:nvSpPr>
          <p:cNvPr id="3" name="Content Placeholder 2"/>
          <p:cNvSpPr>
            <a:spLocks noGrp="1"/>
          </p:cNvSpPr>
          <p:nvPr>
            <p:ph idx="1"/>
          </p:nvPr>
        </p:nvSpPr>
        <p:spPr>
          <a:xfrm>
            <a:off x="74644" y="559837"/>
            <a:ext cx="12117355" cy="6298163"/>
          </a:xfrm>
        </p:spPr>
        <p:txBody>
          <a:bodyPr>
            <a:normAutofit/>
          </a:bodyPr>
          <a:lstStyle/>
          <a:p>
            <a:pPr marL="0" indent="0">
              <a:buNone/>
            </a:pPr>
            <a:r>
              <a:rPr lang="bg-BG" b="1" dirty="0" smtClean="0"/>
              <a:t>ПРОЦЕНТ </a:t>
            </a:r>
            <a:r>
              <a:rPr lang="bg-BG" b="1" dirty="0"/>
              <a:t>НА </a:t>
            </a:r>
            <a:r>
              <a:rPr lang="bg-BG" b="1" dirty="0" smtClean="0"/>
              <a:t>СЪФИНАНСИРАНЕ</a:t>
            </a:r>
          </a:p>
          <a:p>
            <a:pPr marL="0" indent="0">
              <a:buNone/>
            </a:pPr>
            <a:r>
              <a:rPr lang="ru-RU" sz="2000" b="1" u="sng" dirty="0" smtClean="0"/>
              <a:t>В </a:t>
            </a:r>
            <a:r>
              <a:rPr lang="ru-RU" sz="2000" b="1" u="sng" dirty="0"/>
              <a:t>зависимост от режима на държавна помощ: </a:t>
            </a:r>
          </a:p>
          <a:p>
            <a:r>
              <a:rPr lang="ru-RU" sz="2000" b="1" u="sng" dirty="0" smtClean="0"/>
              <a:t>Режим </a:t>
            </a:r>
            <a:r>
              <a:rPr lang="ru-RU" sz="2000" b="1" u="sng" dirty="0"/>
              <a:t>„de minimis</a:t>
            </a:r>
            <a:r>
              <a:rPr lang="ru-RU" sz="2000" dirty="0"/>
              <a:t>“ съгласно Регламент (ЕС) № 1407/2013 – 200 хил.евро. </a:t>
            </a:r>
            <a:endParaRPr lang="ru-RU" sz="2000" dirty="0" smtClean="0"/>
          </a:p>
          <a:p>
            <a:pPr>
              <a:buAutoNum type="arabicParenR"/>
            </a:pPr>
            <a:r>
              <a:rPr lang="bg-BG" sz="2000" b="1" dirty="0"/>
              <a:t>Микро-</a:t>
            </a:r>
            <a:r>
              <a:rPr lang="en-US" sz="2000" b="1" dirty="0"/>
              <a:t>, </a:t>
            </a:r>
            <a:r>
              <a:rPr lang="bg-BG" sz="2000" b="1" dirty="0"/>
              <a:t>малки, средни и големи предприятия </a:t>
            </a:r>
            <a:r>
              <a:rPr lang="bg-BG" sz="2000" b="1" dirty="0" smtClean="0"/>
              <a:t>– 65% м</a:t>
            </a:r>
            <a:r>
              <a:rPr lang="bg-BG" sz="2000" dirty="0" smtClean="0"/>
              <a:t>аксимален </a:t>
            </a:r>
            <a:r>
              <a:rPr lang="bg-BG" sz="2000" dirty="0"/>
              <a:t>интензитет на помощта от допустимите </a:t>
            </a:r>
            <a:r>
              <a:rPr lang="bg-BG" sz="2000" dirty="0" smtClean="0"/>
              <a:t>разходи </a:t>
            </a:r>
          </a:p>
          <a:p>
            <a:pPr>
              <a:buAutoNum type="arabicParenR"/>
            </a:pPr>
            <a:r>
              <a:rPr lang="ru-RU" sz="2000" dirty="0" smtClean="0"/>
              <a:t>За </a:t>
            </a:r>
            <a:r>
              <a:rPr lang="ru-RU" sz="2000" dirty="0"/>
              <a:t>остатъка до пълния размер на средствата по предложението, надвишаващ установените в регламента прагове, кандидата следва да осигури собствени средства за превишението над праговете по регламента.</a:t>
            </a:r>
          </a:p>
          <a:p>
            <a:r>
              <a:rPr lang="ru-RU" sz="2000" dirty="0" smtClean="0"/>
              <a:t>В </a:t>
            </a:r>
            <a:r>
              <a:rPr lang="ru-RU" sz="2000" dirty="0"/>
              <a:t>случаите, когато за </a:t>
            </a:r>
            <a:r>
              <a:rPr lang="ru-RU" sz="2000" dirty="0" smtClean="0"/>
              <a:t>е </a:t>
            </a:r>
            <a:r>
              <a:rPr lang="ru-RU" sz="2000" dirty="0"/>
              <a:t>избран </a:t>
            </a:r>
            <a:r>
              <a:rPr lang="ru-RU" sz="2000" b="1" u="sng" dirty="0"/>
              <a:t>режим „Инвестиционни помощи за мерки за повишаване на енергийната ефективност“ по чл. 38 от Регламент (ЕС) № 651/2014</a:t>
            </a:r>
            <a:r>
              <a:rPr lang="ru-RU" sz="2000" dirty="0"/>
              <a:t>, интензитетът на помощта </a:t>
            </a:r>
            <a:r>
              <a:rPr lang="ru-RU" sz="2000" dirty="0" smtClean="0"/>
              <a:t>е</a:t>
            </a:r>
            <a:r>
              <a:rPr lang="en-US" sz="2000" dirty="0" smtClean="0"/>
              <a:t> </a:t>
            </a:r>
            <a:r>
              <a:rPr lang="bg-BG" sz="2000" dirty="0" smtClean="0"/>
              <a:t>Режим за групово освобождаване - ОРГО</a:t>
            </a:r>
            <a:r>
              <a:rPr lang="ru-RU" sz="2000" dirty="0" smtClean="0"/>
              <a:t>: </a:t>
            </a:r>
            <a:endParaRPr lang="ru-RU" sz="2000" dirty="0"/>
          </a:p>
          <a:p>
            <a:pPr marL="0" indent="0">
              <a:buNone/>
            </a:pPr>
            <a:r>
              <a:rPr lang="ru-RU" sz="2000" dirty="0"/>
              <a:t>•	Максимален интензитет на помощта (безвъзмездните средства) </a:t>
            </a:r>
            <a:r>
              <a:rPr lang="ru-RU" sz="2000" b="1" dirty="0"/>
              <a:t>е 35 % от допустимите разходи </a:t>
            </a:r>
            <a:r>
              <a:rPr lang="ru-RU" sz="2000" dirty="0"/>
              <a:t>за ПИИ с място на изпълнение на инвестицията в ЮЗР (NUTS2) </a:t>
            </a:r>
          </a:p>
          <a:p>
            <a:pPr marL="0" indent="0">
              <a:buNone/>
            </a:pPr>
            <a:r>
              <a:rPr lang="ru-RU" sz="2000" dirty="0"/>
              <a:t>•	Максимален интензитет на помощта (безвъзмездните средства) </a:t>
            </a:r>
            <a:r>
              <a:rPr lang="ru-RU" sz="2000" b="1" dirty="0"/>
              <a:t>е 45 % от допустимите разходи </a:t>
            </a:r>
            <a:r>
              <a:rPr lang="ru-RU" sz="2000" dirty="0"/>
              <a:t>за ПИИ с място на изпълнение на инвестицията извън ЮЗР (NUTS2) </a:t>
            </a:r>
            <a:endParaRPr lang="ru-RU" sz="2000" dirty="0" smtClean="0"/>
          </a:p>
          <a:p>
            <a:pPr marL="0" indent="0">
              <a:buNone/>
            </a:pPr>
            <a:r>
              <a:rPr lang="ru-RU" sz="2000" dirty="0"/>
              <a:t>За място на изпълнение на ПИИ се приема местоположението на обекта на интервенция (сграда), която е включена в </a:t>
            </a:r>
            <a:r>
              <a:rPr lang="ru-RU" sz="2000" dirty="0" smtClean="0"/>
              <a:t>ПИИ</a:t>
            </a:r>
          </a:p>
          <a:p>
            <a:pPr marL="0" indent="0">
              <a:buNone/>
            </a:pPr>
            <a:endParaRPr lang="ru-RU" dirty="0"/>
          </a:p>
          <a:p>
            <a:pPr marL="0" indent="0">
              <a:buNone/>
            </a:pPr>
            <a:endParaRPr lang="bg-BG" dirty="0"/>
          </a:p>
        </p:txBody>
      </p:sp>
      <p:pic>
        <p:nvPicPr>
          <p:cNvPr id="9" name="Picture 8"/>
          <p:cNvPicPr>
            <a:picLocks noChangeAspect="1"/>
          </p:cNvPicPr>
          <p:nvPr/>
        </p:nvPicPr>
        <p:blipFill>
          <a:blip r:embed="rId2"/>
          <a:stretch>
            <a:fillRect/>
          </a:stretch>
        </p:blipFill>
        <p:spPr>
          <a:xfrm>
            <a:off x="9363653" y="-29449"/>
            <a:ext cx="3005328" cy="947928"/>
          </a:xfrm>
          <a:prstGeom prst="rect">
            <a:avLst/>
          </a:prstGeom>
        </p:spPr>
      </p:pic>
    </p:spTree>
    <p:extLst>
      <p:ext uri="{BB962C8B-B14F-4D97-AF65-F5344CB8AC3E}">
        <p14:creationId xmlns:p14="http://schemas.microsoft.com/office/powerpoint/2010/main" val="294211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61EAB5F-88FC-4FAE-AE3C-037A3C365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44C90D-2A62-4985-9618-3460247437B1}">
  <ds:schemaRefs>
    <ds:schemaRef ds:uri="http://schemas.microsoft.com/sharepoint/v3/contenttype/forms"/>
  </ds:schemaRefs>
</ds:datastoreItem>
</file>

<file path=customXml/itemProps3.xml><?xml version="1.0" encoding="utf-8"?>
<ds:datastoreItem xmlns:ds="http://schemas.openxmlformats.org/officeDocument/2006/customXml" ds:itemID="{788A2F88-55C5-4ED1-9541-807C65424763}">
  <ds:schemaRefs>
    <ds:schemaRef ds:uri="http://schemas.microsoft.com/office/2006/metadata/properties"/>
    <ds:schemaRef ds:uri="http://www.w3.org/XML/1998/namespace"/>
    <ds:schemaRef ds:uri="http://schemas.openxmlformats.org/package/2006/metadata/core-properties"/>
    <ds:schemaRef ds:uri="http://purl.org/dc/dcmitype/"/>
    <ds:schemaRef ds:uri="71af3243-3dd4-4a8d-8c0d-dd76da1f02a5"/>
    <ds:schemaRef ds:uri="http://purl.org/dc/terms/"/>
    <ds:schemaRef ds:uri="http://schemas.microsoft.com/office/2006/documentManagement/types"/>
    <ds:schemaRef ds:uri="http://schemas.microsoft.com/office/infopath/2007/PartnerControls"/>
    <ds:schemaRef ds:uri="16c05727-aa75-4e4a-9b5f-8a80a1165891"/>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2474</Words>
  <Application>Microsoft Office PowerPoint</Application>
  <PresentationFormat>Widescreen</PresentationFormat>
  <Paragraphs>199</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Symbol</vt:lpstr>
      <vt:lpstr>Times New Roman</vt:lpstr>
      <vt:lpstr>Trebuchet MS</vt:lpstr>
      <vt:lpstr>Tw Cen MT</vt:lpstr>
      <vt:lpstr>Wingdings</vt:lpstr>
      <vt:lpstr>Wingdings 3</vt:lpstr>
      <vt:lpstr>Facet</vt:lpstr>
      <vt:lpstr>ПРОЦЕДУРА BG-RRP-4.021 „ПОДКРЕПА ЗА ЕНЕРГИЙНО ОБНОВЯВАНЕ НА СГРАДИ В СФЕРАТА НА ПРОИЗВОДСТВОТО, ТЪРГОВИЯТА И  УСЛУГИТЕ“  НАЦИОНАЛЕН ПЛАН ЗА ВЪЗСТАНОВЯВАНЕ И УСТОЙЧИВОСТ  КОМПОНЕНТ 4 „НИСКОВЪГЛЕРОДНА ИКОНОМИКА“ ИНВЕСТИЦИЯ „ПОДКРЕПА ЗА ОБНОВЯВАНЕ НА СГРАДНИЯ ФОНД“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Основни параметри на процедурата</vt:lpstr>
      <vt:lpstr>PowerPoint Presentation</vt:lpstr>
      <vt:lpstr>PowerPoint Presentation</vt:lpstr>
      <vt:lpstr>PowerPoint Presentation</vt:lpstr>
      <vt:lpstr>PowerPoint Presentation</vt:lpstr>
      <vt:lpstr>ПРОЦЕДУРА BG-RRP-4.021 „ПОДКРЕПА ЗА ЕНЕРГИЙНО ОБНОВЯВАНЕ НА СГРАДИ В СФЕРАТА НА ПРОИЗВОДСТВОТО, ТЪРГОВИЯТА И УСЛУГИТЕ“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2023-01-05T08:06:06Z</dcterms:created>
  <dcterms:modified xsi:type="dcterms:W3CDTF">2023-04-05T07:10:48Z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