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bookmarkIdSeed="2">
  <p:sldMasterIdLst>
    <p:sldMasterId id="2147484037" r:id="rId4"/>
  </p:sldMasterIdLst>
  <p:notesMasterIdLst>
    <p:notesMasterId r:id="rId22"/>
  </p:notesMasterIdLst>
  <p:handoutMasterIdLst>
    <p:handoutMasterId r:id="rId23"/>
  </p:handoutMasterIdLst>
  <p:sldIdLst>
    <p:sldId id="283" r:id="rId5"/>
    <p:sldId id="278" r:id="rId6"/>
    <p:sldId id="296" r:id="rId7"/>
    <p:sldId id="308" r:id="rId8"/>
    <p:sldId id="309" r:id="rId9"/>
    <p:sldId id="305" r:id="rId10"/>
    <p:sldId id="307" r:id="rId11"/>
    <p:sldId id="311" r:id="rId12"/>
    <p:sldId id="310" r:id="rId13"/>
    <p:sldId id="298" r:id="rId14"/>
    <p:sldId id="287" r:id="rId15"/>
    <p:sldId id="288" r:id="rId16"/>
    <p:sldId id="312" r:id="rId17"/>
    <p:sldId id="313" r:id="rId18"/>
    <p:sldId id="289" r:id="rId19"/>
    <p:sldId id="304" r:id="rId20"/>
    <p:sldId id="290" r:id="rId21"/>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3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20E10337-77AD-4F62-AB90-FD3FBD4277AD}" type="datetimeFigureOut">
              <a:rPr lang="bg-BG" smtClean="0"/>
              <a:t>17.7.2023 г.</a:t>
            </a:fld>
            <a:endParaRPr lang="bg-BG"/>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bg-BG"/>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82CDD4F8-5484-4B96-8D4B-82D229CCF9C9}" type="slidenum">
              <a:rPr lang="bg-BG" smtClean="0"/>
              <a:t>‹#›</a:t>
            </a:fld>
            <a:endParaRPr lang="bg-BG"/>
          </a:p>
        </p:txBody>
      </p:sp>
    </p:spTree>
    <p:extLst>
      <p:ext uri="{BB962C8B-B14F-4D97-AF65-F5344CB8AC3E}">
        <p14:creationId xmlns:p14="http://schemas.microsoft.com/office/powerpoint/2010/main" val="13222851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C452ADB1-275D-430A-89EE-5C7E6CFF6FF2}" type="datetimeFigureOut">
              <a:rPr lang="en-US" smtClean="0"/>
              <a:t>7/17/2023</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4B725628-3A68-42F4-BA86-981817953149}" type="slidenum">
              <a:rPr lang="en-US" smtClean="0"/>
              <a:t>‹#›</a:t>
            </a:fld>
            <a:endParaRPr lang="en-US" dirty="0"/>
          </a:p>
        </p:txBody>
      </p:sp>
    </p:spTree>
    <p:extLst>
      <p:ext uri="{BB962C8B-B14F-4D97-AF65-F5344CB8AC3E}">
        <p14:creationId xmlns:p14="http://schemas.microsoft.com/office/powerpoint/2010/main" val="64925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D8677B-9D33-4404-9D30-F646AA2C258E}" type="datetime1">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32005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7/17/2023</a:t>
            </a:fld>
            <a:endParaRPr lang="en-US"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79782200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7/17/2023</a:t>
            </a:fld>
            <a:endParaRPr lang="en-US"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3128594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7/17/2023</a:t>
            </a:fld>
            <a:endParaRPr lang="en-US"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71464686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7/17/2023</a:t>
            </a:fld>
            <a:endParaRPr lang="en-US"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9182749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7/17/2023</a:t>
            </a:fld>
            <a:endParaRPr lang="en-US"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99226708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7/17/2023</a:t>
            </a:fld>
            <a:endParaRPr lang="en-US"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51674001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7/17/2023</a:t>
            </a:fld>
            <a:endParaRPr lang="en-US"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76241923"/>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Title Slide with Image">
    <p:bg>
      <p:bgPr>
        <a:solidFill>
          <a:schemeClr val="bg1">
            <a:lumMod val="9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804025"/>
          </a:xfrm>
          <a:solidFill>
            <a:schemeClr val="bg1">
              <a:lumMod val="85000"/>
            </a:schemeClr>
          </a:solidFill>
        </p:spPr>
        <p:txBody>
          <a:bodyPr tIns="1728000" anchor="t"/>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your Photo Here</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200400" y="2811053"/>
            <a:ext cx="8991600" cy="1261295"/>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Click to edit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3200400" y="4061039"/>
            <a:ext cx="6580188" cy="580921"/>
          </a:xfrm>
          <a:solidFill>
            <a:schemeClr val="tx1">
              <a:alpha val="80000"/>
            </a:schemeClr>
          </a:solidFill>
        </p:spPr>
        <p:txBody>
          <a:bodyPr vert="horz" lIns="180000" tIns="180000" rIns="180000" bIns="180000" rtlCol="0">
            <a:noAutofit/>
          </a:bodyPr>
          <a:lstStyle>
            <a:lvl1pPr marL="0" indent="0" algn="r">
              <a:buNone/>
              <a:defRPr lang="en-ZA" dirty="0">
                <a:solidFill>
                  <a:schemeClr val="bg1"/>
                </a:solidFill>
              </a:defRPr>
            </a:lvl1pPr>
          </a:lstStyle>
          <a:p>
            <a:pPr marL="266700" lvl="0" indent="-266700" algn="ctr"/>
            <a:r>
              <a:rPr lang="en-US" noProof="0" smtClean="0"/>
              <a:t>Click to edit Master subtitle style</a:t>
            </a:r>
            <a:endParaRPr lang="en-US" noProof="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269861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2661395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vider Slide 1">
    <p:bg>
      <p:bgPr>
        <a:solidFill>
          <a:schemeClr val="bg1">
            <a:lumMod val="9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371351"/>
          </a:xfrm>
          <a:solidFill>
            <a:schemeClr val="bg1">
              <a:lumMod val="8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a:t>
            </a:r>
            <a:br>
              <a:rPr lang="en-US" noProof="0" dirty="0"/>
            </a:br>
            <a:r>
              <a:rPr lang="en-US" noProof="0" dirty="0"/>
              <a:t>your Photo Here</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6235700" y="2204792"/>
            <a:ext cx="5956300" cy="1944000"/>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Click to edit section divider</a:t>
            </a:r>
          </a:p>
        </p:txBody>
      </p:sp>
      <p:sp>
        <p:nvSpPr>
          <p:cNvPr id="7" name="Subtitle 2">
            <a:extLst>
              <a:ext uri="{FF2B5EF4-FFF2-40B4-BE49-F238E27FC236}">
                <a16:creationId xmlns:a16="http://schemas.microsoft.com/office/drawing/2014/main" id="{9E4D4535-D519-40ED-B8A4-2EA1276BB652}"/>
              </a:ext>
            </a:extLst>
          </p:cNvPr>
          <p:cNvSpPr>
            <a:spLocks noGrp="1"/>
          </p:cNvSpPr>
          <p:nvPr>
            <p:ph type="body" sz="quarter" idx="13" hasCustomPrompt="1"/>
          </p:nvPr>
        </p:nvSpPr>
        <p:spPr>
          <a:xfrm>
            <a:off x="6235700" y="4148860"/>
            <a:ext cx="5956300" cy="1100565"/>
          </a:xfrm>
          <a:solidFill>
            <a:schemeClr val="tx1">
              <a:alpha val="80000"/>
            </a:schemeClr>
          </a:solidFill>
        </p:spPr>
        <p:txBody>
          <a:bodyPr lIns="180000" tIns="180000" rIns="252000" bIns="180000"/>
          <a:lstStyle>
            <a:lvl1pPr marL="0" indent="0" algn="r">
              <a:buNone/>
              <a:defRPr sz="1800">
                <a:solidFill>
                  <a:schemeClr val="bg1"/>
                </a:solidFill>
              </a:defRPr>
            </a:lvl1pPr>
            <a:lvl2pPr marL="266700" indent="0" algn="r">
              <a:buNone/>
              <a:defRPr sz="1800">
                <a:solidFill>
                  <a:schemeClr val="bg1"/>
                </a:solidFill>
              </a:defRPr>
            </a:lvl2pPr>
            <a:lvl3pPr marL="542925" indent="0" algn="r">
              <a:buNone/>
              <a:defRPr sz="1800">
                <a:solidFill>
                  <a:schemeClr val="bg1"/>
                </a:solidFill>
              </a:defRPr>
            </a:lvl3pPr>
            <a:lvl4pPr marL="809625" indent="0" algn="r">
              <a:buNone/>
              <a:defRPr sz="1800">
                <a:solidFill>
                  <a:schemeClr val="bg1"/>
                </a:solidFill>
              </a:defRPr>
            </a:lvl4pPr>
            <a:lvl5pPr marL="1076325" indent="0" algn="r">
              <a:buNone/>
              <a:defRPr sz="1800">
                <a:solidFill>
                  <a:schemeClr val="bg1"/>
                </a:solidFill>
              </a:defRPr>
            </a:lvl5pPr>
          </a:lstStyle>
          <a:p>
            <a:pPr lvl="0"/>
            <a:r>
              <a:rPr lang="en-US" noProof="0"/>
              <a:t>Click to edit Master subtitle style</a:t>
            </a:r>
          </a:p>
        </p:txBody>
      </p:sp>
      <p:sp>
        <p:nvSpPr>
          <p:cNvPr id="4" name="Footer Placeholder 3">
            <a:extLst>
              <a:ext uri="{FF2B5EF4-FFF2-40B4-BE49-F238E27FC236}">
                <a16:creationId xmlns:a16="http://schemas.microsoft.com/office/drawing/2014/main" id="{6816FE98-6A12-44EC-8485-8B5EFABDF9B2}"/>
              </a:ext>
            </a:extLst>
          </p:cNvPr>
          <p:cNvSpPr>
            <a:spLocks noGrp="1"/>
          </p:cNvSpPr>
          <p:nvPr>
            <p:ph type="ftr" sz="quarter" idx="11"/>
          </p:nvPr>
        </p:nvSpPr>
        <p:spPr/>
        <p:txBody>
          <a:bodyPr/>
          <a:lstStyle/>
          <a:p>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524778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7110875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vier Slide 2">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2411412" y="0"/>
            <a:ext cx="9780588" cy="6371351"/>
          </a:xfrm>
          <a:solidFill>
            <a:schemeClr val="bg1">
              <a:lumMod val="8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a:t>
            </a:r>
            <a:br>
              <a:rPr lang="en-US" noProof="0" dirty="0"/>
            </a:br>
            <a:r>
              <a:rPr lang="en-US" noProof="0" dirty="0"/>
              <a:t>your Photo Here</a:t>
            </a:r>
          </a:p>
        </p:txBody>
      </p:sp>
      <p:sp>
        <p:nvSpPr>
          <p:cNvPr id="3" name="Title 1">
            <a:extLst>
              <a:ext uri="{FF2B5EF4-FFF2-40B4-BE49-F238E27FC236}">
                <a16:creationId xmlns:a16="http://schemas.microsoft.com/office/drawing/2014/main" id="{E473AB13-DFF9-4538-9907-E261659E0E01}"/>
              </a:ext>
            </a:extLst>
          </p:cNvPr>
          <p:cNvSpPr>
            <a:spLocks noGrp="1"/>
          </p:cNvSpPr>
          <p:nvPr>
            <p:ph type="title" hasCustomPrompt="1"/>
          </p:nvPr>
        </p:nvSpPr>
        <p:spPr>
          <a:xfrm>
            <a:off x="-1700" y="2156226"/>
            <a:ext cx="5958000" cy="1958400"/>
          </a:xfrm>
          <a:solidFill>
            <a:schemeClr val="bg1"/>
          </a:solidFill>
        </p:spPr>
        <p:txBody>
          <a:bodyPr lIns="252000" tIns="180000" rIns="180000" bIns="180000"/>
          <a:lstStyle>
            <a:lvl1pPr>
              <a:defRPr sz="6000" b="1" spc="-300">
                <a:solidFill>
                  <a:schemeClr val="tx1">
                    <a:lumMod val="75000"/>
                    <a:lumOff val="25000"/>
                  </a:schemeClr>
                </a:solidFill>
                <a:latin typeface="+mj-lt"/>
              </a:defRPr>
            </a:lvl1pPr>
          </a:lstStyle>
          <a:p>
            <a:r>
              <a:rPr lang="en-US" noProof="0"/>
              <a:t>Click to edit section divider</a:t>
            </a:r>
          </a:p>
        </p:txBody>
      </p:sp>
      <p:sp>
        <p:nvSpPr>
          <p:cNvPr id="7" name="Subtitle 2">
            <a:extLst>
              <a:ext uri="{FF2B5EF4-FFF2-40B4-BE49-F238E27FC236}">
                <a16:creationId xmlns:a16="http://schemas.microsoft.com/office/drawing/2014/main" id="{9E4D4535-D519-40ED-B8A4-2EA1276BB652}"/>
              </a:ext>
            </a:extLst>
          </p:cNvPr>
          <p:cNvSpPr>
            <a:spLocks noGrp="1"/>
          </p:cNvSpPr>
          <p:nvPr>
            <p:ph type="body" sz="quarter" idx="13" hasCustomPrompt="1"/>
          </p:nvPr>
        </p:nvSpPr>
        <p:spPr>
          <a:xfrm>
            <a:off x="0" y="4110760"/>
            <a:ext cx="5956300" cy="1100565"/>
          </a:xfrm>
          <a:solidFill>
            <a:schemeClr val="tx1">
              <a:alpha val="80000"/>
            </a:schemeClr>
          </a:solidFill>
        </p:spPr>
        <p:txBody>
          <a:bodyPr lIns="252000" tIns="180000" rIns="180000" bIns="180000"/>
          <a:lstStyle>
            <a:lvl1pPr marL="0" indent="0" algn="l">
              <a:buNone/>
              <a:defRPr sz="1800">
                <a:solidFill>
                  <a:schemeClr val="bg1"/>
                </a:solidFill>
              </a:defRPr>
            </a:lvl1pPr>
            <a:lvl2pPr marL="266700" indent="0" algn="r">
              <a:buNone/>
              <a:defRPr sz="1800">
                <a:solidFill>
                  <a:schemeClr val="bg1"/>
                </a:solidFill>
              </a:defRPr>
            </a:lvl2pPr>
            <a:lvl3pPr marL="542925" indent="0" algn="r">
              <a:buNone/>
              <a:defRPr sz="1800">
                <a:solidFill>
                  <a:schemeClr val="bg1"/>
                </a:solidFill>
              </a:defRPr>
            </a:lvl3pPr>
            <a:lvl4pPr marL="809625" indent="0" algn="r">
              <a:buNone/>
              <a:defRPr sz="1800">
                <a:solidFill>
                  <a:schemeClr val="bg1"/>
                </a:solidFill>
              </a:defRPr>
            </a:lvl4pPr>
            <a:lvl5pPr marL="1076325" indent="0" algn="r">
              <a:buNone/>
              <a:defRPr sz="1800">
                <a:solidFill>
                  <a:schemeClr val="bg1"/>
                </a:solidFill>
              </a:defRPr>
            </a:lvl5pPr>
          </a:lstStyle>
          <a:p>
            <a:pPr lvl="0"/>
            <a:r>
              <a:rPr lang="en-US" noProof="0"/>
              <a:t>Click to edit Master subtitle style</a:t>
            </a:r>
          </a:p>
        </p:txBody>
      </p:sp>
      <p:sp>
        <p:nvSpPr>
          <p:cNvPr id="4" name="Footer Placeholder 3">
            <a:extLst>
              <a:ext uri="{FF2B5EF4-FFF2-40B4-BE49-F238E27FC236}">
                <a16:creationId xmlns:a16="http://schemas.microsoft.com/office/drawing/2014/main" id="{6816FE98-6A12-44EC-8485-8B5EFABDF9B2}"/>
              </a:ext>
            </a:extLst>
          </p:cNvPr>
          <p:cNvSpPr>
            <a:spLocks noGrp="1"/>
          </p:cNvSpPr>
          <p:nvPr>
            <p:ph type="ftr" sz="quarter" idx="11"/>
          </p:nvPr>
        </p:nvSpPr>
        <p:spPr/>
        <p:txBody>
          <a:bodyPr/>
          <a:lstStyle/>
          <a:p>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0" y="5209682"/>
            <a:ext cx="2411412"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18062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7/17/2023</a:t>
            </a:fld>
            <a:endParaRPr lang="en-US"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201805257"/>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Image Layout 1">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6096000" y="-1"/>
            <a:ext cx="6096000" cy="6371351"/>
          </a:xfrm>
          <a:solidFill>
            <a:schemeClr val="bg1">
              <a:lumMod val="95000"/>
            </a:schemeClr>
          </a:solidFill>
        </p:spPr>
        <p:txBody>
          <a:bodyPr tIns="1584000" anchor="t"/>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7111800" y="3802899"/>
            <a:ext cx="4648200" cy="985000"/>
          </a:xfrm>
          <a:solidFill>
            <a:schemeClr val="bg1"/>
          </a:solidFill>
        </p:spPr>
        <p:txBody>
          <a:bodyPr lIns="180000" tIns="180000" rIns="180000" bIns="180000"/>
          <a:lstStyle>
            <a:lvl1pPr algn="r">
              <a:defRPr sz="6000" b="1" spc="-300">
                <a:solidFill>
                  <a:schemeClr val="tx1">
                    <a:lumMod val="75000"/>
                    <a:lumOff val="25000"/>
                  </a:schemeClr>
                </a:solidFill>
              </a:defRPr>
            </a:lvl1pPr>
          </a:lstStyle>
          <a:p>
            <a:r>
              <a:rPr lang="en-US" noProof="0"/>
              <a:t>Edit page title</a:t>
            </a:r>
          </a:p>
        </p:txBody>
      </p:sp>
      <p:sp>
        <p:nvSpPr>
          <p:cNvPr id="10" name="Subtitl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7111800" y="4787900"/>
            <a:ext cx="4648200" cy="1162800"/>
          </a:xfrm>
          <a:solidFill>
            <a:schemeClr val="tx1">
              <a:alpha val="80000"/>
            </a:schemeClr>
          </a:solidFill>
        </p:spPr>
        <p:txBody>
          <a:bodyPr lIns="180000" tIns="180000" rIns="180000" bIns="180000"/>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432000" y="2668686"/>
            <a:ext cx="5472000" cy="2999426"/>
          </a:xfrm>
        </p:spPr>
        <p:txBody>
          <a:bodyPr anchor="b"/>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5" name="Slide Number Placeholder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8" name="Rectangle 7">
            <a:extLst>
              <a:ext uri="{FF2B5EF4-FFF2-40B4-BE49-F238E27FC236}">
                <a16:creationId xmlns:a16="http://schemas.microsoft.com/office/drawing/2014/main" id="{1508F53F-6AA2-4060-904A-BC90211DC043}"/>
              </a:ext>
            </a:extLst>
          </p:cNvPr>
          <p:cNvSpPr/>
          <p:nvPr userDrawn="1"/>
        </p:nvSpPr>
        <p:spPr>
          <a:xfrm>
            <a:off x="9348588" y="3700775"/>
            <a:ext cx="2411412" cy="1148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Tree>
    <p:extLst>
      <p:ext uri="{BB962C8B-B14F-4D97-AF65-F5344CB8AC3E}">
        <p14:creationId xmlns:p14="http://schemas.microsoft.com/office/powerpoint/2010/main" val="1763727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Image Layout 2">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6096000" cy="6371351"/>
          </a:xfrm>
          <a:solidFill>
            <a:schemeClr val="bg1">
              <a:lumMod val="95000"/>
            </a:schemeClr>
          </a:solidFill>
        </p:spPr>
        <p:txBody>
          <a:bodyPr tIns="1584000" anchor="t"/>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5118100" y="1869795"/>
            <a:ext cx="6641900" cy="1124345"/>
          </a:xfrm>
          <a:solidFill>
            <a:schemeClr val="bg1">
              <a:lumMod val="95000"/>
            </a:schemeClr>
          </a:solidFill>
        </p:spPr>
        <p:txBody>
          <a:bodyPr lIns="180000" tIns="180000" rIns="180000" bIns="180000"/>
          <a:lstStyle>
            <a:lvl1pPr algn="l">
              <a:defRPr sz="6000" b="1" spc="-300">
                <a:solidFill>
                  <a:schemeClr val="tx1">
                    <a:lumMod val="75000"/>
                    <a:lumOff val="25000"/>
                  </a:schemeClr>
                </a:solidFill>
              </a:defRPr>
            </a:lvl1pPr>
          </a:lstStyle>
          <a:p>
            <a:r>
              <a:rPr lang="en-US" noProof="0"/>
              <a:t>Click to edit page title</a:t>
            </a:r>
          </a:p>
        </p:txBody>
      </p:sp>
      <p:sp>
        <p:nvSpPr>
          <p:cNvPr id="10" name="Subtitl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5118334" y="2994141"/>
            <a:ext cx="6641626" cy="590155"/>
          </a:xfrm>
          <a:solidFill>
            <a:schemeClr val="tx1">
              <a:alpha val="80000"/>
            </a:schemeClr>
          </a:solidFill>
        </p:spPr>
        <p:txBody>
          <a:bodyPr lIns="180000" tIns="180000" rIns="180000" bIns="180000"/>
          <a:lstStyle>
            <a:lvl1pPr marL="0" indent="0" algn="l">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6288000" y="3763648"/>
            <a:ext cx="5472000" cy="2428351"/>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5" name="Slide Number Placeholder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8" name="Rectangle 7">
            <a:extLst>
              <a:ext uri="{FF2B5EF4-FFF2-40B4-BE49-F238E27FC236}">
                <a16:creationId xmlns:a16="http://schemas.microsoft.com/office/drawing/2014/main" id="{FA5285E0-8F27-49C4-AADF-92A3B72D41FD}"/>
              </a:ext>
            </a:extLst>
          </p:cNvPr>
          <p:cNvSpPr/>
          <p:nvPr userDrawn="1"/>
        </p:nvSpPr>
        <p:spPr>
          <a:xfrm>
            <a:off x="9775824" y="1762069"/>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Tree>
    <p:extLst>
      <p:ext uri="{BB962C8B-B14F-4D97-AF65-F5344CB8AC3E}">
        <p14:creationId xmlns:p14="http://schemas.microsoft.com/office/powerpoint/2010/main" val="18518183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9" name="Subtitle 2">
            <a:extLst>
              <a:ext uri="{FF2B5EF4-FFF2-40B4-BE49-F238E27FC236}">
                <a16:creationId xmlns:a16="http://schemas.microsoft.com/office/drawing/2014/main" id="{E4633398-8EC3-417B-BEA6-101D8F224678}"/>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mparison Left Placeholder 1">
            <a:extLst>
              <a:ext uri="{FF2B5EF4-FFF2-40B4-BE49-F238E27FC236}">
                <a16:creationId xmlns:a16="http://schemas.microsoft.com/office/drawing/2014/main" id="{9322B50D-6A7D-41C6-BA57-613BC231DF36}"/>
              </a:ext>
            </a:extLst>
          </p:cNvPr>
          <p:cNvSpPr>
            <a:spLocks noGrp="1"/>
          </p:cNvSpPr>
          <p:nvPr>
            <p:ph type="body" idx="1"/>
          </p:nvPr>
        </p:nvSpPr>
        <p:spPr>
          <a:xfrm>
            <a:off x="432000" y="2307689"/>
            <a:ext cx="5472000" cy="360000"/>
          </a:xfrm>
        </p:spPr>
        <p:txBody>
          <a:bodyPr anchor="t"/>
          <a:lstStyle>
            <a:lvl1pPr marL="0" indent="0">
              <a:buNone/>
              <a:defRPr sz="24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4" name="Content Placeholder 2">
            <a:extLst>
              <a:ext uri="{FF2B5EF4-FFF2-40B4-BE49-F238E27FC236}">
                <a16:creationId xmlns:a16="http://schemas.microsoft.com/office/drawing/2014/main" id="{9FD584DA-F775-47B8-A1D7-6556AD5FCBD2}"/>
              </a:ext>
            </a:extLst>
          </p:cNvPr>
          <p:cNvSpPr>
            <a:spLocks noGrp="1"/>
          </p:cNvSpPr>
          <p:nvPr>
            <p:ph sz="half" idx="2"/>
          </p:nvPr>
        </p:nvSpPr>
        <p:spPr>
          <a:xfrm>
            <a:off x="432000" y="2815037"/>
            <a:ext cx="5472000" cy="3376963"/>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2" name="Comparison Left Placeholder 2">
            <a:extLst>
              <a:ext uri="{FF2B5EF4-FFF2-40B4-BE49-F238E27FC236}">
                <a16:creationId xmlns:a16="http://schemas.microsoft.com/office/drawing/2014/main" id="{78A963F8-6F6E-440E-B3B3-DDE13C083A36}"/>
              </a:ext>
            </a:extLst>
          </p:cNvPr>
          <p:cNvSpPr>
            <a:spLocks noGrp="1"/>
          </p:cNvSpPr>
          <p:nvPr>
            <p:ph type="body" sz="quarter" idx="13"/>
          </p:nvPr>
        </p:nvSpPr>
        <p:spPr>
          <a:xfrm>
            <a:off x="6300000" y="2308214"/>
            <a:ext cx="5472000" cy="358775"/>
          </a:xfrm>
        </p:spPr>
        <p:txBody>
          <a:bodyPr/>
          <a:lstStyle>
            <a:lvl1pPr marL="0" indent="0">
              <a:buNone/>
              <a:defRPr sz="2400" b="1"/>
            </a:lvl1pPr>
          </a:lstStyle>
          <a:p>
            <a:pPr lvl="0"/>
            <a:r>
              <a:rPr lang="en-US" noProof="0" smtClean="0"/>
              <a:t>Edit Master text styles</a:t>
            </a:r>
          </a:p>
        </p:txBody>
      </p:sp>
      <p:sp>
        <p:nvSpPr>
          <p:cNvPr id="8" name="Text Placeholder 4">
            <a:extLst>
              <a:ext uri="{FF2B5EF4-FFF2-40B4-BE49-F238E27FC236}">
                <a16:creationId xmlns:a16="http://schemas.microsoft.com/office/drawing/2014/main" id="{DF0A5256-B267-47DA-858A-0F3867CB6139}"/>
              </a:ext>
            </a:extLst>
          </p:cNvPr>
          <p:cNvSpPr>
            <a:spLocks noGrp="1"/>
          </p:cNvSpPr>
          <p:nvPr>
            <p:ph type="body" sz="quarter" idx="12"/>
          </p:nvPr>
        </p:nvSpPr>
        <p:spPr>
          <a:xfrm>
            <a:off x="6299887" y="2812214"/>
            <a:ext cx="5472113" cy="3379036"/>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endParaRPr lang="en-US" noProof="0" dirty="0"/>
          </a:p>
        </p:txBody>
      </p:sp>
      <p:sp>
        <p:nvSpPr>
          <p:cNvPr id="6" name="Slide Number Placeholder 5">
            <a:extLst>
              <a:ext uri="{FF2B5EF4-FFF2-40B4-BE49-F238E27FC236}">
                <a16:creationId xmlns:a16="http://schemas.microsoft.com/office/drawing/2014/main" id="{18733E7E-50D2-4F6C-9DF2-CF4C98C4B847}"/>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0" name="Rectangle 9" descr="Accent block left">
            <a:extLst>
              <a:ext uri="{FF2B5EF4-FFF2-40B4-BE49-F238E27FC236}">
                <a16:creationId xmlns:a16="http://schemas.microsoft.com/office/drawing/2014/main" id="{BBC0CAF5-0DE6-4BEA-824E-124A54A76AC6}"/>
              </a:ext>
              <a:ext uri="{C183D7F6-B498-43B3-948B-1728B52AA6E4}">
                <adec:decorative xmlns:adec="http://schemas.microsoft.com/office/drawing/2017/decorative" xmlns="" val="1"/>
              </a:ext>
            </a:extLst>
          </p:cNvPr>
          <p:cNvSpPr/>
          <p:nvPr userDrawn="1"/>
        </p:nvSpPr>
        <p:spPr>
          <a:xfrm>
            <a:off x="431800" y="2100317"/>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1" name="Rectangle 10" descr="Accent bar right&#10;">
            <a:extLst>
              <a:ext uri="{FF2B5EF4-FFF2-40B4-BE49-F238E27FC236}">
                <a16:creationId xmlns:a16="http://schemas.microsoft.com/office/drawing/2014/main" id="{ED008080-B2F5-441A-8B15-30AE86BBF943}"/>
              </a:ext>
              <a:ext uri="{C183D7F6-B498-43B3-948B-1728B52AA6E4}">
                <adec:decorative xmlns:adec="http://schemas.microsoft.com/office/drawing/2017/decorative" xmlns="" val="1"/>
              </a:ext>
            </a:extLst>
          </p:cNvPr>
          <p:cNvSpPr/>
          <p:nvPr userDrawn="1"/>
        </p:nvSpPr>
        <p:spPr>
          <a:xfrm>
            <a:off x="6299887" y="2100317"/>
            <a:ext cx="1984175" cy="1148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Tree>
    <p:extLst>
      <p:ext uri="{BB962C8B-B14F-4D97-AF65-F5344CB8AC3E}">
        <p14:creationId xmlns:p14="http://schemas.microsoft.com/office/powerpoint/2010/main" val="8422079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Large Photo">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12192000" cy="6371350"/>
          </a:xfrm>
          <a:solidFill>
            <a:schemeClr val="bg1">
              <a:lumMod val="8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hasCustomPrompt="1"/>
          </p:nvPr>
        </p:nvSpPr>
        <p:spPr>
          <a:xfrm>
            <a:off x="6096000" y="5359400"/>
            <a:ext cx="5664000" cy="565899"/>
          </a:xfrm>
          <a:solidFill>
            <a:schemeClr val="tx1"/>
          </a:solidFill>
        </p:spPr>
        <p:txBody>
          <a:bodyPr lIns="180000" tIns="180000" rIns="180000" bIns="180000" anchor="ctr"/>
          <a:lstStyle>
            <a:lvl1pPr marL="0" indent="0" algn="r">
              <a:buNone/>
              <a:defRPr>
                <a:solidFill>
                  <a:schemeClr val="bg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Enter your caption</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2" name="Slide Number Placeholder 1">
            <a:extLst>
              <a:ext uri="{FF2B5EF4-FFF2-40B4-BE49-F238E27FC236}">
                <a16:creationId xmlns:a16="http://schemas.microsoft.com/office/drawing/2014/main" id="{8B3D119C-DBF5-4B4F-BE38-7BD7B5C8A5D0}"/>
              </a:ext>
            </a:extLst>
          </p:cNvPr>
          <p:cNvSpPr>
            <a:spLocks noGrp="1"/>
          </p:cNvSpPr>
          <p:nvPr>
            <p:ph type="sldNum" sz="quarter" idx="15"/>
          </p:nvPr>
        </p:nvSpPr>
        <p:spPr/>
        <p:txBody>
          <a:bodyPr/>
          <a:lstStyle/>
          <a:p>
            <a:fld id="{19B51A1E-902D-48AF-9020-955120F399B6}" type="slidenum">
              <a:rPr lang="en-US" noProof="0" smtClean="0"/>
              <a:pPr/>
              <a:t>‹#›</a:t>
            </a:fld>
            <a:endParaRPr lang="en-US" noProof="0" dirty="0"/>
          </a:p>
        </p:txBody>
      </p:sp>
      <p:sp>
        <p:nvSpPr>
          <p:cNvPr id="5" name="Title 4">
            <a:extLst>
              <a:ext uri="{FF2B5EF4-FFF2-40B4-BE49-F238E27FC236}">
                <a16:creationId xmlns:a16="http://schemas.microsoft.com/office/drawing/2014/main" id="{7F8E7C83-06D7-4C5B-85B7-0E5713B4FAB3}"/>
              </a:ext>
            </a:extLst>
          </p:cNvPr>
          <p:cNvSpPr>
            <a:spLocks noGrp="1"/>
          </p:cNvSpPr>
          <p:nvPr>
            <p:ph type="title"/>
          </p:nvPr>
        </p:nvSpPr>
        <p:spPr/>
        <p:txBody>
          <a:bodyPr/>
          <a:lstStyle/>
          <a:p>
            <a:r>
              <a:rPr lang="en-US" noProof="0" smtClean="0"/>
              <a:t>Click to edit Master title style</a:t>
            </a:r>
            <a:endParaRPr lang="en-US" noProof="0"/>
          </a:p>
        </p:txBody>
      </p:sp>
    </p:spTree>
    <p:extLst>
      <p:ext uri="{BB962C8B-B14F-4D97-AF65-F5344CB8AC3E}">
        <p14:creationId xmlns:p14="http://schemas.microsoft.com/office/powerpoint/2010/main" val="11258287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bg1">
            <a:lumMod val="9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102" cy="6804025"/>
          </a:xfrm>
          <a:solidFill>
            <a:schemeClr val="bg1">
              <a:lumMod val="85000"/>
            </a:schemeClr>
          </a:solidFill>
        </p:spPr>
        <p:txBody>
          <a:bodyPr tIns="0"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your Photo Here</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8458200" y="2798354"/>
            <a:ext cx="3733800" cy="1013684"/>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Thank You</a:t>
            </a:r>
          </a:p>
        </p:txBody>
      </p:sp>
      <p:sp>
        <p:nvSpPr>
          <p:cNvPr id="9" name="Text Placeholder 5">
            <a:extLst>
              <a:ext uri="{FF2B5EF4-FFF2-40B4-BE49-F238E27FC236}">
                <a16:creationId xmlns:a16="http://schemas.microsoft.com/office/drawing/2014/main" id="{52FA7FC9-E40E-4144-84E4-34E3722E9A6D}"/>
              </a:ext>
            </a:extLst>
          </p:cNvPr>
          <p:cNvSpPr>
            <a:spLocks noGrp="1"/>
          </p:cNvSpPr>
          <p:nvPr>
            <p:ph type="body" sz="quarter" idx="15" hasCustomPrompt="1"/>
          </p:nvPr>
        </p:nvSpPr>
        <p:spPr>
          <a:xfrm>
            <a:off x="8458200" y="3957705"/>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Full Name</a:t>
            </a:r>
          </a:p>
        </p:txBody>
      </p:sp>
      <p:sp>
        <p:nvSpPr>
          <p:cNvPr id="10" name="Text Placeholder 6">
            <a:extLst>
              <a:ext uri="{FF2B5EF4-FFF2-40B4-BE49-F238E27FC236}">
                <a16:creationId xmlns:a16="http://schemas.microsoft.com/office/drawing/2014/main" id="{97289182-4FE6-4A18-9775-4588D5801CF6}"/>
              </a:ext>
            </a:extLst>
          </p:cNvPr>
          <p:cNvSpPr>
            <a:spLocks noGrp="1"/>
          </p:cNvSpPr>
          <p:nvPr>
            <p:ph type="body" sz="quarter" idx="16" hasCustomPrompt="1"/>
          </p:nvPr>
        </p:nvSpPr>
        <p:spPr>
          <a:xfrm>
            <a:off x="8458200" y="4306722"/>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Phone Number</a:t>
            </a:r>
          </a:p>
        </p:txBody>
      </p:sp>
      <p:sp>
        <p:nvSpPr>
          <p:cNvPr id="11" name="Text Placeholder 7">
            <a:extLst>
              <a:ext uri="{FF2B5EF4-FFF2-40B4-BE49-F238E27FC236}">
                <a16:creationId xmlns:a16="http://schemas.microsoft.com/office/drawing/2014/main" id="{BD4E94C7-6CAF-4FEE-9E02-D3D3A2AC5EAF}"/>
              </a:ext>
            </a:extLst>
          </p:cNvPr>
          <p:cNvSpPr>
            <a:spLocks noGrp="1"/>
          </p:cNvSpPr>
          <p:nvPr>
            <p:ph type="body" sz="quarter" idx="17" hasCustomPrompt="1"/>
          </p:nvPr>
        </p:nvSpPr>
        <p:spPr>
          <a:xfrm>
            <a:off x="8458200" y="4655739"/>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Email or Social Media Handle</a:t>
            </a:r>
          </a:p>
        </p:txBody>
      </p:sp>
      <p:sp>
        <p:nvSpPr>
          <p:cNvPr id="12" name="Text Placeholder 8">
            <a:extLst>
              <a:ext uri="{FF2B5EF4-FFF2-40B4-BE49-F238E27FC236}">
                <a16:creationId xmlns:a16="http://schemas.microsoft.com/office/drawing/2014/main" id="{0DE421A3-3C59-48FC-BC3B-007ADFBEB4FE}"/>
              </a:ext>
            </a:extLst>
          </p:cNvPr>
          <p:cNvSpPr>
            <a:spLocks noGrp="1"/>
          </p:cNvSpPr>
          <p:nvPr>
            <p:ph type="body" sz="quarter" idx="18" hasCustomPrompt="1"/>
          </p:nvPr>
        </p:nvSpPr>
        <p:spPr>
          <a:xfrm>
            <a:off x="8458200" y="5004756"/>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Company Website</a:t>
            </a:r>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8458200" y="2685912"/>
            <a:ext cx="3733800"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222FB6A7-1E80-487C-93E6-DCAA8751EF21}"/>
              </a:ext>
            </a:extLst>
          </p:cNvPr>
          <p:cNvSpPr>
            <a:spLocks noGrp="1"/>
          </p:cNvSpPr>
          <p:nvPr>
            <p:ph type="sldNum" sz="quarter" idx="20"/>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953190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7" name="Subtitle 2">
            <a:extLst>
              <a:ext uri="{FF2B5EF4-FFF2-40B4-BE49-F238E27FC236}">
                <a16:creationId xmlns:a16="http://schemas.microsoft.com/office/drawing/2014/main" id="{E97A9A62-1AA6-47A9-A1A0-54196823744C}"/>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E8FE0EB3-0FF4-4285-B9D3-90A5751B7BBF}"/>
              </a:ext>
            </a:extLst>
          </p:cNvPr>
          <p:cNvSpPr>
            <a:spLocks noGrp="1"/>
          </p:cNvSpPr>
          <p:nvPr>
            <p:ph type="ftr" sz="quarter" idx="12"/>
          </p:nvPr>
        </p:nvSpPr>
        <p:spPr/>
        <p:txBody>
          <a:bodyPr/>
          <a:lstStyle/>
          <a:p>
            <a:endParaRPr lang="en-US" noProof="0" dirty="0"/>
          </a:p>
        </p:txBody>
      </p:sp>
      <p:sp>
        <p:nvSpPr>
          <p:cNvPr id="5" name="Slide Number Placeholder 4">
            <a:extLst>
              <a:ext uri="{FF2B5EF4-FFF2-40B4-BE49-F238E27FC236}">
                <a16:creationId xmlns:a16="http://schemas.microsoft.com/office/drawing/2014/main" id="{C8DE0AAD-6FBD-416B-A91A-21F2B737919E}"/>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2198557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7" name="Subtitle 2">
            <a:extLst>
              <a:ext uri="{FF2B5EF4-FFF2-40B4-BE49-F238E27FC236}">
                <a16:creationId xmlns:a16="http://schemas.microsoft.com/office/drawing/2014/main" id="{7DEBF36F-ADC5-48FF-BFAF-3BED06924FD3}"/>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432000" y="1512000"/>
            <a:ext cx="5472000" cy="468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Text Placeholder 4">
            <a:extLst>
              <a:ext uri="{FF2B5EF4-FFF2-40B4-BE49-F238E27FC236}">
                <a16:creationId xmlns:a16="http://schemas.microsoft.com/office/drawing/2014/main" id="{7867C73D-EE16-41D1-B7CE-A35C765E3B8D}"/>
              </a:ext>
            </a:extLst>
          </p:cNvPr>
          <p:cNvSpPr>
            <a:spLocks noGrp="1"/>
          </p:cNvSpPr>
          <p:nvPr>
            <p:ph type="body" sz="quarter" idx="12"/>
          </p:nvPr>
        </p:nvSpPr>
        <p:spPr>
          <a:xfrm>
            <a:off x="6299887" y="1511250"/>
            <a:ext cx="5472113" cy="4680000"/>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125707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9" name="Subtitle 2">
            <a:extLst>
              <a:ext uri="{FF2B5EF4-FFF2-40B4-BE49-F238E27FC236}">
                <a16:creationId xmlns:a16="http://schemas.microsoft.com/office/drawing/2014/main" id="{F94EB5D3-F8CB-4E76-8D7E-FF441818EECB}"/>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512000"/>
            <a:ext cx="3600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Text Placeholder 4">
            <a:extLst>
              <a:ext uri="{FF2B5EF4-FFF2-40B4-BE49-F238E27FC236}">
                <a16:creationId xmlns:a16="http://schemas.microsoft.com/office/drawing/2014/main" id="{16A38E24-EB1C-472F-B631-5DF32F9C4CF5}"/>
              </a:ext>
            </a:extLst>
          </p:cNvPr>
          <p:cNvSpPr>
            <a:spLocks noGrp="1"/>
          </p:cNvSpPr>
          <p:nvPr>
            <p:ph type="body" sz="quarter" idx="12"/>
          </p:nvPr>
        </p:nvSpPr>
        <p:spPr>
          <a:xfrm>
            <a:off x="4301550" y="1511476"/>
            <a:ext cx="3600450" cy="4679249"/>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1" name="Text Placeholder 5">
            <a:extLst>
              <a:ext uri="{FF2B5EF4-FFF2-40B4-BE49-F238E27FC236}">
                <a16:creationId xmlns:a16="http://schemas.microsoft.com/office/drawing/2014/main" id="{5B4A252E-78C9-4F76-98A4-A4B580AD072A}"/>
              </a:ext>
            </a:extLst>
          </p:cNvPr>
          <p:cNvSpPr>
            <a:spLocks noGrp="1"/>
          </p:cNvSpPr>
          <p:nvPr>
            <p:ph type="body" sz="quarter" idx="13"/>
          </p:nvPr>
        </p:nvSpPr>
        <p:spPr>
          <a:xfrm>
            <a:off x="8171550" y="1511475"/>
            <a:ext cx="3600450" cy="4679250"/>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6D4BCA97-F31B-451D-82F8-6E000DF2118A}"/>
              </a:ext>
            </a:extLst>
          </p:cNvPr>
          <p:cNvSpPr>
            <a:spLocks noGrp="1"/>
          </p:cNvSpPr>
          <p:nvPr>
            <p:ph type="ftr" sz="quarter" idx="14"/>
          </p:nvPr>
        </p:nvSpPr>
        <p:spPr/>
        <p:txBody>
          <a:bodyPr/>
          <a:lstStyle/>
          <a:p>
            <a:endParaRPr lang="en-US" noProof="0" dirty="0"/>
          </a:p>
        </p:txBody>
      </p:sp>
      <p:sp>
        <p:nvSpPr>
          <p:cNvPr id="6" name="Slide Number Placeholder 5">
            <a:extLst>
              <a:ext uri="{FF2B5EF4-FFF2-40B4-BE49-F238E27FC236}">
                <a16:creationId xmlns:a16="http://schemas.microsoft.com/office/drawing/2014/main" id="{0817AAC4-A657-4D75-A527-0307AFF2B17B}"/>
              </a:ext>
            </a:extLst>
          </p:cNvPr>
          <p:cNvSpPr>
            <a:spLocks noGrp="1"/>
          </p:cNvSpPr>
          <p:nvPr>
            <p:ph type="sldNum" sz="quarter" idx="15"/>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0551432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10" name="Subtitle 2">
            <a:extLst>
              <a:ext uri="{FF2B5EF4-FFF2-40B4-BE49-F238E27FC236}">
                <a16:creationId xmlns:a16="http://schemas.microsoft.com/office/drawing/2014/main" id="{9D7ACCB5-9A86-4F46-89E2-B79F48C9EC1D}"/>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512000"/>
            <a:ext cx="2160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Text Placeholder 4">
            <a:extLst>
              <a:ext uri="{FF2B5EF4-FFF2-40B4-BE49-F238E27FC236}">
                <a16:creationId xmlns:a16="http://schemas.microsoft.com/office/drawing/2014/main" id="{1F5B3657-F2AE-455A-BF81-1A0C2ACECD20}"/>
              </a:ext>
            </a:extLst>
          </p:cNvPr>
          <p:cNvSpPr>
            <a:spLocks noGrp="1"/>
          </p:cNvSpPr>
          <p:nvPr>
            <p:ph type="body" sz="quarter" idx="12"/>
          </p:nvPr>
        </p:nvSpPr>
        <p:spPr>
          <a:xfrm>
            <a:off x="2726412" y="1512000"/>
            <a:ext cx="2160588" cy="4679250"/>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3" name="Text Placeholder 5">
            <a:extLst>
              <a:ext uri="{FF2B5EF4-FFF2-40B4-BE49-F238E27FC236}">
                <a16:creationId xmlns:a16="http://schemas.microsoft.com/office/drawing/2014/main" id="{6A983D98-E0AB-429A-9EC2-B50D4216D691}"/>
              </a:ext>
            </a:extLst>
          </p:cNvPr>
          <p:cNvSpPr>
            <a:spLocks noGrp="1"/>
          </p:cNvSpPr>
          <p:nvPr>
            <p:ph type="body" sz="quarter" idx="13"/>
          </p:nvPr>
        </p:nvSpPr>
        <p:spPr>
          <a:xfrm>
            <a:off x="5021412" y="1512000"/>
            <a:ext cx="2160588" cy="4679250"/>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5" name="Text Placeholder 6">
            <a:extLst>
              <a:ext uri="{FF2B5EF4-FFF2-40B4-BE49-F238E27FC236}">
                <a16:creationId xmlns:a16="http://schemas.microsoft.com/office/drawing/2014/main" id="{755213BF-EF6D-45DC-A01B-DE6C2F23A6D2}"/>
              </a:ext>
            </a:extLst>
          </p:cNvPr>
          <p:cNvSpPr>
            <a:spLocks noGrp="1"/>
          </p:cNvSpPr>
          <p:nvPr>
            <p:ph type="body" sz="quarter" idx="14"/>
          </p:nvPr>
        </p:nvSpPr>
        <p:spPr>
          <a:xfrm>
            <a:off x="7316412" y="1507535"/>
            <a:ext cx="2160588" cy="4679250"/>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7" name="Text Placeholder 7">
            <a:extLst>
              <a:ext uri="{FF2B5EF4-FFF2-40B4-BE49-F238E27FC236}">
                <a16:creationId xmlns:a16="http://schemas.microsoft.com/office/drawing/2014/main" id="{77D6BBBA-F4A3-45D4-91BC-A405FFDC7C3D}"/>
              </a:ext>
            </a:extLst>
          </p:cNvPr>
          <p:cNvSpPr>
            <a:spLocks noGrp="1"/>
          </p:cNvSpPr>
          <p:nvPr>
            <p:ph type="body" sz="quarter" idx="15"/>
          </p:nvPr>
        </p:nvSpPr>
        <p:spPr>
          <a:xfrm>
            <a:off x="9611412" y="1507535"/>
            <a:ext cx="2160588" cy="4683715"/>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2D09234E-176D-4BBF-9391-7B6F018C51AB}"/>
              </a:ext>
            </a:extLst>
          </p:cNvPr>
          <p:cNvSpPr>
            <a:spLocks noGrp="1"/>
          </p:cNvSpPr>
          <p:nvPr>
            <p:ph type="ftr" sz="quarter" idx="16"/>
          </p:nvPr>
        </p:nvSpPr>
        <p:spPr/>
        <p:txBody>
          <a:bodyPr/>
          <a:lstStyle/>
          <a:p>
            <a:endParaRPr lang="en-US" noProof="0" dirty="0"/>
          </a:p>
        </p:txBody>
      </p:sp>
      <p:sp>
        <p:nvSpPr>
          <p:cNvPr id="6" name="Slide Number Placeholder 5">
            <a:extLst>
              <a:ext uri="{FF2B5EF4-FFF2-40B4-BE49-F238E27FC236}">
                <a16:creationId xmlns:a16="http://schemas.microsoft.com/office/drawing/2014/main" id="{009ABD5E-B8F1-4246-B167-09138760AD7D}"/>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8155505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200400" y="2811053"/>
            <a:ext cx="8991600" cy="1261295"/>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Click to edit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3200400" y="4061039"/>
            <a:ext cx="6580188" cy="580921"/>
          </a:xfrm>
          <a:solidFill>
            <a:schemeClr val="tx1">
              <a:alpha val="80000"/>
            </a:schemeClr>
          </a:solidFill>
        </p:spPr>
        <p:txBody>
          <a:bodyPr vert="horz" lIns="180000" tIns="180000" rIns="180000" bIns="180000" rtlCol="0">
            <a:noAutofit/>
          </a:bodyPr>
          <a:lstStyle>
            <a:lvl1pPr marL="0" indent="0" algn="r">
              <a:buNone/>
              <a:defRPr lang="en-ZA" dirty="0">
                <a:solidFill>
                  <a:schemeClr val="bg1"/>
                </a:solidFill>
              </a:defRPr>
            </a:lvl1pPr>
          </a:lstStyle>
          <a:p>
            <a:pPr marL="266700" lvl="0" indent="-266700" algn="ctr"/>
            <a:r>
              <a:rPr lang="en-US" noProof="0" smtClean="0"/>
              <a:t>Click to edit Master subtitle style</a:t>
            </a:r>
            <a:endParaRPr lang="en-US" noProof="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269861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578637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BCCD721-8763-4123-83FD-5FB992790FDF}" type="datetime1">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5313721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473AB13-DFF9-4538-9907-E261659E0E01}"/>
              </a:ext>
            </a:extLst>
          </p:cNvPr>
          <p:cNvSpPr>
            <a:spLocks noGrp="1"/>
          </p:cNvSpPr>
          <p:nvPr>
            <p:ph type="title" hasCustomPrompt="1"/>
          </p:nvPr>
        </p:nvSpPr>
        <p:spPr>
          <a:xfrm>
            <a:off x="-1700" y="2156226"/>
            <a:ext cx="5958000" cy="1958400"/>
          </a:xfrm>
          <a:solidFill>
            <a:schemeClr val="bg1"/>
          </a:solidFill>
        </p:spPr>
        <p:txBody>
          <a:bodyPr lIns="252000" tIns="180000" rIns="180000" bIns="180000"/>
          <a:lstStyle>
            <a:lvl1pPr>
              <a:defRPr sz="6000" b="1" spc="-300">
                <a:solidFill>
                  <a:schemeClr val="tx1">
                    <a:lumMod val="75000"/>
                    <a:lumOff val="25000"/>
                  </a:schemeClr>
                </a:solidFill>
                <a:latin typeface="+mj-lt"/>
              </a:defRPr>
            </a:lvl1pPr>
          </a:lstStyle>
          <a:p>
            <a:r>
              <a:rPr lang="en-US" noProof="0"/>
              <a:t>Click to edit section divider</a:t>
            </a:r>
          </a:p>
        </p:txBody>
      </p:sp>
      <p:sp>
        <p:nvSpPr>
          <p:cNvPr id="4" name="Footer Placeholder 3">
            <a:extLst>
              <a:ext uri="{FF2B5EF4-FFF2-40B4-BE49-F238E27FC236}">
                <a16:creationId xmlns:a16="http://schemas.microsoft.com/office/drawing/2014/main" id="{6816FE98-6A12-44EC-8485-8B5EFABDF9B2}"/>
              </a:ext>
            </a:extLst>
          </p:cNvPr>
          <p:cNvSpPr>
            <a:spLocks noGrp="1"/>
          </p:cNvSpPr>
          <p:nvPr>
            <p:ph type="ftr" sz="quarter" idx="11"/>
          </p:nvPr>
        </p:nvSpPr>
        <p:spPr/>
        <p:txBody>
          <a:bodyPr/>
          <a:lstStyle/>
          <a:p>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0" y="5209682"/>
            <a:ext cx="2411412"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
        <p:nvSpPr>
          <p:cNvPr id="11" name="Text Placeholder 2">
            <a:extLst>
              <a:ext uri="{FF2B5EF4-FFF2-40B4-BE49-F238E27FC236}">
                <a16:creationId xmlns:a16="http://schemas.microsoft.com/office/drawing/2014/main" id="{14B95064-E6BF-43CD-ACBD-6363E8D9BF6A}"/>
              </a:ext>
            </a:extLst>
          </p:cNvPr>
          <p:cNvSpPr>
            <a:spLocks noGrp="1"/>
          </p:cNvSpPr>
          <p:nvPr>
            <p:ph type="body" idx="1"/>
          </p:nvPr>
        </p:nvSpPr>
        <p:spPr>
          <a:xfrm>
            <a:off x="0" y="4114627"/>
            <a:ext cx="5956300" cy="1095056"/>
          </a:xfrm>
          <a:solidFill>
            <a:schemeClr val="tx1">
              <a:alpha val="80000"/>
            </a:schemeClr>
          </a:solidFill>
        </p:spPr>
        <p:txBody>
          <a:bodyPr vert="horz" lIns="252000" tIns="180000" rIns="180000" bIns="180000" rtlCol="0">
            <a:noAutofit/>
          </a:bodyPr>
          <a:lstStyle>
            <a:lvl1pPr marL="0" indent="0" algn="l">
              <a:buNone/>
              <a:defRPr lang="en-US">
                <a:solidFill>
                  <a:schemeClr val="bg1"/>
                </a:solidFill>
              </a:defRPr>
            </a:lvl1pPr>
          </a:lstStyle>
          <a:p>
            <a:pPr marL="266700" lvl="0" indent="-266700"/>
            <a:r>
              <a:rPr lang="en-US" noProof="0" smtClean="0"/>
              <a:t>Edit Master text styles</a:t>
            </a:r>
          </a:p>
        </p:txBody>
      </p:sp>
    </p:spTree>
    <p:extLst>
      <p:ext uri="{BB962C8B-B14F-4D97-AF65-F5344CB8AC3E}">
        <p14:creationId xmlns:p14="http://schemas.microsoft.com/office/powerpoint/2010/main" val="6059817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008000"/>
            <a:ext cx="11328000" cy="5183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E8FE0EB3-0FF4-4285-B9D3-90A5751B7BBF}"/>
              </a:ext>
            </a:extLst>
          </p:cNvPr>
          <p:cNvSpPr>
            <a:spLocks noGrp="1"/>
          </p:cNvSpPr>
          <p:nvPr>
            <p:ph type="ftr" sz="quarter" idx="12"/>
          </p:nvPr>
        </p:nvSpPr>
        <p:spPr/>
        <p:txBody>
          <a:bodyPr/>
          <a:lstStyle/>
          <a:p>
            <a:endParaRPr lang="en-US" noProof="0" dirty="0"/>
          </a:p>
        </p:txBody>
      </p:sp>
      <p:sp>
        <p:nvSpPr>
          <p:cNvPr id="5" name="Slide Number Placeholder 4">
            <a:extLst>
              <a:ext uri="{FF2B5EF4-FFF2-40B4-BE49-F238E27FC236}">
                <a16:creationId xmlns:a16="http://schemas.microsoft.com/office/drawing/2014/main" id="{C8DE0AAD-6FBD-416B-A91A-21F2B737919E}"/>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8911362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9" name="Content Placeholder 3">
            <a:extLst>
              <a:ext uri="{FF2B5EF4-FFF2-40B4-BE49-F238E27FC236}">
                <a16:creationId xmlns:a16="http://schemas.microsoft.com/office/drawing/2014/main" id="{EE1E0B79-3CC8-4DCF-8AEC-AC43BC9A3048}"/>
              </a:ext>
            </a:extLst>
          </p:cNvPr>
          <p:cNvSpPr>
            <a:spLocks noGrp="1"/>
          </p:cNvSpPr>
          <p:nvPr>
            <p:ph sz="half" idx="2"/>
          </p:nvPr>
        </p:nvSpPr>
        <p:spPr>
          <a:xfrm>
            <a:off x="6311886" y="1007250"/>
            <a:ext cx="5460114" cy="5169713"/>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0" name="Content Placeholder 2">
            <a:extLst>
              <a:ext uri="{FF2B5EF4-FFF2-40B4-BE49-F238E27FC236}">
                <a16:creationId xmlns:a16="http://schemas.microsoft.com/office/drawing/2014/main" id="{15546508-E26C-46CD-8939-D20E71BF4ED7}"/>
              </a:ext>
            </a:extLst>
          </p:cNvPr>
          <p:cNvSpPr>
            <a:spLocks noGrp="1"/>
          </p:cNvSpPr>
          <p:nvPr>
            <p:ph sz="half" idx="1"/>
          </p:nvPr>
        </p:nvSpPr>
        <p:spPr>
          <a:xfrm>
            <a:off x="431999" y="1007250"/>
            <a:ext cx="5448115" cy="5169713"/>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6341801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1" name="Rectangle 10" descr="Accent block left">
            <a:extLst>
              <a:ext uri="{FF2B5EF4-FFF2-40B4-BE49-F238E27FC236}">
                <a16:creationId xmlns:a16="http://schemas.microsoft.com/office/drawing/2014/main" id="{48A1A904-FE62-4BE3-BAE9-0EEAE7B1E38C}"/>
              </a:ext>
              <a:ext uri="{C183D7F6-B498-43B3-948B-1728B52AA6E4}">
                <adec:decorative xmlns:adec="http://schemas.microsoft.com/office/drawing/2017/decorative" xmlns="" val="1"/>
              </a:ext>
            </a:extLst>
          </p:cNvPr>
          <p:cNvSpPr/>
          <p:nvPr userDrawn="1"/>
        </p:nvSpPr>
        <p:spPr>
          <a:xfrm>
            <a:off x="431800" y="1016231"/>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2" name="Rectangle 11" descr="Accent bar right&#10;">
            <a:extLst>
              <a:ext uri="{FF2B5EF4-FFF2-40B4-BE49-F238E27FC236}">
                <a16:creationId xmlns:a16="http://schemas.microsoft.com/office/drawing/2014/main" id="{3E8A46E0-47C2-4441-B7DD-F621A80F1FC8}"/>
              </a:ext>
              <a:ext uri="{C183D7F6-B498-43B3-948B-1728B52AA6E4}">
                <adec:decorative xmlns:adec="http://schemas.microsoft.com/office/drawing/2017/decorative" xmlns="" val="1"/>
              </a:ext>
            </a:extLst>
          </p:cNvPr>
          <p:cNvSpPr/>
          <p:nvPr userDrawn="1"/>
        </p:nvSpPr>
        <p:spPr>
          <a:xfrm>
            <a:off x="6299887" y="1016231"/>
            <a:ext cx="1984175" cy="1148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4" name="Text Placeholder 2">
            <a:extLst>
              <a:ext uri="{FF2B5EF4-FFF2-40B4-BE49-F238E27FC236}">
                <a16:creationId xmlns:a16="http://schemas.microsoft.com/office/drawing/2014/main" id="{D902C307-6561-4E11-9899-1F34830AE8AB}"/>
              </a:ext>
            </a:extLst>
          </p:cNvPr>
          <p:cNvSpPr>
            <a:spLocks noGrp="1"/>
          </p:cNvSpPr>
          <p:nvPr>
            <p:ph type="body" idx="1"/>
          </p:nvPr>
        </p:nvSpPr>
        <p:spPr>
          <a:xfrm>
            <a:off x="431800" y="1224128"/>
            <a:ext cx="5448115" cy="3587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16" name="Text Placeholder 4">
            <a:extLst>
              <a:ext uri="{FF2B5EF4-FFF2-40B4-BE49-F238E27FC236}">
                <a16:creationId xmlns:a16="http://schemas.microsoft.com/office/drawing/2014/main" id="{CD73439B-6B1B-47C5-B2B0-409015FB3398}"/>
              </a:ext>
            </a:extLst>
          </p:cNvPr>
          <p:cNvSpPr>
            <a:spLocks noGrp="1"/>
          </p:cNvSpPr>
          <p:nvPr>
            <p:ph type="body" sz="quarter" idx="3"/>
          </p:nvPr>
        </p:nvSpPr>
        <p:spPr>
          <a:xfrm>
            <a:off x="6312086" y="1224128"/>
            <a:ext cx="5447914" cy="3587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17" name="Content Placeholder 5">
            <a:extLst>
              <a:ext uri="{FF2B5EF4-FFF2-40B4-BE49-F238E27FC236}">
                <a16:creationId xmlns:a16="http://schemas.microsoft.com/office/drawing/2014/main" id="{12AC6878-44C6-4445-A225-70C0DC482EDF}"/>
              </a:ext>
            </a:extLst>
          </p:cNvPr>
          <p:cNvSpPr>
            <a:spLocks noGrp="1"/>
          </p:cNvSpPr>
          <p:nvPr>
            <p:ph sz="quarter" idx="4"/>
          </p:nvPr>
        </p:nvSpPr>
        <p:spPr>
          <a:xfrm>
            <a:off x="6299886" y="1955731"/>
            <a:ext cx="5447914" cy="4233932"/>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8" name="Content Placeholder 3">
            <a:extLst>
              <a:ext uri="{FF2B5EF4-FFF2-40B4-BE49-F238E27FC236}">
                <a16:creationId xmlns:a16="http://schemas.microsoft.com/office/drawing/2014/main" id="{6D675DA8-374F-4915-973A-53612A41FFC1}"/>
              </a:ext>
            </a:extLst>
          </p:cNvPr>
          <p:cNvSpPr>
            <a:spLocks noGrp="1"/>
          </p:cNvSpPr>
          <p:nvPr>
            <p:ph sz="half" idx="2"/>
          </p:nvPr>
        </p:nvSpPr>
        <p:spPr>
          <a:xfrm>
            <a:off x="431800" y="1943031"/>
            <a:ext cx="5447914" cy="4246632"/>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359264071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3932037" cy="1411276"/>
          </a:xfrm>
        </p:spPr>
        <p:txBody>
          <a:bodyPr anchor="b"/>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1" name="Rectangle 10" descr="Accent block left">
            <a:extLst>
              <a:ext uri="{FF2B5EF4-FFF2-40B4-BE49-F238E27FC236}">
                <a16:creationId xmlns:a16="http://schemas.microsoft.com/office/drawing/2014/main" id="{48A1A904-FE62-4BE3-BAE9-0EEAE7B1E38C}"/>
              </a:ext>
              <a:ext uri="{C183D7F6-B498-43B3-948B-1728B52AA6E4}">
                <adec:decorative xmlns:adec="http://schemas.microsoft.com/office/drawing/2017/decorative" xmlns="" val="1"/>
              </a:ext>
            </a:extLst>
          </p:cNvPr>
          <p:cNvSpPr/>
          <p:nvPr userDrawn="1"/>
        </p:nvSpPr>
        <p:spPr>
          <a:xfrm>
            <a:off x="431800" y="1892926"/>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4" name="Content Placeholder 2">
            <a:extLst>
              <a:ext uri="{FF2B5EF4-FFF2-40B4-BE49-F238E27FC236}">
                <a16:creationId xmlns:a16="http://schemas.microsoft.com/office/drawing/2014/main" id="{85B68CA9-AC4C-4D15-9BA1-A9F1AC5606DA}"/>
              </a:ext>
            </a:extLst>
          </p:cNvPr>
          <p:cNvSpPr>
            <a:spLocks noGrp="1"/>
          </p:cNvSpPr>
          <p:nvPr>
            <p:ph idx="1"/>
          </p:nvPr>
        </p:nvSpPr>
        <p:spPr>
          <a:xfrm>
            <a:off x="4788816" y="432001"/>
            <a:ext cx="6971184" cy="5429050"/>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5" name="Text Placeholder 3">
            <a:extLst>
              <a:ext uri="{FF2B5EF4-FFF2-40B4-BE49-F238E27FC236}">
                <a16:creationId xmlns:a16="http://schemas.microsoft.com/office/drawing/2014/main" id="{29B24D8A-D8A5-4F57-A260-A4CF75FCB3BD}"/>
              </a:ext>
            </a:extLst>
          </p:cNvPr>
          <p:cNvSpPr>
            <a:spLocks noGrp="1"/>
          </p:cNvSpPr>
          <p:nvPr>
            <p:ph type="body" sz="half" idx="2"/>
          </p:nvPr>
        </p:nvSpPr>
        <p:spPr>
          <a:xfrm>
            <a:off x="43200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Edit Master text styles</a:t>
            </a:r>
          </a:p>
        </p:txBody>
      </p:sp>
    </p:spTree>
    <p:extLst>
      <p:ext uri="{BB962C8B-B14F-4D97-AF65-F5344CB8AC3E}">
        <p14:creationId xmlns:p14="http://schemas.microsoft.com/office/powerpoint/2010/main" val="17354377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3932037" cy="1411276"/>
          </a:xfrm>
        </p:spPr>
        <p:txBody>
          <a:bodyPr anchor="b"/>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1" name="Rectangle 10" descr="Accent block left">
            <a:extLst>
              <a:ext uri="{FF2B5EF4-FFF2-40B4-BE49-F238E27FC236}">
                <a16:creationId xmlns:a16="http://schemas.microsoft.com/office/drawing/2014/main" id="{48A1A904-FE62-4BE3-BAE9-0EEAE7B1E38C}"/>
              </a:ext>
              <a:ext uri="{C183D7F6-B498-43B3-948B-1728B52AA6E4}">
                <adec:decorative xmlns:adec="http://schemas.microsoft.com/office/drawing/2017/decorative" xmlns="" val="1"/>
              </a:ext>
            </a:extLst>
          </p:cNvPr>
          <p:cNvSpPr/>
          <p:nvPr userDrawn="1"/>
        </p:nvSpPr>
        <p:spPr>
          <a:xfrm>
            <a:off x="431800" y="1892926"/>
            <a:ext cx="1984175" cy="1148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9" name="Text Placeholder 3">
            <a:extLst>
              <a:ext uri="{FF2B5EF4-FFF2-40B4-BE49-F238E27FC236}">
                <a16:creationId xmlns:a16="http://schemas.microsoft.com/office/drawing/2014/main" id="{3E50A411-2E68-4F4D-B4BC-62E87C633658}"/>
              </a:ext>
            </a:extLst>
          </p:cNvPr>
          <p:cNvSpPr>
            <a:spLocks noGrp="1"/>
          </p:cNvSpPr>
          <p:nvPr>
            <p:ph type="body" sz="half" idx="2"/>
          </p:nvPr>
        </p:nvSpPr>
        <p:spPr>
          <a:xfrm>
            <a:off x="43200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Edit Master text styles</a:t>
            </a:r>
          </a:p>
        </p:txBody>
      </p:sp>
      <p:sp>
        <p:nvSpPr>
          <p:cNvPr id="10" name="Picture Placeholder 2">
            <a:extLst>
              <a:ext uri="{FF2B5EF4-FFF2-40B4-BE49-F238E27FC236}">
                <a16:creationId xmlns:a16="http://schemas.microsoft.com/office/drawing/2014/main" id="{2FBF39A8-0BD5-48FD-9993-F595D4F727C1}"/>
              </a:ext>
            </a:extLst>
          </p:cNvPr>
          <p:cNvSpPr>
            <a:spLocks noGrp="1"/>
          </p:cNvSpPr>
          <p:nvPr>
            <p:ph type="pic" idx="1"/>
          </p:nvPr>
        </p:nvSpPr>
        <p:spPr>
          <a:xfrm>
            <a:off x="4788816" y="432001"/>
            <a:ext cx="6971184" cy="54290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US" noProof="0" dirty="0"/>
          </a:p>
        </p:txBody>
      </p:sp>
    </p:spTree>
    <p:extLst>
      <p:ext uri="{BB962C8B-B14F-4D97-AF65-F5344CB8AC3E}">
        <p14:creationId xmlns:p14="http://schemas.microsoft.com/office/powerpoint/2010/main" val="18652423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5" name="Subtitle 2">
            <a:extLst>
              <a:ext uri="{FF2B5EF4-FFF2-40B4-BE49-F238E27FC236}">
                <a16:creationId xmlns:a16="http://schemas.microsoft.com/office/drawing/2014/main" id="{10727B06-56A8-44A2-B6C2-9ED183D107F3}"/>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endParaRPr lang="en-US" noProof="0" dirty="0"/>
          </a:p>
        </p:txBody>
      </p:sp>
      <p:sp>
        <p:nvSpPr>
          <p:cNvPr id="4" name="Slide Number Placeholder 3">
            <a:extLst>
              <a:ext uri="{FF2B5EF4-FFF2-40B4-BE49-F238E27FC236}">
                <a16:creationId xmlns:a16="http://schemas.microsoft.com/office/drawing/2014/main" id="{853CF994-8B2C-443F-B695-7378DD360DAA}"/>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2763086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endParaRPr lang="en-US" noProof="0" dirty="0"/>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
        <p:nvSpPr>
          <p:cNvPr id="4" name="Title 3">
            <a:extLst>
              <a:ext uri="{FF2B5EF4-FFF2-40B4-BE49-F238E27FC236}">
                <a16:creationId xmlns:a16="http://schemas.microsoft.com/office/drawing/2014/main" id="{90694D9D-C633-4D52-965E-E5BBD9883037}"/>
              </a:ext>
            </a:extLst>
          </p:cNvPr>
          <p:cNvSpPr>
            <a:spLocks noGrp="1"/>
          </p:cNvSpPr>
          <p:nvPr>
            <p:ph type="title"/>
          </p:nvPr>
        </p:nvSpPr>
        <p:spPr/>
        <p:txBody>
          <a:bodyPr/>
          <a:lstStyle/>
          <a:p>
            <a:r>
              <a:rPr lang="en-US" noProof="0" smtClean="0"/>
              <a:t>Click to edit Master title style</a:t>
            </a:r>
            <a:endParaRPr lang="en-US" noProof="0"/>
          </a:p>
        </p:txBody>
      </p:sp>
    </p:spTree>
    <p:extLst>
      <p:ext uri="{BB962C8B-B14F-4D97-AF65-F5344CB8AC3E}">
        <p14:creationId xmlns:p14="http://schemas.microsoft.com/office/powerpoint/2010/main" val="11876717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endParaRPr lang="en-US" noProof="0" dirty="0"/>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
        <p:nvSpPr>
          <p:cNvPr id="4" name="Title 3">
            <a:extLst>
              <a:ext uri="{FF2B5EF4-FFF2-40B4-BE49-F238E27FC236}">
                <a16:creationId xmlns:a16="http://schemas.microsoft.com/office/drawing/2014/main" id="{90694D9D-C633-4D52-965E-E5BBD9883037}"/>
              </a:ext>
            </a:extLst>
          </p:cNvPr>
          <p:cNvSpPr>
            <a:spLocks noGrp="1"/>
          </p:cNvSpPr>
          <p:nvPr>
            <p:ph type="title"/>
          </p:nvPr>
        </p:nvSpPr>
        <p:spPr/>
        <p:txBody>
          <a:bodyPr/>
          <a:lstStyle/>
          <a:p>
            <a:r>
              <a:rPr lang="en-US" noProof="0" smtClean="0"/>
              <a:t>Click to edit Master title style</a:t>
            </a:r>
            <a:endParaRPr lang="en-US" noProof="0"/>
          </a:p>
        </p:txBody>
      </p:sp>
      <p:sp>
        <p:nvSpPr>
          <p:cNvPr id="6" name="Text Placeholder 5">
            <a:extLst>
              <a:ext uri="{FF2B5EF4-FFF2-40B4-BE49-F238E27FC236}">
                <a16:creationId xmlns:a16="http://schemas.microsoft.com/office/drawing/2014/main" id="{0DB3A426-6D4A-4D91-ACD6-A2C25BAE44E3}"/>
              </a:ext>
            </a:extLst>
          </p:cNvPr>
          <p:cNvSpPr>
            <a:spLocks noGrp="1"/>
          </p:cNvSpPr>
          <p:nvPr>
            <p:ph type="body" sz="quarter" idx="14"/>
          </p:nvPr>
        </p:nvSpPr>
        <p:spPr>
          <a:xfrm>
            <a:off x="1664370" y="2033588"/>
            <a:ext cx="8863262" cy="2790825"/>
          </a:xfrm>
        </p:spPr>
        <p:txBody>
          <a:bodyPr anchor="ctr"/>
          <a:lstStyle>
            <a:lvl1pPr marL="0" indent="0" algn="ctr">
              <a:buNone/>
              <a:defRPr sz="6000"/>
            </a:lvl1pPr>
            <a:lvl2pPr marL="266700" indent="0">
              <a:buNone/>
              <a:defRPr/>
            </a:lvl2pPr>
          </a:lstStyle>
          <a:p>
            <a:pPr lvl="0"/>
            <a:r>
              <a:rPr lang="en-US" noProof="0" smtClean="0"/>
              <a:t>Edit Master text styles</a:t>
            </a:r>
          </a:p>
        </p:txBody>
      </p:sp>
    </p:spTree>
    <p:extLst>
      <p:ext uri="{BB962C8B-B14F-4D97-AF65-F5344CB8AC3E}">
        <p14:creationId xmlns:p14="http://schemas.microsoft.com/office/powerpoint/2010/main" val="37039815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endParaRPr lang="en-US" noProof="0" dirty="0"/>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880704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pPr/>
              <a:t>7/17/2023</a:t>
            </a:fld>
            <a:endParaRPr lang="en-US"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52799386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pPr/>
              <a:t>7/17/2023</a:t>
            </a:fld>
            <a:endParaRPr lang="en-US" dirty="0"/>
          </a:p>
        </p:txBody>
      </p:sp>
      <p:sp>
        <p:nvSpPr>
          <p:cNvPr id="8" name="Footer Placeholder 7"/>
          <p:cNvSpPr>
            <a:spLocks noGrp="1"/>
          </p:cNvSpPr>
          <p:nvPr>
            <p:ph type="ftr" sz="quarter" idx="11"/>
          </p:nvPr>
        </p:nvSpPr>
        <p:spPr/>
        <p:txBody>
          <a:bodyPr/>
          <a:lstStyle/>
          <a:p>
            <a:endParaRPr lang="en-US" noProof="0" dirty="0"/>
          </a:p>
        </p:txBody>
      </p:sp>
      <p:sp>
        <p:nvSpPr>
          <p:cNvPr id="9" name="Slide Number Placeholder 8"/>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420272894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5EA68BE-4425-45C9-A51C-4AE77C64E272}" type="datetime1">
              <a:rPr lang="en-US" smtClean="0"/>
              <a:t>7/17/2023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78708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85C24-D90D-4A38-AC34-52EC228E416E}" type="datetime1">
              <a:rPr lang="en-US" smtClean="0"/>
              <a:t>7/17/2023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72408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7/17/2023</a:t>
            </a:fld>
            <a:endParaRPr lang="en-US"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74955274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7/17/2023</a:t>
            </a:fld>
            <a:endParaRPr lang="en-US"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98106664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DFF08F-DC6B-4601-B491-B0F83F6DD2DA}" type="datetimeFigureOut">
              <a:rPr lang="en-US" smtClean="0"/>
              <a:pPr/>
              <a:t>7/17/2023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noProof="0"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830450040"/>
      </p:ext>
    </p:extLst>
  </p:cSld>
  <p:clrMap bg1="lt1" tx1="dk1" bg2="lt2" tx2="dk2" accent1="accent1" accent2="accent2" accent3="accent3" accent4="accent4" accent5="accent5" accent6="accent6" hlink="hlink" folHlink="folHlink"/>
  <p:sldLayoutIdLst>
    <p:sldLayoutId id="2147484038" r:id="rId1"/>
    <p:sldLayoutId id="2147484039" r:id="rId2"/>
    <p:sldLayoutId id="2147484040" r:id="rId3"/>
    <p:sldLayoutId id="2147484041" r:id="rId4"/>
    <p:sldLayoutId id="2147484042" r:id="rId5"/>
    <p:sldLayoutId id="2147484043" r:id="rId6"/>
    <p:sldLayoutId id="2147484044" r:id="rId7"/>
    <p:sldLayoutId id="2147484045" r:id="rId8"/>
    <p:sldLayoutId id="2147484046" r:id="rId9"/>
    <p:sldLayoutId id="2147484047" r:id="rId10"/>
    <p:sldLayoutId id="2147484048" r:id="rId11"/>
    <p:sldLayoutId id="2147484049" r:id="rId12"/>
    <p:sldLayoutId id="2147484050" r:id="rId13"/>
    <p:sldLayoutId id="2147484051" r:id="rId14"/>
    <p:sldLayoutId id="2147484052" r:id="rId15"/>
    <p:sldLayoutId id="2147484053" r:id="rId16"/>
    <p:sldLayoutId id="2147484054" r:id="rId17"/>
    <p:sldLayoutId id="2147483663" r:id="rId18"/>
    <p:sldLayoutId id="2147483664" r:id="rId19"/>
    <p:sldLayoutId id="2147483665" r:id="rId20"/>
    <p:sldLayoutId id="2147483666" r:id="rId21"/>
    <p:sldLayoutId id="2147483667" r:id="rId22"/>
    <p:sldLayoutId id="2147483668" r:id="rId23"/>
    <p:sldLayoutId id="2147483669" r:id="rId24"/>
    <p:sldLayoutId id="2147483670" r:id="rId25"/>
    <p:sldLayoutId id="2147483671" r:id="rId26"/>
    <p:sldLayoutId id="2147483672" r:id="rId27"/>
    <p:sldLayoutId id="2147483673" r:id="rId28"/>
    <p:sldLayoutId id="2147483674" r:id="rId29"/>
    <p:sldLayoutId id="2147483675" r:id="rId30"/>
    <p:sldLayoutId id="2147483676" r:id="rId31"/>
    <p:sldLayoutId id="2147483677" r:id="rId32"/>
    <p:sldLayoutId id="2147483678" r:id="rId33"/>
    <p:sldLayoutId id="2147483679" r:id="rId34"/>
    <p:sldLayoutId id="2147483680" r:id="rId35"/>
    <p:sldLayoutId id="2147483681" r:id="rId36"/>
    <p:sldLayoutId id="2147483682" r:id="rId37"/>
    <p:sldLayoutId id="2147483683" r:id="rId38"/>
    <p:sldLayoutId id="2147483684" r:id="rId39"/>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eumis2020.government.bg/bg/s/800c457d-e8be-4421-8ed9-9e78d0a75c39/Procedure/Activ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mrrb.bg/bg/proekti-po-npvu/proceduri-po-npvu/proceduri-otvoreni-za-kandidatstvane/" TargetMode="External"/><Relationship Id="rId2" Type="http://schemas.openxmlformats.org/officeDocument/2006/relationships/hyperlink" Target="https://eumis2020.government.bg/bg/s/800c457d-e8be-4421-8ed9-9e78d0a75c39/Procedure/Active" TargetMode="Externa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0B3D2B-613A-41BE-987D-E6A1324B456D}"/>
              </a:ext>
            </a:extLst>
          </p:cNvPr>
          <p:cNvSpPr>
            <a:spLocks noGrp="1"/>
          </p:cNvSpPr>
          <p:nvPr>
            <p:ph type="ctrTitle"/>
          </p:nvPr>
        </p:nvSpPr>
        <p:spPr>
          <a:xfrm>
            <a:off x="0" y="-44457"/>
            <a:ext cx="12192000" cy="5433630"/>
          </a:xfrm>
        </p:spPr>
        <p:txBody>
          <a:bodyPr/>
          <a:lstStyle/>
          <a:p>
            <a:pPr algn="ctr"/>
            <a:r>
              <a:rPr lang="ru-RU" sz="2800" i="1" dirty="0">
                <a:solidFill>
                  <a:srgbClr val="92D050"/>
                </a:solidFill>
                <a:ea typeface="+mn-ea"/>
                <a:cs typeface="+mn-cs"/>
              </a:rPr>
              <a:t>ПРОЦЕДУРА </a:t>
            </a:r>
            <a:r>
              <a:rPr lang="en-US" sz="2800" i="1" dirty="0">
                <a:solidFill>
                  <a:srgbClr val="92D050"/>
                </a:solidFill>
                <a:ea typeface="+mn-ea"/>
                <a:cs typeface="+mn-cs"/>
              </a:rPr>
              <a:t>BG-RRP-8.013</a:t>
            </a:r>
            <a:br>
              <a:rPr lang="en-US" sz="2800" i="1" dirty="0">
                <a:solidFill>
                  <a:srgbClr val="92D050"/>
                </a:solidFill>
                <a:ea typeface="+mn-ea"/>
                <a:cs typeface="+mn-cs"/>
              </a:rPr>
            </a:br>
            <a:r>
              <a:rPr lang="en-US" sz="2800" i="1" dirty="0">
                <a:solidFill>
                  <a:srgbClr val="92D050"/>
                </a:solidFill>
                <a:ea typeface="+mn-ea"/>
                <a:cs typeface="+mn-cs"/>
              </a:rPr>
              <a:t>„</a:t>
            </a:r>
            <a:r>
              <a:rPr lang="ru-RU" sz="2800" i="1" dirty="0">
                <a:solidFill>
                  <a:srgbClr val="92D050"/>
                </a:solidFill>
                <a:ea typeface="+mn-ea"/>
                <a:cs typeface="+mn-cs"/>
              </a:rPr>
              <a:t>ЕКОЛОГОСЪОБРАЗНА МОБИЛНОСТ“ “</a:t>
            </a:r>
            <a:r>
              <a:rPr lang="ru-RU" sz="2800" dirty="0">
                <a:solidFill>
                  <a:srgbClr val="92D050"/>
                </a:solidFill>
                <a:ea typeface="+mn-ea"/>
                <a:cs typeface="+mn-cs"/>
              </a:rPr>
              <a:t/>
            </a:r>
            <a:br>
              <a:rPr lang="ru-RU" sz="2800" dirty="0">
                <a:solidFill>
                  <a:srgbClr val="92D050"/>
                </a:solidFill>
                <a:ea typeface="+mn-ea"/>
                <a:cs typeface="+mn-cs"/>
              </a:rPr>
            </a:br>
            <a:r>
              <a:rPr lang="ru-RU" sz="2800" dirty="0">
                <a:solidFill>
                  <a:srgbClr val="92D050"/>
                </a:solidFill>
                <a:ea typeface="+mn-ea"/>
                <a:cs typeface="+mn-cs"/>
              </a:rPr>
              <a:t/>
            </a:r>
            <a:br>
              <a:rPr lang="ru-RU" sz="2800" dirty="0">
                <a:solidFill>
                  <a:srgbClr val="92D050"/>
                </a:solidFill>
                <a:ea typeface="+mn-ea"/>
                <a:cs typeface="+mn-cs"/>
              </a:rPr>
            </a:br>
            <a:r>
              <a:rPr lang="ru-RU" sz="2800" dirty="0">
                <a:solidFill>
                  <a:srgbClr val="92D050"/>
                </a:solidFill>
                <a:ea typeface="+mn-ea"/>
                <a:cs typeface="+mn-cs"/>
              </a:rPr>
              <a:t>НАЦИОНАЛЕН ПЛАН ЗА ВЪЗСТАНОВЯВАНЕ И </a:t>
            </a:r>
            <a:r>
              <a:rPr lang="ru-RU" sz="2800" dirty="0" smtClean="0">
                <a:solidFill>
                  <a:srgbClr val="92D050"/>
                </a:solidFill>
                <a:ea typeface="+mn-ea"/>
                <a:cs typeface="+mn-cs"/>
              </a:rPr>
              <a:t>УСТОЙЧИВОСТ</a:t>
            </a:r>
            <a:br>
              <a:rPr lang="ru-RU" sz="2800" dirty="0" smtClean="0">
                <a:solidFill>
                  <a:srgbClr val="92D050"/>
                </a:solidFill>
                <a:ea typeface="+mn-ea"/>
                <a:cs typeface="+mn-cs"/>
              </a:rPr>
            </a:br>
            <a:r>
              <a:rPr lang="ru-RU" sz="2800" dirty="0">
                <a:solidFill>
                  <a:srgbClr val="92D050"/>
                </a:solidFill>
                <a:ea typeface="+mn-ea"/>
                <a:cs typeface="+mn-cs"/>
              </a:rPr>
              <a:t/>
            </a:r>
            <a:br>
              <a:rPr lang="ru-RU" sz="2800" dirty="0">
                <a:solidFill>
                  <a:srgbClr val="92D050"/>
                </a:solidFill>
                <a:ea typeface="+mn-ea"/>
                <a:cs typeface="+mn-cs"/>
              </a:rPr>
            </a:br>
            <a:r>
              <a:rPr lang="ru-RU" sz="2800" dirty="0">
                <a:solidFill>
                  <a:srgbClr val="92D050"/>
                </a:solidFill>
                <a:ea typeface="+mn-ea"/>
                <a:cs typeface="+mn-cs"/>
              </a:rPr>
              <a:t>КОМПОНЕНТ 8 </a:t>
            </a:r>
            <a:r>
              <a:rPr lang="ru-RU" sz="2800" dirty="0" smtClean="0">
                <a:solidFill>
                  <a:srgbClr val="92D050"/>
                </a:solidFill>
                <a:ea typeface="+mn-ea"/>
                <a:cs typeface="+mn-cs"/>
              </a:rPr>
              <a:t>„УСТОЙЧИВ </a:t>
            </a:r>
            <a:r>
              <a:rPr lang="ru-RU" sz="2800" dirty="0">
                <a:solidFill>
                  <a:srgbClr val="92D050"/>
                </a:solidFill>
                <a:ea typeface="+mn-ea"/>
                <a:cs typeface="+mn-cs"/>
              </a:rPr>
              <a:t>ТРАНСПОРТ “</a:t>
            </a:r>
            <a:br>
              <a:rPr lang="ru-RU" sz="2800" dirty="0">
                <a:solidFill>
                  <a:srgbClr val="92D050"/>
                </a:solidFill>
                <a:ea typeface="+mn-ea"/>
                <a:cs typeface="+mn-cs"/>
              </a:rPr>
            </a:br>
            <a:r>
              <a:rPr lang="ru-RU" sz="2800" dirty="0">
                <a:solidFill>
                  <a:srgbClr val="92D050"/>
                </a:solidFill>
                <a:ea typeface="+mn-ea"/>
                <a:cs typeface="+mn-cs"/>
              </a:rPr>
              <a:t>ИНВЕСТИЦИЯ </a:t>
            </a:r>
            <a:r>
              <a:rPr lang="ru-RU" sz="2800" dirty="0" smtClean="0">
                <a:solidFill>
                  <a:srgbClr val="92D050"/>
                </a:solidFill>
                <a:ea typeface="+mn-ea"/>
                <a:cs typeface="+mn-cs"/>
              </a:rPr>
              <a:t>C8.I7 </a:t>
            </a:r>
            <a:r>
              <a:rPr lang="ru-RU" sz="2800" dirty="0">
                <a:solidFill>
                  <a:srgbClr val="92D050"/>
                </a:solidFill>
                <a:ea typeface="+mn-ea"/>
                <a:cs typeface="+mn-cs"/>
              </a:rPr>
              <a:t>„ЕКОЛОГОСЪОБРАЗНА МОБИЛНОСТ – ПИЛОТНА СХЕМА ЗА </a:t>
            </a:r>
            <a:br>
              <a:rPr lang="ru-RU" sz="2800" dirty="0">
                <a:solidFill>
                  <a:srgbClr val="92D050"/>
                </a:solidFill>
                <a:ea typeface="+mn-ea"/>
                <a:cs typeface="+mn-cs"/>
              </a:rPr>
            </a:br>
            <a:r>
              <a:rPr lang="ru-RU" sz="2800" dirty="0">
                <a:solidFill>
                  <a:srgbClr val="92D050"/>
                </a:solidFill>
                <a:ea typeface="+mn-ea"/>
                <a:cs typeface="+mn-cs"/>
              </a:rPr>
              <a:t>ПОДКРЕПА НА УСТОЙЧИВАТА ГРАДСКА МОБИЛНОСТ”</a:t>
            </a:r>
            <a:br>
              <a:rPr lang="ru-RU" sz="2800" dirty="0">
                <a:solidFill>
                  <a:srgbClr val="92D050"/>
                </a:solidFill>
                <a:ea typeface="+mn-ea"/>
                <a:cs typeface="+mn-cs"/>
              </a:rPr>
            </a:br>
            <a:r>
              <a:rPr lang="ru-RU" sz="2800" i="1" dirty="0">
                <a:solidFill>
                  <a:srgbClr val="002060"/>
                </a:solidFill>
                <a:effectLst>
                  <a:outerShdw blurRad="38100" dist="38100" dir="2700000" algn="tl">
                    <a:srgbClr val="C0C0C0"/>
                  </a:outerShdw>
                </a:effectLst>
                <a:ea typeface="+mn-ea"/>
                <a:cs typeface="Times New Roman" panose="02020603050405020304" pitchFamily="18" charset="0"/>
              </a:rPr>
              <a:t/>
            </a:r>
            <a:br>
              <a:rPr lang="ru-RU" sz="2800" i="1" dirty="0">
                <a:solidFill>
                  <a:srgbClr val="002060"/>
                </a:solidFill>
                <a:effectLst>
                  <a:outerShdw blurRad="38100" dist="38100" dir="2700000" algn="tl">
                    <a:srgbClr val="C0C0C0"/>
                  </a:outerShdw>
                </a:effectLst>
                <a:ea typeface="+mn-ea"/>
                <a:cs typeface="Times New Roman" panose="02020603050405020304" pitchFamily="18" charset="0"/>
              </a:rPr>
            </a:br>
            <a:r>
              <a:rPr lang="ru-RU" sz="2800" dirty="0">
                <a:solidFill>
                  <a:schemeClr val="bg2">
                    <a:lumMod val="10000"/>
                  </a:schemeClr>
                </a:solidFill>
              </a:rPr>
              <a:t/>
            </a:r>
            <a:br>
              <a:rPr lang="ru-RU" sz="2800" dirty="0">
                <a:solidFill>
                  <a:schemeClr val="bg2">
                    <a:lumMod val="10000"/>
                  </a:schemeClr>
                </a:solidFill>
              </a:rPr>
            </a:br>
            <a:endParaRPr lang="en-US" sz="2800" dirty="0">
              <a:solidFill>
                <a:schemeClr val="bg2">
                  <a:lumMod val="10000"/>
                </a:schemeClr>
              </a:solidFill>
            </a:endParaRPr>
          </a:p>
        </p:txBody>
      </p:sp>
      <p:sp>
        <p:nvSpPr>
          <p:cNvPr id="51" name="TextBox 50">
            <a:extLst>
              <a:ext uri="{FF2B5EF4-FFF2-40B4-BE49-F238E27FC236}">
                <a16:creationId xmlns:a16="http://schemas.microsoft.com/office/drawing/2014/main" id="{66C1DE0A-7865-466B-B5D7-781C92357026}"/>
              </a:ext>
            </a:extLst>
          </p:cNvPr>
          <p:cNvSpPr txBox="1"/>
          <p:nvPr/>
        </p:nvSpPr>
        <p:spPr>
          <a:xfrm>
            <a:off x="590204" y="5752141"/>
            <a:ext cx="11114116" cy="237295"/>
          </a:xfrm>
          <a:prstGeom prst="rect">
            <a:avLst/>
          </a:prstGeom>
          <a:noFill/>
        </p:spPr>
        <p:txBody>
          <a:bodyPr wrap="square" tIns="108000" bIns="0" rtlCol="0" anchor="ctr">
            <a:spAutoFit/>
          </a:bodyPr>
          <a:lstStyle/>
          <a:p>
            <a:pPr lvl="0" algn="r" defTabSz="914400">
              <a:lnSpc>
                <a:spcPts val="1000"/>
              </a:lnSpc>
              <a:defRPr/>
            </a:pPr>
            <a:r>
              <a:rPr lang="bg-BG" sz="2800" b="1" spc="-300" dirty="0" smtClean="0">
                <a:solidFill>
                  <a:srgbClr val="92D050"/>
                </a:solidFill>
                <a:latin typeface="+mj-lt"/>
              </a:rPr>
              <a:t>18</a:t>
            </a:r>
            <a:r>
              <a:rPr lang="bg-BG" sz="2800" b="1" spc="-300" dirty="0" smtClean="0">
                <a:solidFill>
                  <a:srgbClr val="92D050"/>
                </a:solidFill>
                <a:latin typeface="+mj-lt"/>
              </a:rPr>
              <a:t> </a:t>
            </a:r>
            <a:r>
              <a:rPr lang="bg-BG" sz="2800" b="1" spc="-300" dirty="0" smtClean="0">
                <a:solidFill>
                  <a:srgbClr val="92D050"/>
                </a:solidFill>
                <a:latin typeface="+mj-lt"/>
              </a:rPr>
              <a:t>юли</a:t>
            </a:r>
            <a:r>
              <a:rPr lang="en-US" sz="2800" b="1" spc="-300" dirty="0" smtClean="0">
                <a:solidFill>
                  <a:srgbClr val="92D050"/>
                </a:solidFill>
                <a:latin typeface="+mj-lt"/>
              </a:rPr>
              <a:t> </a:t>
            </a:r>
            <a:r>
              <a:rPr lang="en-US" sz="2800" b="1" spc="-300" dirty="0">
                <a:solidFill>
                  <a:srgbClr val="92D050"/>
                </a:solidFill>
                <a:latin typeface="+mj-lt"/>
              </a:rPr>
              <a:t>2023</a:t>
            </a:r>
            <a:r>
              <a:rPr lang="bg-BG" sz="2800" b="1" spc="-300" dirty="0">
                <a:solidFill>
                  <a:srgbClr val="92D050"/>
                </a:solidFill>
                <a:latin typeface="+mj-lt"/>
              </a:rPr>
              <a:t> г</a:t>
            </a:r>
            <a:r>
              <a:rPr lang="bg-BG" sz="2800" b="1" spc="-300" dirty="0" smtClean="0">
                <a:solidFill>
                  <a:srgbClr val="92D050"/>
                </a:solidFill>
                <a:latin typeface="+mj-lt"/>
              </a:rPr>
              <a:t>. </a:t>
            </a:r>
            <a:endParaRPr lang="en-US" sz="2800" b="1" spc="-300" dirty="0">
              <a:solidFill>
                <a:srgbClr val="92D050"/>
              </a:solidFill>
              <a:latin typeface="+mj-lt"/>
            </a:endParaRPr>
          </a:p>
        </p:txBody>
      </p:sp>
      <p:pic>
        <p:nvPicPr>
          <p:cNvPr id="2" name="Picture 1"/>
          <p:cNvPicPr>
            <a:picLocks noChangeAspect="1"/>
          </p:cNvPicPr>
          <p:nvPr/>
        </p:nvPicPr>
        <p:blipFill>
          <a:blip r:embed="rId2"/>
          <a:stretch>
            <a:fillRect/>
          </a:stretch>
        </p:blipFill>
        <p:spPr>
          <a:xfrm>
            <a:off x="3435023" y="3690281"/>
            <a:ext cx="4627984" cy="1377814"/>
          </a:xfrm>
          <a:prstGeom prst="rect">
            <a:avLst/>
          </a:prstGeom>
        </p:spPr>
      </p:pic>
    </p:spTree>
    <p:extLst>
      <p:ext uri="{BB962C8B-B14F-4D97-AF65-F5344CB8AC3E}">
        <p14:creationId xmlns:p14="http://schemas.microsoft.com/office/powerpoint/2010/main" val="9730188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80539"/>
            <a:ext cx="9387822" cy="5184626"/>
          </a:xfrm>
        </p:spPr>
        <p:txBody>
          <a:bodyPr>
            <a:normAutofit lnSpcReduction="10000"/>
          </a:bodyPr>
          <a:lstStyle/>
          <a:p>
            <a:pPr lvl="0"/>
            <a:endParaRPr lang="bg-BG" sz="2200" dirty="0" smtClean="0">
              <a:cs typeface="Times New Roman" panose="02020603050405020304" pitchFamily="18" charset="0"/>
            </a:endParaRPr>
          </a:p>
          <a:p>
            <a:pPr lvl="0"/>
            <a:r>
              <a:rPr lang="ru-RU" dirty="0" smtClean="0"/>
              <a:t>ПИИ </a:t>
            </a:r>
            <a:r>
              <a:rPr lang="ru-RU" dirty="0"/>
              <a:t>следва да се основават на наличие на идентифицирани проекти/приоритети в одобрените Планове за интегрирано развитие на общините (ПИРО) </a:t>
            </a:r>
            <a:r>
              <a:rPr lang="ru-RU" dirty="0" smtClean="0"/>
              <a:t>и/или </a:t>
            </a:r>
            <a:r>
              <a:rPr lang="ru-RU" dirty="0"/>
              <a:t>в Интегрираните териториални стратегии за развитие на регионите от ниво NUTS 2 и съответствие с одобрените Плановете за устойчива градска мобилност (интегрирани в ПИРО или актуализирани в съответствие с ПИРО</a:t>
            </a:r>
            <a:r>
              <a:rPr lang="ru-RU" dirty="0" smtClean="0"/>
              <a:t>)</a:t>
            </a:r>
          </a:p>
          <a:p>
            <a:pPr lvl="0"/>
            <a:endParaRPr lang="ru-RU" dirty="0" smtClean="0"/>
          </a:p>
          <a:p>
            <a:pPr lvl="0"/>
            <a:r>
              <a:rPr lang="ru-RU" dirty="0"/>
              <a:t>Новият подвижен състав, трябва да отговаря на всички стандарти за достъпност, като по този начин се гарантира зачитането на правата на хората с </a:t>
            </a:r>
            <a:r>
              <a:rPr lang="ru-RU" dirty="0" smtClean="0"/>
              <a:t>увреждания</a:t>
            </a:r>
          </a:p>
          <a:p>
            <a:pPr lvl="0"/>
            <a:endParaRPr lang="ru-RU" dirty="0" smtClean="0"/>
          </a:p>
          <a:p>
            <a:pPr lvl="0"/>
            <a:r>
              <a:rPr lang="ru-RU" dirty="0"/>
              <a:t>Изградените по процедурата зарядни станции по Дейност </a:t>
            </a:r>
            <a:r>
              <a:rPr lang="en-US" dirty="0" smtClean="0"/>
              <a:t>2 </a:t>
            </a:r>
            <a:r>
              <a:rPr lang="ru-RU" dirty="0" smtClean="0"/>
              <a:t>следва </a:t>
            </a:r>
            <a:r>
              <a:rPr lang="ru-RU" dirty="0"/>
              <a:t>да обслужват единствено новите превозни средства (автобуси и/или тролейбуси) за обществения транспорт (градски и междуселищен) по Дейност </a:t>
            </a:r>
            <a:r>
              <a:rPr lang="ru-RU" dirty="0" smtClean="0"/>
              <a:t>1</a:t>
            </a:r>
          </a:p>
          <a:p>
            <a:pPr lvl="0"/>
            <a:endParaRPr lang="ru-RU" dirty="0" smtClean="0"/>
          </a:p>
          <a:p>
            <a:pPr lvl="0"/>
            <a:r>
              <a:rPr lang="ru-RU" dirty="0"/>
              <a:t>Придобитите в резултат от финансирането по настоящата процедура активи са собственост на съответната община краен </a:t>
            </a:r>
            <a:r>
              <a:rPr lang="ru-RU" dirty="0" smtClean="0"/>
              <a:t>получател/партньор</a:t>
            </a:r>
            <a:r>
              <a:rPr lang="ru-RU" dirty="0"/>
              <a:t>, изпълняващи </a:t>
            </a:r>
            <a:r>
              <a:rPr lang="ru-RU" dirty="0" smtClean="0"/>
              <a:t>ПИИ</a:t>
            </a:r>
            <a:endParaRPr lang="bg-BG" altLang="bg-BG" dirty="0"/>
          </a:p>
          <a:p>
            <a:pPr marL="0" indent="0">
              <a:buNone/>
            </a:pPr>
            <a:endParaRPr lang="bg-BG" dirty="0"/>
          </a:p>
        </p:txBody>
      </p:sp>
      <p:sp>
        <p:nvSpPr>
          <p:cNvPr id="9" name="Content Placeholder 2"/>
          <p:cNvSpPr txBox="1">
            <a:spLocks/>
          </p:cNvSpPr>
          <p:nvPr/>
        </p:nvSpPr>
        <p:spPr>
          <a:xfrm>
            <a:off x="523702" y="279300"/>
            <a:ext cx="8774637" cy="527035"/>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lgn="ctr">
              <a:buNone/>
            </a:pPr>
            <a:r>
              <a:rPr lang="bg-BG" sz="2600" b="1" dirty="0">
                <a:solidFill>
                  <a:srgbClr val="92D050"/>
                </a:solidFill>
                <a:latin typeface="Calibri" panose="020F0502020204030204" pitchFamily="34" charset="0"/>
              </a:rPr>
              <a:t>Основни параметри на процедурата</a:t>
            </a:r>
          </a:p>
        </p:txBody>
      </p:sp>
      <p:grpSp>
        <p:nvGrpSpPr>
          <p:cNvPr id="4" name="Group 3"/>
          <p:cNvGrpSpPr/>
          <p:nvPr/>
        </p:nvGrpSpPr>
        <p:grpSpPr>
          <a:xfrm>
            <a:off x="461570" y="867747"/>
            <a:ext cx="9200572" cy="581122"/>
            <a:chOff x="-48495" y="-326719"/>
            <a:chExt cx="2741957" cy="1713085"/>
          </a:xfrm>
        </p:grpSpPr>
        <p:sp>
          <p:nvSpPr>
            <p:cNvPr id="5" name="Rounded Rectangle 4"/>
            <p:cNvSpPr/>
            <p:nvPr/>
          </p:nvSpPr>
          <p:spPr>
            <a:xfrm>
              <a:off x="-48495" y="-326719"/>
              <a:ext cx="2741957" cy="151165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txBox="1"/>
            <p:nvPr/>
          </p:nvSpPr>
          <p:spPr>
            <a:xfrm>
              <a:off x="99091" y="22297"/>
              <a:ext cx="2594371" cy="13640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bg-BG" altLang="bg-BG" sz="2000" dirty="0" smtClean="0">
                  <a:solidFill>
                    <a:schemeClr val="tx1"/>
                  </a:solidFill>
                </a:rPr>
                <a:t>ВАЖНО!</a:t>
              </a:r>
              <a:endParaRPr lang="bg-BG" altLang="bg-BG" sz="2000" dirty="0">
                <a:solidFill>
                  <a:schemeClr val="tx1"/>
                </a:solidFill>
              </a:endParaRPr>
            </a:p>
          </p:txBody>
        </p:sp>
      </p:grpSp>
      <p:pic>
        <p:nvPicPr>
          <p:cNvPr id="7" name="Picture 6"/>
          <p:cNvPicPr>
            <a:picLocks noChangeAspect="1"/>
          </p:cNvPicPr>
          <p:nvPr/>
        </p:nvPicPr>
        <p:blipFill>
          <a:blip r:embed="rId2"/>
          <a:stretch>
            <a:fillRect/>
          </a:stretch>
        </p:blipFill>
        <p:spPr>
          <a:xfrm>
            <a:off x="9298339" y="38213"/>
            <a:ext cx="3005328" cy="947928"/>
          </a:xfrm>
          <a:prstGeom prst="rect">
            <a:avLst/>
          </a:prstGeom>
        </p:spPr>
      </p:pic>
    </p:spTree>
    <p:extLst>
      <p:ext uri="{BB962C8B-B14F-4D97-AF65-F5344CB8AC3E}">
        <p14:creationId xmlns:p14="http://schemas.microsoft.com/office/powerpoint/2010/main" val="22127076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704" y="230914"/>
            <a:ext cx="8611298" cy="628147"/>
          </a:xfrm>
        </p:spPr>
        <p:txBody>
          <a:bodyPr>
            <a:noAutofit/>
          </a:bodyPr>
          <a:lstStyle/>
          <a:p>
            <a:pPr algn="ctr">
              <a:buClr>
                <a:schemeClr val="accent2">
                  <a:lumMod val="50000"/>
                </a:schemeClr>
              </a:buClr>
            </a:pPr>
            <a:r>
              <a:rPr lang="bg-BG" sz="2600" b="1" dirty="0">
                <a:solidFill>
                  <a:srgbClr val="92D050"/>
                </a:solidFill>
                <a:latin typeface="Calibri" panose="020F0502020204030204" pitchFamily="34" charset="0"/>
                <a:ea typeface="+mn-ea"/>
                <a:cs typeface="+mn-cs"/>
              </a:rPr>
              <a:t>Основни параметри на процедурата</a:t>
            </a:r>
          </a:p>
        </p:txBody>
      </p:sp>
      <p:sp>
        <p:nvSpPr>
          <p:cNvPr id="3" name="Content Placeholder 2"/>
          <p:cNvSpPr>
            <a:spLocks noGrp="1"/>
          </p:cNvSpPr>
          <p:nvPr>
            <p:ph idx="1"/>
          </p:nvPr>
        </p:nvSpPr>
        <p:spPr>
          <a:xfrm>
            <a:off x="158620" y="947650"/>
            <a:ext cx="9115382" cy="5788915"/>
          </a:xfrm>
        </p:spPr>
        <p:txBody>
          <a:bodyPr/>
          <a:lstStyle/>
          <a:p>
            <a:pPr algn="just"/>
            <a:r>
              <a:rPr lang="ru-RU" dirty="0"/>
              <a:t>Разпределението на средствата по процедурата </a:t>
            </a:r>
            <a:r>
              <a:rPr lang="ru-RU" dirty="0" smtClean="0"/>
              <a:t>в размер на 100 </a:t>
            </a:r>
            <a:r>
              <a:rPr lang="ru-RU" dirty="0"/>
              <a:t>008 386,71 лева с </a:t>
            </a:r>
            <a:r>
              <a:rPr lang="ru-RU" dirty="0" smtClean="0"/>
              <a:t>ДДС е </a:t>
            </a:r>
            <a:r>
              <a:rPr lang="ru-RU" dirty="0"/>
              <a:t>разделено поравно между 6-те региона за планиране от ниво NUTS 2 – по </a:t>
            </a:r>
            <a:r>
              <a:rPr lang="ru-RU" b="1" dirty="0"/>
              <a:t>16 159 905,55 лева с </a:t>
            </a:r>
            <a:r>
              <a:rPr lang="ru-RU" b="1" dirty="0" smtClean="0"/>
              <a:t>ДДС на регион</a:t>
            </a:r>
            <a:endParaRPr lang="ru-RU" dirty="0" smtClean="0"/>
          </a:p>
          <a:p>
            <a:pPr algn="just"/>
            <a:endParaRPr lang="ru-RU" dirty="0"/>
          </a:p>
          <a:p>
            <a:pPr algn="just"/>
            <a:r>
              <a:rPr lang="ru-RU" dirty="0"/>
              <a:t>Минималният размер на заявените средства по всяко отделно ПИИ следва да е </a:t>
            </a:r>
            <a:r>
              <a:rPr lang="ru-RU" b="1" dirty="0"/>
              <a:t>2 000 000 лева с </a:t>
            </a:r>
            <a:r>
              <a:rPr lang="ru-RU" b="1" dirty="0" smtClean="0"/>
              <a:t>ДДС</a:t>
            </a:r>
            <a:endParaRPr lang="ru-RU" dirty="0" smtClean="0"/>
          </a:p>
          <a:p>
            <a:pPr algn="just"/>
            <a:endParaRPr lang="ru-RU" dirty="0"/>
          </a:p>
          <a:p>
            <a:pPr algn="just"/>
            <a:r>
              <a:rPr lang="ru-RU" dirty="0"/>
              <a:t>Максималният размер на заявените средства по всяко отделно ПИИ не може да надхвърля </a:t>
            </a:r>
            <a:r>
              <a:rPr lang="ru-RU" b="1" dirty="0"/>
              <a:t>8 334 000 лева с </a:t>
            </a:r>
            <a:r>
              <a:rPr lang="ru-RU" b="1" dirty="0" smtClean="0"/>
              <a:t>ДДС</a:t>
            </a:r>
            <a:endParaRPr lang="ru-RU" dirty="0" smtClean="0"/>
          </a:p>
          <a:p>
            <a:pPr algn="just"/>
            <a:endParaRPr lang="ru-RU" dirty="0"/>
          </a:p>
          <a:p>
            <a:pPr algn="just"/>
            <a:r>
              <a:rPr lang="ru-RU" dirty="0"/>
              <a:t>Кандидатът следва да осигури </a:t>
            </a:r>
            <a:r>
              <a:rPr lang="ru-RU" b="1" dirty="0"/>
              <a:t>собствения принос в размер на 10 % </a:t>
            </a:r>
            <a:r>
              <a:rPr lang="ru-RU" dirty="0"/>
              <a:t>от разходите по ПИИ с привлечен ресурс от различни </a:t>
            </a:r>
            <a:r>
              <a:rPr lang="ru-RU" dirty="0" smtClean="0"/>
              <a:t>източници </a:t>
            </a:r>
          </a:p>
          <a:p>
            <a:pPr algn="just"/>
            <a:endParaRPr lang="ru-RU" dirty="0"/>
          </a:p>
          <a:p>
            <a:pPr algn="just"/>
            <a:r>
              <a:rPr lang="ru-RU" dirty="0" smtClean="0"/>
              <a:t>Срок </a:t>
            </a:r>
            <a:r>
              <a:rPr lang="ru-RU" dirty="0"/>
              <a:t>за изпълнение - планираната продължителност на всяко ПИИ не може да надвишава </a:t>
            </a:r>
            <a:r>
              <a:rPr lang="ru-RU" b="1" dirty="0"/>
              <a:t>24 </a:t>
            </a:r>
            <a:r>
              <a:rPr lang="ru-RU" b="1" dirty="0" smtClean="0"/>
              <a:t>месеца</a:t>
            </a:r>
            <a:r>
              <a:rPr lang="ru-RU" dirty="0" smtClean="0"/>
              <a:t> </a:t>
            </a:r>
            <a:endParaRPr lang="ru-RU" dirty="0"/>
          </a:p>
          <a:p>
            <a:pPr marL="0" indent="0">
              <a:buNone/>
            </a:pPr>
            <a:endParaRPr lang="ru-RU" dirty="0" smtClean="0"/>
          </a:p>
          <a:p>
            <a:pPr marL="0" indent="0">
              <a:buNone/>
            </a:pPr>
            <a:endParaRPr lang="bg-BG" dirty="0"/>
          </a:p>
        </p:txBody>
      </p:sp>
      <p:pic>
        <p:nvPicPr>
          <p:cNvPr id="29" name="Picture 28"/>
          <p:cNvPicPr>
            <a:picLocks noChangeAspect="1"/>
          </p:cNvPicPr>
          <p:nvPr/>
        </p:nvPicPr>
        <p:blipFill>
          <a:blip r:embed="rId2"/>
          <a:stretch>
            <a:fillRect/>
          </a:stretch>
        </p:blipFill>
        <p:spPr>
          <a:xfrm>
            <a:off x="9363654" y="-277"/>
            <a:ext cx="3005328" cy="947928"/>
          </a:xfrm>
          <a:prstGeom prst="rect">
            <a:avLst/>
          </a:prstGeom>
        </p:spPr>
      </p:pic>
    </p:spTree>
    <p:extLst>
      <p:ext uri="{BB962C8B-B14F-4D97-AF65-F5344CB8AC3E}">
        <p14:creationId xmlns:p14="http://schemas.microsoft.com/office/powerpoint/2010/main" val="594912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695" y="191193"/>
            <a:ext cx="9105958" cy="611278"/>
          </a:xfrm>
        </p:spPr>
        <p:txBody>
          <a:bodyPr>
            <a:normAutofit/>
          </a:bodyPr>
          <a:lstStyle/>
          <a:p>
            <a:pPr algn="ctr">
              <a:buClr>
                <a:schemeClr val="tx2">
                  <a:lumMod val="50000"/>
                </a:schemeClr>
              </a:buClr>
            </a:pPr>
            <a:r>
              <a:rPr lang="bg-BG" sz="2600" b="1" dirty="0">
                <a:solidFill>
                  <a:srgbClr val="92D050"/>
                </a:solidFill>
                <a:latin typeface="Calibri" panose="020F0502020204030204" pitchFamily="34" charset="0"/>
              </a:rPr>
              <a:t>Основни параметри на процедурата</a:t>
            </a:r>
            <a:endParaRPr lang="bg-BG" sz="2600" dirty="0"/>
          </a:p>
        </p:txBody>
      </p:sp>
      <p:sp>
        <p:nvSpPr>
          <p:cNvPr id="3" name="Content Placeholder 2"/>
          <p:cNvSpPr>
            <a:spLocks noGrp="1"/>
          </p:cNvSpPr>
          <p:nvPr>
            <p:ph idx="1"/>
          </p:nvPr>
        </p:nvSpPr>
        <p:spPr>
          <a:xfrm>
            <a:off x="257695" y="918479"/>
            <a:ext cx="9285316" cy="5939521"/>
          </a:xfrm>
        </p:spPr>
        <p:txBody>
          <a:bodyPr>
            <a:normAutofit/>
          </a:bodyPr>
          <a:lstStyle/>
          <a:p>
            <a:pPr marL="0" indent="0">
              <a:buNone/>
            </a:pPr>
            <a:r>
              <a:rPr lang="ru-RU" b="1" u="sng" dirty="0" smtClean="0"/>
              <a:t>Режим </a:t>
            </a:r>
            <a:r>
              <a:rPr lang="ru-RU" b="1" u="sng" dirty="0"/>
              <a:t>на държавна помощ</a:t>
            </a:r>
            <a:r>
              <a:rPr lang="ru-RU" b="1" u="sng" dirty="0" smtClean="0"/>
              <a:t>:</a:t>
            </a:r>
          </a:p>
          <a:p>
            <a:pPr marL="0" indent="0" algn="just">
              <a:buNone/>
            </a:pPr>
            <a:r>
              <a:rPr lang="ru-RU" dirty="0" smtClean="0"/>
              <a:t>Между </a:t>
            </a:r>
            <a:r>
              <a:rPr lang="ru-RU" dirty="0"/>
              <a:t>общината-кандидат и </a:t>
            </a:r>
            <a:r>
              <a:rPr lang="ru-RU" dirty="0" smtClean="0"/>
              <a:t>дружества</a:t>
            </a:r>
            <a:r>
              <a:rPr lang="bg-BG" dirty="0" smtClean="0"/>
              <a:t>та</a:t>
            </a:r>
            <a:r>
              <a:rPr lang="ru-RU" dirty="0" smtClean="0"/>
              <a:t>, </a:t>
            </a:r>
            <a:r>
              <a:rPr lang="ru-RU" dirty="0"/>
              <a:t>на които е възложено предоставянето на обществена услуга за превоз на пътници на територията на съответната община, следва да има сключен (действащ) </a:t>
            </a:r>
            <a:r>
              <a:rPr lang="ru-RU" dirty="0" smtClean="0"/>
              <a:t>Договор </a:t>
            </a:r>
            <a:r>
              <a:rPr lang="ru-RU" dirty="0"/>
              <a:t>за обществена услуга (ДОУ) </a:t>
            </a:r>
            <a:r>
              <a:rPr lang="ru-RU" dirty="0" smtClean="0"/>
              <a:t>за </a:t>
            </a:r>
            <a:r>
              <a:rPr lang="ru-RU" dirty="0"/>
              <a:t>обществен превоз на </a:t>
            </a:r>
            <a:r>
              <a:rPr lang="ru-RU" dirty="0" smtClean="0"/>
              <a:t>пътници, </a:t>
            </a:r>
            <a:r>
              <a:rPr lang="ru-RU" dirty="0"/>
              <a:t>съгласно изискванията посочени в РЕГЛАМЕНТ (ЕО) №1370/2007 НА ЕВРОПЕЙСКИЯ ПАРЛАМЕНТ И НА СЪВЕТА от 23 октомври 2007 </a:t>
            </a:r>
            <a:r>
              <a:rPr lang="ru-RU" dirty="0" smtClean="0"/>
              <a:t>година, </a:t>
            </a:r>
            <a:r>
              <a:rPr lang="ru-RU" dirty="0"/>
              <a:t>относно обществените услуги за пътнически превоз с железопътен и автомобилен </a:t>
            </a:r>
            <a:r>
              <a:rPr lang="ru-RU" dirty="0" smtClean="0"/>
              <a:t>транспорт и </a:t>
            </a:r>
            <a:r>
              <a:rPr lang="ru-RU" dirty="0"/>
              <a:t>за отмяна на регламенти (ЕИО) №1191/69 и (ЕИО) №1107/70 на Съвета (Регламент (ЕО) №1370/2007), както и в съответствие с Наредба №2 от 15 март 2002 г. за условията и реда за утвърждаване на транспортни схеми и за осъществяване на обществени превози на пътници с автобуси (Наредба №2/2002 г.), с който е възложено предоставянето на обществена услуга за превоз на </a:t>
            </a:r>
            <a:r>
              <a:rPr lang="ru-RU" dirty="0" smtClean="0"/>
              <a:t>пътници</a:t>
            </a:r>
          </a:p>
          <a:p>
            <a:pPr marL="0" indent="0" algn="just">
              <a:buNone/>
            </a:pPr>
            <a:r>
              <a:rPr lang="ru-RU" sz="1600" b="1" dirty="0"/>
              <a:t>Проверката за съответствие на ПИИ с приложимия режим </a:t>
            </a:r>
            <a:r>
              <a:rPr lang="ru-RU" sz="1600" b="1" dirty="0" smtClean="0"/>
              <a:t>на държавна помощ следва </a:t>
            </a:r>
            <a:r>
              <a:rPr lang="ru-RU" sz="1600" b="1" dirty="0"/>
              <a:t>да бъде извършена предварително от страна на кандидатите, съгласно Приложение О „Указания за оценка на съответствието на предложенията за изпълнение на инвестиции с правилата за държавни </a:t>
            </a:r>
            <a:r>
              <a:rPr lang="ru-RU" sz="1600" b="1" dirty="0" smtClean="0"/>
              <a:t>помощи“</a:t>
            </a:r>
          </a:p>
          <a:p>
            <a:pPr marL="0" indent="0">
              <a:buNone/>
            </a:pPr>
            <a:endParaRPr lang="bg-BG" dirty="0"/>
          </a:p>
        </p:txBody>
      </p:sp>
      <p:pic>
        <p:nvPicPr>
          <p:cNvPr id="9" name="Picture 8"/>
          <p:cNvPicPr>
            <a:picLocks noChangeAspect="1"/>
          </p:cNvPicPr>
          <p:nvPr/>
        </p:nvPicPr>
        <p:blipFill>
          <a:blip r:embed="rId2"/>
          <a:stretch>
            <a:fillRect/>
          </a:stretch>
        </p:blipFill>
        <p:spPr>
          <a:xfrm>
            <a:off x="9363653" y="-29449"/>
            <a:ext cx="3005328" cy="947928"/>
          </a:xfrm>
          <a:prstGeom prst="rect">
            <a:avLst/>
          </a:prstGeom>
        </p:spPr>
      </p:pic>
    </p:spTree>
    <p:extLst>
      <p:ext uri="{BB962C8B-B14F-4D97-AF65-F5344CB8AC3E}">
        <p14:creationId xmlns:p14="http://schemas.microsoft.com/office/powerpoint/2010/main" val="2942115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695" y="191193"/>
            <a:ext cx="9105958" cy="611278"/>
          </a:xfrm>
        </p:spPr>
        <p:txBody>
          <a:bodyPr>
            <a:normAutofit/>
          </a:bodyPr>
          <a:lstStyle/>
          <a:p>
            <a:pPr algn="ctr">
              <a:buClr>
                <a:schemeClr val="tx2">
                  <a:lumMod val="50000"/>
                </a:schemeClr>
              </a:buClr>
            </a:pPr>
            <a:r>
              <a:rPr lang="bg-BG" sz="2600" b="1" dirty="0">
                <a:solidFill>
                  <a:srgbClr val="92D050"/>
                </a:solidFill>
                <a:latin typeface="Calibri" panose="020F0502020204030204" pitchFamily="34" charset="0"/>
              </a:rPr>
              <a:t>Основни параметри на процедурата</a:t>
            </a:r>
            <a:endParaRPr lang="bg-BG" sz="2600" dirty="0"/>
          </a:p>
        </p:txBody>
      </p:sp>
      <p:sp>
        <p:nvSpPr>
          <p:cNvPr id="3" name="Content Placeholder 2"/>
          <p:cNvSpPr>
            <a:spLocks noGrp="1"/>
          </p:cNvSpPr>
          <p:nvPr>
            <p:ph idx="1"/>
          </p:nvPr>
        </p:nvSpPr>
        <p:spPr>
          <a:xfrm>
            <a:off x="400050" y="918479"/>
            <a:ext cx="9429749" cy="5939521"/>
          </a:xfrm>
        </p:spPr>
        <p:txBody>
          <a:bodyPr>
            <a:normAutofit/>
          </a:bodyPr>
          <a:lstStyle/>
          <a:p>
            <a:pPr marL="0" indent="0" algn="just">
              <a:buNone/>
            </a:pPr>
            <a:r>
              <a:rPr lang="bg-BG" b="1" u="sng" dirty="0" smtClean="0"/>
              <a:t>Задължителни документи за представяне при кандидатстване:</a:t>
            </a:r>
            <a:endParaRPr lang="ru-RU" b="1" u="sng" dirty="0" smtClean="0"/>
          </a:p>
          <a:p>
            <a:pPr marL="0" indent="0" algn="just">
              <a:buNone/>
            </a:pPr>
            <a:r>
              <a:rPr lang="ru-RU" dirty="0" smtClean="0"/>
              <a:t>1</a:t>
            </a:r>
            <a:r>
              <a:rPr lang="ru-RU" dirty="0"/>
              <a:t>. Формуляр за </a:t>
            </a:r>
            <a:r>
              <a:rPr lang="ru-RU" dirty="0" smtClean="0"/>
              <a:t>кандидатстване</a:t>
            </a:r>
            <a:endParaRPr lang="ru-RU" dirty="0"/>
          </a:p>
          <a:p>
            <a:pPr marL="0" indent="0" algn="just">
              <a:buNone/>
            </a:pPr>
            <a:r>
              <a:rPr lang="ru-RU" dirty="0" smtClean="0"/>
              <a:t>2</a:t>
            </a:r>
            <a:r>
              <a:rPr lang="ru-RU" dirty="0"/>
              <a:t>. Документ за собственост върху недвижим </a:t>
            </a:r>
            <a:r>
              <a:rPr lang="ru-RU" dirty="0" smtClean="0"/>
              <a:t>имот</a:t>
            </a:r>
            <a:endParaRPr lang="ru-RU" dirty="0"/>
          </a:p>
          <a:p>
            <a:pPr marL="0" indent="0" algn="just">
              <a:buNone/>
            </a:pPr>
            <a:r>
              <a:rPr lang="ru-RU" dirty="0"/>
              <a:t>3. Партньорско </a:t>
            </a:r>
            <a:r>
              <a:rPr lang="ru-RU" dirty="0" smtClean="0"/>
              <a:t>споразумение</a:t>
            </a:r>
            <a:endParaRPr lang="ru-RU" dirty="0"/>
          </a:p>
          <a:p>
            <a:pPr marL="0" indent="0" algn="just">
              <a:buNone/>
            </a:pPr>
            <a:r>
              <a:rPr lang="ru-RU" dirty="0"/>
              <a:t>4. </a:t>
            </a:r>
            <a:r>
              <a:rPr lang="ru-RU" dirty="0" smtClean="0"/>
              <a:t>Договор </a:t>
            </a:r>
            <a:r>
              <a:rPr lang="ru-RU" dirty="0"/>
              <a:t>за обществена услуга за обществен превоз на </a:t>
            </a:r>
            <a:r>
              <a:rPr lang="ru-RU" dirty="0" smtClean="0"/>
              <a:t>пътници, съгласно </a:t>
            </a:r>
            <a:r>
              <a:rPr lang="ru-RU" dirty="0"/>
              <a:t>Регламент (ЕО) №</a:t>
            </a:r>
            <a:r>
              <a:rPr lang="ru-RU" dirty="0" smtClean="0"/>
              <a:t>1370/2007</a:t>
            </a:r>
            <a:endParaRPr lang="ru-RU" dirty="0"/>
          </a:p>
          <a:p>
            <a:pPr marL="0" indent="0" algn="just">
              <a:buNone/>
            </a:pPr>
            <a:r>
              <a:rPr lang="ru-RU" dirty="0"/>
              <a:t>5. Декларация за съответствие с изискванията по процедурата при кандидатстване </a:t>
            </a:r>
            <a:r>
              <a:rPr lang="ru-RU" dirty="0" smtClean="0"/>
              <a:t> (</a:t>
            </a:r>
            <a:r>
              <a:rPr lang="ru-RU" dirty="0"/>
              <a:t>Приложение В1 за общини кандидати и Приложение В2 за партньори</a:t>
            </a:r>
            <a:r>
              <a:rPr lang="ru-RU" dirty="0" smtClean="0"/>
              <a:t>)</a:t>
            </a:r>
            <a:endParaRPr lang="ru-RU" dirty="0"/>
          </a:p>
          <a:p>
            <a:pPr marL="0" indent="0" algn="just">
              <a:buNone/>
            </a:pPr>
            <a:r>
              <a:rPr lang="ru-RU" dirty="0" smtClean="0"/>
              <a:t>6</a:t>
            </a:r>
            <a:r>
              <a:rPr lang="ru-RU" dirty="0"/>
              <a:t>. Остойностен списък с описание на всички предвидени доставки (Приложение Б</a:t>
            </a:r>
            <a:r>
              <a:rPr lang="ru-RU" dirty="0" smtClean="0"/>
              <a:t>)</a:t>
            </a:r>
          </a:p>
          <a:p>
            <a:pPr marL="0" indent="0" algn="just">
              <a:buNone/>
            </a:pPr>
            <a:r>
              <a:rPr lang="ru-RU" dirty="0" smtClean="0"/>
              <a:t>7</a:t>
            </a:r>
            <a:r>
              <a:rPr lang="ru-RU" dirty="0"/>
              <a:t>. Контролен лист за самооценка относно съблюдаване на принципа за „ненанасяне </a:t>
            </a:r>
            <a:r>
              <a:rPr lang="ru-RU" dirty="0" smtClean="0"/>
              <a:t>на </a:t>
            </a:r>
            <a:r>
              <a:rPr lang="ru-RU" dirty="0"/>
              <a:t>значителни вреди“ (DNSH</a:t>
            </a:r>
            <a:r>
              <a:rPr lang="ru-RU" dirty="0" smtClean="0"/>
              <a:t>)</a:t>
            </a:r>
            <a:endParaRPr lang="ru-RU" dirty="0"/>
          </a:p>
          <a:p>
            <a:pPr marL="0" indent="0" algn="just">
              <a:buNone/>
            </a:pPr>
            <a:r>
              <a:rPr lang="ru-RU" dirty="0"/>
              <a:t>8. Техническа </a:t>
            </a:r>
            <a:r>
              <a:rPr lang="ru-RU" dirty="0" smtClean="0"/>
              <a:t>документация</a:t>
            </a:r>
            <a:endParaRPr lang="ru-RU" dirty="0"/>
          </a:p>
          <a:p>
            <a:pPr marL="0" indent="0" algn="just">
              <a:buNone/>
            </a:pPr>
            <a:r>
              <a:rPr lang="ru-RU" dirty="0"/>
              <a:t>9. </a:t>
            </a:r>
            <a:r>
              <a:rPr lang="ru-RU" b="1" dirty="0"/>
              <a:t>Документация по ЗОП </a:t>
            </a:r>
            <a:r>
              <a:rPr lang="ru-RU" dirty="0"/>
              <a:t>(подготвена документация по реда на ЗОП или обявена </a:t>
            </a:r>
            <a:r>
              <a:rPr lang="ru-RU" dirty="0" smtClean="0"/>
              <a:t>обществена </a:t>
            </a:r>
            <a:r>
              <a:rPr lang="ru-RU" dirty="0"/>
              <a:t>поръчка или сключен договор за Дейност 1 и/или Дейност 2</a:t>
            </a:r>
            <a:r>
              <a:rPr lang="ru-RU" dirty="0" smtClean="0"/>
              <a:t>)</a:t>
            </a:r>
            <a:endParaRPr lang="ru-RU" dirty="0"/>
          </a:p>
          <a:p>
            <a:pPr marL="0" indent="0" algn="just">
              <a:buNone/>
            </a:pPr>
            <a:r>
              <a:rPr lang="ru-RU" dirty="0"/>
              <a:t>10. Анализ на заложените разходи по </a:t>
            </a:r>
            <a:r>
              <a:rPr lang="ru-RU" dirty="0" smtClean="0"/>
              <a:t>ПИИ</a:t>
            </a:r>
            <a:endParaRPr lang="ru-RU" dirty="0"/>
          </a:p>
          <a:p>
            <a:pPr marL="0" indent="0" algn="just">
              <a:buNone/>
            </a:pPr>
            <a:r>
              <a:rPr lang="ru-RU" dirty="0"/>
              <a:t>11. Пълномощно/заповед за упълномощаване </a:t>
            </a:r>
            <a:r>
              <a:rPr lang="ru-RU" dirty="0" smtClean="0"/>
              <a:t>(</a:t>
            </a:r>
            <a:r>
              <a:rPr lang="ru-RU" dirty="0"/>
              <a:t>ако е </a:t>
            </a:r>
            <a:r>
              <a:rPr lang="ru-RU" dirty="0" smtClean="0"/>
              <a:t>приложимо)</a:t>
            </a:r>
            <a:endParaRPr lang="bg-BG" dirty="0"/>
          </a:p>
        </p:txBody>
      </p:sp>
      <p:pic>
        <p:nvPicPr>
          <p:cNvPr id="9" name="Picture 8"/>
          <p:cNvPicPr>
            <a:picLocks noChangeAspect="1"/>
          </p:cNvPicPr>
          <p:nvPr/>
        </p:nvPicPr>
        <p:blipFill>
          <a:blip r:embed="rId2"/>
          <a:stretch>
            <a:fillRect/>
          </a:stretch>
        </p:blipFill>
        <p:spPr>
          <a:xfrm>
            <a:off x="9363653" y="-29449"/>
            <a:ext cx="3005328" cy="947928"/>
          </a:xfrm>
          <a:prstGeom prst="rect">
            <a:avLst/>
          </a:prstGeom>
        </p:spPr>
      </p:pic>
    </p:spTree>
    <p:extLst>
      <p:ext uri="{BB962C8B-B14F-4D97-AF65-F5344CB8AC3E}">
        <p14:creationId xmlns:p14="http://schemas.microsoft.com/office/powerpoint/2010/main" val="2835934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80539"/>
            <a:ext cx="9135687" cy="5184626"/>
          </a:xfrm>
        </p:spPr>
        <p:txBody>
          <a:bodyPr>
            <a:normAutofit lnSpcReduction="10000"/>
          </a:bodyPr>
          <a:lstStyle/>
          <a:p>
            <a:pPr lvl="0"/>
            <a:endParaRPr lang="bg-BG" sz="2200" dirty="0" smtClean="0">
              <a:cs typeface="Times New Roman" panose="02020603050405020304" pitchFamily="18" charset="0"/>
            </a:endParaRPr>
          </a:p>
          <a:p>
            <a:pPr lvl="0" algn="just"/>
            <a:r>
              <a:rPr lang="bg-BG" b="1" dirty="0" smtClean="0"/>
              <a:t>За отчитане на изпълнението на </a:t>
            </a:r>
            <a:r>
              <a:rPr lang="ru-RU" b="1" dirty="0" smtClean="0"/>
              <a:t>ключов </a:t>
            </a:r>
            <a:r>
              <a:rPr lang="ru-RU" b="1" dirty="0"/>
              <a:t>етап 202 „Договори за новите превозни средства за обществен транспорт с нулеви </a:t>
            </a:r>
            <a:r>
              <a:rPr lang="ru-RU" b="1" dirty="0" smtClean="0"/>
              <a:t>емисии“ е необходимо регулярно представяне пред СНД на: </a:t>
            </a:r>
            <a:endParaRPr lang="ru-RU" b="1" dirty="0"/>
          </a:p>
          <a:p>
            <a:pPr lvl="2" algn="just"/>
            <a:r>
              <a:rPr lang="ru-RU" sz="2400" dirty="0"/>
              <a:t>а) </a:t>
            </a:r>
            <a:r>
              <a:rPr lang="ru-RU" sz="2400" dirty="0" smtClean="0"/>
              <a:t> копие </a:t>
            </a:r>
            <a:r>
              <a:rPr lang="ru-RU" sz="2400" dirty="0"/>
              <a:t>и връзка към публикацията в националната платформа за обществени поръчки, показваща критериите за допустимост и възлагане, както и методиката за оценка, която ще се прилага за избора на спечелилите оферти,</a:t>
            </a:r>
          </a:p>
          <a:p>
            <a:pPr lvl="2" algn="just"/>
            <a:r>
              <a:rPr lang="ru-RU" sz="2400" dirty="0"/>
              <a:t>б) </a:t>
            </a:r>
            <a:r>
              <a:rPr lang="ru-RU" sz="2400" dirty="0" smtClean="0"/>
              <a:t>  копие </a:t>
            </a:r>
            <a:r>
              <a:rPr lang="ru-RU" sz="2400" dirty="0"/>
              <a:t>от подписаните договори с контрагентите,</a:t>
            </a:r>
          </a:p>
          <a:p>
            <a:pPr lvl="2" algn="just"/>
            <a:r>
              <a:rPr lang="ru-RU" sz="2400" dirty="0"/>
              <a:t>в</a:t>
            </a:r>
            <a:r>
              <a:rPr lang="ru-RU" sz="2400" dirty="0" smtClean="0"/>
              <a:t>) копие </a:t>
            </a:r>
            <a:r>
              <a:rPr lang="ru-RU" sz="2400" dirty="0"/>
              <a:t>от доклада на </a:t>
            </a:r>
            <a:r>
              <a:rPr lang="ru-RU" sz="2400" dirty="0" smtClean="0"/>
              <a:t>комисията </a:t>
            </a:r>
            <a:r>
              <a:rPr lang="ru-RU" sz="2400" dirty="0"/>
              <a:t>за оценка, обосноваващ избора на спечелилите участници в търга. </a:t>
            </a:r>
          </a:p>
          <a:p>
            <a:pPr marL="914400" lvl="2" indent="0" algn="just">
              <a:buNone/>
            </a:pPr>
            <a:r>
              <a:rPr lang="ru-RU" sz="2400" dirty="0" smtClean="0"/>
              <a:t>				КРАЕН СРОК: </a:t>
            </a:r>
            <a:r>
              <a:rPr lang="ru-RU" sz="2400" b="1" dirty="0" smtClean="0"/>
              <a:t>28.09.2023 Г.</a:t>
            </a:r>
          </a:p>
        </p:txBody>
      </p:sp>
      <p:sp>
        <p:nvSpPr>
          <p:cNvPr id="9" name="Content Placeholder 2"/>
          <p:cNvSpPr txBox="1">
            <a:spLocks/>
          </p:cNvSpPr>
          <p:nvPr/>
        </p:nvSpPr>
        <p:spPr>
          <a:xfrm>
            <a:off x="523702" y="279300"/>
            <a:ext cx="8774637" cy="527035"/>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lgn="ctr">
              <a:buNone/>
            </a:pPr>
            <a:r>
              <a:rPr lang="bg-BG" sz="2600" b="1" dirty="0">
                <a:solidFill>
                  <a:srgbClr val="92D050"/>
                </a:solidFill>
                <a:latin typeface="Calibri" panose="020F0502020204030204" pitchFamily="34" charset="0"/>
              </a:rPr>
              <a:t>Основни параметри на процедурата</a:t>
            </a:r>
          </a:p>
        </p:txBody>
      </p:sp>
      <p:grpSp>
        <p:nvGrpSpPr>
          <p:cNvPr id="4" name="Group 3"/>
          <p:cNvGrpSpPr/>
          <p:nvPr/>
        </p:nvGrpSpPr>
        <p:grpSpPr>
          <a:xfrm>
            <a:off x="461570" y="867747"/>
            <a:ext cx="9200572" cy="581122"/>
            <a:chOff x="-48495" y="-326719"/>
            <a:chExt cx="2741957" cy="1713085"/>
          </a:xfrm>
        </p:grpSpPr>
        <p:sp>
          <p:nvSpPr>
            <p:cNvPr id="5" name="Rounded Rectangle 4"/>
            <p:cNvSpPr/>
            <p:nvPr/>
          </p:nvSpPr>
          <p:spPr>
            <a:xfrm>
              <a:off x="-48495" y="-326719"/>
              <a:ext cx="2741957" cy="151165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txBox="1"/>
            <p:nvPr/>
          </p:nvSpPr>
          <p:spPr>
            <a:xfrm>
              <a:off x="99091" y="22297"/>
              <a:ext cx="2594371" cy="13640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bg-BG" altLang="bg-BG" sz="2000" dirty="0" smtClean="0">
                  <a:solidFill>
                    <a:schemeClr val="tx1"/>
                  </a:solidFill>
                </a:rPr>
                <a:t>ВАЖНО!</a:t>
              </a:r>
              <a:endParaRPr lang="bg-BG" altLang="bg-BG" sz="2000" dirty="0">
                <a:solidFill>
                  <a:schemeClr val="tx1"/>
                </a:solidFill>
              </a:endParaRPr>
            </a:p>
          </p:txBody>
        </p:sp>
      </p:grpSp>
      <p:pic>
        <p:nvPicPr>
          <p:cNvPr id="7" name="Picture 6"/>
          <p:cNvPicPr>
            <a:picLocks noChangeAspect="1"/>
          </p:cNvPicPr>
          <p:nvPr/>
        </p:nvPicPr>
        <p:blipFill>
          <a:blip r:embed="rId2"/>
          <a:stretch>
            <a:fillRect/>
          </a:stretch>
        </p:blipFill>
        <p:spPr>
          <a:xfrm>
            <a:off x="9298339" y="38213"/>
            <a:ext cx="3005328" cy="947928"/>
          </a:xfrm>
          <a:prstGeom prst="rect">
            <a:avLst/>
          </a:prstGeom>
        </p:spPr>
      </p:pic>
    </p:spTree>
    <p:extLst>
      <p:ext uri="{BB962C8B-B14F-4D97-AF65-F5344CB8AC3E}">
        <p14:creationId xmlns:p14="http://schemas.microsoft.com/office/powerpoint/2010/main" val="29086246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943" y="1642188"/>
            <a:ext cx="9247315" cy="5215811"/>
          </a:xfrm>
        </p:spPr>
        <p:txBody>
          <a:bodyPr>
            <a:normAutofit/>
          </a:bodyPr>
          <a:lstStyle/>
          <a:p>
            <a:pPr algn="just"/>
            <a:r>
              <a:rPr lang="ru-RU" dirty="0"/>
              <a:t>Предложенията за изпълнение на инвестиции се подават </a:t>
            </a:r>
            <a:r>
              <a:rPr lang="ru-RU" dirty="0" smtClean="0"/>
              <a:t>по електронен път, чрез </a:t>
            </a:r>
            <a:r>
              <a:rPr lang="ru-RU" dirty="0"/>
              <a:t>попълване на уеб базиран формуляр за кандидатстване и подаване на формуляра и придружителните документи чрез ИС за МВУ (ИСУН 2020, раздел НПВУ</a:t>
            </a:r>
            <a:r>
              <a:rPr lang="ru-RU" dirty="0" smtClean="0"/>
              <a:t>), </a:t>
            </a:r>
            <a:r>
              <a:rPr lang="ru-RU" dirty="0"/>
              <a:t>единствено с използването на валиден Квалифициран електронен подпис (КЕП</a:t>
            </a:r>
            <a:r>
              <a:rPr lang="ru-RU" dirty="0" smtClean="0"/>
              <a:t>), валиден </a:t>
            </a:r>
            <a:r>
              <a:rPr lang="ru-RU" dirty="0"/>
              <a:t>към датата на кандидатстване, чрез модула „</a:t>
            </a:r>
            <a:r>
              <a:rPr lang="ru-RU" dirty="0" smtClean="0"/>
              <a:t>Е-кандидатстване</a:t>
            </a:r>
            <a:r>
              <a:rPr lang="ru-RU" dirty="0"/>
              <a:t>“ на интернет адрес</a:t>
            </a:r>
            <a:r>
              <a:rPr lang="ru-RU" dirty="0" smtClean="0"/>
              <a:t>: </a:t>
            </a:r>
            <a:r>
              <a:rPr lang="en-US" dirty="0" smtClean="0">
                <a:hlinkClick r:id="rId2"/>
              </a:rPr>
              <a:t>https</a:t>
            </a:r>
            <a:r>
              <a:rPr lang="en-US" dirty="0">
                <a:hlinkClick r:id="rId2"/>
              </a:rPr>
              <a:t>://eumis2020.government.bg/bg/s/800c457d-e8be-4421-8ed9-9e78d0a75c39/Procedure/Active</a:t>
            </a:r>
            <a:endParaRPr lang="ru-RU" dirty="0"/>
          </a:p>
          <a:p>
            <a:pPr algn="just"/>
            <a:r>
              <a:rPr lang="ru-RU" dirty="0" smtClean="0"/>
              <a:t>Примерните </a:t>
            </a:r>
            <a:r>
              <a:rPr lang="ru-RU" dirty="0"/>
              <a:t>указания за попълване на електронен Формуляр </a:t>
            </a:r>
            <a:r>
              <a:rPr lang="ru-RU" dirty="0" smtClean="0"/>
              <a:t>за кандидатстване </a:t>
            </a:r>
            <a:r>
              <a:rPr lang="ru-RU" dirty="0"/>
              <a:t>се съдържат в Приложение Л1: „Указания за попълване и подаване на Електронен формуляр за </a:t>
            </a:r>
            <a:r>
              <a:rPr lang="ru-RU" dirty="0" smtClean="0"/>
              <a:t>кандидатстване“ </a:t>
            </a:r>
          </a:p>
          <a:p>
            <a:pPr algn="just"/>
            <a:r>
              <a:rPr lang="ru-RU" dirty="0" smtClean="0"/>
              <a:t>Оценката </a:t>
            </a:r>
            <a:r>
              <a:rPr lang="ru-RU" dirty="0"/>
              <a:t>по настоящата процедура ще се извършва на един етап, в съответствие с </a:t>
            </a:r>
            <a:r>
              <a:rPr lang="ru-RU" dirty="0" smtClean="0"/>
              <a:t>чл.17 </a:t>
            </a:r>
            <a:r>
              <a:rPr lang="ru-RU" dirty="0"/>
              <a:t>на Постановление на Министерския съвет №114/08.06.2022 г. за определяне на детайлни правила за предоставяне на средства на крайни получатели от Механизма за възстановяване и устойчивост (Обн. ДВ. бр.43 от 10 Юни 2022 г.,изм. и доп. ДВ. бр.70 от 30 Август 2022 г.) </a:t>
            </a:r>
            <a:endParaRPr lang="ru-RU" dirty="0" smtClean="0"/>
          </a:p>
          <a:p>
            <a:pPr algn="just"/>
            <a:endParaRPr lang="bg-BG" dirty="0"/>
          </a:p>
        </p:txBody>
      </p:sp>
      <p:grpSp>
        <p:nvGrpSpPr>
          <p:cNvPr id="6" name="Group 5"/>
          <p:cNvGrpSpPr/>
          <p:nvPr/>
        </p:nvGrpSpPr>
        <p:grpSpPr>
          <a:xfrm>
            <a:off x="1221972" y="339435"/>
            <a:ext cx="8579843" cy="1148798"/>
            <a:chOff x="1581123" y="-2484559"/>
            <a:chExt cx="3654487" cy="1753815"/>
          </a:xfrm>
        </p:grpSpPr>
        <p:sp>
          <p:nvSpPr>
            <p:cNvPr id="7" name="Rounded Rectangle 6"/>
            <p:cNvSpPr/>
            <p:nvPr/>
          </p:nvSpPr>
          <p:spPr>
            <a:xfrm>
              <a:off x="2122634" y="-2363478"/>
              <a:ext cx="2741957" cy="151165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ounded Rectangle 4"/>
            <p:cNvSpPr txBox="1"/>
            <p:nvPr/>
          </p:nvSpPr>
          <p:spPr>
            <a:xfrm>
              <a:off x="1581123" y="-2484559"/>
              <a:ext cx="3654487" cy="175381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altLang="bg-BG" dirty="0">
                  <a:solidFill>
                    <a:schemeClr val="tx1"/>
                  </a:solidFill>
                </a:rPr>
                <a:t>Кандидатстване</a:t>
              </a:r>
              <a:r>
                <a:rPr lang="ru-RU" altLang="bg-BG" dirty="0" smtClean="0">
                  <a:solidFill>
                    <a:schemeClr val="tx1"/>
                  </a:solidFill>
                </a:rPr>
                <a:t>, оценка </a:t>
              </a:r>
              <a:r>
                <a:rPr lang="ru-RU" altLang="bg-BG" dirty="0">
                  <a:solidFill>
                    <a:schemeClr val="tx1"/>
                  </a:solidFill>
                </a:rPr>
                <a:t>и договаряне</a:t>
              </a:r>
              <a:endParaRPr lang="bg-BG" altLang="bg-BG" dirty="0">
                <a:solidFill>
                  <a:schemeClr val="tx1"/>
                </a:solidFill>
              </a:endParaRPr>
            </a:p>
          </p:txBody>
        </p:sp>
      </p:grpSp>
      <p:pic>
        <p:nvPicPr>
          <p:cNvPr id="9" name="Picture 8"/>
          <p:cNvPicPr>
            <a:picLocks noChangeAspect="1"/>
          </p:cNvPicPr>
          <p:nvPr/>
        </p:nvPicPr>
        <p:blipFill>
          <a:blip r:embed="rId3"/>
          <a:stretch>
            <a:fillRect/>
          </a:stretch>
        </p:blipFill>
        <p:spPr>
          <a:xfrm>
            <a:off x="9186672" y="0"/>
            <a:ext cx="3005328" cy="947928"/>
          </a:xfrm>
          <a:prstGeom prst="rect">
            <a:avLst/>
          </a:prstGeom>
        </p:spPr>
      </p:pic>
    </p:spTree>
    <p:extLst>
      <p:ext uri="{BB962C8B-B14F-4D97-AF65-F5344CB8AC3E}">
        <p14:creationId xmlns:p14="http://schemas.microsoft.com/office/powerpoint/2010/main" val="8635700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242" y="1645920"/>
            <a:ext cx="9308896" cy="5104015"/>
          </a:xfrm>
        </p:spPr>
        <p:txBody>
          <a:bodyPr>
            <a:normAutofit lnSpcReduction="10000"/>
          </a:bodyPr>
          <a:lstStyle/>
          <a:p>
            <a:pPr algn="just"/>
            <a:endParaRPr lang="ru-RU" dirty="0"/>
          </a:p>
          <a:p>
            <a:pPr algn="just"/>
            <a:r>
              <a:rPr lang="ru-RU" dirty="0"/>
              <a:t>Оценката се извършва по посочените в Насоките за кандидатстване критерии за административна допустимост и критерии за оценка на качеството</a:t>
            </a:r>
          </a:p>
          <a:p>
            <a:pPr algn="just"/>
            <a:r>
              <a:rPr lang="ru-RU" dirty="0" smtClean="0"/>
              <a:t>В </a:t>
            </a:r>
            <a:r>
              <a:rPr lang="ru-RU" dirty="0"/>
              <a:t>процеса на оценка, комуникацията с кандидата се извършва електронно чрез профила, от който е подадено предложението за изпълнение на инвестиция в ИС за МВУ </a:t>
            </a:r>
          </a:p>
          <a:p>
            <a:pPr algn="just"/>
            <a:r>
              <a:rPr lang="ru-RU" dirty="0" smtClean="0"/>
              <a:t>В </a:t>
            </a:r>
            <a:r>
              <a:rPr lang="ru-RU" dirty="0"/>
              <a:t>случай че при оценка на административното съответствие и допустимостта </a:t>
            </a:r>
            <a:r>
              <a:rPr lang="ru-RU" dirty="0" smtClean="0"/>
              <a:t>се установи </a:t>
            </a:r>
            <a:r>
              <a:rPr lang="ru-RU" dirty="0"/>
              <a:t>липса на документи </a:t>
            </a:r>
            <a:r>
              <a:rPr lang="ru-RU" dirty="0" smtClean="0"/>
              <a:t>и/или </a:t>
            </a:r>
            <a:r>
              <a:rPr lang="ru-RU" dirty="0"/>
              <a:t>друга нередовност, Оценителната комисия еднократно </a:t>
            </a:r>
            <a:r>
              <a:rPr lang="ru-RU" dirty="0" smtClean="0"/>
              <a:t>ще изпраща </a:t>
            </a:r>
            <a:r>
              <a:rPr lang="ru-RU" dirty="0"/>
              <a:t>чрез </a:t>
            </a:r>
            <a:r>
              <a:rPr lang="ru-RU" dirty="0" smtClean="0"/>
              <a:t>ИС за МВУ </a:t>
            </a:r>
            <a:r>
              <a:rPr lang="ru-RU" dirty="0"/>
              <a:t>уведомление за </a:t>
            </a:r>
            <a:r>
              <a:rPr lang="ru-RU" dirty="0" smtClean="0"/>
              <a:t>установените нередовности </a:t>
            </a:r>
            <a:r>
              <a:rPr lang="ru-RU" dirty="0"/>
              <a:t>като определя срок за тяхното отстраняване, който не може </a:t>
            </a:r>
            <a:r>
              <a:rPr lang="ru-RU" dirty="0" smtClean="0"/>
              <a:t>да бъде </a:t>
            </a:r>
            <a:r>
              <a:rPr lang="ru-RU" dirty="0"/>
              <a:t>по-кратък от </a:t>
            </a:r>
            <a:r>
              <a:rPr lang="ru-RU" dirty="0" smtClean="0"/>
              <a:t>7 </a:t>
            </a:r>
            <a:r>
              <a:rPr lang="ru-RU" dirty="0"/>
              <a:t>дни от датата на изпращане на уведомлението </a:t>
            </a:r>
            <a:r>
              <a:rPr lang="ru-RU" dirty="0" smtClean="0"/>
              <a:t>чрез системата</a:t>
            </a:r>
          </a:p>
          <a:p>
            <a:pPr algn="just"/>
            <a:r>
              <a:rPr lang="ru-RU" dirty="0" smtClean="0"/>
              <a:t>Предложенията</a:t>
            </a:r>
            <a:r>
              <a:rPr lang="ru-RU" dirty="0"/>
              <a:t>, получили минимум </a:t>
            </a:r>
            <a:r>
              <a:rPr lang="ru-RU" dirty="0" smtClean="0"/>
              <a:t>60 </a:t>
            </a:r>
            <a:r>
              <a:rPr lang="ru-RU" dirty="0"/>
              <a:t>точки на </a:t>
            </a:r>
            <a:r>
              <a:rPr lang="ru-RU" dirty="0" smtClean="0"/>
              <a:t>критериите </a:t>
            </a:r>
            <a:r>
              <a:rPr lang="ru-RU" dirty="0"/>
              <a:t>за оценка на качеството, се класират в низходящ ред </a:t>
            </a:r>
            <a:r>
              <a:rPr lang="ru-RU" dirty="0" smtClean="0"/>
              <a:t>съобразно получената </a:t>
            </a:r>
            <a:r>
              <a:rPr lang="ru-RU" dirty="0"/>
              <a:t>оценка като се изготвят списъци за </a:t>
            </a:r>
            <a:r>
              <a:rPr lang="ru-RU" dirty="0" smtClean="0"/>
              <a:t>класиране</a:t>
            </a:r>
          </a:p>
          <a:p>
            <a:pPr algn="just"/>
            <a:r>
              <a:rPr lang="ru-RU" dirty="0" smtClean="0"/>
              <a:t>Предложения</a:t>
            </a:r>
            <a:r>
              <a:rPr lang="ru-RU" dirty="0"/>
              <a:t>, които са получили по-малко от </a:t>
            </a:r>
            <a:r>
              <a:rPr lang="ru-RU" dirty="0" smtClean="0"/>
              <a:t>60 </a:t>
            </a:r>
            <a:r>
              <a:rPr lang="ru-RU" dirty="0"/>
              <a:t>точки </a:t>
            </a:r>
            <a:r>
              <a:rPr lang="ru-RU" dirty="0" smtClean="0"/>
              <a:t>се отхвърлят</a:t>
            </a:r>
          </a:p>
          <a:p>
            <a:pPr algn="just"/>
            <a:endParaRPr lang="bg-BG" dirty="0"/>
          </a:p>
        </p:txBody>
      </p:sp>
      <p:grpSp>
        <p:nvGrpSpPr>
          <p:cNvPr id="6" name="Group 5"/>
          <p:cNvGrpSpPr/>
          <p:nvPr/>
        </p:nvGrpSpPr>
        <p:grpSpPr>
          <a:xfrm>
            <a:off x="2261062" y="424167"/>
            <a:ext cx="6601957" cy="1013936"/>
            <a:chOff x="2122634" y="-2363478"/>
            <a:chExt cx="2741957" cy="1511654"/>
          </a:xfrm>
        </p:grpSpPr>
        <p:sp>
          <p:nvSpPr>
            <p:cNvPr id="7" name="Rounded Rectangle 6"/>
            <p:cNvSpPr/>
            <p:nvPr/>
          </p:nvSpPr>
          <p:spPr>
            <a:xfrm>
              <a:off x="2122634" y="-2363478"/>
              <a:ext cx="2741957" cy="151165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ounded Rectangle 4"/>
            <p:cNvSpPr txBox="1"/>
            <p:nvPr/>
          </p:nvSpPr>
          <p:spPr>
            <a:xfrm>
              <a:off x="2151545" y="-2192686"/>
              <a:ext cx="2594371" cy="11700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altLang="bg-BG" dirty="0">
                  <a:solidFill>
                    <a:schemeClr val="tx1"/>
                  </a:solidFill>
                </a:rPr>
                <a:t>Кандидатстване</a:t>
              </a:r>
              <a:r>
                <a:rPr lang="ru-RU" altLang="bg-BG" dirty="0" smtClean="0">
                  <a:solidFill>
                    <a:schemeClr val="tx1"/>
                  </a:solidFill>
                </a:rPr>
                <a:t>, оценка </a:t>
              </a:r>
              <a:r>
                <a:rPr lang="ru-RU" altLang="bg-BG" dirty="0">
                  <a:solidFill>
                    <a:schemeClr val="tx1"/>
                  </a:solidFill>
                </a:rPr>
                <a:t>и договаряне</a:t>
              </a:r>
              <a:endParaRPr lang="bg-BG" altLang="bg-BG" dirty="0">
                <a:solidFill>
                  <a:schemeClr val="tx1"/>
                </a:solidFill>
              </a:endParaRPr>
            </a:p>
          </p:txBody>
        </p:sp>
      </p:grpSp>
      <p:pic>
        <p:nvPicPr>
          <p:cNvPr id="9" name="Picture 8"/>
          <p:cNvPicPr>
            <a:picLocks noChangeAspect="1"/>
          </p:cNvPicPr>
          <p:nvPr/>
        </p:nvPicPr>
        <p:blipFill>
          <a:blip r:embed="rId2"/>
          <a:stretch>
            <a:fillRect/>
          </a:stretch>
        </p:blipFill>
        <p:spPr>
          <a:xfrm>
            <a:off x="9335662" y="-55218"/>
            <a:ext cx="3005328" cy="947928"/>
          </a:xfrm>
          <a:prstGeom prst="rect">
            <a:avLst/>
          </a:prstGeom>
        </p:spPr>
      </p:pic>
    </p:spTree>
    <p:extLst>
      <p:ext uri="{BB962C8B-B14F-4D97-AF65-F5344CB8AC3E}">
        <p14:creationId xmlns:p14="http://schemas.microsoft.com/office/powerpoint/2010/main" val="21295780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609600"/>
            <a:ext cx="7518607" cy="678873"/>
          </a:xfrm>
        </p:spPr>
        <p:txBody>
          <a:bodyPr>
            <a:normAutofit fontScale="90000"/>
          </a:bodyPr>
          <a:lstStyle/>
          <a:p>
            <a:pPr algn="ctr">
              <a:buClr>
                <a:schemeClr val="tx2">
                  <a:lumMod val="50000"/>
                </a:schemeClr>
              </a:buClr>
            </a:pPr>
            <a:r>
              <a:rPr lang="ru-RU" sz="2000" b="1" dirty="0">
                <a:solidFill>
                  <a:srgbClr val="92D050"/>
                </a:solidFill>
                <a:latin typeface="Calibri" panose="020F0502020204030204" pitchFamily="34" charset="0"/>
              </a:rPr>
              <a:t>ПРОЦЕДУРА </a:t>
            </a:r>
            <a:r>
              <a:rPr lang="en-US" sz="2000" b="1" dirty="0">
                <a:solidFill>
                  <a:srgbClr val="92D050"/>
                </a:solidFill>
                <a:latin typeface="Calibri" panose="020F0502020204030204" pitchFamily="34" charset="0"/>
              </a:rPr>
              <a:t>BG-RRP-8.013 </a:t>
            </a:r>
            <a:r>
              <a:rPr lang="en-US" sz="2000" b="1" dirty="0" smtClean="0">
                <a:solidFill>
                  <a:srgbClr val="92D050"/>
                </a:solidFill>
                <a:latin typeface="Calibri" panose="020F0502020204030204" pitchFamily="34" charset="0"/>
              </a:rPr>
              <a:t>„</a:t>
            </a:r>
            <a:r>
              <a:rPr lang="ru-RU" sz="2000" b="1" dirty="0" smtClean="0">
                <a:solidFill>
                  <a:srgbClr val="92D050"/>
                </a:solidFill>
                <a:latin typeface="Calibri" panose="020F0502020204030204" pitchFamily="34" charset="0"/>
              </a:rPr>
              <a:t>ЕКОЛОГОСЪОБРАЗНА МОБИЛНОСТ“ </a:t>
            </a:r>
            <a:r>
              <a:rPr lang="ru-RU" sz="2000" dirty="0">
                <a:solidFill>
                  <a:srgbClr val="92D050"/>
                </a:solidFill>
                <a:latin typeface="Calibri" panose="020F0502020204030204" pitchFamily="34" charset="0"/>
              </a:rPr>
              <a:t/>
            </a:r>
            <a:br>
              <a:rPr lang="ru-RU" sz="2000" dirty="0">
                <a:solidFill>
                  <a:srgbClr val="92D050"/>
                </a:solidFill>
                <a:latin typeface="Calibri" panose="020F0502020204030204" pitchFamily="34" charset="0"/>
              </a:rPr>
            </a:br>
            <a:endParaRPr lang="bg-BG" sz="2000" b="1" dirty="0">
              <a:latin typeface="Calibri" panose="020F0502020204030204" pitchFamily="34" charset="0"/>
            </a:endParaRPr>
          </a:p>
        </p:txBody>
      </p:sp>
      <p:sp>
        <p:nvSpPr>
          <p:cNvPr id="3" name="Content Placeholder 2"/>
          <p:cNvSpPr>
            <a:spLocks noGrp="1"/>
          </p:cNvSpPr>
          <p:nvPr>
            <p:ph idx="1"/>
          </p:nvPr>
        </p:nvSpPr>
        <p:spPr>
          <a:xfrm>
            <a:off x="677334" y="1586205"/>
            <a:ext cx="8596668" cy="4914348"/>
          </a:xfrm>
        </p:spPr>
        <p:txBody>
          <a:bodyPr>
            <a:normAutofit/>
          </a:bodyPr>
          <a:lstStyle/>
          <a:p>
            <a:pPr marL="0" indent="0" algn="just">
              <a:buNone/>
            </a:pPr>
            <a:endParaRPr lang="bg-BG" sz="2000" dirty="0" smtClean="0"/>
          </a:p>
          <a:p>
            <a:pPr marL="0" indent="0" algn="just">
              <a:buNone/>
            </a:pPr>
            <a:r>
              <a:rPr lang="bg-BG" b="1" u="sng" dirty="0">
                <a:hlinkClick r:id="rId2"/>
              </a:rPr>
              <a:t>https://eumis2020.government.bg/bg/s/800c457d-e8be-4421-8ed9-9e78d0a75c39/Procedure/Active</a:t>
            </a:r>
            <a:r>
              <a:rPr lang="bg-BG" b="1" dirty="0"/>
              <a:t> </a:t>
            </a:r>
            <a:endParaRPr lang="en-US" b="1" dirty="0" smtClean="0"/>
          </a:p>
          <a:p>
            <a:pPr marL="0" indent="0" algn="just">
              <a:buNone/>
            </a:pPr>
            <a:r>
              <a:rPr lang="en-US" b="1" u="sng" dirty="0" smtClean="0">
                <a:hlinkClick r:id="rId3"/>
              </a:rPr>
              <a:t>https</a:t>
            </a:r>
            <a:r>
              <a:rPr lang="en-US" b="1" u="sng" dirty="0">
                <a:hlinkClick r:id="rId3"/>
              </a:rPr>
              <a:t>://www.mrrb.bg/bg/proekti-po-npvu/proceduri-po-npvu/proceduri-otvoreni-za-kandidatstvane</a:t>
            </a:r>
            <a:r>
              <a:rPr lang="en-US" b="1" u="sng" dirty="0" smtClean="0">
                <a:hlinkClick r:id="rId3"/>
              </a:rPr>
              <a:t>/</a:t>
            </a:r>
            <a:endParaRPr lang="en-US" b="1" u="sng" dirty="0" smtClean="0"/>
          </a:p>
          <a:p>
            <a:pPr marL="0" indent="0" algn="just">
              <a:buNone/>
            </a:pPr>
            <a:endParaRPr lang="bg-BG" b="1" u="sng" dirty="0"/>
          </a:p>
          <a:p>
            <a:pPr marL="0" indent="0" algn="ctr">
              <a:buNone/>
            </a:pPr>
            <a:r>
              <a:rPr lang="bg-BG" sz="4300" dirty="0" smtClean="0">
                <a:solidFill>
                  <a:srgbClr val="92D050"/>
                </a:solidFill>
                <a:latin typeface="Calibri" panose="020F0502020204030204" pitchFamily="34" charset="0"/>
                <a:ea typeface="+mj-ea"/>
                <a:cs typeface="+mj-cs"/>
              </a:rPr>
              <a:t>Благодарим </a:t>
            </a:r>
            <a:r>
              <a:rPr lang="bg-BG" sz="4300" dirty="0">
                <a:solidFill>
                  <a:srgbClr val="92D050"/>
                </a:solidFill>
                <a:latin typeface="Calibri" panose="020F0502020204030204" pitchFamily="34" charset="0"/>
                <a:ea typeface="+mj-ea"/>
                <a:cs typeface="+mj-cs"/>
              </a:rPr>
              <a:t>за вниманието</a:t>
            </a:r>
            <a:r>
              <a:rPr lang="bg-BG" sz="4300" dirty="0" smtClean="0">
                <a:solidFill>
                  <a:srgbClr val="92D050"/>
                </a:solidFill>
                <a:latin typeface="Calibri" panose="020F0502020204030204" pitchFamily="34" charset="0"/>
                <a:ea typeface="+mj-ea"/>
                <a:cs typeface="+mj-cs"/>
              </a:rPr>
              <a:t>!</a:t>
            </a:r>
          </a:p>
          <a:p>
            <a:pPr marL="0" indent="0" algn="ctr">
              <a:buNone/>
            </a:pPr>
            <a:endParaRPr lang="bg-BG" sz="4300" dirty="0">
              <a:solidFill>
                <a:srgbClr val="92D050"/>
              </a:solidFill>
              <a:latin typeface="Calibri" panose="020F0502020204030204" pitchFamily="34" charset="0"/>
              <a:ea typeface="+mj-ea"/>
              <a:cs typeface="+mj-cs"/>
            </a:endParaRPr>
          </a:p>
        </p:txBody>
      </p:sp>
      <p:pic>
        <p:nvPicPr>
          <p:cNvPr id="6" name="Picture 5"/>
          <p:cNvPicPr>
            <a:picLocks noChangeAspect="1"/>
          </p:cNvPicPr>
          <p:nvPr/>
        </p:nvPicPr>
        <p:blipFill>
          <a:blip r:embed="rId4"/>
          <a:stretch>
            <a:fillRect/>
          </a:stretch>
        </p:blipFill>
        <p:spPr>
          <a:xfrm>
            <a:off x="2509935" y="5271796"/>
            <a:ext cx="4492945" cy="1306285"/>
          </a:xfrm>
          <a:prstGeom prst="rect">
            <a:avLst/>
          </a:prstGeom>
        </p:spPr>
      </p:pic>
    </p:spTree>
    <p:extLst>
      <p:ext uri="{BB962C8B-B14F-4D97-AF65-F5344CB8AC3E}">
        <p14:creationId xmlns:p14="http://schemas.microsoft.com/office/powerpoint/2010/main" val="1119904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22218"/>
            <a:ext cx="9725891" cy="5434633"/>
          </a:xfrm>
        </p:spPr>
        <p:txBody>
          <a:bodyPr>
            <a:normAutofit fontScale="92500" lnSpcReduction="20000"/>
          </a:bodyPr>
          <a:lstStyle/>
          <a:p>
            <a:pPr lvl="1" algn="just">
              <a:spcBef>
                <a:spcPts val="1800"/>
              </a:spcBef>
            </a:pPr>
            <a:r>
              <a:rPr lang="ru-RU" altLang="bg-BG" sz="2400" dirty="0">
                <a:solidFill>
                  <a:schemeClr val="tx1"/>
                </a:solidFill>
                <a:cs typeface="Times New Roman" panose="02020603050405020304" pitchFamily="18" charset="0"/>
              </a:rPr>
              <a:t>Общ бюджет по процедурата – </a:t>
            </a:r>
            <a:r>
              <a:rPr lang="ru-RU" altLang="bg-BG" sz="2400" b="1" dirty="0">
                <a:solidFill>
                  <a:schemeClr val="tx1"/>
                </a:solidFill>
                <a:cs typeface="Times New Roman" panose="02020603050405020304" pitchFamily="18" charset="0"/>
              </a:rPr>
              <a:t>100 </a:t>
            </a:r>
            <a:r>
              <a:rPr lang="ru-RU" sz="2400" b="1" dirty="0">
                <a:solidFill>
                  <a:schemeClr val="tx1"/>
                </a:solidFill>
                <a:cs typeface="Times New Roman" panose="02020603050405020304" pitchFamily="18" charset="0"/>
              </a:rPr>
              <a:t>008 386,71 </a:t>
            </a:r>
            <a:r>
              <a:rPr lang="ru-RU" altLang="bg-BG" sz="2400" b="1" dirty="0" smtClean="0">
                <a:solidFill>
                  <a:schemeClr val="tx1"/>
                </a:solidFill>
                <a:cs typeface="Times New Roman" panose="02020603050405020304" pitchFamily="18" charset="0"/>
              </a:rPr>
              <a:t>лева </a:t>
            </a:r>
            <a:r>
              <a:rPr lang="ru-RU" altLang="bg-BG" sz="2400" b="1" dirty="0">
                <a:solidFill>
                  <a:schemeClr val="tx1"/>
                </a:solidFill>
                <a:cs typeface="Times New Roman" panose="02020603050405020304" pitchFamily="18" charset="0"/>
              </a:rPr>
              <a:t>с </a:t>
            </a:r>
            <a:r>
              <a:rPr lang="ru-RU" altLang="bg-BG" sz="2400" b="1" dirty="0" smtClean="0">
                <a:solidFill>
                  <a:schemeClr val="tx1"/>
                </a:solidFill>
                <a:cs typeface="Times New Roman" panose="02020603050405020304" pitchFamily="18" charset="0"/>
              </a:rPr>
              <a:t>ДДС</a:t>
            </a:r>
            <a:r>
              <a:rPr lang="en-US" altLang="bg-BG" sz="2400" b="1" dirty="0" smtClean="0">
                <a:solidFill>
                  <a:schemeClr val="tx1"/>
                </a:solidFill>
                <a:cs typeface="Times New Roman" panose="02020603050405020304" pitchFamily="18" charset="0"/>
              </a:rPr>
              <a:t>, </a:t>
            </a:r>
            <a:r>
              <a:rPr lang="ru-RU" sz="1900" dirty="0" smtClean="0"/>
              <a:t>от </a:t>
            </a:r>
            <a:r>
              <a:rPr lang="ru-RU" sz="1900" dirty="0"/>
              <a:t>които 3 048 953,40 лева представляват ДДС и се финансират от държавния </a:t>
            </a:r>
            <a:r>
              <a:rPr lang="ru-RU" sz="1900" dirty="0" smtClean="0"/>
              <a:t>бюджет</a:t>
            </a:r>
          </a:p>
          <a:p>
            <a:pPr marL="457200" lvl="1" indent="0" algn="just">
              <a:spcBef>
                <a:spcPts val="1800"/>
              </a:spcBef>
              <a:buNone/>
            </a:pPr>
            <a:r>
              <a:rPr lang="ru-RU" altLang="bg-BG" sz="1500" dirty="0">
                <a:solidFill>
                  <a:schemeClr val="tx1"/>
                </a:solidFill>
                <a:cs typeface="Times New Roman" panose="02020603050405020304" pitchFamily="18" charset="0"/>
              </a:rPr>
              <a:t>ДДС за превозни средства и зарядни станции е недопустим за възстановяване разход по настоящата </a:t>
            </a:r>
            <a:r>
              <a:rPr lang="ru-RU" altLang="bg-BG" sz="1500" dirty="0" smtClean="0">
                <a:solidFill>
                  <a:schemeClr val="tx1"/>
                </a:solidFill>
                <a:cs typeface="Times New Roman" panose="02020603050405020304" pitchFamily="18" charset="0"/>
              </a:rPr>
              <a:t>процедура и следва </a:t>
            </a:r>
            <a:r>
              <a:rPr lang="ru-RU" altLang="bg-BG" sz="1500" dirty="0">
                <a:solidFill>
                  <a:schemeClr val="tx1"/>
                </a:solidFill>
                <a:cs typeface="Times New Roman" panose="02020603050405020304" pitchFamily="18" charset="0"/>
              </a:rPr>
              <a:t>да се посочи като собствено финансиране </a:t>
            </a:r>
            <a:r>
              <a:rPr lang="ru-RU" altLang="bg-BG" sz="1500" dirty="0" smtClean="0">
                <a:solidFill>
                  <a:schemeClr val="tx1"/>
                </a:solidFill>
                <a:cs typeface="Times New Roman" panose="02020603050405020304" pitchFamily="18" charset="0"/>
              </a:rPr>
              <a:t>в бюджетен ред 16. </a:t>
            </a:r>
            <a:r>
              <a:rPr lang="ru-RU" altLang="bg-BG" sz="1500" dirty="0">
                <a:solidFill>
                  <a:schemeClr val="tx1"/>
                </a:solidFill>
                <a:cs typeface="Times New Roman" panose="02020603050405020304" pitchFamily="18" charset="0"/>
              </a:rPr>
              <a:t>„Недопустими разходи, необходими за изпълнението на проекта (моля уточнете</a:t>
            </a:r>
            <a:r>
              <a:rPr lang="ru-RU" altLang="bg-BG" sz="1500" dirty="0" smtClean="0">
                <a:solidFill>
                  <a:schemeClr val="tx1"/>
                </a:solidFill>
                <a:cs typeface="Times New Roman" panose="02020603050405020304" pitchFamily="18" charset="0"/>
              </a:rPr>
              <a:t>)“ на </a:t>
            </a:r>
            <a:r>
              <a:rPr lang="ru-RU" altLang="bg-BG" sz="1500" dirty="0">
                <a:solidFill>
                  <a:schemeClr val="tx1"/>
                </a:solidFill>
                <a:cs typeface="Times New Roman" panose="02020603050405020304" pitchFamily="18" charset="0"/>
              </a:rPr>
              <a:t>раздел 7. „Бюджет (в лева</a:t>
            </a:r>
            <a:r>
              <a:rPr lang="ru-RU" altLang="bg-BG" sz="1500" dirty="0" smtClean="0">
                <a:solidFill>
                  <a:schemeClr val="tx1"/>
                </a:solidFill>
                <a:cs typeface="Times New Roman" panose="02020603050405020304" pitchFamily="18" charset="0"/>
              </a:rPr>
              <a:t>)“</a:t>
            </a:r>
          </a:p>
          <a:p>
            <a:pPr lvl="1" algn="just">
              <a:spcBef>
                <a:spcPts val="1800"/>
              </a:spcBef>
            </a:pPr>
            <a:endParaRPr lang="ru-RU" altLang="bg-BG" sz="2400" b="1" dirty="0" smtClean="0">
              <a:solidFill>
                <a:schemeClr val="tx1"/>
              </a:solidFill>
              <a:cs typeface="Times New Roman" panose="02020603050405020304" pitchFamily="18" charset="0"/>
            </a:endParaRPr>
          </a:p>
          <a:p>
            <a:pPr lvl="1" algn="just">
              <a:spcBef>
                <a:spcPts val="1800"/>
              </a:spcBef>
            </a:pPr>
            <a:r>
              <a:rPr lang="ru-RU" altLang="bg-BG" sz="2400" dirty="0" smtClean="0">
                <a:solidFill>
                  <a:schemeClr val="tx1"/>
                </a:solidFill>
                <a:cs typeface="Times New Roman" panose="02020603050405020304" pitchFamily="18" charset="0"/>
              </a:rPr>
              <a:t>Цели: </a:t>
            </a:r>
            <a:endParaRPr lang="ru-RU" altLang="bg-BG" sz="2400" dirty="0">
              <a:solidFill>
                <a:schemeClr val="tx1"/>
              </a:solidFill>
              <a:cs typeface="Times New Roman" panose="02020603050405020304" pitchFamily="18" charset="0"/>
            </a:endParaRPr>
          </a:p>
          <a:p>
            <a:pPr marL="457200" lvl="1" indent="0" algn="just">
              <a:spcBef>
                <a:spcPts val="1800"/>
              </a:spcBef>
              <a:buNone/>
            </a:pPr>
            <a:r>
              <a:rPr lang="ru-RU" altLang="bg-BG" sz="2400" dirty="0" smtClean="0">
                <a:solidFill>
                  <a:schemeClr val="tx1"/>
                </a:solidFill>
                <a:cs typeface="Times New Roman" panose="02020603050405020304" pitchFamily="18" charset="0"/>
              </a:rPr>
              <a:t>-</a:t>
            </a:r>
            <a:r>
              <a:rPr lang="ru-RU" altLang="bg-BG" sz="2400" b="1" dirty="0" smtClean="0">
                <a:solidFill>
                  <a:schemeClr val="tx1"/>
                </a:solidFill>
                <a:cs typeface="Times New Roman" panose="02020603050405020304" pitchFamily="18" charset="0"/>
              </a:rPr>
              <a:t>	</a:t>
            </a:r>
            <a:r>
              <a:rPr lang="ru-RU" altLang="bg-BG" sz="2000" dirty="0" smtClean="0">
                <a:solidFill>
                  <a:schemeClr val="tx1"/>
                </a:solidFill>
                <a:cs typeface="Times New Roman" panose="02020603050405020304" pitchFamily="18" charset="0"/>
              </a:rPr>
              <a:t>Да </a:t>
            </a:r>
            <a:r>
              <a:rPr lang="ru-RU" altLang="bg-BG" sz="2000" dirty="0">
                <a:solidFill>
                  <a:schemeClr val="tx1"/>
                </a:solidFill>
                <a:cs typeface="Times New Roman" panose="02020603050405020304" pitchFamily="18" charset="0"/>
              </a:rPr>
              <a:t>се подкрепи устойчивата градска мобилност чрез мерки за развитие на екологични, безопасни, функционални и енергийно ефективни транспортни </a:t>
            </a:r>
            <a:r>
              <a:rPr lang="ru-RU" altLang="bg-BG" sz="2000" dirty="0" smtClean="0">
                <a:solidFill>
                  <a:schemeClr val="tx1"/>
                </a:solidFill>
                <a:cs typeface="Times New Roman" panose="02020603050405020304" pitchFamily="18" charset="0"/>
              </a:rPr>
              <a:t>системи</a:t>
            </a:r>
          </a:p>
          <a:p>
            <a:pPr marL="457200" lvl="1" indent="0" algn="just">
              <a:spcBef>
                <a:spcPts val="1800"/>
              </a:spcBef>
              <a:buNone/>
            </a:pPr>
            <a:r>
              <a:rPr lang="ru-RU" altLang="bg-BG" sz="2000" dirty="0" smtClean="0">
                <a:solidFill>
                  <a:schemeClr val="tx1"/>
                </a:solidFill>
                <a:cs typeface="Times New Roman" panose="02020603050405020304" pitchFamily="18" charset="0"/>
              </a:rPr>
              <a:t>-	Да се създаде обществен транспорт с по-малко потребление на енергия, което ще доведе до спестяване на публичен ресурс</a:t>
            </a:r>
          </a:p>
          <a:p>
            <a:pPr lvl="1" algn="just">
              <a:spcBef>
                <a:spcPts val="1800"/>
              </a:spcBef>
              <a:buFontTx/>
              <a:buChar char="-"/>
            </a:pPr>
            <a:r>
              <a:rPr lang="ru-RU" altLang="bg-BG" sz="2000" dirty="0" smtClean="0">
                <a:solidFill>
                  <a:schemeClr val="tx1"/>
                </a:solidFill>
                <a:cs typeface="Times New Roman" panose="02020603050405020304" pitchFamily="18" charset="0"/>
              </a:rPr>
              <a:t>Да </a:t>
            </a:r>
            <a:r>
              <a:rPr lang="ru-RU" altLang="bg-BG" sz="2000" dirty="0">
                <a:solidFill>
                  <a:schemeClr val="tx1"/>
                </a:solidFill>
                <a:cs typeface="Times New Roman" panose="02020603050405020304" pitchFamily="18" charset="0"/>
              </a:rPr>
              <a:t>се реализира ефективна свързаност между градските и селските </a:t>
            </a:r>
            <a:r>
              <a:rPr lang="ru-RU" altLang="bg-BG" sz="2000" dirty="0" smtClean="0">
                <a:solidFill>
                  <a:schemeClr val="tx1"/>
                </a:solidFill>
                <a:cs typeface="Times New Roman" panose="02020603050405020304" pitchFamily="18" charset="0"/>
              </a:rPr>
              <a:t>райони </a:t>
            </a:r>
          </a:p>
          <a:p>
            <a:pPr lvl="1" algn="just">
              <a:spcBef>
                <a:spcPts val="1800"/>
              </a:spcBef>
              <a:buFontTx/>
              <a:buChar char="-"/>
            </a:pPr>
            <a:endParaRPr lang="ru-RU" altLang="bg-BG" sz="2000" dirty="0">
              <a:solidFill>
                <a:schemeClr val="tx1"/>
              </a:solidFill>
              <a:cs typeface="Times New Roman" panose="02020603050405020304" pitchFamily="18" charset="0"/>
            </a:endParaRPr>
          </a:p>
          <a:p>
            <a:pPr lvl="1" algn="just">
              <a:spcBef>
                <a:spcPts val="1800"/>
              </a:spcBef>
            </a:pPr>
            <a:r>
              <a:rPr lang="ru-RU" altLang="bg-BG" sz="2400" dirty="0">
                <a:solidFill>
                  <a:schemeClr val="tx1"/>
                </a:solidFill>
                <a:cs typeface="Times New Roman" panose="02020603050405020304" pitchFamily="18" charset="0"/>
              </a:rPr>
              <a:t>Краен срок за кандидатстване: </a:t>
            </a:r>
            <a:r>
              <a:rPr lang="ru-RU" altLang="bg-BG" sz="2400" b="1" dirty="0">
                <a:solidFill>
                  <a:schemeClr val="tx1"/>
                </a:solidFill>
                <a:cs typeface="Times New Roman" panose="02020603050405020304" pitchFamily="18" charset="0"/>
              </a:rPr>
              <a:t>30 август 2023 г., 19:00 ч.</a:t>
            </a:r>
          </a:p>
          <a:p>
            <a:pPr lvl="1" algn="just">
              <a:spcBef>
                <a:spcPts val="1800"/>
              </a:spcBef>
            </a:pPr>
            <a:endParaRPr lang="bg-BG" altLang="bg-BG" sz="2400" b="1" dirty="0">
              <a:solidFill>
                <a:srgbClr val="002060"/>
              </a:solidFill>
              <a:cs typeface="Times New Roman" panose="02020603050405020304" pitchFamily="18" charset="0"/>
            </a:endParaRPr>
          </a:p>
          <a:p>
            <a:pPr marL="0" indent="0">
              <a:buNone/>
            </a:pPr>
            <a:endParaRPr lang="bg-BG" dirty="0"/>
          </a:p>
        </p:txBody>
      </p:sp>
      <p:sp>
        <p:nvSpPr>
          <p:cNvPr id="9" name="Content Placeholder 2"/>
          <p:cNvSpPr txBox="1">
            <a:spLocks/>
          </p:cNvSpPr>
          <p:nvPr/>
        </p:nvSpPr>
        <p:spPr>
          <a:xfrm>
            <a:off x="573238" y="473964"/>
            <a:ext cx="8827739" cy="721307"/>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lgn="ctr">
              <a:buNone/>
            </a:pPr>
            <a:r>
              <a:rPr lang="bg-BG" sz="2600" b="1" dirty="0">
                <a:solidFill>
                  <a:srgbClr val="92D050"/>
                </a:solidFill>
                <a:latin typeface="Calibri" panose="020F0502020204030204" pitchFamily="34" charset="0"/>
              </a:rPr>
              <a:t>Основни параметри на процедурата</a:t>
            </a:r>
          </a:p>
        </p:txBody>
      </p:sp>
      <p:pic>
        <p:nvPicPr>
          <p:cNvPr id="6" name="Picture 5"/>
          <p:cNvPicPr>
            <a:picLocks noChangeAspect="1"/>
          </p:cNvPicPr>
          <p:nvPr/>
        </p:nvPicPr>
        <p:blipFill>
          <a:blip r:embed="rId2"/>
          <a:stretch>
            <a:fillRect/>
          </a:stretch>
        </p:blipFill>
        <p:spPr>
          <a:xfrm>
            <a:off x="9400977" y="0"/>
            <a:ext cx="3005328" cy="947928"/>
          </a:xfrm>
          <a:prstGeom prst="rect">
            <a:avLst/>
          </a:prstGeom>
        </p:spPr>
      </p:pic>
    </p:spTree>
    <p:extLst>
      <p:ext uri="{BB962C8B-B14F-4D97-AF65-F5344CB8AC3E}">
        <p14:creationId xmlns:p14="http://schemas.microsoft.com/office/powerpoint/2010/main" val="22452836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9834" y="2136710"/>
            <a:ext cx="8936182" cy="4428454"/>
          </a:xfrm>
        </p:spPr>
        <p:txBody>
          <a:bodyPr>
            <a:normAutofit fontScale="85000" lnSpcReduction="10000"/>
          </a:bodyPr>
          <a:lstStyle/>
          <a:p>
            <a:pPr lvl="0" algn="just">
              <a:buFont typeface="Wingdings" panose="05000000000000000000" pitchFamily="2" charset="2"/>
              <a:buChar char="Ø"/>
            </a:pPr>
            <a:r>
              <a:rPr lang="ru-RU" sz="2200" b="1" u="sng" dirty="0" smtClean="0">
                <a:cs typeface="Times New Roman" panose="02020603050405020304" pitchFamily="18" charset="0"/>
              </a:rPr>
              <a:t>Допустими </a:t>
            </a:r>
            <a:r>
              <a:rPr lang="ru-RU" sz="2200" b="1" u="sng" dirty="0">
                <a:cs typeface="Times New Roman" panose="02020603050405020304" pitchFamily="18" charset="0"/>
              </a:rPr>
              <a:t>кандидати </a:t>
            </a:r>
            <a:r>
              <a:rPr lang="ru-RU" sz="2200" dirty="0">
                <a:cs typeface="Times New Roman" panose="02020603050405020304" pitchFamily="18" charset="0"/>
              </a:rPr>
              <a:t>по процедурата са 40-те градски общини от 6-те региона за планиране от ниво NUTS </a:t>
            </a:r>
            <a:r>
              <a:rPr lang="ru-RU" sz="2200" dirty="0" smtClean="0">
                <a:cs typeface="Times New Roman" panose="02020603050405020304" pitchFamily="18" charset="0"/>
              </a:rPr>
              <a:t>2</a:t>
            </a:r>
            <a:r>
              <a:rPr lang="en-US" sz="2200" dirty="0" smtClean="0">
                <a:cs typeface="Times New Roman" panose="02020603050405020304" pitchFamily="18" charset="0"/>
              </a:rPr>
              <a:t>:</a:t>
            </a:r>
          </a:p>
          <a:p>
            <a:pPr marL="0" lvl="0" indent="0" algn="just">
              <a:buNone/>
            </a:pPr>
            <a:r>
              <a:rPr lang="ru-RU" sz="2200" dirty="0" smtClean="0">
                <a:cs typeface="Times New Roman" panose="02020603050405020304" pitchFamily="18" charset="0"/>
              </a:rPr>
              <a:t>Айтос</a:t>
            </a:r>
            <a:r>
              <a:rPr lang="ru-RU" sz="2200" dirty="0">
                <a:cs typeface="Times New Roman" panose="02020603050405020304" pitchFamily="18" charset="0"/>
              </a:rPr>
              <a:t>, Асеновград, Ботевград, Велинград, Враца, Габрово, Горна Оряховица, Гоце Делчев, Димитровград, град Добрич, Дупница, Казанлък, Карлово, Карнобат, Кърджали, Кюстендил, Ловеч, Лом, Монтана, Нова Загора, Пазарджик, Панагюрище, Перник, Петрич, Пещера, Разград, Самоков, Сандански, Свиленград, Свищов, Севлиево, Силистра, Сливен, Смолян, Троян, Търговище, Харманли, Хасково, Шумен и </a:t>
            </a:r>
            <a:r>
              <a:rPr lang="ru-RU" sz="2200" dirty="0" smtClean="0">
                <a:cs typeface="Times New Roman" panose="02020603050405020304" pitchFamily="18" charset="0"/>
              </a:rPr>
              <a:t>Ямбол</a:t>
            </a:r>
          </a:p>
          <a:p>
            <a:pPr lvl="0" algn="just">
              <a:buFont typeface="Wingdings" panose="05000000000000000000" pitchFamily="2" charset="2"/>
              <a:buChar char="Ø"/>
            </a:pPr>
            <a:endParaRPr lang="ru-RU" sz="2200" dirty="0" smtClean="0">
              <a:cs typeface="Times New Roman" panose="02020603050405020304" pitchFamily="18" charset="0"/>
            </a:endParaRPr>
          </a:p>
          <a:p>
            <a:pPr marL="0" indent="0" algn="just">
              <a:buNone/>
            </a:pPr>
            <a:r>
              <a:rPr lang="ru-RU" sz="2200" b="1" dirty="0">
                <a:cs typeface="Times New Roman" panose="02020603050405020304" pitchFamily="18" charset="0"/>
              </a:rPr>
              <a:t>Задължително е кандидатстването в партньорство между: </a:t>
            </a:r>
            <a:endParaRPr lang="en-US" sz="2200" b="1" dirty="0" smtClean="0">
              <a:cs typeface="Times New Roman" panose="02020603050405020304" pitchFamily="18" charset="0"/>
            </a:endParaRPr>
          </a:p>
          <a:p>
            <a:pPr marL="0" indent="0" algn="just">
              <a:buNone/>
            </a:pPr>
            <a:r>
              <a:rPr lang="ru-RU" sz="2200" b="1" dirty="0" smtClean="0">
                <a:cs typeface="Times New Roman" panose="02020603050405020304" pitchFamily="18" charset="0"/>
              </a:rPr>
              <a:t>минимум </a:t>
            </a:r>
            <a:r>
              <a:rPr lang="ru-RU" sz="2200" b="1" dirty="0">
                <a:cs typeface="Times New Roman" panose="02020603050405020304" pitchFamily="18" charset="0"/>
              </a:rPr>
              <a:t>две общини (две градски или една градска и една селска) и минимум един оператор на </a:t>
            </a:r>
            <a:r>
              <a:rPr lang="ru-RU" sz="2200" b="1" dirty="0" smtClean="0">
                <a:cs typeface="Times New Roman" panose="02020603050405020304" pitchFamily="18" charset="0"/>
              </a:rPr>
              <a:t>обществен </a:t>
            </a:r>
            <a:r>
              <a:rPr lang="ru-RU" sz="2200" b="1" dirty="0">
                <a:cs typeface="Times New Roman" panose="02020603050405020304" pitchFamily="18" charset="0"/>
              </a:rPr>
              <a:t>транспорт, градски или междуселищен, действащ на територията на минимум на една от общините, които са водещи партньори (градски общини) по </a:t>
            </a:r>
            <a:r>
              <a:rPr lang="ru-RU" sz="2200" b="1" dirty="0" smtClean="0">
                <a:cs typeface="Times New Roman" panose="02020603050405020304" pitchFamily="18" charset="0"/>
              </a:rPr>
              <a:t>процедурата </a:t>
            </a:r>
            <a:endParaRPr lang="ru-RU" sz="2200" b="1" dirty="0">
              <a:cs typeface="Times New Roman" panose="02020603050405020304" pitchFamily="18" charset="0"/>
            </a:endParaRPr>
          </a:p>
          <a:p>
            <a:pPr lvl="0" algn="just"/>
            <a:endParaRPr lang="ru-RU" sz="2200" b="1" dirty="0">
              <a:cs typeface="Times New Roman" panose="02020603050405020304" pitchFamily="18" charset="0"/>
            </a:endParaRPr>
          </a:p>
          <a:p>
            <a:pPr marL="457200" lvl="1" indent="0" algn="just">
              <a:spcBef>
                <a:spcPts val="1200"/>
              </a:spcBef>
              <a:buNone/>
            </a:pPr>
            <a:endParaRPr lang="ru-RU" altLang="bg-BG" sz="2400" dirty="0" smtClean="0">
              <a:cs typeface="Times New Roman" panose="02020603050405020304" pitchFamily="18" charset="0"/>
            </a:endParaRPr>
          </a:p>
          <a:p>
            <a:pPr lvl="1" algn="just">
              <a:spcBef>
                <a:spcPts val="1800"/>
              </a:spcBef>
            </a:pPr>
            <a:endParaRPr lang="bg-BG" altLang="bg-BG" sz="2400" b="1" dirty="0">
              <a:solidFill>
                <a:srgbClr val="002060"/>
              </a:solidFill>
              <a:cs typeface="Times New Roman" panose="02020603050405020304" pitchFamily="18" charset="0"/>
            </a:endParaRPr>
          </a:p>
          <a:p>
            <a:pPr marL="0" indent="0">
              <a:buNone/>
            </a:pPr>
            <a:endParaRPr lang="bg-BG" dirty="0"/>
          </a:p>
        </p:txBody>
      </p:sp>
      <p:sp>
        <p:nvSpPr>
          <p:cNvPr id="9" name="Content Placeholder 2"/>
          <p:cNvSpPr txBox="1">
            <a:spLocks/>
          </p:cNvSpPr>
          <p:nvPr/>
        </p:nvSpPr>
        <p:spPr>
          <a:xfrm>
            <a:off x="285602" y="320748"/>
            <a:ext cx="9131598" cy="721307"/>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lgn="ctr">
              <a:buNone/>
            </a:pPr>
            <a:r>
              <a:rPr lang="bg-BG" sz="2000" b="1" dirty="0">
                <a:solidFill>
                  <a:schemeClr val="tx1">
                    <a:lumMod val="75000"/>
                    <a:lumOff val="25000"/>
                  </a:schemeClr>
                </a:solidFill>
                <a:cs typeface="Times New Roman" panose="02020603050405020304" pitchFamily="18" charset="0"/>
              </a:rPr>
              <a:t> </a:t>
            </a:r>
            <a:r>
              <a:rPr lang="bg-BG" sz="2000" b="1" dirty="0" smtClean="0">
                <a:solidFill>
                  <a:schemeClr val="tx1">
                    <a:lumMod val="75000"/>
                    <a:lumOff val="25000"/>
                  </a:schemeClr>
                </a:solidFill>
                <a:cs typeface="Times New Roman" panose="02020603050405020304" pitchFamily="18" charset="0"/>
              </a:rPr>
              <a:t>   </a:t>
            </a:r>
            <a:r>
              <a:rPr lang="bg-BG" sz="2600" b="1" dirty="0" smtClean="0">
                <a:solidFill>
                  <a:srgbClr val="92D050"/>
                </a:solidFill>
                <a:latin typeface="Calibri" panose="020F0502020204030204" pitchFamily="34" charset="0"/>
              </a:rPr>
              <a:t>Основни </a:t>
            </a:r>
            <a:r>
              <a:rPr lang="bg-BG" sz="2600" b="1" dirty="0">
                <a:solidFill>
                  <a:srgbClr val="92D050"/>
                </a:solidFill>
                <a:latin typeface="Calibri" panose="020F0502020204030204" pitchFamily="34" charset="0"/>
              </a:rPr>
              <a:t>параметри на процедурата</a:t>
            </a:r>
          </a:p>
        </p:txBody>
      </p:sp>
      <p:grpSp>
        <p:nvGrpSpPr>
          <p:cNvPr id="4" name="Group 3"/>
          <p:cNvGrpSpPr/>
          <p:nvPr/>
        </p:nvGrpSpPr>
        <p:grpSpPr>
          <a:xfrm>
            <a:off x="559248" y="1156996"/>
            <a:ext cx="9200572" cy="658558"/>
            <a:chOff x="-48495" y="-326719"/>
            <a:chExt cx="2741957" cy="1713085"/>
          </a:xfrm>
        </p:grpSpPr>
        <p:sp>
          <p:nvSpPr>
            <p:cNvPr id="5" name="Rounded Rectangle 4"/>
            <p:cNvSpPr/>
            <p:nvPr/>
          </p:nvSpPr>
          <p:spPr>
            <a:xfrm>
              <a:off x="-48495" y="-326719"/>
              <a:ext cx="2741957" cy="151165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txBox="1"/>
            <p:nvPr/>
          </p:nvSpPr>
          <p:spPr>
            <a:xfrm>
              <a:off x="99091" y="22297"/>
              <a:ext cx="2594371" cy="13640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bg-BG" altLang="bg-BG" sz="2000" dirty="0" smtClean="0">
                  <a:solidFill>
                    <a:schemeClr val="tx1"/>
                  </a:solidFill>
                </a:rPr>
                <a:t>Допустими кандидати и партньори - 1</a:t>
              </a:r>
              <a:endParaRPr lang="bg-BG" altLang="bg-BG" sz="2000" dirty="0">
                <a:solidFill>
                  <a:schemeClr val="tx1"/>
                </a:solidFill>
              </a:endParaRPr>
            </a:p>
          </p:txBody>
        </p:sp>
      </p:grpSp>
      <p:pic>
        <p:nvPicPr>
          <p:cNvPr id="8" name="Picture 7"/>
          <p:cNvPicPr>
            <a:picLocks noChangeAspect="1"/>
          </p:cNvPicPr>
          <p:nvPr/>
        </p:nvPicPr>
        <p:blipFill>
          <a:blip r:embed="rId2"/>
          <a:stretch>
            <a:fillRect/>
          </a:stretch>
        </p:blipFill>
        <p:spPr>
          <a:xfrm>
            <a:off x="9417199" y="55409"/>
            <a:ext cx="3005328" cy="947928"/>
          </a:xfrm>
          <a:prstGeom prst="rect">
            <a:avLst/>
          </a:prstGeom>
        </p:spPr>
      </p:pic>
    </p:spTree>
    <p:extLst>
      <p:ext uri="{BB962C8B-B14F-4D97-AF65-F5344CB8AC3E}">
        <p14:creationId xmlns:p14="http://schemas.microsoft.com/office/powerpoint/2010/main" val="675962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58" y="2136709"/>
            <a:ext cx="9306692" cy="4555035"/>
          </a:xfrm>
        </p:spPr>
        <p:txBody>
          <a:bodyPr>
            <a:normAutofit fontScale="47500" lnSpcReduction="20000"/>
          </a:bodyPr>
          <a:lstStyle/>
          <a:p>
            <a:pPr lvl="0" algn="just">
              <a:buFont typeface="Wingdings" panose="05000000000000000000" pitchFamily="2" charset="2"/>
              <a:buChar char="Ø"/>
            </a:pPr>
            <a:r>
              <a:rPr lang="ru-RU" sz="3800" b="1" u="sng" dirty="0">
                <a:cs typeface="Times New Roman" panose="02020603050405020304" pitchFamily="18" charset="0"/>
              </a:rPr>
              <a:t>Допустими партньори </a:t>
            </a:r>
            <a:r>
              <a:rPr lang="ru-RU" sz="3800" dirty="0">
                <a:cs typeface="Times New Roman" panose="02020603050405020304" pitchFamily="18" charset="0"/>
              </a:rPr>
              <a:t>по процедурата са:</a:t>
            </a:r>
          </a:p>
          <a:p>
            <a:pPr marL="0" lvl="0" indent="0" algn="just">
              <a:buNone/>
            </a:pPr>
            <a:r>
              <a:rPr lang="ru-RU" sz="3800" dirty="0">
                <a:cs typeface="Times New Roman" panose="02020603050405020304" pitchFamily="18" charset="0"/>
              </a:rPr>
              <a:t>-	40-те градски общини от 6-те региона за планиране от ниво NUTS 2, посочени като допустими кандидати;</a:t>
            </a:r>
          </a:p>
          <a:p>
            <a:pPr marL="0" lvl="0" indent="0" algn="just">
              <a:buNone/>
            </a:pPr>
            <a:r>
              <a:rPr lang="ru-RU" sz="3800" dirty="0" smtClean="0">
                <a:cs typeface="Times New Roman" panose="02020603050405020304" pitchFamily="18" charset="0"/>
              </a:rPr>
              <a:t>- </a:t>
            </a:r>
            <a:r>
              <a:rPr lang="en-US" dirty="0">
                <a:cs typeface="Times New Roman" panose="02020603050405020304" pitchFamily="18" charset="0"/>
              </a:rPr>
              <a:t> </a:t>
            </a:r>
            <a:r>
              <a:rPr lang="en-US" dirty="0" smtClean="0">
                <a:cs typeface="Times New Roman" panose="02020603050405020304" pitchFamily="18" charset="0"/>
              </a:rPr>
              <a:t>      </a:t>
            </a:r>
            <a:r>
              <a:rPr lang="ru-RU" sz="3800" dirty="0" smtClean="0">
                <a:cs typeface="Times New Roman" panose="02020603050405020304" pitchFamily="18" charset="0"/>
              </a:rPr>
              <a:t>общините</a:t>
            </a:r>
            <a:r>
              <a:rPr lang="ru-RU" sz="3800" dirty="0">
                <a:cs typeface="Times New Roman" panose="02020603050405020304" pitchFamily="18" charset="0"/>
              </a:rPr>
              <a:t>, попадащи в дефиницията за селски </a:t>
            </a:r>
            <a:r>
              <a:rPr lang="ru-RU" sz="3800" dirty="0" smtClean="0">
                <a:cs typeface="Times New Roman" panose="02020603050405020304" pitchFamily="18" charset="0"/>
              </a:rPr>
              <a:t>район</a:t>
            </a:r>
            <a:r>
              <a:rPr lang="en-US" sz="3800" dirty="0" smtClean="0">
                <a:cs typeface="Times New Roman" panose="02020603050405020304" pitchFamily="18" charset="0"/>
              </a:rPr>
              <a:t>, </a:t>
            </a:r>
            <a:r>
              <a:rPr lang="bg-BG" sz="3800" dirty="0" smtClean="0"/>
              <a:t>съгласно </a:t>
            </a:r>
            <a:r>
              <a:rPr lang="bg-BG" sz="3800" dirty="0"/>
              <a:t>Споразумението за партньорство 2021-2027 г</a:t>
            </a:r>
            <a:r>
              <a:rPr lang="bg-BG" sz="3800" dirty="0" smtClean="0"/>
              <a:t>.</a:t>
            </a:r>
            <a:r>
              <a:rPr lang="ru-RU" sz="3800" dirty="0" smtClean="0">
                <a:cs typeface="Times New Roman" panose="02020603050405020304" pitchFamily="18" charset="0"/>
              </a:rPr>
              <a:t> (215 селски </a:t>
            </a:r>
            <a:r>
              <a:rPr lang="ru-RU" sz="3800" dirty="0">
                <a:cs typeface="Times New Roman" panose="02020603050405020304" pitchFamily="18" charset="0"/>
              </a:rPr>
              <a:t>общини</a:t>
            </a:r>
            <a:r>
              <a:rPr lang="ru-RU" sz="3800" dirty="0" smtClean="0">
                <a:cs typeface="Times New Roman" panose="02020603050405020304" pitchFamily="18" charset="0"/>
              </a:rPr>
              <a:t>)</a:t>
            </a:r>
            <a:r>
              <a:rPr lang="en-US" sz="3800" dirty="0" smtClean="0">
                <a:cs typeface="Times New Roman" panose="02020603050405020304" pitchFamily="18" charset="0"/>
              </a:rPr>
              <a:t>:</a:t>
            </a:r>
            <a:r>
              <a:rPr lang="bg-BG" sz="3800" dirty="0" smtClean="0"/>
              <a:t> </a:t>
            </a:r>
          </a:p>
          <a:p>
            <a:pPr marL="0" lvl="0" indent="0" algn="just">
              <a:buNone/>
            </a:pPr>
            <a:r>
              <a:rPr lang="bg-BG" sz="2500" dirty="0" smtClean="0"/>
              <a:t>Банско</a:t>
            </a:r>
            <a:r>
              <a:rPr lang="bg-BG" sz="2500" dirty="0"/>
              <a:t>, Белица, Гърмен, Кресна, Разлог, Сатовча, Симитли, Струмяни, Хаджидимово, Якоруда, Камено, Малко Търново, Несебър, Поморие, Приморско, Руен, Созопол, Средец, Сунгурларе, Царево, Аврен, Аксаково, Белослав, Бяла, Ветрино, Вълчи дол, Девня, Долни чифлик, Дългопол, Провадия, Суворово, Елена, Златарица, Лясковец, Павликени, Полски Тръмбеш, Стражица, Сухиндол, Белоградчик, Бойница, Брегово, Грамада, Димово, Кула, Макреш, Ново село, Ружинци, Чупрене, Борован, Бяла Слатина, Козлодуй, Криводол, Мездра, Мизия, Оряхово, Роман, Хайредин, Дряново, Трявна, Балчик, Генерал Тошево, Добрич-селска, Каварна, Крушари, Тервел, Шабла, Ардино, Джебел, Кирково, Крумовград, Момчилград, Черноочене, Бобов дол, Бобошево, Кочериново, Невестино, Рила, Сапарева баня, Трекляно, Априлци, Летница, Луковит, Тетевен, Угърчин, Ябланица, Берковица, Бойчиновци, Брусарци, Вълчедръм, Вършец, Георги Дамяново, Медковец, Чипровци, Якимово, Батак, Белово, Брацигово, Лесичово, Ракитово, Септември, Стрелча, Сърница, Брезник, Земен, Ковачевци, Радомир, Трън, Белене, Гулянци, Долна Митрополия, Долни Дъбник, Искър, Кнежа, Левски, Никопол, Пордим, Червен бряг, Брезово, Калояново, Кричим, Куклен, Лъки, Марица, Перущица, Първомай, Раковски, Родопи, Садово, Сопот, Стамболийски, Съединение, Хисаря, Завет, Исперих, Кубрат, Лозница, Самуил, Цар Калоян, Борово, Бяла-Русенско, Ветово, Две могили, Иваново, Сливо поле, Ценово, Алфатар, Главиница, Дулово, Кайнарджа, Ситово, Тутракан, Котел, Твърдица, Баните, Борино, Девин, Доспат, Златоград, Мадан, Неделино, Рудозем, Чепеларе, Антон, Божурище, Годеч, Горна Малина, Долна баня, Драгоман, Елин Пелин, Етрополе, Златица, Ихтиман, Копривщица, Костенец, Костинброд, Мирково, Пирдоп, Правец, Своге, Сливница, Чавдар, Челопеч, Братя Даскалови, Гурково, Гълъбово, Мъглиж, Николаево, Опан, Павел баня, Раднево, Чирпан, Антоново, Омуртаг, Опака, Попово, Ивайловград, Любимец, Маджарово, Минерални бани, Симеоновград, Стамболово, Тополовград, Велики Преслав, Венец, Върбица, Каолиново, Каспичан, Никола Козлево, Нови пазар, Смядово, Хитрино, Болярово, Елхово, Стралджа, </a:t>
            </a:r>
            <a:r>
              <a:rPr lang="bg-BG" sz="2500" dirty="0" smtClean="0"/>
              <a:t>Тунджа</a:t>
            </a:r>
            <a:endParaRPr lang="ru-RU" sz="2500" b="1" dirty="0">
              <a:cs typeface="Times New Roman" panose="02020603050405020304" pitchFamily="18" charset="0"/>
            </a:endParaRPr>
          </a:p>
          <a:p>
            <a:pPr algn="just">
              <a:buFontTx/>
              <a:buChar char="-"/>
            </a:pPr>
            <a:endParaRPr lang="bg-BG" dirty="0"/>
          </a:p>
        </p:txBody>
      </p:sp>
      <p:sp>
        <p:nvSpPr>
          <p:cNvPr id="9" name="Content Placeholder 2"/>
          <p:cNvSpPr txBox="1">
            <a:spLocks/>
          </p:cNvSpPr>
          <p:nvPr/>
        </p:nvSpPr>
        <p:spPr>
          <a:xfrm>
            <a:off x="285602" y="320748"/>
            <a:ext cx="9131598" cy="721307"/>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lgn="ctr">
              <a:buNone/>
            </a:pPr>
            <a:r>
              <a:rPr lang="bg-BG" sz="2000" b="1" dirty="0">
                <a:solidFill>
                  <a:schemeClr val="tx1">
                    <a:lumMod val="75000"/>
                    <a:lumOff val="25000"/>
                  </a:schemeClr>
                </a:solidFill>
                <a:cs typeface="Times New Roman" panose="02020603050405020304" pitchFamily="18" charset="0"/>
              </a:rPr>
              <a:t> </a:t>
            </a:r>
            <a:r>
              <a:rPr lang="bg-BG" sz="2000" b="1" dirty="0" smtClean="0">
                <a:solidFill>
                  <a:schemeClr val="tx1">
                    <a:lumMod val="75000"/>
                    <a:lumOff val="25000"/>
                  </a:schemeClr>
                </a:solidFill>
                <a:cs typeface="Times New Roman" panose="02020603050405020304" pitchFamily="18" charset="0"/>
              </a:rPr>
              <a:t>   </a:t>
            </a:r>
            <a:r>
              <a:rPr lang="bg-BG" sz="2600" b="1" dirty="0" smtClean="0">
                <a:solidFill>
                  <a:srgbClr val="92D050"/>
                </a:solidFill>
                <a:latin typeface="Calibri" panose="020F0502020204030204" pitchFamily="34" charset="0"/>
              </a:rPr>
              <a:t>Основни </a:t>
            </a:r>
            <a:r>
              <a:rPr lang="bg-BG" sz="2600" b="1" dirty="0">
                <a:solidFill>
                  <a:srgbClr val="92D050"/>
                </a:solidFill>
                <a:latin typeface="Calibri" panose="020F0502020204030204" pitchFamily="34" charset="0"/>
              </a:rPr>
              <a:t>параметри на процедурата</a:t>
            </a:r>
          </a:p>
        </p:txBody>
      </p:sp>
      <p:grpSp>
        <p:nvGrpSpPr>
          <p:cNvPr id="4" name="Group 3"/>
          <p:cNvGrpSpPr/>
          <p:nvPr/>
        </p:nvGrpSpPr>
        <p:grpSpPr>
          <a:xfrm>
            <a:off x="559248" y="1156996"/>
            <a:ext cx="9200572" cy="658558"/>
            <a:chOff x="-48495" y="-326719"/>
            <a:chExt cx="2741957" cy="1713085"/>
          </a:xfrm>
        </p:grpSpPr>
        <p:sp>
          <p:nvSpPr>
            <p:cNvPr id="5" name="Rounded Rectangle 4"/>
            <p:cNvSpPr/>
            <p:nvPr/>
          </p:nvSpPr>
          <p:spPr>
            <a:xfrm>
              <a:off x="-48495" y="-326719"/>
              <a:ext cx="2741957" cy="151165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txBox="1"/>
            <p:nvPr/>
          </p:nvSpPr>
          <p:spPr>
            <a:xfrm>
              <a:off x="99091" y="22297"/>
              <a:ext cx="2594371" cy="13640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bg-BG" altLang="bg-BG" sz="2000" dirty="0" smtClean="0">
                  <a:solidFill>
                    <a:schemeClr val="tx1"/>
                  </a:solidFill>
                </a:rPr>
                <a:t>Допустими кандидати и партньори - 2 </a:t>
              </a:r>
              <a:endParaRPr lang="bg-BG" altLang="bg-BG" sz="2000" dirty="0">
                <a:solidFill>
                  <a:schemeClr val="tx1"/>
                </a:solidFill>
              </a:endParaRPr>
            </a:p>
          </p:txBody>
        </p:sp>
      </p:grpSp>
      <p:pic>
        <p:nvPicPr>
          <p:cNvPr id="8" name="Picture 7"/>
          <p:cNvPicPr>
            <a:picLocks noChangeAspect="1"/>
          </p:cNvPicPr>
          <p:nvPr/>
        </p:nvPicPr>
        <p:blipFill>
          <a:blip r:embed="rId2"/>
          <a:stretch>
            <a:fillRect/>
          </a:stretch>
        </p:blipFill>
        <p:spPr>
          <a:xfrm>
            <a:off x="9417199" y="55409"/>
            <a:ext cx="3005328" cy="947928"/>
          </a:xfrm>
          <a:prstGeom prst="rect">
            <a:avLst/>
          </a:prstGeom>
        </p:spPr>
      </p:pic>
    </p:spTree>
    <p:extLst>
      <p:ext uri="{BB962C8B-B14F-4D97-AF65-F5344CB8AC3E}">
        <p14:creationId xmlns:p14="http://schemas.microsoft.com/office/powerpoint/2010/main" val="2294044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895" y="2136709"/>
            <a:ext cx="8528858" cy="3732075"/>
          </a:xfrm>
        </p:spPr>
        <p:txBody>
          <a:bodyPr>
            <a:normAutofit fontScale="47500" lnSpcReduction="20000"/>
          </a:bodyPr>
          <a:lstStyle/>
          <a:p>
            <a:pPr algn="just">
              <a:buFontTx/>
              <a:buChar char="-"/>
            </a:pPr>
            <a:r>
              <a:rPr lang="ru-RU" sz="4200" b="1" dirty="0" smtClean="0">
                <a:cs typeface="Times New Roman" panose="02020603050405020304" pitchFamily="18" charset="0"/>
              </a:rPr>
              <a:t>оператори </a:t>
            </a:r>
            <a:r>
              <a:rPr lang="ru-RU" sz="4200" b="1" dirty="0">
                <a:cs typeface="Times New Roman" panose="02020603050405020304" pitchFamily="18" charset="0"/>
              </a:rPr>
              <a:t>на обществена услуга за превоз на пътници (оператори) съгласно Регламент (ЕО) №</a:t>
            </a:r>
            <a:r>
              <a:rPr lang="ru-RU" sz="4200" b="1" dirty="0" smtClean="0">
                <a:cs typeface="Times New Roman" panose="02020603050405020304" pitchFamily="18" charset="0"/>
              </a:rPr>
              <a:t>1370/2007</a:t>
            </a:r>
          </a:p>
          <a:p>
            <a:pPr algn="just">
              <a:buFontTx/>
              <a:buChar char="-"/>
            </a:pPr>
            <a:endParaRPr lang="ru-RU" sz="4200" b="1" dirty="0" smtClean="0">
              <a:cs typeface="Times New Roman" panose="02020603050405020304" pitchFamily="18" charset="0"/>
            </a:endParaRPr>
          </a:p>
          <a:p>
            <a:pPr marL="0" indent="0" algn="just">
              <a:buNone/>
            </a:pPr>
            <a:r>
              <a:rPr lang="ru-RU" sz="3800" b="1" dirty="0" smtClean="0">
                <a:cs typeface="Times New Roman" panose="02020603050405020304" pitchFamily="18" charset="0"/>
              </a:rPr>
              <a:t>В </a:t>
            </a:r>
            <a:r>
              <a:rPr lang="ru-RU" sz="3800" b="1" dirty="0">
                <a:cs typeface="Times New Roman" panose="02020603050405020304" pitchFamily="18" charset="0"/>
              </a:rPr>
              <a:t>общия случай това са публични или частни дружества (превозвачи), на които е възложено да извършват обществен превоз на пътници по утвърдени транспортни схеми на територията на Република </a:t>
            </a:r>
            <a:r>
              <a:rPr lang="ru-RU" sz="3800" b="1" dirty="0" smtClean="0">
                <a:cs typeface="Times New Roman" panose="02020603050405020304" pitchFamily="18" charset="0"/>
              </a:rPr>
              <a:t>България – </a:t>
            </a:r>
            <a:r>
              <a:rPr lang="ru-RU" sz="3800" b="1" dirty="0">
                <a:cs typeface="Times New Roman" panose="02020603050405020304" pitchFamily="18" charset="0"/>
              </a:rPr>
              <a:t>републиканска, междуобластна, областни и общински, в съответствие с разпоредбите на Регламент (ЕО) </a:t>
            </a:r>
            <a:r>
              <a:rPr lang="ru-RU" sz="3800" b="1" dirty="0" smtClean="0">
                <a:cs typeface="Times New Roman" panose="02020603050405020304" pitchFamily="18" charset="0"/>
              </a:rPr>
              <a:t>№1370/2007 </a:t>
            </a:r>
            <a:r>
              <a:rPr lang="ru-RU" sz="3800" b="1" dirty="0">
                <a:cs typeface="Times New Roman" panose="02020603050405020304" pitchFamily="18" charset="0"/>
              </a:rPr>
              <a:t>на Европейския парламент и на Съвета от 23 октомври 2007 г. относно обществените услуги за пътнически превоз с железопътен и автомобилен транспорт и за отмяна на регламенти (ЕИО) № 1191/69 и (ЕИО) № 1107/70 на Съвета (Регламент (ЕО) № 1370/2007) и правилата за извършване на обществен превоз на </a:t>
            </a:r>
            <a:r>
              <a:rPr lang="ru-RU" sz="3800" b="1" dirty="0" smtClean="0">
                <a:cs typeface="Times New Roman" panose="02020603050405020304" pitchFamily="18" charset="0"/>
              </a:rPr>
              <a:t>пътници</a:t>
            </a:r>
            <a:endParaRPr lang="bg-BG" sz="3300" dirty="0" smtClean="0"/>
          </a:p>
          <a:p>
            <a:pPr algn="just">
              <a:buFontTx/>
              <a:buChar char="-"/>
            </a:pPr>
            <a:endParaRPr lang="bg-BG" dirty="0"/>
          </a:p>
        </p:txBody>
      </p:sp>
      <p:sp>
        <p:nvSpPr>
          <p:cNvPr id="9" name="Content Placeholder 2"/>
          <p:cNvSpPr txBox="1">
            <a:spLocks/>
          </p:cNvSpPr>
          <p:nvPr/>
        </p:nvSpPr>
        <p:spPr>
          <a:xfrm>
            <a:off x="285602" y="320748"/>
            <a:ext cx="9131598" cy="721307"/>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lgn="ctr">
              <a:buNone/>
            </a:pPr>
            <a:r>
              <a:rPr lang="bg-BG" sz="2000" b="1" dirty="0">
                <a:solidFill>
                  <a:schemeClr val="tx1">
                    <a:lumMod val="75000"/>
                    <a:lumOff val="25000"/>
                  </a:schemeClr>
                </a:solidFill>
                <a:cs typeface="Times New Roman" panose="02020603050405020304" pitchFamily="18" charset="0"/>
              </a:rPr>
              <a:t> </a:t>
            </a:r>
            <a:r>
              <a:rPr lang="bg-BG" sz="2000" b="1" dirty="0" smtClean="0">
                <a:solidFill>
                  <a:schemeClr val="tx1">
                    <a:lumMod val="75000"/>
                    <a:lumOff val="25000"/>
                  </a:schemeClr>
                </a:solidFill>
                <a:cs typeface="Times New Roman" panose="02020603050405020304" pitchFamily="18" charset="0"/>
              </a:rPr>
              <a:t>   </a:t>
            </a:r>
            <a:r>
              <a:rPr lang="bg-BG" sz="2600" b="1" dirty="0" smtClean="0">
                <a:solidFill>
                  <a:srgbClr val="92D050"/>
                </a:solidFill>
                <a:latin typeface="Calibri" panose="020F0502020204030204" pitchFamily="34" charset="0"/>
              </a:rPr>
              <a:t>Основни </a:t>
            </a:r>
            <a:r>
              <a:rPr lang="bg-BG" sz="2600" b="1" dirty="0">
                <a:solidFill>
                  <a:srgbClr val="92D050"/>
                </a:solidFill>
                <a:latin typeface="Calibri" panose="020F0502020204030204" pitchFamily="34" charset="0"/>
              </a:rPr>
              <a:t>параметри на процедурата</a:t>
            </a:r>
          </a:p>
        </p:txBody>
      </p:sp>
      <p:grpSp>
        <p:nvGrpSpPr>
          <p:cNvPr id="4" name="Group 3"/>
          <p:cNvGrpSpPr/>
          <p:nvPr/>
        </p:nvGrpSpPr>
        <p:grpSpPr>
          <a:xfrm>
            <a:off x="559248" y="1156996"/>
            <a:ext cx="9200572" cy="658558"/>
            <a:chOff x="-48495" y="-326719"/>
            <a:chExt cx="2741957" cy="1713085"/>
          </a:xfrm>
        </p:grpSpPr>
        <p:sp>
          <p:nvSpPr>
            <p:cNvPr id="5" name="Rounded Rectangle 4"/>
            <p:cNvSpPr/>
            <p:nvPr/>
          </p:nvSpPr>
          <p:spPr>
            <a:xfrm>
              <a:off x="-48495" y="-326719"/>
              <a:ext cx="2741957" cy="151165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txBox="1"/>
            <p:nvPr/>
          </p:nvSpPr>
          <p:spPr>
            <a:xfrm>
              <a:off x="99091" y="22297"/>
              <a:ext cx="2594371" cy="13640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bg-BG" altLang="bg-BG" sz="2000" dirty="0" smtClean="0">
                  <a:solidFill>
                    <a:schemeClr val="tx1"/>
                  </a:solidFill>
                </a:rPr>
                <a:t>Допустими кандидати и партньори - 3 </a:t>
              </a:r>
              <a:endParaRPr lang="bg-BG" altLang="bg-BG" sz="2000" dirty="0">
                <a:solidFill>
                  <a:schemeClr val="tx1"/>
                </a:solidFill>
              </a:endParaRPr>
            </a:p>
          </p:txBody>
        </p:sp>
      </p:grpSp>
      <p:pic>
        <p:nvPicPr>
          <p:cNvPr id="8" name="Picture 7"/>
          <p:cNvPicPr>
            <a:picLocks noChangeAspect="1"/>
          </p:cNvPicPr>
          <p:nvPr/>
        </p:nvPicPr>
        <p:blipFill>
          <a:blip r:embed="rId2"/>
          <a:stretch>
            <a:fillRect/>
          </a:stretch>
        </p:blipFill>
        <p:spPr>
          <a:xfrm>
            <a:off x="9417199" y="55409"/>
            <a:ext cx="3005328" cy="947928"/>
          </a:xfrm>
          <a:prstGeom prst="rect">
            <a:avLst/>
          </a:prstGeom>
        </p:spPr>
      </p:pic>
    </p:spTree>
    <p:extLst>
      <p:ext uri="{BB962C8B-B14F-4D97-AF65-F5344CB8AC3E}">
        <p14:creationId xmlns:p14="http://schemas.microsoft.com/office/powerpoint/2010/main" val="280481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269" y="224560"/>
            <a:ext cx="8659877" cy="569166"/>
          </a:xfrm>
        </p:spPr>
        <p:txBody>
          <a:bodyPr>
            <a:normAutofit/>
          </a:bodyPr>
          <a:lstStyle/>
          <a:p>
            <a:pPr algn="ctr">
              <a:buClr>
                <a:schemeClr val="tx2">
                  <a:lumMod val="50000"/>
                </a:schemeClr>
              </a:buClr>
            </a:pPr>
            <a:r>
              <a:rPr lang="bg-BG" sz="2600" b="1" dirty="0">
                <a:solidFill>
                  <a:srgbClr val="92D050"/>
                </a:solidFill>
                <a:latin typeface="Calibri" panose="020F0502020204030204" pitchFamily="34" charset="0"/>
              </a:rPr>
              <a:t>Основни параметри на процедурата</a:t>
            </a:r>
            <a:endParaRPr lang="bg-BG" sz="2600" dirty="0"/>
          </a:p>
        </p:txBody>
      </p:sp>
      <p:sp>
        <p:nvSpPr>
          <p:cNvPr id="3" name="Content Placeholder 2"/>
          <p:cNvSpPr>
            <a:spLocks noGrp="1"/>
          </p:cNvSpPr>
          <p:nvPr>
            <p:ph idx="1"/>
          </p:nvPr>
        </p:nvSpPr>
        <p:spPr>
          <a:xfrm>
            <a:off x="423949" y="951722"/>
            <a:ext cx="9376756" cy="5432453"/>
          </a:xfrm>
        </p:spPr>
        <p:txBody>
          <a:bodyPr>
            <a:normAutofit fontScale="62500" lnSpcReduction="20000"/>
          </a:bodyPr>
          <a:lstStyle/>
          <a:p>
            <a:pPr marL="0" indent="0" algn="ctr">
              <a:buNone/>
            </a:pPr>
            <a:endParaRPr lang="ru-RU" sz="2700" dirty="0"/>
          </a:p>
          <a:p>
            <a:pPr lvl="0" algn="ctr">
              <a:buFont typeface="Wingdings" panose="05000000000000000000" pitchFamily="2" charset="2"/>
              <a:buChar char="Ø"/>
            </a:pPr>
            <a:r>
              <a:rPr lang="ru-RU" sz="3200" b="1" u="sng" dirty="0" smtClean="0"/>
              <a:t>Очаквани </a:t>
            </a:r>
            <a:r>
              <a:rPr lang="ru-RU" sz="3200" b="1" u="sng" dirty="0"/>
              <a:t>резултати от изпълнението на процедурата:</a:t>
            </a:r>
          </a:p>
          <a:p>
            <a:pPr lvl="0" algn="ctr">
              <a:buFontTx/>
              <a:buChar char="-"/>
            </a:pPr>
            <a:r>
              <a:rPr lang="ru-RU" sz="2600" dirty="0" smtClean="0"/>
              <a:t>Доставка </a:t>
            </a:r>
            <a:r>
              <a:rPr lang="ru-RU" sz="2600" dirty="0"/>
              <a:t>на нови превозни средства (автобуси/тролейбуси) </a:t>
            </a:r>
            <a:r>
              <a:rPr lang="ru-RU" sz="2600" dirty="0" smtClean="0"/>
              <a:t>– </a:t>
            </a:r>
            <a:r>
              <a:rPr lang="ru-RU" sz="2600" b="1" dirty="0"/>
              <a:t>целева стойност: 68 </a:t>
            </a:r>
            <a:r>
              <a:rPr lang="ru-RU" sz="2600" b="1" dirty="0" smtClean="0"/>
              <a:t>броя</a:t>
            </a:r>
          </a:p>
          <a:p>
            <a:pPr lvl="0" algn="ctr">
              <a:buFontTx/>
              <a:buChar char="-"/>
            </a:pPr>
            <a:r>
              <a:rPr lang="ru-RU" sz="2600" dirty="0" smtClean="0"/>
              <a:t>Изграждане </a:t>
            </a:r>
            <a:r>
              <a:rPr lang="ru-RU" sz="2600" dirty="0"/>
              <a:t>на нови зарядни станции (зарядни точки) за нуждите на обществения транспорт </a:t>
            </a:r>
            <a:r>
              <a:rPr lang="ru-RU" sz="2600" b="1" dirty="0"/>
              <a:t>– целева стойност: 27 </a:t>
            </a:r>
            <a:r>
              <a:rPr lang="ru-RU" sz="2600" b="1" dirty="0" smtClean="0"/>
              <a:t>броя</a:t>
            </a:r>
          </a:p>
          <a:p>
            <a:pPr lvl="0" algn="ctr">
              <a:buFontTx/>
              <a:buChar char="-"/>
            </a:pPr>
            <a:r>
              <a:rPr lang="ru-RU" sz="2600" dirty="0" smtClean="0"/>
              <a:t>Разработване </a:t>
            </a:r>
            <a:r>
              <a:rPr lang="ru-RU" sz="2600" dirty="0"/>
              <a:t>и въвеждане на интелигентни транспортни системи (ИТС) и интегрирани цифрови решения за подобряване на ефикасността и ефективността на обществения транспорт (мерки за дигитализация на транспорта) </a:t>
            </a:r>
            <a:r>
              <a:rPr lang="ru-RU" sz="2600" b="1" dirty="0"/>
              <a:t>– целева стойност: 10 </a:t>
            </a:r>
            <a:r>
              <a:rPr lang="ru-RU" sz="2600" b="1" dirty="0" smtClean="0"/>
              <a:t>броя</a:t>
            </a:r>
          </a:p>
          <a:p>
            <a:pPr lvl="0" algn="ctr">
              <a:buFontTx/>
              <a:buChar char="-"/>
            </a:pPr>
            <a:r>
              <a:rPr lang="ru-RU" sz="2600" dirty="0" smtClean="0"/>
              <a:t>Реализирани </a:t>
            </a:r>
            <a:r>
              <a:rPr lang="ru-RU" sz="2600" dirty="0"/>
              <a:t>инфраструктурни мерки за безопасна градска мобилност, насочени към уязвимите участници в движението – пешеходци и </a:t>
            </a:r>
            <a:r>
              <a:rPr lang="ru-RU" sz="2600" dirty="0" smtClean="0"/>
              <a:t>велосипедисти</a:t>
            </a:r>
          </a:p>
          <a:p>
            <a:pPr lvl="0" algn="ctr">
              <a:buFontTx/>
              <a:buChar char="-"/>
            </a:pPr>
            <a:endParaRPr lang="ru-RU" sz="2600" dirty="0"/>
          </a:p>
          <a:p>
            <a:pPr lvl="0" algn="ctr">
              <a:buFont typeface="Wingdings" panose="05000000000000000000" pitchFamily="2" charset="2"/>
              <a:buChar char="Ø"/>
            </a:pPr>
            <a:r>
              <a:rPr lang="ru-RU" sz="3200" b="1" u="sng" dirty="0"/>
              <a:t>Индикатори по процедурата:</a:t>
            </a:r>
          </a:p>
          <a:p>
            <a:pPr marL="0" lvl="0" indent="0" algn="ctr">
              <a:buNone/>
            </a:pPr>
            <a:r>
              <a:rPr lang="ru-RU" sz="2600" dirty="0" smtClean="0"/>
              <a:t>1</a:t>
            </a:r>
            <a:r>
              <a:rPr lang="ru-RU" sz="2600" dirty="0"/>
              <a:t>. Нови превозни средства с нулеви емисии (RRP203</a:t>
            </a:r>
            <a:r>
              <a:rPr lang="ru-RU" sz="2600" dirty="0" smtClean="0"/>
              <a:t>)</a:t>
            </a:r>
            <a:endParaRPr lang="ru-RU" sz="2600" dirty="0"/>
          </a:p>
          <a:p>
            <a:pPr marL="0" lvl="0" indent="0" algn="ctr">
              <a:buNone/>
            </a:pPr>
            <a:r>
              <a:rPr lang="ru-RU" sz="2600" dirty="0" smtClean="0"/>
              <a:t>2</a:t>
            </a:r>
            <a:r>
              <a:rPr lang="ru-RU" sz="2600" dirty="0"/>
              <a:t>. Зарядни станции за превозни средства за обществен транспорт (RRP204</a:t>
            </a:r>
            <a:r>
              <a:rPr lang="ru-RU" sz="2600" dirty="0" smtClean="0"/>
              <a:t>)</a:t>
            </a:r>
            <a:endParaRPr lang="ru-RU" sz="2600" dirty="0"/>
          </a:p>
          <a:p>
            <a:pPr marL="0" lvl="0" indent="0" algn="ctr">
              <a:buNone/>
            </a:pPr>
            <a:r>
              <a:rPr lang="ru-RU" sz="2600" dirty="0" smtClean="0"/>
              <a:t>3</a:t>
            </a:r>
            <a:r>
              <a:rPr lang="ru-RU" sz="2600" dirty="0"/>
              <a:t>. Интелигентни цифрови решения за транспорта в общините (</a:t>
            </a:r>
            <a:r>
              <a:rPr lang="ru-RU" sz="2600" dirty="0" smtClean="0"/>
              <a:t>RRP205)</a:t>
            </a:r>
          </a:p>
          <a:p>
            <a:pPr marL="0" lvl="0" indent="0" algn="ctr">
              <a:buNone/>
            </a:pPr>
            <a:r>
              <a:rPr lang="ru-RU" sz="2600" dirty="0" smtClean="0"/>
              <a:t>4. Инфраструктура за безопасна градска мобилност, насочени към уязвимите участници в движението – пешеходците и велосипедистите (RRP206)</a:t>
            </a:r>
            <a:endParaRPr lang="ru-RU" sz="2600" b="1" dirty="0"/>
          </a:p>
          <a:p>
            <a:pPr marL="0" lvl="0" indent="0" algn="just">
              <a:buNone/>
            </a:pPr>
            <a:endParaRPr lang="bg-BG" sz="2000" b="1" dirty="0"/>
          </a:p>
          <a:p>
            <a:pPr marL="0" indent="0">
              <a:buNone/>
            </a:pPr>
            <a:endParaRPr lang="ru-RU" sz="2000" dirty="0"/>
          </a:p>
          <a:p>
            <a:pPr marL="0" indent="0">
              <a:buNone/>
            </a:pPr>
            <a:endParaRPr lang="bg-BG" sz="2000" dirty="0"/>
          </a:p>
        </p:txBody>
      </p:sp>
      <p:pic>
        <p:nvPicPr>
          <p:cNvPr id="4" name="Picture 3"/>
          <p:cNvPicPr>
            <a:picLocks noChangeAspect="1"/>
          </p:cNvPicPr>
          <p:nvPr/>
        </p:nvPicPr>
        <p:blipFill>
          <a:blip r:embed="rId2"/>
          <a:stretch>
            <a:fillRect/>
          </a:stretch>
        </p:blipFill>
        <p:spPr>
          <a:xfrm>
            <a:off x="9457260" y="-89512"/>
            <a:ext cx="2734740" cy="947928"/>
          </a:xfrm>
          <a:prstGeom prst="rect">
            <a:avLst/>
          </a:prstGeom>
        </p:spPr>
      </p:pic>
    </p:spTree>
    <p:extLst>
      <p:ext uri="{BB962C8B-B14F-4D97-AF65-F5344CB8AC3E}">
        <p14:creationId xmlns:p14="http://schemas.microsoft.com/office/powerpoint/2010/main" val="1780451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135" y="1369591"/>
            <a:ext cx="9239966" cy="5195573"/>
          </a:xfrm>
        </p:spPr>
        <p:txBody>
          <a:bodyPr>
            <a:normAutofit fontScale="77500" lnSpcReduction="20000"/>
          </a:bodyPr>
          <a:lstStyle/>
          <a:p>
            <a:pPr lvl="0"/>
            <a:endParaRPr lang="bg-BG" sz="2200" dirty="0" smtClean="0">
              <a:cs typeface="Times New Roman" panose="02020603050405020304" pitchFamily="18" charset="0"/>
            </a:endParaRPr>
          </a:p>
          <a:p>
            <a:pPr lvl="0" algn="just"/>
            <a:r>
              <a:rPr lang="ru-RU" sz="2000" u="sng" dirty="0" smtClean="0"/>
              <a:t>Дейност </a:t>
            </a:r>
            <a:r>
              <a:rPr lang="ru-RU" sz="2000" u="sng" dirty="0"/>
              <a:t>1:</a:t>
            </a:r>
            <a:r>
              <a:rPr lang="ru-RU" sz="2000" dirty="0"/>
              <a:t> Доставка на нови превозни средства (автобуси и/или тролейбуси) за обществения транспорт (градски и междуселищен) с нулеви и по изключение с ниски емисии, в съответствие с Директива (ЕС) 2019/1161 на Европейския парламент и на Съвета от 20 юни 2019 г. за изменение на Директива 2009/33/ЕО за насърчаването на чисти и енергийно-ефективни пътни превозни </a:t>
            </a:r>
            <a:r>
              <a:rPr lang="ru-RU" sz="2000" dirty="0" smtClean="0"/>
              <a:t>средства</a:t>
            </a:r>
          </a:p>
          <a:p>
            <a:pPr lvl="0" algn="just"/>
            <a:endParaRPr lang="ru-RU" sz="2000" dirty="0"/>
          </a:p>
          <a:p>
            <a:pPr lvl="0" algn="just"/>
            <a:r>
              <a:rPr lang="ru-RU" sz="2000" u="sng" dirty="0" smtClean="0"/>
              <a:t>Дейност </a:t>
            </a:r>
            <a:r>
              <a:rPr lang="ru-RU" sz="2000" u="sng" dirty="0"/>
              <a:t>2:</a:t>
            </a:r>
            <a:r>
              <a:rPr lang="ru-RU" sz="2000" dirty="0"/>
              <a:t> Съпътстващи мерки за осигуряване на зарядни станции за превозните средства на обществения </a:t>
            </a:r>
            <a:r>
              <a:rPr lang="ru-RU" sz="2000" dirty="0" smtClean="0"/>
              <a:t>транспорт</a:t>
            </a:r>
          </a:p>
          <a:p>
            <a:pPr lvl="0" algn="just"/>
            <a:endParaRPr lang="ru-RU" sz="2000" dirty="0"/>
          </a:p>
          <a:p>
            <a:pPr lvl="0" algn="just"/>
            <a:r>
              <a:rPr lang="ru-RU" sz="2000" u="sng" dirty="0" smtClean="0"/>
              <a:t>Дейност </a:t>
            </a:r>
            <a:r>
              <a:rPr lang="ru-RU" sz="2000" u="sng" dirty="0"/>
              <a:t>3:</a:t>
            </a:r>
            <a:r>
              <a:rPr lang="ru-RU" sz="2000" dirty="0"/>
              <a:t> Разработване и въвеждане на интелигентни транспортни системи (ИТС) и интегрирани цифрови решения за подобряване на ефикасността и ефективността на обществения транспорт (мерки за дигитализация на транспорта</a:t>
            </a:r>
            <a:r>
              <a:rPr lang="ru-RU" sz="2000" dirty="0" smtClean="0"/>
              <a:t>)</a:t>
            </a:r>
          </a:p>
          <a:p>
            <a:pPr lvl="0" algn="just"/>
            <a:endParaRPr lang="ru-RU" sz="2000" dirty="0"/>
          </a:p>
          <a:p>
            <a:pPr lvl="0" algn="just"/>
            <a:r>
              <a:rPr lang="ru-RU" sz="2000" u="sng" dirty="0" smtClean="0"/>
              <a:t>Дейност </a:t>
            </a:r>
            <a:r>
              <a:rPr lang="ru-RU" sz="2000" u="sng" dirty="0"/>
              <a:t>4:</a:t>
            </a:r>
            <a:r>
              <a:rPr lang="ru-RU" sz="2000" dirty="0"/>
              <a:t> Изпълнение на инфраструктурни мерки за безопасна градска мобилност, насочени към уязвимите участници в движението – пешеходци и </a:t>
            </a:r>
            <a:r>
              <a:rPr lang="ru-RU" sz="2000" dirty="0" smtClean="0"/>
              <a:t>велосипедисти</a:t>
            </a:r>
          </a:p>
          <a:p>
            <a:pPr lvl="0" algn="just"/>
            <a:endParaRPr lang="ru-RU" sz="2000" dirty="0"/>
          </a:p>
          <a:p>
            <a:pPr lvl="0" algn="just"/>
            <a:r>
              <a:rPr lang="ru-RU" sz="2000" u="sng" dirty="0" smtClean="0"/>
              <a:t>Дейност </a:t>
            </a:r>
            <a:r>
              <a:rPr lang="ru-RU" sz="2000" u="sng" dirty="0"/>
              <a:t>5:</a:t>
            </a:r>
            <a:r>
              <a:rPr lang="ru-RU" sz="2000" dirty="0"/>
              <a:t> Разработване/актуализиране на генерални планове за организация на движението (ГПОД</a:t>
            </a:r>
            <a:r>
              <a:rPr lang="ru-RU" sz="2000" dirty="0" smtClean="0"/>
              <a:t>)</a:t>
            </a:r>
            <a:endParaRPr lang="ru-RU" sz="2000" dirty="0"/>
          </a:p>
          <a:p>
            <a:pPr marL="457200" lvl="1" indent="0" algn="just">
              <a:spcBef>
                <a:spcPts val="1200"/>
              </a:spcBef>
              <a:buNone/>
            </a:pPr>
            <a:endParaRPr lang="ru-RU" altLang="bg-BG" sz="2400" dirty="0" smtClean="0">
              <a:cs typeface="Times New Roman" panose="02020603050405020304" pitchFamily="18" charset="0"/>
            </a:endParaRPr>
          </a:p>
          <a:p>
            <a:pPr lvl="1" algn="just">
              <a:spcBef>
                <a:spcPts val="1800"/>
              </a:spcBef>
            </a:pPr>
            <a:endParaRPr lang="bg-BG" altLang="bg-BG" sz="2400" b="1" dirty="0">
              <a:solidFill>
                <a:srgbClr val="002060"/>
              </a:solidFill>
              <a:cs typeface="Times New Roman" panose="02020603050405020304" pitchFamily="18" charset="0"/>
            </a:endParaRPr>
          </a:p>
          <a:p>
            <a:pPr marL="0" indent="0">
              <a:buNone/>
            </a:pPr>
            <a:endParaRPr lang="bg-BG" dirty="0"/>
          </a:p>
        </p:txBody>
      </p:sp>
      <p:sp>
        <p:nvSpPr>
          <p:cNvPr id="9" name="Content Placeholder 2"/>
          <p:cNvSpPr txBox="1">
            <a:spLocks/>
          </p:cNvSpPr>
          <p:nvPr/>
        </p:nvSpPr>
        <p:spPr>
          <a:xfrm>
            <a:off x="883749" y="259056"/>
            <a:ext cx="8501320" cy="451975"/>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lgn="ctr">
              <a:buNone/>
            </a:pPr>
            <a:r>
              <a:rPr lang="bg-BG" sz="2600" b="1" dirty="0">
                <a:solidFill>
                  <a:srgbClr val="92D050"/>
                </a:solidFill>
                <a:latin typeface="Calibri" panose="020F0502020204030204" pitchFamily="34" charset="0"/>
              </a:rPr>
              <a:t>Основни параметри на процедурата</a:t>
            </a:r>
          </a:p>
        </p:txBody>
      </p:sp>
      <p:grpSp>
        <p:nvGrpSpPr>
          <p:cNvPr id="4" name="Group 3"/>
          <p:cNvGrpSpPr/>
          <p:nvPr/>
        </p:nvGrpSpPr>
        <p:grpSpPr>
          <a:xfrm>
            <a:off x="559248" y="778118"/>
            <a:ext cx="9200572" cy="591473"/>
            <a:chOff x="-48495" y="-1164697"/>
            <a:chExt cx="2741957" cy="1538579"/>
          </a:xfrm>
        </p:grpSpPr>
        <p:sp>
          <p:nvSpPr>
            <p:cNvPr id="5" name="Rounded Rectangle 4"/>
            <p:cNvSpPr/>
            <p:nvPr/>
          </p:nvSpPr>
          <p:spPr>
            <a:xfrm>
              <a:off x="-48495" y="-1137771"/>
              <a:ext cx="2741957" cy="15116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txBox="1"/>
            <p:nvPr/>
          </p:nvSpPr>
          <p:spPr>
            <a:xfrm>
              <a:off x="48213" y="-1164697"/>
              <a:ext cx="2594371" cy="13640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bg-BG" altLang="bg-BG" sz="2200" dirty="0" smtClean="0">
                  <a:solidFill>
                    <a:schemeClr val="tx1"/>
                  </a:solidFill>
                </a:rPr>
                <a:t>Допустими дейности</a:t>
              </a:r>
              <a:endParaRPr lang="bg-BG" altLang="bg-BG" sz="2200" dirty="0">
                <a:solidFill>
                  <a:schemeClr val="tx1"/>
                </a:solidFill>
              </a:endParaRPr>
            </a:p>
          </p:txBody>
        </p:sp>
      </p:grpSp>
      <p:pic>
        <p:nvPicPr>
          <p:cNvPr id="11" name="Picture 10"/>
          <p:cNvPicPr>
            <a:picLocks noChangeAspect="1"/>
          </p:cNvPicPr>
          <p:nvPr/>
        </p:nvPicPr>
        <p:blipFill>
          <a:blip r:embed="rId2"/>
          <a:stretch>
            <a:fillRect/>
          </a:stretch>
        </p:blipFill>
        <p:spPr>
          <a:xfrm>
            <a:off x="9307670" y="-34651"/>
            <a:ext cx="3005328" cy="947928"/>
          </a:xfrm>
          <a:prstGeom prst="rect">
            <a:avLst/>
          </a:prstGeom>
        </p:spPr>
      </p:pic>
    </p:spTree>
    <p:extLst>
      <p:ext uri="{BB962C8B-B14F-4D97-AF65-F5344CB8AC3E}">
        <p14:creationId xmlns:p14="http://schemas.microsoft.com/office/powerpoint/2010/main" val="639623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135" y="1369591"/>
            <a:ext cx="9239966" cy="5195573"/>
          </a:xfrm>
        </p:spPr>
        <p:txBody>
          <a:bodyPr>
            <a:normAutofit/>
          </a:bodyPr>
          <a:lstStyle/>
          <a:p>
            <a:pPr lvl="0"/>
            <a:endParaRPr lang="bg-BG" sz="2200" dirty="0" smtClean="0">
              <a:cs typeface="Times New Roman" panose="02020603050405020304" pitchFamily="18" charset="0"/>
            </a:endParaRPr>
          </a:p>
          <a:p>
            <a:pPr lvl="0" algn="just"/>
            <a:r>
              <a:rPr lang="ru-RU" sz="2000" b="1" dirty="0"/>
              <a:t>Други допустими дейности, съпътстващи основните допустими дейности: </a:t>
            </a:r>
            <a:endParaRPr lang="ru-RU" sz="2000" b="1" dirty="0" smtClean="0"/>
          </a:p>
          <a:p>
            <a:pPr lvl="0" algn="just">
              <a:buFontTx/>
              <a:buChar char="-"/>
            </a:pPr>
            <a:r>
              <a:rPr lang="ru-RU" sz="1600" dirty="0" smtClean="0"/>
              <a:t>Дейности </a:t>
            </a:r>
            <a:r>
              <a:rPr lang="ru-RU" sz="1600" dirty="0"/>
              <a:t>за изготвяне на инвестиционни идейни/технически/работни проекти и КСС към тях, съгласно </a:t>
            </a:r>
            <a:r>
              <a:rPr lang="ru-RU" sz="1600" dirty="0" smtClean="0"/>
              <a:t>ЗУТ</a:t>
            </a:r>
          </a:p>
          <a:p>
            <a:pPr lvl="0" algn="just">
              <a:buFontTx/>
              <a:buChar char="-"/>
            </a:pPr>
            <a:r>
              <a:rPr lang="ru-RU" sz="1600" dirty="0" smtClean="0"/>
              <a:t>Дейности</a:t>
            </a:r>
            <a:r>
              <a:rPr lang="ru-RU" sz="1600" dirty="0"/>
              <a:t>, свързани с набавянето на необходими разрешителни документи, изискващи се от националното законодателство, включително и свързаните с тях такси, дължими на съответните компетентни органи и експлоатационните </a:t>
            </a:r>
            <a:r>
              <a:rPr lang="ru-RU" sz="1600" dirty="0" smtClean="0"/>
              <a:t>дружества</a:t>
            </a:r>
          </a:p>
          <a:p>
            <a:pPr lvl="0" algn="just">
              <a:buFontTx/>
              <a:buChar char="-"/>
            </a:pPr>
            <a:r>
              <a:rPr lang="ru-RU" sz="1600" dirty="0" smtClean="0"/>
              <a:t>Дейности </a:t>
            </a:r>
            <a:r>
              <a:rPr lang="ru-RU" sz="1600" dirty="0"/>
              <a:t>за извършване на оценка на съответствието на проектите, съгласно </a:t>
            </a:r>
            <a:r>
              <a:rPr lang="ru-RU" sz="1600" dirty="0" smtClean="0"/>
              <a:t>ЗУТ</a:t>
            </a:r>
          </a:p>
          <a:p>
            <a:pPr lvl="0" algn="just">
              <a:buFontTx/>
              <a:buChar char="-"/>
            </a:pPr>
            <a:r>
              <a:rPr lang="ru-RU" sz="1600" dirty="0" smtClean="0"/>
              <a:t>Дейности </a:t>
            </a:r>
            <a:r>
              <a:rPr lang="ru-RU" sz="1600" dirty="0"/>
              <a:t>за извършване на авторски надзор, съгласно </a:t>
            </a:r>
            <a:r>
              <a:rPr lang="ru-RU" sz="1600" dirty="0" smtClean="0"/>
              <a:t>ЗУТ</a:t>
            </a:r>
          </a:p>
          <a:p>
            <a:pPr lvl="0" algn="just">
              <a:buFontTx/>
              <a:buChar char="-"/>
            </a:pPr>
            <a:r>
              <a:rPr lang="ru-RU" sz="1600" dirty="0" smtClean="0"/>
              <a:t>Дейности </a:t>
            </a:r>
            <a:r>
              <a:rPr lang="ru-RU" sz="1600" dirty="0"/>
              <a:t>за извършване на строителен надзор, съгласно </a:t>
            </a:r>
            <a:r>
              <a:rPr lang="ru-RU" sz="1600" dirty="0" smtClean="0"/>
              <a:t>ЗУТ</a:t>
            </a:r>
          </a:p>
          <a:p>
            <a:pPr lvl="0" algn="just">
              <a:buFontTx/>
              <a:buChar char="-"/>
            </a:pPr>
            <a:r>
              <a:rPr lang="ru-RU" sz="1600" dirty="0" smtClean="0"/>
              <a:t>Дейности </a:t>
            </a:r>
            <a:r>
              <a:rPr lang="ru-RU" sz="1600" dirty="0"/>
              <a:t>за въвеждане на обектите в експлоатация, съгласно </a:t>
            </a:r>
            <a:r>
              <a:rPr lang="ru-RU" sz="1600" dirty="0" smtClean="0"/>
              <a:t>ЗУТ</a:t>
            </a:r>
          </a:p>
          <a:p>
            <a:pPr lvl="0" algn="just">
              <a:buFontTx/>
              <a:buChar char="-"/>
            </a:pPr>
            <a:r>
              <a:rPr lang="ru-RU" sz="1600" dirty="0" smtClean="0"/>
              <a:t>Дейности </a:t>
            </a:r>
            <a:r>
              <a:rPr lang="ru-RU" sz="1600" dirty="0"/>
              <a:t>за осъществяване на информация и </a:t>
            </a:r>
            <a:r>
              <a:rPr lang="ru-RU" sz="1600" dirty="0" smtClean="0"/>
              <a:t>публичност</a:t>
            </a:r>
            <a:endParaRPr lang="en-US" sz="1600" dirty="0" smtClean="0"/>
          </a:p>
          <a:p>
            <a:pPr lvl="0" algn="just">
              <a:buFontTx/>
              <a:buChar char="-"/>
            </a:pPr>
            <a:r>
              <a:rPr lang="ru-RU" sz="1600" dirty="0" smtClean="0"/>
              <a:t>Дейности </a:t>
            </a:r>
            <a:r>
              <a:rPr lang="ru-RU" sz="1600" dirty="0"/>
              <a:t>за осъществяване на организация и </a:t>
            </a:r>
            <a:r>
              <a:rPr lang="ru-RU" sz="1600" dirty="0" smtClean="0"/>
              <a:t>управление</a:t>
            </a:r>
            <a:endParaRPr lang="ru-RU" altLang="bg-BG" sz="1600" dirty="0" smtClean="0">
              <a:cs typeface="Times New Roman" panose="02020603050405020304" pitchFamily="18" charset="0"/>
            </a:endParaRPr>
          </a:p>
          <a:p>
            <a:pPr lvl="1" algn="just">
              <a:spcBef>
                <a:spcPts val="1800"/>
              </a:spcBef>
            </a:pPr>
            <a:endParaRPr lang="bg-BG" altLang="bg-BG" sz="2400" b="1" dirty="0">
              <a:solidFill>
                <a:srgbClr val="002060"/>
              </a:solidFill>
              <a:cs typeface="Times New Roman" panose="02020603050405020304" pitchFamily="18" charset="0"/>
            </a:endParaRPr>
          </a:p>
          <a:p>
            <a:pPr marL="0" indent="0">
              <a:buNone/>
            </a:pPr>
            <a:endParaRPr lang="bg-BG" dirty="0"/>
          </a:p>
        </p:txBody>
      </p:sp>
      <p:sp>
        <p:nvSpPr>
          <p:cNvPr id="9" name="Content Placeholder 2"/>
          <p:cNvSpPr txBox="1">
            <a:spLocks/>
          </p:cNvSpPr>
          <p:nvPr/>
        </p:nvSpPr>
        <p:spPr>
          <a:xfrm>
            <a:off x="883749" y="259056"/>
            <a:ext cx="8501320" cy="451975"/>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lgn="ctr">
              <a:buNone/>
            </a:pPr>
            <a:r>
              <a:rPr lang="bg-BG" sz="2600" b="1" dirty="0">
                <a:solidFill>
                  <a:srgbClr val="92D050"/>
                </a:solidFill>
                <a:latin typeface="Calibri" panose="020F0502020204030204" pitchFamily="34" charset="0"/>
              </a:rPr>
              <a:t>Основни параметри на процедурата</a:t>
            </a:r>
          </a:p>
        </p:txBody>
      </p:sp>
      <p:grpSp>
        <p:nvGrpSpPr>
          <p:cNvPr id="4" name="Group 3"/>
          <p:cNvGrpSpPr/>
          <p:nvPr/>
        </p:nvGrpSpPr>
        <p:grpSpPr>
          <a:xfrm>
            <a:off x="559248" y="778118"/>
            <a:ext cx="9200572" cy="591473"/>
            <a:chOff x="-48495" y="-1164697"/>
            <a:chExt cx="2741957" cy="1538579"/>
          </a:xfrm>
        </p:grpSpPr>
        <p:sp>
          <p:nvSpPr>
            <p:cNvPr id="5" name="Rounded Rectangle 4"/>
            <p:cNvSpPr/>
            <p:nvPr/>
          </p:nvSpPr>
          <p:spPr>
            <a:xfrm>
              <a:off x="-48495" y="-1137771"/>
              <a:ext cx="2741957" cy="15116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txBox="1"/>
            <p:nvPr/>
          </p:nvSpPr>
          <p:spPr>
            <a:xfrm>
              <a:off x="48213" y="-1164697"/>
              <a:ext cx="2594371" cy="13640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bg-BG" altLang="bg-BG" sz="2200" dirty="0" smtClean="0">
                  <a:solidFill>
                    <a:schemeClr val="tx1"/>
                  </a:solidFill>
                </a:rPr>
                <a:t>Допустими дейности</a:t>
              </a:r>
              <a:endParaRPr lang="bg-BG" altLang="bg-BG" sz="2200" dirty="0">
                <a:solidFill>
                  <a:schemeClr val="tx1"/>
                </a:solidFill>
              </a:endParaRPr>
            </a:p>
          </p:txBody>
        </p:sp>
      </p:grpSp>
      <p:pic>
        <p:nvPicPr>
          <p:cNvPr id="11" name="Picture 10"/>
          <p:cNvPicPr>
            <a:picLocks noChangeAspect="1"/>
          </p:cNvPicPr>
          <p:nvPr/>
        </p:nvPicPr>
        <p:blipFill>
          <a:blip r:embed="rId2"/>
          <a:stretch>
            <a:fillRect/>
          </a:stretch>
        </p:blipFill>
        <p:spPr>
          <a:xfrm>
            <a:off x="9307670" y="-34651"/>
            <a:ext cx="3005328" cy="947928"/>
          </a:xfrm>
          <a:prstGeom prst="rect">
            <a:avLst/>
          </a:prstGeom>
        </p:spPr>
      </p:pic>
    </p:spTree>
    <p:extLst>
      <p:ext uri="{BB962C8B-B14F-4D97-AF65-F5344CB8AC3E}">
        <p14:creationId xmlns:p14="http://schemas.microsoft.com/office/powerpoint/2010/main" val="3536370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135" y="1369591"/>
            <a:ext cx="9239966" cy="5195573"/>
          </a:xfrm>
        </p:spPr>
        <p:txBody>
          <a:bodyPr>
            <a:normAutofit/>
          </a:bodyPr>
          <a:lstStyle/>
          <a:p>
            <a:pPr lvl="0"/>
            <a:endParaRPr lang="bg-BG" sz="2200" dirty="0" smtClean="0">
              <a:cs typeface="Times New Roman" panose="02020603050405020304" pitchFamily="18" charset="0"/>
            </a:endParaRPr>
          </a:p>
          <a:p>
            <a:pPr lvl="0" algn="just"/>
            <a:r>
              <a:rPr lang="ru-RU" sz="2000" dirty="0"/>
              <a:t>Ниско емисионни превозни средства се допускат само </a:t>
            </a:r>
            <a:r>
              <a:rPr lang="ru-RU" sz="2000" u="sng" dirty="0"/>
              <a:t>по изключение</a:t>
            </a:r>
            <a:r>
              <a:rPr lang="ru-RU" sz="2000" dirty="0"/>
              <a:t>, когато кандидатът може да обоснове наличие на конкретни непреодолими обстоятелства, поради които не може да достави нулево-емисионни превозни </a:t>
            </a:r>
            <a:r>
              <a:rPr lang="ru-RU" sz="2000" dirty="0" smtClean="0"/>
              <a:t>средства</a:t>
            </a:r>
            <a:endParaRPr lang="en-US" sz="2000" dirty="0" smtClean="0"/>
          </a:p>
          <a:p>
            <a:pPr marL="0" lvl="0" indent="0" algn="just">
              <a:buNone/>
            </a:pPr>
            <a:r>
              <a:rPr lang="ru-RU" sz="1600" dirty="0"/>
              <a:t>Обосновката за доставка на ниско емисионни превозни средства следва да е обективна и базирана на конкретни данни и обстоятелства за липсата на възможност за доставка на нулево емисионни превозни средства</a:t>
            </a:r>
          </a:p>
          <a:p>
            <a:pPr lvl="0" algn="just"/>
            <a:r>
              <a:rPr lang="ru-RU" sz="2000" dirty="0" smtClean="0"/>
              <a:t>Превозните </a:t>
            </a:r>
            <a:r>
              <a:rPr lang="ru-RU" sz="2000" dirty="0"/>
              <a:t>средства с нулеви и/или ниски емисии </a:t>
            </a:r>
            <a:r>
              <a:rPr lang="ru-RU" sz="2000" dirty="0" smtClean="0"/>
              <a:t>следва да са в </a:t>
            </a:r>
            <a:r>
              <a:rPr lang="ru-RU" sz="2000" dirty="0"/>
              <a:t>съответствие с Техническите насоки за прилагането на принципа за „ненанасяне на значителни вреди</a:t>
            </a:r>
            <a:r>
              <a:rPr lang="ru-RU" sz="2000" dirty="0" smtClean="0"/>
              <a:t>“</a:t>
            </a:r>
          </a:p>
          <a:p>
            <a:pPr marL="0" lvl="0" indent="0" algn="just">
              <a:buNone/>
            </a:pPr>
            <a:r>
              <a:rPr lang="ru-RU" sz="1600" dirty="0"/>
              <a:t>На етапа на кандидатстване </a:t>
            </a:r>
            <a:r>
              <a:rPr lang="ru-RU" sz="1600" dirty="0" smtClean="0"/>
              <a:t>следва </a:t>
            </a:r>
            <a:r>
              <a:rPr lang="ru-RU" sz="1600" dirty="0"/>
              <a:t>да се </a:t>
            </a:r>
            <a:r>
              <a:rPr lang="ru-RU" sz="1600" dirty="0" smtClean="0"/>
              <a:t>попълни КОНТРОЛЕН </a:t>
            </a:r>
            <a:r>
              <a:rPr lang="ru-RU" sz="1600" dirty="0"/>
              <a:t>ЛИСТ ЗА САМООЦЕНКА ОТНОСНО СЪБЛЮДАВАНЕ НА ПРИНЦИПА ЗА </a:t>
            </a:r>
            <a:r>
              <a:rPr lang="ru-RU" sz="1600" dirty="0" smtClean="0"/>
              <a:t>„</a:t>
            </a:r>
            <a:r>
              <a:rPr lang="ru-RU" sz="1600" dirty="0"/>
              <a:t>НЕНАНАСЯНЕ НА ЗНАЧИТЕЛНИ ВРЕДИ“ (DNSH</a:t>
            </a:r>
            <a:r>
              <a:rPr lang="ru-RU" sz="1600" dirty="0" smtClean="0"/>
              <a:t>)</a:t>
            </a:r>
            <a:endParaRPr lang="ru-RU" altLang="bg-BG" sz="1600" dirty="0" smtClean="0">
              <a:cs typeface="Times New Roman" panose="02020603050405020304" pitchFamily="18" charset="0"/>
            </a:endParaRPr>
          </a:p>
          <a:p>
            <a:pPr lvl="1" algn="just">
              <a:spcBef>
                <a:spcPts val="1800"/>
              </a:spcBef>
            </a:pPr>
            <a:endParaRPr lang="bg-BG" altLang="bg-BG" sz="2400" b="1" dirty="0">
              <a:solidFill>
                <a:srgbClr val="002060"/>
              </a:solidFill>
              <a:cs typeface="Times New Roman" panose="02020603050405020304" pitchFamily="18" charset="0"/>
            </a:endParaRPr>
          </a:p>
          <a:p>
            <a:pPr marL="0" indent="0">
              <a:buNone/>
            </a:pPr>
            <a:endParaRPr lang="bg-BG" dirty="0"/>
          </a:p>
        </p:txBody>
      </p:sp>
      <p:sp>
        <p:nvSpPr>
          <p:cNvPr id="9" name="Content Placeholder 2"/>
          <p:cNvSpPr txBox="1">
            <a:spLocks/>
          </p:cNvSpPr>
          <p:nvPr/>
        </p:nvSpPr>
        <p:spPr>
          <a:xfrm>
            <a:off x="741189" y="259056"/>
            <a:ext cx="8566482" cy="501045"/>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lgn="ctr">
              <a:buNone/>
            </a:pPr>
            <a:r>
              <a:rPr lang="bg-BG" sz="2600" b="1" dirty="0">
                <a:solidFill>
                  <a:srgbClr val="92D050"/>
                </a:solidFill>
                <a:latin typeface="Calibri" panose="020F0502020204030204" pitchFamily="34" charset="0"/>
              </a:rPr>
              <a:t>Основни параметри на процедурата</a:t>
            </a:r>
          </a:p>
        </p:txBody>
      </p:sp>
      <p:grpSp>
        <p:nvGrpSpPr>
          <p:cNvPr id="4" name="Group 3"/>
          <p:cNvGrpSpPr/>
          <p:nvPr/>
        </p:nvGrpSpPr>
        <p:grpSpPr>
          <a:xfrm>
            <a:off x="559248" y="788469"/>
            <a:ext cx="9200572" cy="581122"/>
            <a:chOff x="-48495" y="-1137771"/>
            <a:chExt cx="2741957" cy="1511653"/>
          </a:xfrm>
        </p:grpSpPr>
        <p:sp>
          <p:nvSpPr>
            <p:cNvPr id="5" name="Rounded Rectangle 4"/>
            <p:cNvSpPr/>
            <p:nvPr/>
          </p:nvSpPr>
          <p:spPr>
            <a:xfrm>
              <a:off x="-48495" y="-1137771"/>
              <a:ext cx="2741957" cy="15116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txBox="1"/>
            <p:nvPr/>
          </p:nvSpPr>
          <p:spPr>
            <a:xfrm>
              <a:off x="48213" y="-1063979"/>
              <a:ext cx="2594371" cy="13640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bg-BG" altLang="bg-BG" sz="2200" dirty="0" smtClean="0">
                  <a:solidFill>
                    <a:schemeClr val="tx1"/>
                  </a:solidFill>
                </a:rPr>
                <a:t>ВАЖНО за дейност 1!</a:t>
              </a:r>
              <a:endParaRPr lang="bg-BG" altLang="bg-BG" sz="2200" dirty="0">
                <a:solidFill>
                  <a:schemeClr val="tx1"/>
                </a:solidFill>
              </a:endParaRPr>
            </a:p>
          </p:txBody>
        </p:sp>
      </p:grpSp>
      <p:pic>
        <p:nvPicPr>
          <p:cNvPr id="11" name="Picture 10"/>
          <p:cNvPicPr>
            <a:picLocks noChangeAspect="1"/>
          </p:cNvPicPr>
          <p:nvPr/>
        </p:nvPicPr>
        <p:blipFill>
          <a:blip r:embed="rId2"/>
          <a:stretch>
            <a:fillRect/>
          </a:stretch>
        </p:blipFill>
        <p:spPr>
          <a:xfrm>
            <a:off x="9307670" y="-34651"/>
            <a:ext cx="3005328" cy="947928"/>
          </a:xfrm>
          <a:prstGeom prst="rect">
            <a:avLst/>
          </a:prstGeom>
        </p:spPr>
      </p:pic>
    </p:spTree>
    <p:extLst>
      <p:ext uri="{BB962C8B-B14F-4D97-AF65-F5344CB8AC3E}">
        <p14:creationId xmlns:p14="http://schemas.microsoft.com/office/powerpoint/2010/main" val="1313030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4F44C90D-2A62-4985-9618-3460247437B1}">
  <ds:schemaRefs>
    <ds:schemaRef ds:uri="http://schemas.microsoft.com/sharepoint/v3/contenttype/forms"/>
  </ds:schemaRefs>
</ds:datastoreItem>
</file>

<file path=customXml/itemProps2.xml><?xml version="1.0" encoding="utf-8"?>
<ds:datastoreItem xmlns:ds="http://schemas.openxmlformats.org/officeDocument/2006/customXml" ds:itemID="{B61EAB5F-88FC-4FAE-AE3C-037A3C365E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8A2F88-55C5-4ED1-9541-807C65424763}">
  <ds:schemaRefs>
    <ds:schemaRef ds:uri="16c05727-aa75-4e4a-9b5f-8a80a1165891"/>
    <ds:schemaRef ds:uri="71af3243-3dd4-4a8d-8c0d-dd76da1f02a5"/>
    <ds:schemaRef ds:uri="http://www.w3.org/XML/1998/namespace"/>
    <ds:schemaRef ds:uri="http://schemas.microsoft.com/office/2006/documentManagement/types"/>
    <ds:schemaRef ds:uri="http://purl.org/dc/dcmitype/"/>
    <ds:schemaRef ds:uri="http://schemas.openxmlformats.org/package/2006/metadata/core-properties"/>
    <ds:schemaRef ds:uri="http://purl.org/dc/terms/"/>
    <ds:schemaRef ds:uri="http://schemas.microsoft.com/office/2006/metadata/properties"/>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1994</Words>
  <Application>Microsoft Office PowerPoint</Application>
  <PresentationFormat>Widescreen</PresentationFormat>
  <Paragraphs>140</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Times New Roman</vt:lpstr>
      <vt:lpstr>Trebuchet MS</vt:lpstr>
      <vt:lpstr>Tw Cen MT</vt:lpstr>
      <vt:lpstr>Wingdings</vt:lpstr>
      <vt:lpstr>Wingdings 3</vt:lpstr>
      <vt:lpstr>Facet</vt:lpstr>
      <vt:lpstr>ПРОЦЕДУРА BG-RRP-8.013 „ЕКОЛОГОСЪОБРАЗНА МОБИЛНОСТ“ “  НАЦИОНАЛЕН ПЛАН ЗА ВЪЗСТАНОВЯВАНЕ И УСТОЙЧИВОСТ  КОМПОНЕНТ 8 „УСТОЙЧИВ ТРАНСПОРТ “ ИНВЕСТИЦИЯ C8.I7 „ЕКОЛОГОСЪОБРАЗНА МОБИЛНОСТ – ПИЛОТНА СХЕМА ЗА  ПОДКРЕПА НА УСТОЙЧИВАТА ГРАДСКА МОБИЛНОСТ”   </vt:lpstr>
      <vt:lpstr>PowerPoint Presentation</vt:lpstr>
      <vt:lpstr>PowerPoint Presentation</vt:lpstr>
      <vt:lpstr>PowerPoint Presentation</vt:lpstr>
      <vt:lpstr>PowerPoint Presentation</vt:lpstr>
      <vt:lpstr>Основни параметри на процедурата</vt:lpstr>
      <vt:lpstr>PowerPoint Presentation</vt:lpstr>
      <vt:lpstr>PowerPoint Presentation</vt:lpstr>
      <vt:lpstr>PowerPoint Presentation</vt:lpstr>
      <vt:lpstr>PowerPoint Presentation</vt:lpstr>
      <vt:lpstr>Основни параметри на процедурата</vt:lpstr>
      <vt:lpstr>Основни параметри на процедурата</vt:lpstr>
      <vt:lpstr>Основни параметри на процедурата</vt:lpstr>
      <vt:lpstr>PowerPoint Presentation</vt:lpstr>
      <vt:lpstr>PowerPoint Presentation</vt:lpstr>
      <vt:lpstr>PowerPoint Presentation</vt:lpstr>
      <vt:lpstr>ПРОЦЕДУРА BG-RRP-8.013 „ЕКОЛОГОСЪОБРАЗНА МОБИЛНОСТ“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2023-01-05T08:06:06Z</dcterms:created>
  <dcterms:modified xsi:type="dcterms:W3CDTF">2023-07-17T11:00:57Z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