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9"/>
  </p:notesMasterIdLst>
  <p:handoutMasterIdLst>
    <p:handoutMasterId r:id="rId10"/>
  </p:handoutMasterIdLst>
  <p:sldIdLst>
    <p:sldId id="443" r:id="rId2"/>
    <p:sldId id="510" r:id="rId3"/>
    <p:sldId id="511" r:id="rId4"/>
    <p:sldId id="517" r:id="rId5"/>
    <p:sldId id="520" r:id="rId6"/>
    <p:sldId id="521" r:id="rId7"/>
    <p:sldId id="471" r:id="rId8"/>
  </p:sldIdLst>
  <p:sldSz cx="9144000" cy="6858000" type="screen4x3"/>
  <p:notesSz cx="6797675" cy="992822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lyana Georgieva" initials="BG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880" autoAdjust="0"/>
    <p:restoredTop sz="83314" autoAdjust="0"/>
  </p:normalViewPr>
  <p:slideViewPr>
    <p:cSldViewPr>
      <p:cViewPr>
        <p:scale>
          <a:sx n="76" d="100"/>
          <a:sy n="76" d="100"/>
        </p:scale>
        <p:origin x="-191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40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1" cy="496968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1" cy="496968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C741B12D-17A2-4961-9838-3643FBB025ED}" type="datetimeFigureOut">
              <a:rPr lang="bg-BG" smtClean="0"/>
              <a:pPr/>
              <a:t>22.5.2018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3"/>
            <a:ext cx="2946401" cy="496966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673"/>
            <a:ext cx="2946401" cy="496966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B511DD54-8397-494B-A303-5BBDF9AD2BD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4665330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1" cy="496968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1" cy="496968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pPr>
              <a:defRPr/>
            </a:pPr>
            <a:fld id="{EF4E0C89-AA3B-4D6B-AF29-59E0BF57E6B6}" type="datetimeFigureOut">
              <a:rPr lang="bg-BG"/>
              <a:pPr>
                <a:defRPr/>
              </a:pPr>
              <a:t>22.5.2018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3" y="4715631"/>
            <a:ext cx="5438775" cy="4467939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673"/>
            <a:ext cx="2946401" cy="496966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673"/>
            <a:ext cx="2946401" cy="496966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pPr>
              <a:defRPr/>
            </a:pPr>
            <a:fld id="{0CF2C75B-C0D5-446E-A8EE-652B794D676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26359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9D5142-F740-4265-A14C-6270D43DC2E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F2C75B-C0D5-446E-A8EE-652B794D6761}" type="slidenum">
              <a:rPr lang="bg-BG" smtClean="0"/>
              <a:pPr>
                <a:defRPr/>
              </a:pPr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28284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F2C75B-C0D5-446E-A8EE-652B794D6761}" type="slidenum">
              <a:rPr lang="bg-BG" smtClean="0"/>
              <a:pPr>
                <a:defRPr/>
              </a:pPr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5872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F2C75B-C0D5-446E-A8EE-652B794D6761}" type="slidenum">
              <a:rPr lang="bg-BG" smtClean="0"/>
              <a:pPr>
                <a:defRPr/>
              </a:pPr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7011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F6FC6">
                  <a:tint val="20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50000"/>
                </a:srgb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4213AF-26F6-41FA-8D85-E2C5388D6E58}" type="datetimeFigureOut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5/22/2018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BBC35B-A44B-4119-B8DA-DE9E3DFADA20}" type="slidenum">
              <a:rPr lang="en-US" smtClean="0">
                <a:solidFill>
                  <a:srgbClr val="DBF5F9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transition spd="slow">
    <p:circl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700808"/>
            <a:ext cx="7467600" cy="3816424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Новите инвестиции във </a:t>
            </a:r>
            <a:r>
              <a:rPr lang="bg-BG" sz="3200" b="1" dirty="0" err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</a:t>
            </a:r>
            <a:r>
              <a:rPr lang="bg-BG" sz="32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инфраструктура,</a:t>
            </a:r>
            <a:br>
              <a:rPr lang="bg-BG" sz="32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32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финансирани по ОПОС 2014-2020</a:t>
            </a:r>
            <a:r>
              <a:rPr lang="bg-BG" sz="3600" b="1" dirty="0" smtClean="0">
                <a:solidFill>
                  <a:srgbClr val="000000"/>
                </a:solidFill>
              </a:rPr>
              <a:t/>
            </a:r>
            <a:br>
              <a:rPr lang="bg-BG" sz="3600" b="1" dirty="0" smtClean="0">
                <a:solidFill>
                  <a:srgbClr val="000000"/>
                </a:solidFill>
              </a:rPr>
            </a:br>
            <a:endParaRPr lang="bg-BG" sz="3600" b="1" dirty="0">
              <a:solidFill>
                <a:srgbClr val="000000"/>
              </a:solidFill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1403648" y="188640"/>
            <a:ext cx="7524328" cy="620688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g-BG" sz="2000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 регионалното развитие и благоустройството</a:t>
            </a:r>
            <a:endParaRPr lang="bg-BG" sz="2000" b="1" dirty="0">
              <a:solidFill>
                <a:schemeClr val="tx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4" descr="Ger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00" y="79375"/>
            <a:ext cx="105886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771800" y="6073551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 2018 г.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05395"/>
            <a:ext cx="7488832" cy="648072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22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Министерство на регионалното развитие и благоустройството</a:t>
            </a: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2800" b="1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Какво осигурява В и К отрасълЪТ</a:t>
            </a:r>
          </a:p>
          <a:p>
            <a:pPr marL="0" indent="0" algn="just">
              <a:buClrTx/>
              <a:buSzPct val="100000"/>
              <a:buNone/>
            </a:pPr>
            <a:endParaRPr lang="bg-BG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Tx/>
              <a:buFont typeface="Wingdings" panose="05000000000000000000" pitchFamily="2" charset="2"/>
              <a:buChar char="Ø"/>
              <a:defRPr/>
            </a:pP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Здравословна среда за живот </a:t>
            </a:r>
          </a:p>
          <a:p>
            <a:pPr algn="just">
              <a:buClrTx/>
              <a:buFont typeface="Wingdings" panose="05000000000000000000" pitchFamily="2" charset="2"/>
              <a:buChar char="Ø"/>
              <a:defRPr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Опазване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околната среда </a:t>
            </a:r>
          </a:p>
          <a:p>
            <a:pPr algn="just">
              <a:buClrTx/>
              <a:buFont typeface="Wingdings" panose="05000000000000000000" pitchFamily="2" charset="2"/>
              <a:buChar char="Ø"/>
              <a:defRPr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</a:t>
            </a:r>
          </a:p>
          <a:p>
            <a:pPr algn="just">
              <a:buClrTx/>
              <a:buFont typeface="Wingdings" panose="05000000000000000000" pitchFamily="2" charset="2"/>
              <a:buChar char="Ø"/>
              <a:defRPr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иновации</a:t>
            </a:r>
          </a:p>
          <a:p>
            <a:pPr marL="0" indent="0" algn="just">
              <a:buClrTx/>
              <a:buNone/>
            </a:pPr>
            <a:endParaRPr lang="bg-BG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4" descr="Ger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00" y="79375"/>
            <a:ext cx="105886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C:\Users\VidenovaI\AppData\Local\Microsoft\Windows\Temporary Internet Files\Content.Outlook\56AAKECK\преливник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075" y="4820777"/>
            <a:ext cx="2593933" cy="1612584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VidenovaI\AppData\Local\Microsoft\Windows\Temporary Internet Files\Content.Outlook\56AAKECK\DSC_1244_cro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61" y="2060848"/>
            <a:ext cx="2392362" cy="159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55" y="4365104"/>
            <a:ext cx="2072134" cy="1765021"/>
          </a:xfrm>
          <a:prstGeom prst="rect">
            <a:avLst/>
          </a:prstGeom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74530"/>
            <a:ext cx="2926178" cy="186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943" t="4256" r="35632" b="8614"/>
          <a:stretch>
            <a:fillRect/>
          </a:stretch>
        </p:blipFill>
        <p:spPr bwMode="auto">
          <a:xfrm>
            <a:off x="6675040" y="4634264"/>
            <a:ext cx="2219154" cy="1777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650514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39200" cy="4971181"/>
          </a:xfrm>
        </p:spPr>
        <p:txBody>
          <a:bodyPr>
            <a:normAutofit/>
          </a:bodyPr>
          <a:lstStyle/>
          <a:p>
            <a:pPr marL="0" indent="0" algn="ctr">
              <a:buClrTx/>
              <a:buNone/>
            </a:pPr>
            <a:r>
              <a:rPr lang="bg-BG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 К  ИНФРАСТРУКТУРА В </a:t>
            </a:r>
            <a:r>
              <a:rPr lang="bg-BG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СТРАНАТА</a:t>
            </a:r>
            <a:endParaRPr lang="bg-BG" b="1" cap="al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ClrTx/>
              <a:buNone/>
            </a:pPr>
            <a:endParaRPr lang="bg-BG" alt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Ø"/>
            </a:pPr>
            <a:r>
              <a:rPr lang="bg-BG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Водопроводи и канализация – около 90 хил. км;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</a:pPr>
            <a:r>
              <a:rPr lang="bg-BG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Резервоари – 5 430;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</a:pPr>
            <a:r>
              <a:rPr lang="bg-BG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Помпени станции за питейни води – 3 370;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</a:pPr>
            <a:r>
              <a:rPr lang="bg-BG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Водоизточници – 6 344;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</a:pPr>
            <a:r>
              <a:rPr lang="bg-BG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Пречиствателни станции за питейни води – 67;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</a:pPr>
            <a:r>
              <a:rPr lang="bg-BG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Канализационни помпени станции – 36;</a:t>
            </a:r>
          </a:p>
          <a:p>
            <a:pPr eaLnBrk="1" hangingPunct="1">
              <a:buClrTx/>
              <a:buFont typeface="Wingdings" panose="05000000000000000000" pitchFamily="2" charset="2"/>
              <a:buChar char="Ø"/>
            </a:pPr>
            <a:r>
              <a:rPr lang="bg-BG" alt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Пречиствателни станции за отпадъчни води – 97 бр.</a:t>
            </a:r>
            <a:endParaRPr lang="en-US" alt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87641" y="188640"/>
            <a:ext cx="7488832" cy="648072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bg-BG" sz="1800" b="1" cap="none" dirty="0" smtClean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 smtClean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bg-BG" sz="80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Министерство на регионалното развитие и благоустройството</a:t>
            </a:r>
            <a:br>
              <a:rPr lang="bg-BG" sz="80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8000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8000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8000" b="1" dirty="0"/>
          </a:p>
        </p:txBody>
      </p:sp>
      <p:pic>
        <p:nvPicPr>
          <p:cNvPr id="5" name="Picture 14" descr="Ger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734" y="62619"/>
            <a:ext cx="105886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003070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380040" cy="4680520"/>
          </a:xfrm>
        </p:spPr>
        <p:txBody>
          <a:bodyPr>
            <a:noAutofit/>
          </a:bodyPr>
          <a:lstStyle/>
          <a:p>
            <a:pPr marL="457200" lvl="1" indent="0" algn="ctr">
              <a:buClrTx/>
              <a:buNone/>
            </a:pPr>
            <a:r>
              <a:rPr lang="bg-BG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РЕГИОНАЛНИ ПРОЕКТИ</a:t>
            </a:r>
            <a:endParaRPr lang="bg-BG" sz="3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0">
              <a:buClrTx/>
              <a:buNone/>
            </a:pPr>
            <a:r>
              <a:rPr lang="bg-BG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Индикативна стойност на инвестициите: 1,59 млрд. лв.;</a:t>
            </a:r>
          </a:p>
          <a:p>
            <a:pPr marL="57150" indent="0">
              <a:buClrTx/>
              <a:buNone/>
            </a:pPr>
            <a:r>
              <a:rPr lang="bg-BG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 </a:t>
            </a:r>
            <a:r>
              <a:rPr lang="bg-BG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ВиК </a:t>
            </a:r>
            <a:r>
              <a:rPr lang="bg-BG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услугите за над </a:t>
            </a:r>
            <a:r>
              <a:rPr lang="bg-BG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млн. </a:t>
            </a:r>
            <a:r>
              <a:rPr lang="bg-BG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души;</a:t>
            </a:r>
            <a:endParaRPr lang="bg-BG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51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 места;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Tx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чрез реализацията на 92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обекта за </a:t>
            </a: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водоснабдяване и 59 обекта за канализация;</a:t>
            </a:r>
            <a:endParaRPr lang="bg-BG" sz="2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None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регионални прединвестиционни проучвания са приоритизирани най-неотловните инвестициите на територията на области, обслужвани от един ВиК оператор;</a:t>
            </a:r>
          </a:p>
          <a:p>
            <a:pPr marL="0" indent="0">
              <a:buClrTx/>
              <a:buNone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Инвестициите ще се извършват за първи път от ВиК операторите.</a:t>
            </a:r>
            <a:endParaRPr lang="bg-BG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ES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" t="15648" r="-93364" b="2890"/>
          <a:stretch>
            <a:fillRect/>
          </a:stretch>
        </p:blipFill>
        <p:spPr bwMode="auto">
          <a:xfrm>
            <a:off x="0" y="6039994"/>
            <a:ext cx="1619672" cy="857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pic>
        <p:nvPicPr>
          <p:cNvPr id="5" name="Picture 2" descr="logo-bg-cen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" r="470"/>
          <a:stretch>
            <a:fillRect/>
          </a:stretch>
        </p:blipFill>
        <p:spPr bwMode="auto">
          <a:xfrm>
            <a:off x="8111084" y="5949280"/>
            <a:ext cx="1005432" cy="806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387641" y="188640"/>
            <a:ext cx="7488832" cy="648072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bg-BG" sz="1800" b="1" cap="none" dirty="0" smtClean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 smtClean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bg-BG" sz="80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Министерство на регионалното развитие и благоустройството</a:t>
            </a:r>
            <a:br>
              <a:rPr lang="bg-BG" sz="80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8000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8000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8000" b="1" dirty="0"/>
          </a:p>
        </p:txBody>
      </p:sp>
      <p:pic>
        <p:nvPicPr>
          <p:cNvPr id="7" name="Picture 14" descr="Ger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734" y="62619"/>
            <a:ext cx="105886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314439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784976" cy="4915250"/>
          </a:xfrm>
        </p:spPr>
        <p:txBody>
          <a:bodyPr>
            <a:noAutofit/>
          </a:bodyPr>
          <a:lstStyle/>
          <a:p>
            <a:pPr marL="76200" lvl="1" indent="0" algn="ctr" defTabSz="538163">
              <a:buClrTx/>
              <a:buNone/>
            </a:pPr>
            <a:r>
              <a:rPr lang="bg-BG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ОБЕКТИ, ОПРЕДЕЛЕНИ С РПИП В 14 ОБЛАСТИ  В АГЛОМЕРАЦИИТЕ НАД 10 000 Е.Ж.</a:t>
            </a:r>
            <a:endParaRPr lang="bg-BG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defTabSz="538163">
              <a:buClrTx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довеждащи водопроводи –12 км</a:t>
            </a:r>
          </a:p>
          <a:p>
            <a:pPr marL="361950" lvl="1" defTabSz="541338">
              <a:buClrTx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 улична водопроводна мрежа – 18 км</a:t>
            </a:r>
          </a:p>
          <a:p>
            <a:pPr marL="361950" lvl="1" defTabSz="538163">
              <a:buClrTx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 канализация – 396 км</a:t>
            </a:r>
          </a:p>
          <a:p>
            <a:pPr marL="361950" lvl="1" defTabSz="538163">
              <a:buClrTx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 ПСОВ – 2 бр.</a:t>
            </a:r>
          </a:p>
          <a:p>
            <a:pPr marL="361950" lvl="1" defTabSz="538163">
              <a:buClrTx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 ПСПВ – 1 бр.</a:t>
            </a:r>
          </a:p>
          <a:p>
            <a:pPr marL="361950" lvl="1" defTabSz="538163">
              <a:buClrTx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 водоеми – 3 бр.</a:t>
            </a:r>
          </a:p>
          <a:p>
            <a:pPr marL="361950" lvl="1" defTabSz="538163">
              <a:buClrTx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 на нови водоизточници – 8 бр.</a:t>
            </a:r>
          </a:p>
          <a:p>
            <a:pPr marL="361950" lvl="1" defTabSz="538163">
              <a:buClrTx/>
              <a:buFont typeface="Wingdings" panose="05000000000000000000" pitchFamily="2" charset="2"/>
              <a:buChar char="Ø"/>
            </a:pPr>
            <a:r>
              <a:rPr lang="bg-BG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Дъждопреливници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нов/</a:t>
            </a:r>
            <a:r>
              <a:rPr lang="bg-BG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дюкер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7 бр.</a:t>
            </a:r>
          </a:p>
          <a:p>
            <a:pPr marL="361950" lvl="1" defTabSz="538163">
              <a:buClrTx/>
              <a:buFont typeface="Wingdings" panose="05000000000000000000" pitchFamily="2" charset="2"/>
              <a:buChar char="Ø"/>
            </a:pP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 канализационни ПС – 32 бр. </a:t>
            </a:r>
          </a:p>
          <a:p>
            <a:pPr marL="457200" lvl="1" indent="0">
              <a:buClrTx/>
              <a:buNone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ClrTx/>
              <a:buNone/>
            </a:pPr>
            <a:endParaRPr lang="bg-BG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ES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" t="15648" r="-93364" b="2890"/>
          <a:stretch>
            <a:fillRect/>
          </a:stretch>
        </p:blipFill>
        <p:spPr bwMode="auto">
          <a:xfrm>
            <a:off x="0" y="6039994"/>
            <a:ext cx="1619672" cy="857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pic>
        <p:nvPicPr>
          <p:cNvPr id="5" name="Picture 2" descr="logo-bg-cen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" r="470"/>
          <a:stretch>
            <a:fillRect/>
          </a:stretch>
        </p:blipFill>
        <p:spPr bwMode="auto">
          <a:xfrm>
            <a:off x="8111084" y="5949280"/>
            <a:ext cx="1005432" cy="806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387641" y="188640"/>
            <a:ext cx="7488832" cy="648072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bg-BG" sz="1800" b="1" cap="none" dirty="0" smtClean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 smtClean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bg-BG" sz="80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Министерство на регионалното развитие и благоустройството</a:t>
            </a:r>
            <a:br>
              <a:rPr lang="bg-BG" sz="80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8000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8000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8000" b="1" dirty="0"/>
          </a:p>
        </p:txBody>
      </p:sp>
      <p:pic>
        <p:nvPicPr>
          <p:cNvPr id="7" name="Picture 14" descr="Ger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734" y="62619"/>
            <a:ext cx="105886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995000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759" y="1196752"/>
            <a:ext cx="8642713" cy="4843242"/>
          </a:xfrm>
        </p:spPr>
        <p:txBody>
          <a:bodyPr>
            <a:noAutofit/>
          </a:bodyPr>
          <a:lstStyle/>
          <a:p>
            <a:pPr marL="4763" lvl="1" indent="0" algn="ctr" defTabSz="989013">
              <a:buClrTx/>
              <a:buNone/>
              <a:tabLst>
                <a:tab pos="0" algn="l"/>
              </a:tabLst>
            </a:pPr>
            <a:r>
              <a:rPr lang="bg-BG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ОБЕКТИ, ОПРЕДЕЛЕНИ С РПИП В 14 ОБЛАСТИ  В АГЛОМЕРАЦИИТЕ НАД 10 000 Е.Ж</a:t>
            </a:r>
            <a:r>
              <a:rPr lang="bg-BG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763" lvl="1" indent="0" defTabSz="989013">
              <a:buClrTx/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Реконструкция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канализационни ПС – 11 бр.</a:t>
            </a:r>
          </a:p>
          <a:p>
            <a:pPr marL="4763" lvl="1" indent="0">
              <a:buClrTx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Реконструкция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довеждащи водопроводи – 276 км</a:t>
            </a:r>
          </a:p>
          <a:p>
            <a:pPr marL="4763" lvl="1" indent="0">
              <a:buClrTx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Реконструкция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водопроводна мрежа – 494 км</a:t>
            </a:r>
          </a:p>
          <a:p>
            <a:pPr marL="4763" lvl="1" indent="0">
              <a:buClrTx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Реконструкция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канализация - 88 км</a:t>
            </a:r>
          </a:p>
          <a:p>
            <a:pPr marL="4763" lvl="1" indent="0">
              <a:buClrTx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Реконструкция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ПСОВ – 15 бр.</a:t>
            </a:r>
          </a:p>
          <a:p>
            <a:pPr marL="4763" lvl="1" indent="0">
              <a:buClrTx/>
              <a:buFont typeface="Wingdings" panose="05000000000000000000" pitchFamily="2" charset="2"/>
              <a:buChar char="Ø"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Реконструкция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ПСПВ – 1 бр.</a:t>
            </a:r>
          </a:p>
          <a:p>
            <a:pPr marL="4763" lvl="1" indent="0">
              <a:buClrTx/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Доизграждане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напорни резервоари – 9 бр.</a:t>
            </a:r>
          </a:p>
          <a:p>
            <a:pPr marL="4763" lvl="1" indent="0">
              <a:buClrTx/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Реконструкция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ПС – 146 бр.</a:t>
            </a:r>
          </a:p>
          <a:p>
            <a:pPr marL="4763" lvl="1" indent="0">
              <a:buClrTx/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Дъждопреливници</a:t>
            </a: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реконструкция/</a:t>
            </a:r>
            <a:r>
              <a:rPr lang="bg-BG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дюкер</a:t>
            </a: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7 бр.</a:t>
            </a:r>
          </a:p>
          <a:p>
            <a:pPr marL="4763" lvl="1" indent="0">
              <a:buClrTx/>
              <a:buNone/>
            </a:pPr>
            <a:r>
              <a:rPr lang="bg-BG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ClrTx/>
              <a:buNone/>
            </a:pPr>
            <a:endParaRPr lang="bg-BG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ES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" t="15648" r="-93364" b="2890"/>
          <a:stretch>
            <a:fillRect/>
          </a:stretch>
        </p:blipFill>
        <p:spPr bwMode="auto">
          <a:xfrm>
            <a:off x="0" y="6039994"/>
            <a:ext cx="1619672" cy="857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pic>
        <p:nvPicPr>
          <p:cNvPr id="5" name="Picture 2" descr="logo-bg-cen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" r="470"/>
          <a:stretch>
            <a:fillRect/>
          </a:stretch>
        </p:blipFill>
        <p:spPr bwMode="auto">
          <a:xfrm>
            <a:off x="8111084" y="5949280"/>
            <a:ext cx="1005432" cy="806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387641" y="188640"/>
            <a:ext cx="7488832" cy="648072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8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bg-BG" sz="1800" b="1" cap="none" dirty="0" smtClean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 smtClean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bg-BG" sz="1800" b="1" cap="none" dirty="0">
              <a:solidFill>
                <a:srgbClr val="4E3B30">
                  <a:lumMod val="25000"/>
                </a:srgbClr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bg-BG" sz="80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Министерство на регионалното развитие и благоустройството</a:t>
            </a:r>
            <a:br>
              <a:rPr lang="bg-BG" sz="8000" b="1" cap="none" dirty="0" smtClean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bg-BG" sz="8000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8000" b="1" dirty="0" smtClean="0">
                <a:solidFill>
                  <a:schemeClr val="tx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8000" b="1" dirty="0"/>
          </a:p>
        </p:txBody>
      </p:sp>
      <p:pic>
        <p:nvPicPr>
          <p:cNvPr id="7" name="Picture 14" descr="Ger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734" y="62619"/>
            <a:ext cx="105886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7833920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391" y="260648"/>
            <a:ext cx="7632873" cy="839105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bg-BG" sz="1800" b="1" dirty="0" smtClean="0">
                <a:solidFill>
                  <a:srgbClr val="DBF5F9">
                    <a:lumMod val="25000"/>
                  </a:srgbClr>
                </a:solidFill>
                <a:latin typeface="Book Antiqua" pitchFamily="18" charset="0"/>
                <a:ea typeface="+mn-ea"/>
                <a:cs typeface="+mn-cs"/>
              </a:rPr>
              <a:t/>
            </a:r>
            <a:br>
              <a:rPr lang="bg-BG" sz="1800" b="1" dirty="0" smtClean="0">
                <a:solidFill>
                  <a:srgbClr val="DBF5F9">
                    <a:lumMod val="25000"/>
                  </a:srgbClr>
                </a:solidFill>
                <a:latin typeface="Book Antiqua" pitchFamily="18" charset="0"/>
                <a:ea typeface="+mn-ea"/>
                <a:cs typeface="+mn-cs"/>
              </a:rPr>
            </a:br>
            <a:r>
              <a:rPr lang="bg-BG" sz="2200" b="1" cap="none" dirty="0">
                <a:solidFill>
                  <a:srgbClr val="4E3B30">
                    <a:lumMod val="25000"/>
                  </a:srgb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 регионалното развитие и благоустройството</a:t>
            </a:r>
            <a:r>
              <a:rPr lang="bg-BG" sz="1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bg-BG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4162"/>
            <a:ext cx="8812088" cy="4525963"/>
          </a:xfrm>
        </p:spPr>
        <p:txBody>
          <a:bodyPr/>
          <a:lstStyle/>
          <a:p>
            <a:pPr marL="36576" indent="0">
              <a:buNone/>
            </a:pPr>
            <a:r>
              <a:rPr lang="bg-BG" sz="3200" b="1" dirty="0" smtClean="0">
                <a:solidFill>
                  <a:schemeClr val="tx2">
                    <a:lumMod val="25000"/>
                  </a:schemeClr>
                </a:solidFill>
              </a:rPr>
              <a:t>           </a:t>
            </a:r>
          </a:p>
          <a:p>
            <a:pPr marL="36576" indent="0">
              <a:buNone/>
            </a:pPr>
            <a:endParaRPr lang="bg-BG" sz="3200" b="1" dirty="0">
              <a:solidFill>
                <a:schemeClr val="tx2">
                  <a:lumMod val="25000"/>
                </a:schemeClr>
              </a:solidFill>
            </a:endParaRPr>
          </a:p>
          <a:p>
            <a:pPr marL="36576" indent="0">
              <a:buNone/>
            </a:pPr>
            <a:r>
              <a:rPr lang="bg-BG" sz="3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bg-BG" sz="2800" b="1" cap="all" dirty="0">
                <a:solidFill>
                  <a:schemeClr val="tx1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Благодаря за вниманието!</a:t>
            </a:r>
          </a:p>
          <a:p>
            <a:pPr marL="36576" indent="0">
              <a:buNone/>
            </a:pPr>
            <a:endParaRPr lang="bg-BG" b="1" dirty="0"/>
          </a:p>
        </p:txBody>
      </p:sp>
      <p:pic>
        <p:nvPicPr>
          <p:cNvPr id="4" name="Picture 14" descr="Ger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4664"/>
            <a:ext cx="105886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222452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ustom 1">
      <a:dk1>
        <a:sysClr val="windowText" lastClr="000000"/>
      </a:dk1>
      <a:lt1>
        <a:sysClr val="window" lastClr="FFFFFF"/>
      </a:lt1>
      <a:dk2>
        <a:srgbClr val="021B2A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4779</TotalTime>
  <Words>331</Words>
  <Application>Microsoft Office PowerPoint</Application>
  <PresentationFormat>On-screen Show (4:3)</PresentationFormat>
  <Paragraphs>76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Новите инвестиции във ВиК инфраструктура, финансирани по ОПОС 2014-2020 </vt:lpstr>
      <vt:lpstr>    Министерство на регионалното развитие и благоустройството  </vt:lpstr>
      <vt:lpstr>PowerPoint Presentation</vt:lpstr>
      <vt:lpstr>PowerPoint Presentation</vt:lpstr>
      <vt:lpstr>PowerPoint Presentation</vt:lpstr>
      <vt:lpstr>PowerPoint Presentation</vt:lpstr>
      <vt:lpstr> Министерство на регионалното развитие и благоустройството </vt:lpstr>
    </vt:vector>
  </TitlesOfParts>
  <Company>mzg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Maya</dc:creator>
  <cp:lastModifiedBy>Yova Apostolova</cp:lastModifiedBy>
  <cp:revision>788</cp:revision>
  <cp:lastPrinted>2018-05-11T12:01:39Z</cp:lastPrinted>
  <dcterms:created xsi:type="dcterms:W3CDTF">2011-10-24T09:35:10Z</dcterms:created>
  <dcterms:modified xsi:type="dcterms:W3CDTF">2018-05-22T08:27:21Z</dcterms:modified>
</cp:coreProperties>
</file>