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3" r:id="rId3"/>
    <p:sldId id="291" r:id="rId4"/>
    <p:sldId id="292" r:id="rId5"/>
    <p:sldId id="293" r:id="rId6"/>
    <p:sldId id="294" r:id="rId7"/>
    <p:sldId id="295" r:id="rId8"/>
    <p:sldId id="290" r:id="rId9"/>
    <p:sldId id="264" r:id="rId10"/>
    <p:sldId id="265" r:id="rId11"/>
    <p:sldId id="266" r:id="rId12"/>
    <p:sldId id="267" r:id="rId13"/>
    <p:sldId id="268" r:id="rId14"/>
    <p:sldId id="283" r:id="rId15"/>
    <p:sldId id="272" r:id="rId16"/>
    <p:sldId id="284" r:id="rId17"/>
    <p:sldId id="289" r:id="rId18"/>
    <p:sldId id="281" r:id="rId19"/>
    <p:sldId id="282" r:id="rId20"/>
    <p:sldId id="279" r:id="rId21"/>
    <p:sldId id="275" r:id="rId22"/>
    <p:sldId id="285" r:id="rId23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6D6"/>
    <a:srgbClr val="A1BFBE"/>
    <a:srgbClr val="B7C0CD"/>
    <a:srgbClr val="A9D1A7"/>
    <a:srgbClr val="99C997"/>
    <a:srgbClr val="EDCDAD"/>
    <a:srgbClr val="E3B281"/>
    <a:srgbClr val="E2B07E"/>
    <a:srgbClr val="A1ADBF"/>
    <a:srgbClr val="90D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8" autoAdjust="0"/>
    <p:restoredTop sz="94271" autoAdjust="0"/>
  </p:normalViewPr>
  <p:slideViewPr>
    <p:cSldViewPr>
      <p:cViewPr>
        <p:scale>
          <a:sx n="113" d="100"/>
          <a:sy n="113" d="100"/>
        </p:scale>
        <p:origin x="-486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2584269662921348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5B607CA-A416-4C46-A2B5-39625B4B6FD4}" type="VALUE">
                      <a:rPr lang="bg-BG" b="1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97" b="1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bg-BG" b="1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млн. лв.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271185212033344"/>
                      <c:h val="0.1417962561407231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1.3936208771293812E-3"/>
                  <c:y val="-3.75001043073574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C66B125-44A9-44F2-AFD9-B14EB9C7A4E3}" type="VALUE">
                      <a:rPr lang="bg-BG" b="1" smtClean="0"/>
                      <a:pPr>
                        <a:defRPr sz="1197" b="1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bg-BG" b="1" dirty="0" smtClean="0"/>
                      <a:t> </a:t>
                    </a:r>
                  </a:p>
                  <a:p>
                    <a:pPr>
                      <a:defRPr sz="1197" b="1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bg-BG" b="1" dirty="0" smtClean="0"/>
                      <a:t>млн. лв.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42986589343967"/>
                      <c:h val="0.1417962561407231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1.9344833937920591E-2"/>
                  <c:y val="-3.447221073185623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8D1BD8E-94E4-48D6-B72A-2C84D7FCEFBB}" type="VALUE">
                      <a:rPr lang="bg-BG" b="1" smtClean="0"/>
                      <a:pPr>
                        <a:defRPr sz="1197" b="1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bg-BG" b="1" dirty="0" smtClean="0"/>
                      <a:t> млн. лв.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6205146792316"/>
                      <c:h val="0.1417962561407231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1.537187386734324E-2"/>
                  <c:y val="4.2063879017770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bg-BG" b="1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153, 6 </a:t>
                    </a:r>
                  </a:p>
                  <a:p>
                    <a:pPr>
                      <a:defRPr sz="1197" b="1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bg-BG" b="1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млн. лв.</a:t>
                    </a:r>
                    <a:endParaRPr lang="bg-BG" b="1" dirty="0">
                      <a:solidFill>
                        <a:schemeClr val="accent4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70605291772382"/>
                      <c:h val="0.1762839639656822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ПО 1</c:v>
                </c:pt>
                <c:pt idx="1">
                  <c:v>ПО 2</c:v>
                </c:pt>
                <c:pt idx="2">
                  <c:v>ПО 3</c:v>
                </c:pt>
                <c:pt idx="3">
                  <c:v>ПО 7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276.7</c:v>
                </c:pt>
                <c:pt idx="1">
                  <c:v>83</c:v>
                </c:pt>
                <c:pt idx="2">
                  <c:v>82.3</c:v>
                </c:pt>
                <c:pt idx="3">
                  <c:v>153.6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ПО 1</c:v>
                </c:pt>
                <c:pt idx="1">
                  <c:v>ПО 2</c:v>
                </c:pt>
                <c:pt idx="2">
                  <c:v>ПО 3</c:v>
                </c:pt>
                <c:pt idx="3">
                  <c:v>ПО 7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ПО 1</c:v>
                </c:pt>
                <c:pt idx="1">
                  <c:v>ПО 2</c:v>
                </c:pt>
                <c:pt idx="2">
                  <c:v>ПО 3</c:v>
                </c:pt>
                <c:pt idx="3">
                  <c:v>ПО 7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34267904"/>
        <c:axId val="34269440"/>
        <c:axId val="0"/>
      </c:bar3DChart>
      <c:catAx>
        <c:axId val="3426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34269440"/>
        <c:crosses val="autoZero"/>
        <c:auto val="1"/>
        <c:lblAlgn val="ctr"/>
        <c:lblOffset val="100"/>
        <c:noMultiLvlLbl val="0"/>
      </c:catAx>
      <c:valAx>
        <c:axId val="34269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General" sourceLinked="1"/>
        <c:majorTickMark val="none"/>
        <c:minorTickMark val="none"/>
        <c:tickLblPos val="nextTo"/>
        <c:crossAx val="34267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6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Административни сгради</c:v>
                </c:pt>
                <c:pt idx="1">
                  <c:v>Жилищни сгради</c:v>
                </c:pt>
                <c:pt idx="2">
                  <c:v>Градски транспорт</c:v>
                </c:pt>
                <c:pt idx="3">
                  <c:v>Градска среда</c:v>
                </c:pt>
                <c:pt idx="4">
                  <c:v>Икономически зони</c:v>
                </c:pt>
                <c:pt idx="5">
                  <c:v>Социална инфраструктура</c:v>
                </c:pt>
                <c:pt idx="6">
                  <c:v>Образователна инфраструктура</c:v>
                </c:pt>
                <c:pt idx="7">
                  <c:v>Пътна инфраструктура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0.08</c:v>
                </c:pt>
                <c:pt idx="1">
                  <c:v>0.09</c:v>
                </c:pt>
                <c:pt idx="2">
                  <c:v>0.12</c:v>
                </c:pt>
                <c:pt idx="3">
                  <c:v>0.23</c:v>
                </c:pt>
                <c:pt idx="4">
                  <c:v>0.01</c:v>
                </c:pt>
                <c:pt idx="5">
                  <c:v>0.01</c:v>
                </c:pt>
                <c:pt idx="6">
                  <c:v>0.21</c:v>
                </c:pt>
                <c:pt idx="7">
                  <c:v>0.26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5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Административни сгради</c:v>
                </c:pt>
                <c:pt idx="1">
                  <c:v>Жилищни сгради</c:v>
                </c:pt>
                <c:pt idx="2">
                  <c:v>Градски транспорт</c:v>
                </c:pt>
                <c:pt idx="3">
                  <c:v>Градска среда</c:v>
                </c:pt>
                <c:pt idx="4">
                  <c:v>Икономически зони</c:v>
                </c:pt>
                <c:pt idx="5">
                  <c:v>Социална инфраструктура</c:v>
                </c:pt>
                <c:pt idx="6">
                  <c:v>Образователна инфраструктура</c:v>
                </c:pt>
                <c:pt idx="7">
                  <c:v>Пътна инфраструктура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Административни сгради</c:v>
                </c:pt>
                <c:pt idx="1">
                  <c:v>Жилищни сгради</c:v>
                </c:pt>
                <c:pt idx="2">
                  <c:v>Градски транспорт</c:v>
                </c:pt>
                <c:pt idx="3">
                  <c:v>Градска среда</c:v>
                </c:pt>
                <c:pt idx="4">
                  <c:v>Икономически зони</c:v>
                </c:pt>
                <c:pt idx="5">
                  <c:v>Социална инфраструктура</c:v>
                </c:pt>
                <c:pt idx="6">
                  <c:v>Образователна инфраструктура</c:v>
                </c:pt>
                <c:pt idx="7">
                  <c:v>Пътна инфраструктура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34964224"/>
        <c:axId val="34965760"/>
        <c:axId val="0"/>
      </c:bar3DChart>
      <c:catAx>
        <c:axId val="34964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34965760"/>
        <c:crosses val="autoZero"/>
        <c:auto val="0"/>
        <c:lblAlgn val="r"/>
        <c:lblOffset val="100"/>
        <c:noMultiLvlLbl val="0"/>
      </c:catAx>
      <c:valAx>
        <c:axId val="34965760"/>
        <c:scaling>
          <c:orientation val="minMax"/>
        </c:scaling>
        <c:delete val="1"/>
        <c:axPos val="b"/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0%" sourceLinked="1"/>
        <c:majorTickMark val="none"/>
        <c:minorTickMark val="none"/>
        <c:tickLblPos val="nextTo"/>
        <c:crossAx val="3496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just">
        <a:defRPr/>
      </a:pPr>
      <a:endParaRPr lang="bg-BG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9638C-D756-444B-B158-F3E815990F5C}" type="datetimeFigureOut">
              <a:rPr lang="bg-BG" smtClean="0"/>
              <a:t>29.6.2017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7922B-ACCD-4DB2-95E2-71B64A93630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47596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68409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83918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11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80695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12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49237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13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63212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14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07675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15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74729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16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22996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17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94234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18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62300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19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64576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98091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20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59581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21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82628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22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38698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98091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98091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98091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98091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98091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98091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922B-ACCD-4DB2-95E2-71B64A936301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64077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9684-C3D3-4627-BAC6-A051D1C4F708}" type="datetimeFigureOut">
              <a:rPr lang="bg-BG" smtClean="0"/>
              <a:t>29.6.2017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696F-6B6E-49C1-8B76-7D866CC7006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52347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9684-C3D3-4627-BAC6-A051D1C4F708}" type="datetimeFigureOut">
              <a:rPr lang="bg-BG" smtClean="0"/>
              <a:t>29.6.2017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696F-6B6E-49C1-8B76-7D866CC7006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61354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9684-C3D3-4627-BAC6-A051D1C4F708}" type="datetimeFigureOut">
              <a:rPr lang="bg-BG" smtClean="0"/>
              <a:t>29.6.2017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696F-6B6E-49C1-8B76-7D866CC7006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9329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9684-C3D3-4627-BAC6-A051D1C4F708}" type="datetimeFigureOut">
              <a:rPr lang="bg-BG" smtClean="0"/>
              <a:t>29.6.2017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696F-6B6E-49C1-8B76-7D866CC7006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77672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9684-C3D3-4627-BAC6-A051D1C4F708}" type="datetimeFigureOut">
              <a:rPr lang="bg-BG" smtClean="0"/>
              <a:t>29.6.2017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696F-6B6E-49C1-8B76-7D866CC7006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79382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9684-C3D3-4627-BAC6-A051D1C4F708}" type="datetimeFigureOut">
              <a:rPr lang="bg-BG" smtClean="0"/>
              <a:t>29.6.2017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696F-6B6E-49C1-8B76-7D866CC7006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07636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9684-C3D3-4627-BAC6-A051D1C4F708}" type="datetimeFigureOut">
              <a:rPr lang="bg-BG" smtClean="0"/>
              <a:t>29.6.2017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696F-6B6E-49C1-8B76-7D866CC7006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12845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9684-C3D3-4627-BAC6-A051D1C4F708}" type="datetimeFigureOut">
              <a:rPr lang="bg-BG" smtClean="0"/>
              <a:t>29.6.2017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696F-6B6E-49C1-8B76-7D866CC7006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94894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9684-C3D3-4627-BAC6-A051D1C4F708}" type="datetimeFigureOut">
              <a:rPr lang="bg-BG" smtClean="0"/>
              <a:t>29.6.2017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696F-6B6E-49C1-8B76-7D866CC7006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60319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9684-C3D3-4627-BAC6-A051D1C4F708}" type="datetimeFigureOut">
              <a:rPr lang="bg-BG" smtClean="0"/>
              <a:t>29.6.2017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696F-6B6E-49C1-8B76-7D866CC7006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74019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9684-C3D3-4627-BAC6-A051D1C4F708}" type="datetimeFigureOut">
              <a:rPr lang="bg-BG" smtClean="0"/>
              <a:t>29.6.2017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696F-6B6E-49C1-8B76-7D866CC7006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53057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D9684-C3D3-4627-BAC6-A051D1C4F708}" type="datetimeFigureOut">
              <a:rPr lang="bg-BG" smtClean="0"/>
              <a:t>29.6.2017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3696F-6B6E-49C1-8B76-7D866CC7006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8412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6.jpeg"/><Relationship Id="rId5" Type="http://schemas.openxmlformats.org/officeDocument/2006/relationships/image" Target="../media/image17.jpe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6.jpeg"/><Relationship Id="rId5" Type="http://schemas.openxmlformats.org/officeDocument/2006/relationships/image" Target="../media/image22.jpeg"/><Relationship Id="rId10" Type="http://schemas.openxmlformats.org/officeDocument/2006/relationships/image" Target="../media/image21.png"/><Relationship Id="rId4" Type="http://schemas.openxmlformats.org/officeDocument/2006/relationships/image" Target="../media/image4.jpe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jpeg"/><Relationship Id="rId10" Type="http://schemas.openxmlformats.org/officeDocument/2006/relationships/image" Target="../media/image20.png"/><Relationship Id="rId4" Type="http://schemas.openxmlformats.org/officeDocument/2006/relationships/image" Target="../media/image4.jpeg"/><Relationship Id="rId9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2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3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9.png"/><Relationship Id="rId10" Type="http://schemas.openxmlformats.org/officeDocument/2006/relationships/image" Target="../media/image40.png"/><Relationship Id="rId4" Type="http://schemas.openxmlformats.org/officeDocument/2006/relationships/image" Target="../media/image4.jpe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openxmlformats.org/officeDocument/2006/relationships/image" Target="../media/image49.emf"/><Relationship Id="rId5" Type="http://schemas.openxmlformats.org/officeDocument/2006/relationships/image" Target="../media/image44.jpeg"/><Relationship Id="rId10" Type="http://schemas.openxmlformats.org/officeDocument/2006/relationships/image" Target="../media/image48.emf"/><Relationship Id="rId4" Type="http://schemas.openxmlformats.org/officeDocument/2006/relationships/image" Target="../media/image4.jpeg"/><Relationship Id="rId9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9.png"/><Relationship Id="rId3" Type="http://schemas.openxmlformats.org/officeDocument/2006/relationships/image" Target="../media/image1.png"/><Relationship Id="rId21" Type="http://schemas.openxmlformats.org/officeDocument/2006/relationships/image" Target="../media/image36.png"/><Relationship Id="rId7" Type="http://schemas.openxmlformats.org/officeDocument/2006/relationships/image" Target="../media/image54.jpg"/><Relationship Id="rId12" Type="http://schemas.openxmlformats.org/officeDocument/2006/relationships/image" Target="../media/image59.pn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3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46.jpe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4.png"/><Relationship Id="rId4" Type="http://schemas.openxmlformats.org/officeDocument/2006/relationships/image" Target="../media/image4.jpeg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.png"/><Relationship Id="rId7" Type="http://schemas.openxmlformats.org/officeDocument/2006/relationships/image" Target="../media/image68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png"/><Relationship Id="rId10" Type="http://schemas.openxmlformats.org/officeDocument/2006/relationships/image" Target="../media/image71.jpeg"/><Relationship Id="rId4" Type="http://schemas.openxmlformats.org/officeDocument/2006/relationships/image" Target="../media/image4.jpeg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75224" y="170279"/>
            <a:ext cx="2800800" cy="653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3" name="TextBox 22"/>
          <p:cNvSpPr txBox="1"/>
          <p:nvPr/>
        </p:nvSpPr>
        <p:spPr>
          <a:xfrm>
            <a:off x="9089327" y="6319981"/>
            <a:ext cx="2869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12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26 юни 2017, Велико Търново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2971" y="143691"/>
            <a:ext cx="12192000" cy="6594718"/>
            <a:chOff x="-2971" y="143691"/>
            <a:chExt cx="12192000" cy="6594718"/>
          </a:xfrm>
        </p:grpSpPr>
        <p:grpSp>
          <p:nvGrpSpPr>
            <p:cNvPr id="2" name="Group 1"/>
            <p:cNvGrpSpPr/>
            <p:nvPr/>
          </p:nvGrpSpPr>
          <p:grpSpPr>
            <a:xfrm>
              <a:off x="-2971" y="143691"/>
              <a:ext cx="12192000" cy="6594718"/>
              <a:chOff x="-2971" y="143691"/>
              <a:chExt cx="12192000" cy="659471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9165481" y="170279"/>
                <a:ext cx="2800800" cy="65539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199380" y="143691"/>
                <a:ext cx="2842604" cy="6567070"/>
                <a:chOff x="172911" y="71985"/>
                <a:chExt cx="2698523" cy="6385086"/>
              </a:xfrm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182880" y="98474"/>
                  <a:ext cx="2644726" cy="63585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17" t="3678" r="67265" b="51771"/>
                <a:stretch/>
              </p:blipFill>
              <p:spPr>
                <a:xfrm>
                  <a:off x="172911" y="71985"/>
                  <a:ext cx="2698523" cy="1320196"/>
                </a:xfrm>
                <a:prstGeom prst="rect">
                  <a:avLst/>
                </a:prstGeom>
              </p:spPr>
            </p:pic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93" t="19727" r="22100" b="7638"/>
              <a:stretch/>
            </p:blipFill>
            <p:spPr>
              <a:xfrm rot="5400000">
                <a:off x="-686186" y="3037820"/>
                <a:ext cx="4579302" cy="2801983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379" t="2536" r="6597" b="53356"/>
              <a:stretch/>
            </p:blipFill>
            <p:spPr>
              <a:xfrm>
                <a:off x="6167044" y="163830"/>
                <a:ext cx="2818827" cy="124777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18" t="19936" r="8725" b="11842"/>
              <a:stretch/>
            </p:blipFill>
            <p:spPr>
              <a:xfrm>
                <a:off x="6167045" y="2142284"/>
                <a:ext cx="2818826" cy="458617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39923" y="170280"/>
                <a:ext cx="838330" cy="7251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TextBox 19"/>
              <p:cNvSpPr txBox="1"/>
              <p:nvPr/>
            </p:nvSpPr>
            <p:spPr>
              <a:xfrm>
                <a:off x="9003775" y="899346"/>
                <a:ext cx="31078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bg-BG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bg-BG" sz="1200" b="1" dirty="0" smtClean="0">
                    <a:solidFill>
                      <a:srgbClr val="1F497D"/>
                    </a:solidFill>
                    <a:latin typeface="Sitka Heading" panose="02000505000000020004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МИНИСТЕРСТВО НА РЕГИОНАЛНОТО </a:t>
                </a:r>
              </a:p>
              <a:p>
                <a:pPr algn="ctr"/>
                <a:r>
                  <a:rPr lang="bg-BG" sz="1200" b="1" dirty="0" smtClean="0">
                    <a:solidFill>
                      <a:srgbClr val="1F497D"/>
                    </a:solidFill>
                    <a:latin typeface="Sitka Heading" panose="02000505000000020004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РАЗВИТИЕ И БЛАГОУСТРОЙСТВОТО</a:t>
                </a:r>
                <a:endParaRPr lang="bg-BG" sz="1200" b="1" dirty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008282" y="3479854"/>
                <a:ext cx="3031958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bg-BG" sz="1400" b="1" dirty="0" smtClean="0">
                    <a:solidFill>
                      <a:srgbClr val="1F497D"/>
                    </a:solidFill>
                    <a:latin typeface="Sitka Heading" panose="02000505000000020004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НИКОЛАЙ НАНКОВ</a:t>
                </a:r>
              </a:p>
              <a:p>
                <a:pPr algn="r"/>
                <a:endParaRPr lang="bg-BG" sz="1400" b="1" dirty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bg-BG" sz="1400" b="1" dirty="0">
                    <a:solidFill>
                      <a:srgbClr val="1F497D"/>
                    </a:solidFill>
                    <a:latin typeface="Sitka Heading" panose="02000505000000020004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Министър на регионалното развитие и благоустройството</a:t>
                </a: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3176336" y="170935"/>
                <a:ext cx="2801251" cy="6553334"/>
                <a:chOff x="3450120" y="98793"/>
                <a:chExt cx="2692050" cy="6372346"/>
              </a:xfrm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460653" y="112542"/>
                  <a:ext cx="2672862" cy="63585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 dirty="0"/>
                </a:p>
              </p:txBody>
            </p:sp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366" t="3898" r="37910" b="51329"/>
                <a:stretch/>
              </p:blipFill>
              <p:spPr>
                <a:xfrm>
                  <a:off x="3450120" y="98793"/>
                  <a:ext cx="2692050" cy="1266316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94" t="10271" r="35156" b="17552"/>
              <a:stretch/>
            </p:blipFill>
            <p:spPr>
              <a:xfrm>
                <a:off x="3183213" y="2028181"/>
                <a:ext cx="2802553" cy="4710228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-2971" y="1411603"/>
                <a:ext cx="12192000" cy="80191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Ins="360000" bIns="72000" rtlCol="0" anchor="ctr"/>
              <a:lstStyle/>
              <a:p>
                <a:pPr algn="r">
                  <a:lnSpc>
                    <a:spcPct val="150000"/>
                  </a:lnSpc>
                </a:pPr>
                <a:r>
                  <a:rPr lang="bg-BG" sz="28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Форум „</a:t>
                </a:r>
                <a:r>
                  <a:rPr lang="ru-RU" sz="28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Магистрала Хемус </a:t>
                </a:r>
                <a:r>
                  <a:rPr lang="ru-RU" sz="2800" b="1" dirty="0">
                    <a:solidFill>
                      <a:schemeClr val="accent5">
                        <a:lumMod val="50000"/>
                      </a:schemeClr>
                    </a:solidFill>
                  </a:rPr>
                  <a:t>–  възраждане на българския </a:t>
                </a:r>
                <a:r>
                  <a:rPr lang="ru-RU" sz="28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Север</a:t>
                </a:r>
                <a:r>
                  <a:rPr lang="bg-BG" sz="28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“</a:t>
                </a: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-2971" y="6325172"/>
              <a:ext cx="12192000" cy="27211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360000" bIns="72000" rtlCol="0" anchor="ctr"/>
            <a:lstStyle/>
            <a:p>
              <a:pPr algn="r">
                <a:lnSpc>
                  <a:spcPct val="150000"/>
                </a:lnSpc>
              </a:pPr>
              <a:endParaRPr lang="bg-BG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108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75224" y="170935"/>
            <a:ext cx="2800800" cy="6553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12" name="Group 11"/>
          <p:cNvGrpSpPr/>
          <p:nvPr/>
        </p:nvGrpSpPr>
        <p:grpSpPr>
          <a:xfrm>
            <a:off x="199381" y="158761"/>
            <a:ext cx="2802074" cy="6565508"/>
            <a:chOff x="172912" y="86637"/>
            <a:chExt cx="2660047" cy="63704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" name="Rectangle 3"/>
            <p:cNvSpPr/>
            <p:nvPr/>
          </p:nvSpPr>
          <p:spPr>
            <a:xfrm>
              <a:off x="182880" y="98474"/>
              <a:ext cx="2644726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3678" r="67265" b="51771"/>
            <a:stretch/>
          </p:blipFill>
          <p:spPr>
            <a:xfrm>
              <a:off x="172912" y="86637"/>
              <a:ext cx="2660047" cy="130554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176336" y="170935"/>
            <a:ext cx="2796997" cy="6553334"/>
            <a:chOff x="3450120" y="98793"/>
            <a:chExt cx="2687962" cy="6372346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" name="Rectangle 4"/>
            <p:cNvSpPr/>
            <p:nvPr/>
          </p:nvSpPr>
          <p:spPr>
            <a:xfrm>
              <a:off x="3460653" y="112542"/>
              <a:ext cx="2672862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6" t="3898" r="37910" b="51329"/>
            <a:stretch/>
          </p:blipFill>
          <p:spPr>
            <a:xfrm>
              <a:off x="3450120" y="98793"/>
              <a:ext cx="2687962" cy="126631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9" t="2536" r="6597" b="53356"/>
          <a:stretch/>
        </p:blipFill>
        <p:spPr>
          <a:xfrm>
            <a:off x="6167044" y="154186"/>
            <a:ext cx="2818827" cy="1257417"/>
          </a:xfrm>
          <a:prstGeom prst="rect">
            <a:avLst/>
          </a:prstGeom>
        </p:spPr>
      </p:pic>
      <p:pic>
        <p:nvPicPr>
          <p:cNvPr id="62" name="Picture 2" descr="\\oprd-nfs\DG_PRD\-=Public=-\-= Photos =-\1_snimki+info_proekti_shemi_PRR\снимки от Северна България\СЗР\Схема 1.1-01\ЦДГ- Желязко -Попниколов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1" t="519" r="22250" b="135"/>
          <a:stretch/>
        </p:blipFill>
        <p:spPr bwMode="auto">
          <a:xfrm>
            <a:off x="188118" y="1854000"/>
            <a:ext cx="2818828" cy="32694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\\oprd-nfs\DG_PRD\-=Public=-\-= Photos =-\1_snimki+info_proekti_shemi_PRR\снимки от Северна България\СИР\ИУ Варна 1.1-07\Читалня - 3 - сега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91" t="2024" r="20537" b="-108"/>
          <a:stretch/>
        </p:blipFill>
        <p:spPr bwMode="auto">
          <a:xfrm>
            <a:off x="3189797" y="1854000"/>
            <a:ext cx="2784741" cy="324948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" descr="\\oprd-nfs\DG_PRD\-=Public=-\-= Photos =-\1_snimki+info_proekti_shemi_PRR\снимки от Северна България\СЦР\16.06.2017-ОПРР2007-2013\Схема 1.1-12\Русе 1.1-12\DSC_0073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" r="32514" b="1814"/>
          <a:stretch/>
        </p:blipFill>
        <p:spPr bwMode="auto">
          <a:xfrm>
            <a:off x="6160167" y="1854000"/>
            <a:ext cx="2840141" cy="32455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" name="Group 69"/>
          <p:cNvGrpSpPr/>
          <p:nvPr/>
        </p:nvGrpSpPr>
        <p:grpSpPr>
          <a:xfrm>
            <a:off x="9018182" y="177985"/>
            <a:ext cx="3107818" cy="6546284"/>
            <a:chOff x="8824707" y="174168"/>
            <a:chExt cx="3107818" cy="6536015"/>
          </a:xfrm>
        </p:grpSpPr>
        <p:sp>
          <p:nvSpPr>
            <p:cNvPr id="71" name="Rectangle 70"/>
            <p:cNvSpPr/>
            <p:nvPr/>
          </p:nvSpPr>
          <p:spPr>
            <a:xfrm>
              <a:off x="8965343" y="174168"/>
              <a:ext cx="2800800" cy="6536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72" name="Picture 7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2525" y="180005"/>
              <a:ext cx="838330" cy="725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TextBox 19"/>
            <p:cNvSpPr txBox="1"/>
            <p:nvPr/>
          </p:nvSpPr>
          <p:spPr>
            <a:xfrm>
              <a:off x="8824707" y="899346"/>
              <a:ext cx="3107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bg-BG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МИНИСТЕРСТВО НА РЕГИОНАЛНОТО </a:t>
              </a:r>
            </a:p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РАЗВИТИЕ И БЛАГОУСТРОЙСТВОТО</a:t>
              </a:r>
              <a:endParaRPr lang="bg-BG" sz="1200" b="1" dirty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1370948"/>
            <a:ext cx="12192000" cy="4830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>
              <a:lnSpc>
                <a:spcPct val="150000"/>
              </a:lnSpc>
            </a:pPr>
            <a:r>
              <a:rPr lang="bg-BG" sz="2400" b="1" dirty="0" smtClean="0">
                <a:solidFill>
                  <a:schemeClr val="accent5">
                    <a:lumMod val="50000"/>
                  </a:schemeClr>
                </a:solidFill>
              </a:rPr>
              <a:t>              Успешни проекти 2007-2013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2971" y="6428298"/>
            <a:ext cx="12192000" cy="223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r">
              <a:lnSpc>
                <a:spcPct val="150000"/>
              </a:lnSpc>
            </a:pPr>
            <a:endParaRPr lang="bg-BG" sz="28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6" name="Picture 4" descr="\\oprd-nfs\DG_PRD\-=Public=-\-= Photos =-\1_snimki+info_proekti_shemi_PRR\снимки от Северна България\СЦР\ЗНАЧИМИ ОБЕКТИ СЦР\3 Културна инфраструктура и събития\Сцена на вековете Велико Търново\_DSC0038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5" r="26183" b="2583"/>
          <a:stretch/>
        </p:blipFill>
        <p:spPr bwMode="auto">
          <a:xfrm>
            <a:off x="9145224" y="1854000"/>
            <a:ext cx="2829603" cy="322497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156000" y="5392669"/>
            <a:ext cx="208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Образователна </a:t>
            </a:r>
          </a:p>
          <a:p>
            <a:pPr algn="r"/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инфраструктура</a:t>
            </a:r>
            <a:endParaRPr lang="bg-BG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801000" y="5392669"/>
            <a:ext cx="207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Образователна </a:t>
            </a:r>
          </a:p>
          <a:p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инфраструктура</a:t>
            </a:r>
            <a:endParaRPr lang="bg-BG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006000" y="5409000"/>
            <a:ext cx="223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Социална </a:t>
            </a:r>
          </a:p>
          <a:p>
            <a:pPr algn="r"/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инфраструктура</a:t>
            </a:r>
            <a:endParaRPr lang="bg-BG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818320" y="5409000"/>
            <a:ext cx="266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Културна </a:t>
            </a:r>
          </a:p>
          <a:p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инфраструктура</a:t>
            </a:r>
            <a:endParaRPr lang="bg-BG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2475610" y="5610690"/>
            <a:ext cx="272322" cy="331656"/>
            <a:chOff x="7080676" y="1091888"/>
            <a:chExt cx="1219082" cy="15630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676" y="1895465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408" y="1091888"/>
              <a:ext cx="1199350" cy="119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3357228" y="5606073"/>
            <a:ext cx="272322" cy="331656"/>
            <a:chOff x="7080676" y="1091888"/>
            <a:chExt cx="1219082" cy="1563026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676" y="1895465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408" y="1091888"/>
              <a:ext cx="1199350" cy="119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8496275" y="5613589"/>
            <a:ext cx="272322" cy="331656"/>
            <a:chOff x="7080676" y="1091888"/>
            <a:chExt cx="1219082" cy="156302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676" y="1895465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408" y="1091888"/>
              <a:ext cx="1199350" cy="119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9283919" y="5580537"/>
            <a:ext cx="272322" cy="331656"/>
            <a:chOff x="7080676" y="1091888"/>
            <a:chExt cx="1219082" cy="1563026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676" y="1895465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408" y="1091888"/>
              <a:ext cx="1199350" cy="119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00" y="1400927"/>
            <a:ext cx="332978" cy="43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181000" y="6321200"/>
            <a:ext cx="9668459" cy="392800"/>
            <a:chOff x="2181000" y="6321200"/>
            <a:chExt cx="9668459" cy="392800"/>
          </a:xfrm>
        </p:grpSpPr>
        <p:sp>
          <p:nvSpPr>
            <p:cNvPr id="2" name="TextBox 1"/>
            <p:cNvSpPr txBox="1"/>
            <p:nvPr/>
          </p:nvSpPr>
          <p:spPr>
            <a:xfrm>
              <a:off x="2181000" y="6344668"/>
              <a:ext cx="103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</a:rPr>
                <a:t>Видин</a:t>
              </a:r>
              <a:r>
                <a:rPr lang="bg-BG" dirty="0" smtClean="0"/>
                <a:t> </a:t>
              </a:r>
              <a:endParaRPr lang="bg-BG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87119" y="6340851"/>
              <a:ext cx="103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</a:rPr>
                <a:t>Варна</a:t>
              </a:r>
              <a:r>
                <a:rPr lang="bg-BG" dirty="0" smtClean="0"/>
                <a:t> </a:t>
              </a:r>
              <a:endParaRPr lang="bg-BG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81765" y="6321200"/>
              <a:ext cx="103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</a:rPr>
                <a:t>Русе </a:t>
              </a:r>
              <a:r>
                <a:rPr lang="bg-BG" dirty="0" smtClean="0"/>
                <a:t> </a:t>
              </a:r>
              <a:endParaRPr lang="bg-BG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371000" y="6340851"/>
              <a:ext cx="14784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</a:rPr>
                <a:t>Велико Търново</a:t>
              </a:r>
              <a:r>
                <a:rPr lang="bg-BG" dirty="0" smtClean="0"/>
                <a:t> </a:t>
              </a:r>
              <a:endParaRPr lang="bg-BG" dirty="0"/>
            </a:p>
          </p:txBody>
        </p:sp>
      </p:grpSp>
    </p:spTree>
    <p:extLst>
      <p:ext uri="{BB962C8B-B14F-4D97-AF65-F5344CB8AC3E}">
        <p14:creationId xmlns:p14="http://schemas.microsoft.com/office/powerpoint/2010/main" val="26930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75224" y="156530"/>
            <a:ext cx="2800800" cy="6567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12" name="Group 11"/>
          <p:cNvGrpSpPr/>
          <p:nvPr/>
        </p:nvGrpSpPr>
        <p:grpSpPr>
          <a:xfrm>
            <a:off x="199381" y="144001"/>
            <a:ext cx="2802074" cy="6566760"/>
            <a:chOff x="172912" y="72286"/>
            <a:chExt cx="2660047" cy="6384785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" name="Rectangle 3"/>
            <p:cNvSpPr/>
            <p:nvPr/>
          </p:nvSpPr>
          <p:spPr>
            <a:xfrm>
              <a:off x="182880" y="98474"/>
              <a:ext cx="2644726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3678" r="67265" b="51771"/>
            <a:stretch/>
          </p:blipFill>
          <p:spPr>
            <a:xfrm>
              <a:off x="172912" y="72286"/>
              <a:ext cx="2660047" cy="131989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176336" y="144000"/>
            <a:ext cx="2796997" cy="6580269"/>
            <a:chOff x="3450120" y="72602"/>
            <a:chExt cx="2687962" cy="639853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" name="Rectangle 4"/>
            <p:cNvSpPr/>
            <p:nvPr/>
          </p:nvSpPr>
          <p:spPr>
            <a:xfrm>
              <a:off x="3460653" y="112542"/>
              <a:ext cx="2672862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6" t="3898" r="37910" b="51329"/>
            <a:stretch/>
          </p:blipFill>
          <p:spPr>
            <a:xfrm>
              <a:off x="3450120" y="72602"/>
              <a:ext cx="2687962" cy="1292507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9" t="2536" r="6597" b="53356"/>
          <a:stretch/>
        </p:blipFill>
        <p:spPr>
          <a:xfrm>
            <a:off x="6167044" y="144000"/>
            <a:ext cx="2818827" cy="12676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8060" y="6123820"/>
            <a:ext cx="2832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chemeClr val="bg1"/>
                </a:solidFill>
              </a:rPr>
              <a:t>Образователна инфраструктура</a:t>
            </a:r>
            <a:endParaRPr lang="bg-BG" sz="14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-339000" y="5409000"/>
            <a:ext cx="266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Здравна </a:t>
            </a:r>
          </a:p>
          <a:p>
            <a:pPr algn="r"/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инфраструктура</a:t>
            </a:r>
            <a:endParaRPr lang="bg-BG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743320" y="5409000"/>
            <a:ext cx="266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Енергийна </a:t>
            </a:r>
          </a:p>
          <a:p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ефективност</a:t>
            </a:r>
            <a:endParaRPr lang="bg-BG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9018182" y="144000"/>
            <a:ext cx="3107818" cy="6580269"/>
            <a:chOff x="8962525" y="153404"/>
            <a:chExt cx="3107818" cy="6536015"/>
          </a:xfrm>
        </p:grpSpPr>
        <p:sp>
          <p:nvSpPr>
            <p:cNvPr id="71" name="Rectangle 70"/>
            <p:cNvSpPr/>
            <p:nvPr/>
          </p:nvSpPr>
          <p:spPr>
            <a:xfrm>
              <a:off x="9102982" y="153404"/>
              <a:ext cx="2800800" cy="6536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72" name="Picture 7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5343" y="193226"/>
              <a:ext cx="838330" cy="725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TextBox 19"/>
            <p:cNvSpPr txBox="1"/>
            <p:nvPr/>
          </p:nvSpPr>
          <p:spPr>
            <a:xfrm>
              <a:off x="8962525" y="899346"/>
              <a:ext cx="3107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bg-BG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МИНИСТЕРСТВО НА РЕГИОНАЛНОТО </a:t>
              </a:r>
            </a:p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РАЗВИТИЕ И БЛАГОУСТРОЙСТВОТО</a:t>
              </a:r>
              <a:endParaRPr lang="bg-BG" sz="1200" b="1" dirty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-2971" y="6428298"/>
            <a:ext cx="12192000" cy="223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r">
              <a:lnSpc>
                <a:spcPct val="150000"/>
              </a:lnSpc>
            </a:pPr>
            <a:endParaRPr lang="bg-BG" sz="28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096000" y="5392669"/>
            <a:ext cx="239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Градска </a:t>
            </a:r>
          </a:p>
          <a:p>
            <a:pPr algn="r"/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инфраструктура</a:t>
            </a:r>
            <a:endParaRPr lang="bg-BG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2" name="Picture 2" descr="\\oprd-nfs\DG_PRD\-=Public=-\-= Photos =-\1_snimki+info_proekti_shemi_PRR\снимки от Северна България\СЦР\16.06.2017-ОПРР2007-2013\Схема 1.1-11\Русе 1.1-11\DSC_011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42" t="5706" r="21044" b="19"/>
          <a:stretch/>
        </p:blipFill>
        <p:spPr bwMode="auto">
          <a:xfrm>
            <a:off x="201000" y="1854000"/>
            <a:ext cx="2818800" cy="3280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\\oprd-nfs\DG_PRD\-=Public=-\-= Photos =-\1_snimki+info_proekti_shemi_PRR\1.2-01\100CANON\IMG_2383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8" r="28075"/>
          <a:stretch/>
        </p:blipFill>
        <p:spPr bwMode="auto">
          <a:xfrm>
            <a:off x="3177189" y="1720411"/>
            <a:ext cx="2791391" cy="341717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1370948"/>
            <a:ext cx="12192000" cy="4830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>
              <a:lnSpc>
                <a:spcPct val="150000"/>
              </a:lnSpc>
            </a:pPr>
            <a:r>
              <a:rPr lang="bg-BG" sz="2400" b="1" dirty="0" smtClean="0">
                <a:solidFill>
                  <a:schemeClr val="accent5">
                    <a:lumMod val="50000"/>
                  </a:schemeClr>
                </a:solidFill>
              </a:rPr>
              <a:t>              Успешни проекти 2007-2013</a:t>
            </a:r>
          </a:p>
        </p:txBody>
      </p:sp>
      <p:pic>
        <p:nvPicPr>
          <p:cNvPr id="34" name="Picture 3" descr="\\oprd-nfs\DG_PRD\-=Public=-\-= Photos =-\1_snimki+info_proekti_shemi_PRR\снимки от Северна България\СЦР\ЗНАЧИМИ ОБЕКТИ СЦР\5 Градска среда\В. Търново 1.4-09\27. skeit pl._1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23" r="21599"/>
          <a:stretch/>
        </p:blipFill>
        <p:spPr bwMode="auto">
          <a:xfrm>
            <a:off x="6141000" y="1854000"/>
            <a:ext cx="2844870" cy="33299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\\oprd-nfs\DG_PRD\-=Public=-\-= Photos =-\1_snimki+info_proekti_shemi_PRR\снимки от Северна България\СИР\Добрич - парк - 1.4-09\Добрич парк 1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77" r="24407"/>
          <a:stretch/>
        </p:blipFill>
        <p:spPr bwMode="auto">
          <a:xfrm>
            <a:off x="9141655" y="1854000"/>
            <a:ext cx="2849345" cy="33299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2475610" y="5589000"/>
            <a:ext cx="272322" cy="331656"/>
            <a:chOff x="7080676" y="1091888"/>
            <a:chExt cx="1219082" cy="156302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676" y="1895465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408" y="1091888"/>
              <a:ext cx="1199350" cy="119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3338818" y="5593682"/>
            <a:ext cx="272322" cy="331656"/>
            <a:chOff x="7080676" y="1091888"/>
            <a:chExt cx="1219082" cy="1563026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676" y="1895465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408" y="1091888"/>
              <a:ext cx="1199350" cy="119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8555906" y="5593682"/>
            <a:ext cx="272322" cy="331656"/>
            <a:chOff x="7080676" y="1091888"/>
            <a:chExt cx="1219082" cy="1563026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676" y="1895465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408" y="1091888"/>
              <a:ext cx="1199350" cy="119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Box 41"/>
          <p:cNvSpPr txBox="1"/>
          <p:nvPr/>
        </p:nvSpPr>
        <p:spPr>
          <a:xfrm>
            <a:off x="9606986" y="5423352"/>
            <a:ext cx="239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Градска </a:t>
            </a:r>
          </a:p>
          <a:p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инфраструктура</a:t>
            </a:r>
            <a:endParaRPr lang="bg-BG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9272167" y="5589000"/>
            <a:ext cx="272322" cy="331656"/>
            <a:chOff x="7080676" y="1091888"/>
            <a:chExt cx="1219082" cy="1563026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676" y="1895465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408" y="1091888"/>
              <a:ext cx="1199350" cy="119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00" y="1400927"/>
            <a:ext cx="332978" cy="43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2181000" y="6321200"/>
            <a:ext cx="9668459" cy="392800"/>
            <a:chOff x="2181000" y="6321200"/>
            <a:chExt cx="9668459" cy="392800"/>
          </a:xfrm>
        </p:grpSpPr>
        <p:sp>
          <p:nvSpPr>
            <p:cNvPr id="48" name="TextBox 47"/>
            <p:cNvSpPr txBox="1"/>
            <p:nvPr/>
          </p:nvSpPr>
          <p:spPr>
            <a:xfrm>
              <a:off x="2181000" y="6344668"/>
              <a:ext cx="103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</a:rPr>
                <a:t>Русе</a:t>
              </a:r>
              <a:r>
                <a:rPr lang="bg-BG" dirty="0" smtClean="0"/>
                <a:t> </a:t>
              </a:r>
              <a:endParaRPr lang="bg-BG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016000" y="6340851"/>
              <a:ext cx="103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dirty="0" smtClean="0"/>
                <a:t> </a:t>
              </a:r>
              <a:endParaRPr lang="bg-BG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66000" y="6321200"/>
              <a:ext cx="1782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</a:rPr>
                <a:t>Велико Търново </a:t>
              </a:r>
              <a:r>
                <a:rPr lang="bg-BG" dirty="0" smtClean="0"/>
                <a:t> </a:t>
              </a:r>
              <a:endParaRPr lang="bg-BG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371000" y="6340851"/>
              <a:ext cx="14784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</a:rPr>
                <a:t>Добрич</a:t>
              </a:r>
              <a:r>
                <a:rPr lang="bg-BG" dirty="0" smtClean="0"/>
                <a:t> </a:t>
              </a:r>
              <a:endParaRPr lang="bg-BG" dirty="0"/>
            </a:p>
          </p:txBody>
        </p:sp>
      </p:grpSp>
    </p:spTree>
    <p:extLst>
      <p:ext uri="{BB962C8B-B14F-4D97-AF65-F5344CB8AC3E}">
        <p14:creationId xmlns:p14="http://schemas.microsoft.com/office/powerpoint/2010/main" val="211910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75224" y="156530"/>
            <a:ext cx="2800800" cy="6570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12" name="Group 11"/>
          <p:cNvGrpSpPr/>
          <p:nvPr/>
        </p:nvGrpSpPr>
        <p:grpSpPr>
          <a:xfrm>
            <a:off x="199381" y="158761"/>
            <a:ext cx="2802074" cy="6565508"/>
            <a:chOff x="172912" y="86637"/>
            <a:chExt cx="2660047" cy="63704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" name="Rectangle 3"/>
            <p:cNvSpPr/>
            <p:nvPr/>
          </p:nvSpPr>
          <p:spPr>
            <a:xfrm>
              <a:off x="182880" y="98474"/>
              <a:ext cx="2644726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3678" r="67265" b="51771"/>
            <a:stretch/>
          </p:blipFill>
          <p:spPr>
            <a:xfrm>
              <a:off x="172912" y="86637"/>
              <a:ext cx="2660047" cy="130554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176336" y="170935"/>
            <a:ext cx="2796997" cy="6553334"/>
            <a:chOff x="3450120" y="98793"/>
            <a:chExt cx="2687962" cy="6372346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" name="Rectangle 4"/>
            <p:cNvSpPr/>
            <p:nvPr/>
          </p:nvSpPr>
          <p:spPr>
            <a:xfrm>
              <a:off x="3460653" y="112542"/>
              <a:ext cx="2672862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6" t="3898" r="37910" b="51329"/>
            <a:stretch/>
          </p:blipFill>
          <p:spPr>
            <a:xfrm>
              <a:off x="3450120" y="98793"/>
              <a:ext cx="2687962" cy="126631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9" t="2536" r="6597" b="53356"/>
          <a:stretch/>
        </p:blipFill>
        <p:spPr>
          <a:xfrm>
            <a:off x="6167044" y="144000"/>
            <a:ext cx="2818827" cy="12574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8060" y="6123820"/>
            <a:ext cx="2832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chemeClr val="bg1"/>
                </a:solidFill>
              </a:rPr>
              <a:t>Образователна инфраструктура</a:t>
            </a:r>
            <a:endParaRPr lang="bg-BG" sz="14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-202190" y="5404678"/>
            <a:ext cx="266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Интегриран </a:t>
            </a:r>
          </a:p>
          <a:p>
            <a:pPr algn="r"/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градски транспорт</a:t>
            </a:r>
            <a:endParaRPr lang="bg-BG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662454" y="5413132"/>
            <a:ext cx="266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Превенция </a:t>
            </a:r>
          </a:p>
          <a:p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на риска</a:t>
            </a:r>
            <a:endParaRPr lang="bg-BG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9028617" y="154434"/>
            <a:ext cx="3107818" cy="6569836"/>
            <a:chOff x="8962525" y="174168"/>
            <a:chExt cx="3107818" cy="6536015"/>
          </a:xfrm>
        </p:grpSpPr>
        <p:sp>
          <p:nvSpPr>
            <p:cNvPr id="71" name="Rectangle 70"/>
            <p:cNvSpPr/>
            <p:nvPr/>
          </p:nvSpPr>
          <p:spPr>
            <a:xfrm>
              <a:off x="9102982" y="174168"/>
              <a:ext cx="2800800" cy="6536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72" name="Picture 7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1172" y="203557"/>
              <a:ext cx="838330" cy="725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TextBox 19"/>
            <p:cNvSpPr txBox="1"/>
            <p:nvPr/>
          </p:nvSpPr>
          <p:spPr>
            <a:xfrm>
              <a:off x="8962525" y="899346"/>
              <a:ext cx="3107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bg-BG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МИНИСТЕРСТВО НА РЕГИОНАЛНОТО </a:t>
              </a:r>
            </a:p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РАЗВИТИЕ И БЛАГОУСТРОЙСТВОТО</a:t>
              </a:r>
              <a:endParaRPr lang="bg-BG" sz="1200" b="1" dirty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-2971" y="6428298"/>
            <a:ext cx="12192000" cy="223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r">
              <a:lnSpc>
                <a:spcPct val="150000"/>
              </a:lnSpc>
            </a:pPr>
            <a:endParaRPr lang="bg-BG" sz="28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141000" y="5371223"/>
            <a:ext cx="239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Пътна </a:t>
            </a:r>
          </a:p>
          <a:p>
            <a:pPr algn="r"/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инфраструктура</a:t>
            </a:r>
            <a:endParaRPr lang="bg-BG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600636" y="5409000"/>
            <a:ext cx="266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Туристическа </a:t>
            </a:r>
          </a:p>
          <a:p>
            <a:r>
              <a:rPr lang="bg-BG" b="1" dirty="0" smtClean="0">
                <a:solidFill>
                  <a:schemeClr val="accent5">
                    <a:lumMod val="75000"/>
                  </a:schemeClr>
                </a:solidFill>
              </a:rPr>
              <a:t>инфраструктура</a:t>
            </a:r>
            <a:endParaRPr lang="bg-BG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1" name="Picture 2" descr="\\oprd-nfs\DG_PRD\-=Public=-\-= Photos =-\1_snimki+info_proekti_shemi_PRR\снимки от Северна България\СЦР\ЗНАЧИМИ ОБЕКТИ СЦР\7 Градски транспорт\ИГТ Русе\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56" r="24168"/>
          <a:stretch/>
        </p:blipFill>
        <p:spPr bwMode="auto">
          <a:xfrm>
            <a:off x="201000" y="1830224"/>
            <a:ext cx="2818800" cy="330877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1359000"/>
            <a:ext cx="12192000" cy="4830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>
              <a:lnSpc>
                <a:spcPct val="150000"/>
              </a:lnSpc>
            </a:pPr>
            <a:r>
              <a:rPr lang="bg-BG" sz="2400" b="1" dirty="0" smtClean="0">
                <a:solidFill>
                  <a:schemeClr val="accent5">
                    <a:lumMod val="50000"/>
                  </a:schemeClr>
                </a:solidFill>
              </a:rPr>
              <a:t>              Успешни проекти 2007-2013</a:t>
            </a:r>
          </a:p>
        </p:txBody>
      </p:sp>
      <p:pic>
        <p:nvPicPr>
          <p:cNvPr id="36" name="Picture 3" descr="\\oprd-nfs\DG_PRD\-=Public=-\-= Photos =-\1_snimki+info_proekti_shemi_PRR\снимки от Северна България\СЦР\ЗНАЧИМИ ОБЕКТИ СЦР\6 Превенция на риска\р. Янтра гр. Габрово\P1080854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600"/>
          <a:stretch/>
        </p:blipFill>
        <p:spPr bwMode="auto">
          <a:xfrm>
            <a:off x="3176336" y="1842052"/>
            <a:ext cx="2799880" cy="33093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5" r="1414"/>
          <a:stretch/>
        </p:blipFill>
        <p:spPr bwMode="auto">
          <a:xfrm>
            <a:off x="6169266" y="1844396"/>
            <a:ext cx="2818524" cy="330696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\\oprd-nfs\DG_PRD\-=Public=-\-= Photos =-\1_snimki+info_proekti_shemi_PRR\снимки от Северна България\СЗР\Схема 3.1-03\IMG_5738-Edit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73" r="20007"/>
          <a:stretch/>
        </p:blipFill>
        <p:spPr bwMode="auto">
          <a:xfrm>
            <a:off x="9156000" y="1842052"/>
            <a:ext cx="2811953" cy="32969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00" y="1400927"/>
            <a:ext cx="332978" cy="43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2520809" y="5583123"/>
            <a:ext cx="272322" cy="331656"/>
            <a:chOff x="7080676" y="1091888"/>
            <a:chExt cx="1219082" cy="156302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676" y="1895465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408" y="1091888"/>
              <a:ext cx="1199350" cy="119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3339101" y="5589000"/>
            <a:ext cx="272322" cy="331656"/>
            <a:chOff x="7080676" y="1091888"/>
            <a:chExt cx="1219082" cy="156302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676" y="1895465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408" y="1091888"/>
              <a:ext cx="1199350" cy="119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8551972" y="5583123"/>
            <a:ext cx="272322" cy="331656"/>
            <a:chOff x="7080676" y="1091888"/>
            <a:chExt cx="1219082" cy="156302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676" y="1895465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408" y="1091888"/>
              <a:ext cx="1199350" cy="119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9323906" y="5608834"/>
            <a:ext cx="272322" cy="331656"/>
            <a:chOff x="7080676" y="1091888"/>
            <a:chExt cx="1219082" cy="1563026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676" y="1895465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408" y="1091888"/>
              <a:ext cx="1199350" cy="119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2181000" y="6321200"/>
            <a:ext cx="9540000" cy="392800"/>
            <a:chOff x="2181000" y="6321200"/>
            <a:chExt cx="9540000" cy="392800"/>
          </a:xfrm>
        </p:grpSpPr>
        <p:sp>
          <p:nvSpPr>
            <p:cNvPr id="47" name="TextBox 46"/>
            <p:cNvSpPr txBox="1"/>
            <p:nvPr/>
          </p:nvSpPr>
          <p:spPr>
            <a:xfrm>
              <a:off x="2181000" y="6344668"/>
              <a:ext cx="103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</a:rPr>
                <a:t>Русе</a:t>
              </a:r>
              <a:r>
                <a:rPr lang="bg-BG" dirty="0" smtClean="0"/>
                <a:t> </a:t>
              </a:r>
              <a:endParaRPr lang="bg-BG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926000" y="6340851"/>
              <a:ext cx="103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</a:rPr>
                <a:t>Габрово</a:t>
              </a:r>
              <a:r>
                <a:rPr lang="bg-BG" dirty="0" smtClean="0"/>
                <a:t> </a:t>
              </a:r>
              <a:endParaRPr lang="bg-BG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671001" y="6321200"/>
              <a:ext cx="1304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</a:rPr>
                <a:t>Силистра </a:t>
              </a:r>
              <a:r>
                <a:rPr lang="bg-BG" dirty="0" smtClean="0"/>
                <a:t> </a:t>
              </a:r>
              <a:endParaRPr lang="bg-BG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956000" y="6340851"/>
              <a:ext cx="76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</a:rPr>
                <a:t>Ловеч</a:t>
              </a:r>
              <a:r>
                <a:rPr lang="bg-BG" dirty="0" smtClean="0"/>
                <a:t> </a:t>
              </a:r>
              <a:endParaRPr lang="bg-BG" dirty="0"/>
            </a:p>
          </p:txBody>
        </p:sp>
      </p:grpSp>
    </p:spTree>
    <p:extLst>
      <p:ext uri="{BB962C8B-B14F-4D97-AF65-F5344CB8AC3E}">
        <p14:creationId xmlns:p14="http://schemas.microsoft.com/office/powerpoint/2010/main" val="226248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86000" y="145613"/>
            <a:ext cx="2800800" cy="6581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12" name="Group 11"/>
          <p:cNvGrpSpPr/>
          <p:nvPr/>
        </p:nvGrpSpPr>
        <p:grpSpPr>
          <a:xfrm>
            <a:off x="199194" y="99458"/>
            <a:ext cx="2802074" cy="6619388"/>
            <a:chOff x="172912" y="86637"/>
            <a:chExt cx="2660047" cy="63704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" name="Rectangle 3"/>
            <p:cNvSpPr/>
            <p:nvPr/>
          </p:nvSpPr>
          <p:spPr>
            <a:xfrm>
              <a:off x="182880" y="98474"/>
              <a:ext cx="2644726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3678" r="67265" b="51771"/>
            <a:stretch/>
          </p:blipFill>
          <p:spPr>
            <a:xfrm>
              <a:off x="172912" y="86637"/>
              <a:ext cx="2660047" cy="130554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158865" y="144000"/>
            <a:ext cx="2796997" cy="6574846"/>
            <a:chOff x="3450120" y="98793"/>
            <a:chExt cx="2687962" cy="6372346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" name="Rectangle 4"/>
            <p:cNvSpPr/>
            <p:nvPr/>
          </p:nvSpPr>
          <p:spPr>
            <a:xfrm>
              <a:off x="3460653" y="112542"/>
              <a:ext cx="2672862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6" t="3898" r="37910" b="51329"/>
            <a:stretch/>
          </p:blipFill>
          <p:spPr>
            <a:xfrm>
              <a:off x="3450120" y="98793"/>
              <a:ext cx="2687962" cy="126631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9" t="2536" r="6597" b="53356"/>
          <a:stretch/>
        </p:blipFill>
        <p:spPr>
          <a:xfrm>
            <a:off x="6140999" y="117566"/>
            <a:ext cx="2859309" cy="12838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8060" y="6123820"/>
            <a:ext cx="2832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chemeClr val="bg1"/>
                </a:solidFill>
              </a:rPr>
              <a:t>Образователна инфраструктура</a:t>
            </a:r>
            <a:endParaRPr lang="bg-BG" sz="1400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368320" y="5371223"/>
            <a:ext cx="2667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rgbClr val="002060"/>
                </a:solidFill>
              </a:rPr>
              <a:t>Туристическа инфраструктура</a:t>
            </a:r>
            <a:endParaRPr lang="bg-BG" sz="1400" dirty="0">
              <a:solidFill>
                <a:srgbClr val="002060"/>
              </a:solidFill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587" y="5468643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9138045" y="182831"/>
            <a:ext cx="2800800" cy="6536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1" name="Rectangle 20"/>
          <p:cNvSpPr/>
          <p:nvPr/>
        </p:nvSpPr>
        <p:spPr>
          <a:xfrm>
            <a:off x="-2971" y="6428298"/>
            <a:ext cx="12192000" cy="223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r">
              <a:lnSpc>
                <a:spcPct val="150000"/>
              </a:lnSpc>
            </a:pPr>
            <a:endParaRPr lang="bg-BG" sz="28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092" y="2850817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505" y="3704192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1370948"/>
            <a:ext cx="12192000" cy="4830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>
              <a:lnSpc>
                <a:spcPct val="150000"/>
              </a:lnSpc>
            </a:pPr>
            <a:r>
              <a:rPr lang="bg-BG" sz="2400" b="1" dirty="0" smtClean="0">
                <a:solidFill>
                  <a:schemeClr val="accent5">
                    <a:lumMod val="50000"/>
                  </a:schemeClr>
                </a:solidFill>
              </a:rPr>
              <a:t>                         Оперативна програма Региони в растеж 2014-2020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381000" y="2750457"/>
            <a:ext cx="2475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Приоритетна ос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1 </a:t>
            </a:r>
          </a:p>
          <a:p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„Устойчиво 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и интегрирано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градско 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развитие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“: </a:t>
            </a:r>
          </a:p>
          <a:p>
            <a:pPr algn="r"/>
            <a:r>
              <a:rPr lang="bg-BG" sz="1400" dirty="0" smtClean="0">
                <a:solidFill>
                  <a:schemeClr val="accent4">
                    <a:lumMod val="75000"/>
                  </a:schemeClr>
                </a:solidFill>
              </a:rPr>
              <a:t>38 договора</a:t>
            </a:r>
          </a:p>
          <a:p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Приоритетна 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ос 2 </a:t>
            </a: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„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Подкрепа за енергийната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ефективност“: </a:t>
            </a:r>
          </a:p>
          <a:p>
            <a:pPr algn="r"/>
            <a:r>
              <a:rPr lang="bg-BG" sz="1400" dirty="0" smtClean="0">
                <a:solidFill>
                  <a:schemeClr val="accent4">
                    <a:lumMod val="75000"/>
                  </a:schemeClr>
                </a:solidFill>
              </a:rPr>
              <a:t>74 договора </a:t>
            </a:r>
          </a:p>
          <a:p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Приоритетна 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ос 3 </a:t>
            </a: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„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Регионална образователна инфраструктура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“:</a:t>
            </a:r>
          </a:p>
          <a:p>
            <a:pPr algn="r"/>
            <a:r>
              <a:rPr lang="bg-BG" sz="1400" dirty="0" smtClean="0">
                <a:solidFill>
                  <a:schemeClr val="accent4">
                    <a:lumMod val="75000"/>
                  </a:schemeClr>
                </a:solidFill>
              </a:rPr>
              <a:t>20 договора</a:t>
            </a:r>
          </a:p>
          <a:p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Приоритетна 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ос 7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„Регионална пътна инфраструктура“: </a:t>
            </a: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r>
              <a:rPr lang="bg-BG" sz="1400" dirty="0" smtClean="0">
                <a:solidFill>
                  <a:schemeClr val="accent4">
                    <a:lumMod val="75000"/>
                  </a:schemeClr>
                </a:solidFill>
              </a:rPr>
              <a:t>13 </a:t>
            </a:r>
            <a:r>
              <a:rPr lang="bg-BG" sz="1400" dirty="0">
                <a:solidFill>
                  <a:schemeClr val="accent4">
                    <a:lumMod val="75000"/>
                  </a:schemeClr>
                </a:solidFill>
              </a:rPr>
              <a:t>договора </a:t>
            </a:r>
          </a:p>
        </p:txBody>
      </p:sp>
      <p:pic>
        <p:nvPicPr>
          <p:cNvPr id="41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860" y="1378799"/>
            <a:ext cx="438260" cy="45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601" y="1378799"/>
            <a:ext cx="572985" cy="4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000" y="183822"/>
            <a:ext cx="838330" cy="72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19"/>
          <p:cNvSpPr txBox="1"/>
          <p:nvPr/>
        </p:nvSpPr>
        <p:spPr>
          <a:xfrm>
            <a:off x="9018182" y="889942"/>
            <a:ext cx="3107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g-BG" sz="1200" b="1" dirty="0" smtClean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НА РЕГИОНАЛНОТО </a:t>
            </a:r>
          </a:p>
          <a:p>
            <a:pPr algn="ctr"/>
            <a:r>
              <a:rPr lang="bg-BG" sz="1200" b="1" dirty="0" smtClean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РАЗВИТИЕ И БЛАГОУСТРОЙСТВОТО</a:t>
            </a:r>
            <a:endParaRPr lang="bg-BG" sz="1200" b="1" dirty="0">
              <a:solidFill>
                <a:srgbClr val="1F497D"/>
              </a:solidFill>
              <a:latin typeface="Sitka Heading" panose="02000505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063" y="4563371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587" y="5446429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364020" y="1870780"/>
            <a:ext cx="238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Разпределение по инвестиционни приоритети</a:t>
            </a:r>
            <a:endParaRPr lang="bg-BG" sz="1400" dirty="0">
              <a:solidFill>
                <a:schemeClr val="bg1"/>
              </a:solidFill>
            </a:endParaRP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9081005" y="1851160"/>
            <a:ext cx="284320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bg-BG" sz="14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Договорени</a:t>
            </a:r>
            <a:r>
              <a:rPr lang="ru-RU" altLang="bg-BG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средства за развитие на </a:t>
            </a:r>
            <a:r>
              <a:rPr lang="ru-RU" altLang="bg-BG" sz="14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градовете</a:t>
            </a:r>
            <a:r>
              <a:rPr lang="ru-RU" altLang="bg-BG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в </a:t>
            </a:r>
            <a:r>
              <a:rPr lang="ru-RU" altLang="bg-BG" sz="14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Северна</a:t>
            </a:r>
            <a:r>
              <a:rPr lang="ru-RU" altLang="bg-BG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ru-RU" altLang="bg-BG" sz="14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България</a:t>
            </a:r>
            <a:r>
              <a:rPr lang="ru-RU" altLang="bg-BG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ru-RU" altLang="bg-BG" sz="14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към</a:t>
            </a:r>
            <a:r>
              <a:rPr lang="ru-RU" altLang="bg-BG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ru-RU" altLang="bg-BG" sz="14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15.06.2017 г.</a:t>
            </a:r>
          </a:p>
        </p:txBody>
      </p:sp>
      <p:sp>
        <p:nvSpPr>
          <p:cNvPr id="68" name="TextBox 2"/>
          <p:cNvSpPr txBox="1">
            <a:spLocks noChangeArrowheads="1"/>
          </p:cNvSpPr>
          <p:nvPr/>
        </p:nvSpPr>
        <p:spPr bwMode="auto">
          <a:xfrm>
            <a:off x="471515" y="2072742"/>
            <a:ext cx="2589066" cy="431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bg-BG" altLang="bg-BG" sz="1400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Общ бюджет: </a:t>
            </a:r>
            <a:r>
              <a:rPr lang="en-US" altLang="bg-BG" sz="1400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bg-BG" altLang="bg-BG" sz="14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en-US" altLang="bg-BG" sz="14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01</a:t>
            </a:r>
            <a:r>
              <a:rPr lang="bg-BG" altLang="bg-BG" sz="14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8 млрд. лева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bg-BG" altLang="bg-BG" sz="1200" dirty="0" smtClean="0">
              <a:latin typeface="+mn-lt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bg-BG" altLang="bg-BG" sz="1400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Обявени: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bg-BG" altLang="bg-BG" sz="1400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1</a:t>
            </a:r>
            <a:r>
              <a:rPr lang="en-US" altLang="bg-BG" sz="14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bg-BG" altLang="bg-BG" sz="14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bg-BG" altLang="bg-BG" sz="1400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процедури / 2,3 </a:t>
            </a:r>
            <a:r>
              <a:rPr lang="bg-BG" altLang="bg-BG" sz="14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млрд. </a:t>
            </a:r>
            <a:r>
              <a:rPr lang="bg-BG" altLang="bg-BG" sz="1400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лева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bg-BG" altLang="bg-BG" sz="1400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(7</a:t>
            </a:r>
            <a:r>
              <a:rPr lang="en-US" altLang="bg-BG" sz="14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8</a:t>
            </a:r>
            <a:r>
              <a:rPr lang="bg-BG" altLang="bg-BG" sz="14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% от бюджета на </a:t>
            </a:r>
            <a:r>
              <a:rPr lang="bg-BG" altLang="bg-BG" sz="1400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ОПРР)</a:t>
            </a:r>
            <a:endParaRPr lang="bg-BG" altLang="bg-BG" sz="140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endParaRPr lang="bg-BG" altLang="bg-BG" sz="1200" dirty="0" smtClean="0">
              <a:latin typeface="+mn-lt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bg-BG" altLang="bg-BG" sz="1400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Сключени: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bg-BG" sz="1400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402</a:t>
            </a:r>
            <a:r>
              <a:rPr lang="bg-BG" altLang="bg-BG" sz="1400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bg-BG" altLang="bg-BG" sz="14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договора </a:t>
            </a:r>
            <a:r>
              <a:rPr lang="bg-BG" altLang="bg-BG" sz="1400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/</a:t>
            </a:r>
            <a:r>
              <a:rPr lang="en-US" altLang="bg-BG" sz="1400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1,7 </a:t>
            </a:r>
            <a:r>
              <a:rPr lang="bg-BG" altLang="bg-BG" sz="14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млрд. </a:t>
            </a:r>
            <a:r>
              <a:rPr lang="bg-BG" altLang="bg-BG" sz="1400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лева </a:t>
            </a:r>
            <a:r>
              <a:rPr lang="bg-BG" altLang="bg-BG" sz="14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(5</a:t>
            </a:r>
            <a:r>
              <a:rPr lang="en-US" altLang="bg-BG" sz="14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8</a:t>
            </a:r>
            <a:r>
              <a:rPr lang="bg-BG" altLang="bg-BG" sz="14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% от бюджета на ОПРР)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endParaRPr lang="bg-BG" altLang="bg-BG" sz="1200" dirty="0" smtClean="0">
              <a:latin typeface="+mn-lt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bg-BG" altLang="bg-BG" sz="1400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Сключени </a:t>
            </a:r>
            <a:r>
              <a:rPr lang="bg-BG" altLang="bg-BG" sz="14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договори за развитие на градовете в Северна </a:t>
            </a:r>
            <a:r>
              <a:rPr lang="bg-BG" altLang="bg-BG" sz="1400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България: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bg-BG" altLang="bg-BG" sz="1400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145 </a:t>
            </a:r>
            <a:r>
              <a:rPr lang="bg-BG" altLang="bg-BG" sz="14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договора </a:t>
            </a:r>
            <a:r>
              <a:rPr lang="bg-BG" altLang="bg-BG" sz="1400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/ 596 </a:t>
            </a:r>
            <a:r>
              <a:rPr lang="bg-BG" altLang="bg-BG" sz="14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млн. </a:t>
            </a:r>
            <a:r>
              <a:rPr lang="bg-BG" altLang="bg-BG" sz="1400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лева </a:t>
            </a:r>
            <a:r>
              <a:rPr lang="bg-BG" altLang="bg-BG" sz="14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(43% от размера на сключените договори по </a:t>
            </a:r>
            <a:r>
              <a:rPr lang="bg-BG" altLang="bg-BG" sz="1400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ОПРР)</a:t>
            </a:r>
            <a:endParaRPr lang="bg-BG" altLang="bg-BG" sz="140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US" altLang="bg-BG" sz="1800" dirty="0"/>
          </a:p>
        </p:txBody>
      </p:sp>
      <p:grpSp>
        <p:nvGrpSpPr>
          <p:cNvPr id="69" name="Group 68"/>
          <p:cNvGrpSpPr/>
          <p:nvPr/>
        </p:nvGrpSpPr>
        <p:grpSpPr>
          <a:xfrm>
            <a:off x="317514" y="2161601"/>
            <a:ext cx="137369" cy="2555664"/>
            <a:chOff x="291000" y="2223336"/>
            <a:chExt cx="137369" cy="2555664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00" y="2223336"/>
              <a:ext cx="137369" cy="12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00" y="2693286"/>
              <a:ext cx="137369" cy="12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00" y="3593286"/>
              <a:ext cx="137369" cy="12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00" y="4658643"/>
              <a:ext cx="137369" cy="12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6" name="Chart 35"/>
          <p:cNvGraphicFramePr/>
          <p:nvPr>
            <p:extLst>
              <p:ext uri="{D42A27DB-BD31-4B8C-83A1-F6EECF244321}">
                <p14:modId xmlns:p14="http://schemas.microsoft.com/office/powerpoint/2010/main" val="1366887971"/>
              </p:ext>
            </p:extLst>
          </p:nvPr>
        </p:nvGraphicFramePr>
        <p:xfrm>
          <a:off x="3128124" y="2345543"/>
          <a:ext cx="2975032" cy="4194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78140" y="1876261"/>
            <a:ext cx="247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Договорени средства в Северна България</a:t>
            </a:r>
            <a:endParaRPr lang="bg-BG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3" name="Chart 42"/>
          <p:cNvGraphicFramePr/>
          <p:nvPr>
            <p:extLst>
              <p:ext uri="{D42A27DB-BD31-4B8C-83A1-F6EECF244321}">
                <p14:modId xmlns:p14="http://schemas.microsoft.com/office/powerpoint/2010/main" val="1591592994"/>
              </p:ext>
            </p:extLst>
          </p:nvPr>
        </p:nvGraphicFramePr>
        <p:xfrm>
          <a:off x="6212400" y="2072741"/>
          <a:ext cx="2607538" cy="4654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81530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86000" y="182831"/>
            <a:ext cx="2800800" cy="6536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12" name="Group 11"/>
          <p:cNvGrpSpPr/>
          <p:nvPr/>
        </p:nvGrpSpPr>
        <p:grpSpPr>
          <a:xfrm>
            <a:off x="188926" y="144000"/>
            <a:ext cx="2802074" cy="6574847"/>
            <a:chOff x="176136" y="72392"/>
            <a:chExt cx="2660047" cy="6344235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" name="Rectangle 3"/>
            <p:cNvSpPr/>
            <p:nvPr/>
          </p:nvSpPr>
          <p:spPr>
            <a:xfrm>
              <a:off x="182880" y="98475"/>
              <a:ext cx="2644726" cy="63181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3678" r="67265" b="51771"/>
            <a:stretch/>
          </p:blipFill>
          <p:spPr>
            <a:xfrm>
              <a:off x="176136" y="72392"/>
              <a:ext cx="2660047" cy="130554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171000" y="171030"/>
            <a:ext cx="2796997" cy="6547816"/>
            <a:chOff x="3452277" y="124990"/>
            <a:chExt cx="2687962" cy="6346149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" name="Rectangle 4"/>
            <p:cNvSpPr/>
            <p:nvPr/>
          </p:nvSpPr>
          <p:spPr>
            <a:xfrm>
              <a:off x="3460653" y="136428"/>
              <a:ext cx="2672862" cy="6334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6" t="3898" r="37910" b="51329"/>
            <a:stretch/>
          </p:blipFill>
          <p:spPr>
            <a:xfrm>
              <a:off x="3452277" y="124990"/>
              <a:ext cx="2687962" cy="130993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9" t="2536" r="6597" b="53356"/>
          <a:stretch/>
        </p:blipFill>
        <p:spPr>
          <a:xfrm>
            <a:off x="6174118" y="174709"/>
            <a:ext cx="2846882" cy="12574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8060" y="6123820"/>
            <a:ext cx="2832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chemeClr val="bg1"/>
                </a:solidFill>
              </a:rPr>
              <a:t>Образователна инфраструктура</a:t>
            </a:r>
            <a:endParaRPr lang="bg-BG" sz="1400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368320" y="5371223"/>
            <a:ext cx="2667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rgbClr val="002060"/>
                </a:solidFill>
              </a:rPr>
              <a:t>Туристическа инфраструктура</a:t>
            </a:r>
            <a:endParaRPr lang="bg-BG" sz="1400" dirty="0">
              <a:solidFill>
                <a:srgbClr val="002060"/>
              </a:solidFill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587" y="5468643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9138045" y="182831"/>
            <a:ext cx="2800800" cy="6536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1" name="Rectangle 20"/>
          <p:cNvSpPr/>
          <p:nvPr/>
        </p:nvSpPr>
        <p:spPr>
          <a:xfrm>
            <a:off x="-2971" y="6428298"/>
            <a:ext cx="12192000" cy="223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r">
              <a:lnSpc>
                <a:spcPct val="150000"/>
              </a:lnSpc>
            </a:pPr>
            <a:endParaRPr lang="bg-BG" sz="28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65958" y="1868140"/>
            <a:ext cx="5827915" cy="4466519"/>
            <a:chOff x="3165958" y="1873341"/>
            <a:chExt cx="5827915" cy="4120659"/>
          </a:xfrm>
        </p:grpSpPr>
        <p:pic>
          <p:nvPicPr>
            <p:cNvPr id="33" name="Picture 3" descr="C:\Users\StoyanovI\Desktop\Contracting June 2017.JPE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91" t="4777" r="52986" b="-3504"/>
            <a:stretch/>
          </p:blipFill>
          <p:spPr bwMode="auto">
            <a:xfrm>
              <a:off x="3165958" y="2087997"/>
              <a:ext cx="2792532" cy="3906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3" descr="C:\Users\StoyanovI\Desktop\Contracting June 2017.JPE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947" t="-647" r="5173" b="-320"/>
            <a:stretch/>
          </p:blipFill>
          <p:spPr bwMode="auto">
            <a:xfrm>
              <a:off x="6174118" y="1873341"/>
              <a:ext cx="2819755" cy="4007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0" y="1370948"/>
            <a:ext cx="12192000" cy="4830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>
              <a:lnSpc>
                <a:spcPct val="150000"/>
              </a:lnSpc>
            </a:pPr>
            <a:r>
              <a:rPr lang="bg-BG" sz="2400" b="1" dirty="0" smtClean="0">
                <a:solidFill>
                  <a:schemeClr val="accent5">
                    <a:lumMod val="50000"/>
                  </a:schemeClr>
                </a:solidFill>
              </a:rPr>
              <a:t>                         Оперативна програма Региони в растеж 2014-2020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63113" y="1856753"/>
            <a:ext cx="55335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200" b="1" dirty="0" smtClean="0">
                <a:solidFill>
                  <a:schemeClr val="accent5">
                    <a:lumMod val="50000"/>
                  </a:schemeClr>
                </a:solidFill>
              </a:rPr>
              <a:t>Сключени ДБФП с общини-конкретни бенефициенти по Приоритетни оси 1 и 2 </a:t>
            </a:r>
            <a:endParaRPr lang="bg-BG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1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860" y="1378799"/>
            <a:ext cx="438260" cy="45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601" y="1378799"/>
            <a:ext cx="572985" cy="4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000" y="183822"/>
            <a:ext cx="838330" cy="72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19"/>
          <p:cNvSpPr txBox="1"/>
          <p:nvPr/>
        </p:nvSpPr>
        <p:spPr>
          <a:xfrm>
            <a:off x="9018182" y="889942"/>
            <a:ext cx="3107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g-BG" sz="1200" b="1" dirty="0" smtClean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НА РЕГИОНАЛНОТО </a:t>
            </a:r>
          </a:p>
          <a:p>
            <a:pPr algn="ctr"/>
            <a:r>
              <a:rPr lang="bg-BG" sz="1200" b="1" dirty="0" smtClean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РАЗВИТИЕ И БЛАГОУСТРОЙСТВОТО</a:t>
            </a:r>
            <a:endParaRPr lang="bg-BG" sz="1200" b="1" dirty="0">
              <a:solidFill>
                <a:srgbClr val="1F497D"/>
              </a:solidFill>
              <a:latin typeface="Sitka Heading" panose="02000505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9072548" y="2024893"/>
            <a:ext cx="29184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bg-BG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Области на интервенция на финансираните проекти на градове </a:t>
            </a:r>
            <a:r>
              <a:rPr lang="bg-BG" sz="1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от 1-во до 4-то ниво </a:t>
            </a:r>
            <a:endParaRPr lang="bg-BG" sz="1400" b="1" dirty="0" smtClean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по </a:t>
            </a:r>
            <a:r>
              <a:rPr lang="bg-BG" sz="14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ПО</a:t>
            </a:r>
            <a:r>
              <a:rPr lang="bg-BG" sz="1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1 и ПО 2 </a:t>
            </a:r>
            <a:endParaRPr lang="ru-RU" altLang="bg-BG" sz="14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8969" y="2158682"/>
            <a:ext cx="2692332" cy="3970318"/>
            <a:chOff x="298969" y="2158682"/>
            <a:chExt cx="2692332" cy="3970318"/>
          </a:xfrm>
        </p:grpSpPr>
        <p:sp>
          <p:nvSpPr>
            <p:cNvPr id="68" name="TextBox 2"/>
            <p:cNvSpPr txBox="1">
              <a:spLocks noChangeArrowheads="1"/>
            </p:cNvSpPr>
            <p:nvPr/>
          </p:nvSpPr>
          <p:spPr bwMode="auto">
            <a:xfrm>
              <a:off x="516000" y="2158682"/>
              <a:ext cx="2475301" cy="3970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bg-BG" sz="1400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П</a:t>
              </a:r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роекти над</a:t>
              </a:r>
              <a:r>
                <a:rPr lang="bg-BG" sz="1400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70 млн. лева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bg-BG" sz="1400" b="1" dirty="0" smtClean="0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Варна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 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bg-BG" sz="1400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П</a:t>
              </a:r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роекти от 20 до</a:t>
              </a:r>
              <a:r>
                <a:rPr lang="bg-BG" sz="1400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40 млн. лева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bg-BG" sz="1400" b="1" dirty="0" smtClean="0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Русе</a:t>
              </a:r>
              <a:r>
                <a:rPr lang="bg-BG" sz="1400" b="1" dirty="0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, Велико </a:t>
              </a:r>
              <a:r>
                <a:rPr lang="bg-BG" sz="1400" b="1" dirty="0" smtClean="0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Търново, Плевен</a:t>
              </a:r>
            </a:p>
            <a:p>
              <a:pPr marL="0" indent="0">
                <a:spcBef>
                  <a:spcPts val="0"/>
                </a:spcBef>
                <a:buNone/>
              </a:pPr>
              <a:endParaRPr lang="bg-BG" sz="1400" dirty="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  <a:p>
              <a:pPr marL="0" indent="0">
                <a:spcBef>
                  <a:spcPts val="0"/>
                </a:spcBef>
                <a:buNone/>
              </a:pPr>
              <a:r>
                <a:rPr lang="bg-BG" sz="1400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П</a:t>
              </a:r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роекти </a:t>
              </a:r>
              <a:r>
                <a:rPr lang="bg-BG" sz="1400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под </a:t>
              </a:r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15 млн. лева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bg-BG" sz="1400" b="1" dirty="0" smtClean="0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Видин, Козлодуй, Белоградчик, Монтана, Берковица, Враца, Мездра, Ботевград, Троян, Ловеч, Червен бряг Севлиево, Свищов, попово, Никопол, Търговище, Шумен, Нови Пазар, Разград, Провадия, Тутракан, Силистра, Добрич, Генерал Тошево  </a:t>
              </a:r>
              <a:endParaRPr lang="bg-BG" sz="1400" b="1" dirty="0">
                <a:solidFill>
                  <a:schemeClr val="accent4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0337" y="2909304"/>
              <a:ext cx="209586" cy="208265"/>
            </a:xfrm>
            <a:prstGeom prst="rect">
              <a:avLst/>
            </a:prstGeom>
            <a:solidFill>
              <a:srgbClr val="FFB87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12543" y="2267668"/>
              <a:ext cx="209586" cy="208265"/>
            </a:xfrm>
            <a:prstGeom prst="rect">
              <a:avLst/>
            </a:prstGeom>
            <a:solidFill>
              <a:srgbClr val="FC8177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98969" y="3760735"/>
              <a:ext cx="209586" cy="208265"/>
            </a:xfrm>
            <a:prstGeom prst="rect">
              <a:avLst/>
            </a:prstGeom>
            <a:solidFill>
              <a:srgbClr val="FEF082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297697" y="3361140"/>
            <a:ext cx="2648303" cy="2542860"/>
            <a:chOff x="9297697" y="3076234"/>
            <a:chExt cx="2648303" cy="2542860"/>
          </a:xfrm>
        </p:grpSpPr>
        <p:grpSp>
          <p:nvGrpSpPr>
            <p:cNvPr id="18" name="Group 17"/>
            <p:cNvGrpSpPr/>
            <p:nvPr/>
          </p:nvGrpSpPr>
          <p:grpSpPr>
            <a:xfrm>
              <a:off x="9297697" y="3076234"/>
              <a:ext cx="2153303" cy="276999"/>
              <a:chOff x="9401602" y="3069000"/>
              <a:chExt cx="2153303" cy="276999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9727597" y="3069000"/>
                <a:ext cx="18273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g-BG" sz="12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Енергийна ефективност</a:t>
                </a:r>
                <a:endParaRPr lang="bg-BG" sz="12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9401602" y="3114000"/>
                <a:ext cx="251769" cy="226966"/>
              </a:xfrm>
              <a:prstGeom prst="rect">
                <a:avLst/>
              </a:prstGeom>
              <a:solidFill>
                <a:srgbClr val="0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9300577" y="3513046"/>
              <a:ext cx="2645423" cy="276999"/>
              <a:chOff x="9409768" y="3519000"/>
              <a:chExt cx="2645423" cy="276999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9732883" y="3519000"/>
                <a:ext cx="23223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g-BG" sz="12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Интегриран градски транспорт</a:t>
                </a:r>
                <a:endParaRPr lang="bg-BG" sz="12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9409768" y="3525273"/>
                <a:ext cx="251769" cy="226966"/>
              </a:xfrm>
              <a:prstGeom prst="rect">
                <a:avLst/>
              </a:prstGeom>
              <a:solidFill>
                <a:srgbClr val="0075F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9309508" y="3960804"/>
              <a:ext cx="2006492" cy="276999"/>
              <a:chOff x="9409768" y="3974280"/>
              <a:chExt cx="2006492" cy="276999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9731941" y="3974280"/>
                <a:ext cx="16843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g-BG" sz="12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Градска среда</a:t>
                </a:r>
                <a:endParaRPr lang="bg-BG" sz="12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9409768" y="3983810"/>
                <a:ext cx="251769" cy="226966"/>
              </a:xfrm>
              <a:prstGeom prst="rect">
                <a:avLst/>
              </a:prstGeom>
              <a:solidFill>
                <a:srgbClr val="03FF2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9309508" y="4480872"/>
              <a:ext cx="2011190" cy="276999"/>
              <a:chOff x="9403060" y="4429560"/>
              <a:chExt cx="2011190" cy="276999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9729931" y="4429560"/>
                <a:ext cx="16843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g-BG" sz="12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Икономически зони</a:t>
                </a:r>
                <a:endParaRPr lang="bg-BG" sz="12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9403060" y="4442347"/>
                <a:ext cx="251769" cy="226966"/>
              </a:xfrm>
              <a:prstGeom prst="rect">
                <a:avLst/>
              </a:prstGeom>
              <a:solidFill>
                <a:srgbClr val="952BE6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9314658" y="4935643"/>
              <a:ext cx="2631342" cy="276999"/>
              <a:chOff x="9314658" y="4935643"/>
              <a:chExt cx="2631342" cy="27699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9623691" y="4935643"/>
                <a:ext cx="232230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g-BG" sz="12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Образователна инфраструктура</a:t>
                </a:r>
                <a:endParaRPr lang="bg-BG" sz="12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9314658" y="4973791"/>
                <a:ext cx="251769" cy="226966"/>
              </a:xfrm>
              <a:prstGeom prst="rect">
                <a:avLst/>
              </a:prstGeom>
              <a:solidFill>
                <a:srgbClr val="FBFF0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9326357" y="5342095"/>
              <a:ext cx="2439643" cy="276999"/>
              <a:chOff x="9326357" y="5342095"/>
              <a:chExt cx="2439643" cy="276999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9644202" y="5342095"/>
                <a:ext cx="21217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g-BG" sz="12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Социална инфраструктура</a:t>
                </a:r>
                <a:endParaRPr lang="bg-BG" sz="12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9326357" y="5385064"/>
                <a:ext cx="251769" cy="226966"/>
              </a:xfrm>
              <a:prstGeom prst="rect">
                <a:avLst/>
              </a:prstGeom>
              <a:solidFill>
                <a:srgbClr val="FA2F2F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197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86000" y="143999"/>
            <a:ext cx="2800800" cy="655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12" name="Group 11"/>
          <p:cNvGrpSpPr/>
          <p:nvPr/>
        </p:nvGrpSpPr>
        <p:grpSpPr>
          <a:xfrm>
            <a:off x="199381" y="158761"/>
            <a:ext cx="2802074" cy="6552000"/>
            <a:chOff x="172912" y="86637"/>
            <a:chExt cx="2660047" cy="63704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" name="Rectangle 3"/>
            <p:cNvSpPr/>
            <p:nvPr/>
          </p:nvSpPr>
          <p:spPr>
            <a:xfrm>
              <a:off x="182880" y="98474"/>
              <a:ext cx="2644726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3678" r="67265" b="51771"/>
            <a:stretch/>
          </p:blipFill>
          <p:spPr>
            <a:xfrm>
              <a:off x="172912" y="86637"/>
              <a:ext cx="2660047" cy="130554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158865" y="143999"/>
            <a:ext cx="2796997" cy="6566761"/>
            <a:chOff x="3450120" y="98793"/>
            <a:chExt cx="2687962" cy="6372346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" name="Rectangle 4"/>
            <p:cNvSpPr/>
            <p:nvPr/>
          </p:nvSpPr>
          <p:spPr>
            <a:xfrm>
              <a:off x="3460653" y="112542"/>
              <a:ext cx="2672862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6" t="3898" r="37910" b="51329"/>
            <a:stretch/>
          </p:blipFill>
          <p:spPr>
            <a:xfrm>
              <a:off x="3450120" y="98793"/>
              <a:ext cx="2687962" cy="126631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9" t="2536" r="6597" b="53356"/>
          <a:stretch/>
        </p:blipFill>
        <p:spPr>
          <a:xfrm>
            <a:off x="6176108" y="99000"/>
            <a:ext cx="2820584" cy="1257418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9368320" y="5371223"/>
            <a:ext cx="2667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rgbClr val="002060"/>
                </a:solidFill>
              </a:rPr>
              <a:t>Туристическа инфраструктура</a:t>
            </a:r>
            <a:endParaRPr lang="bg-BG" sz="1400" dirty="0">
              <a:solidFill>
                <a:srgbClr val="002060"/>
              </a:solidFill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587" y="5468643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9148383" y="154431"/>
            <a:ext cx="2800800" cy="6556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1" name="Rectangle 20"/>
          <p:cNvSpPr/>
          <p:nvPr/>
        </p:nvSpPr>
        <p:spPr>
          <a:xfrm>
            <a:off x="-2971" y="6428298"/>
            <a:ext cx="12192000" cy="223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r">
              <a:lnSpc>
                <a:spcPct val="150000"/>
              </a:lnSpc>
            </a:pPr>
            <a:endParaRPr lang="bg-BG" sz="28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9764" y="460329"/>
            <a:ext cx="656236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8625" y="417516"/>
            <a:ext cx="717375" cy="74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0243" y="460329"/>
            <a:ext cx="805757" cy="64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591726" y="413191"/>
            <a:ext cx="314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dirty="0" smtClean="0">
                <a:solidFill>
                  <a:schemeClr val="accent5">
                    <a:lumMod val="50000"/>
                  </a:schemeClr>
                </a:solidFill>
              </a:rPr>
              <a:t>Общини-бенефициенти за деинституционализация на грижите за деца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171000" y="1948053"/>
            <a:ext cx="5850000" cy="4450947"/>
            <a:chOff x="3171000" y="1903053"/>
            <a:chExt cx="5850000" cy="4450947"/>
          </a:xfrm>
        </p:grpSpPr>
        <p:pic>
          <p:nvPicPr>
            <p:cNvPr id="29" name="Picture 2" descr="C:\Users\StoyanovI\Desktop\New GIS karti\New za 24 chasa\mrrb-oprr-map.JPE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36" t="10859" r="52340" b="11973"/>
            <a:stretch/>
          </p:blipFill>
          <p:spPr bwMode="auto">
            <a:xfrm>
              <a:off x="3171000" y="1903053"/>
              <a:ext cx="2790001" cy="4360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:\Users\StoyanovI\Desktop\New GIS karti\New za 24 chasa\mrrb-oprr-map.JPE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7" t="12553" r="19068" b="10278"/>
            <a:stretch/>
          </p:blipFill>
          <p:spPr bwMode="auto">
            <a:xfrm>
              <a:off x="6185999" y="1903053"/>
              <a:ext cx="2835001" cy="4450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0" y="1370948"/>
            <a:ext cx="12192000" cy="4830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>
              <a:lnSpc>
                <a:spcPct val="150000"/>
              </a:lnSpc>
            </a:pPr>
            <a:r>
              <a:rPr lang="bg-BG" sz="2400" b="1" dirty="0" smtClean="0">
                <a:solidFill>
                  <a:schemeClr val="accent5">
                    <a:lumMod val="50000"/>
                  </a:schemeClr>
                </a:solidFill>
              </a:rPr>
              <a:t>                         Оперативна програма Региони в растеж 2014-2020    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46220" y="2080657"/>
            <a:ext cx="3060002" cy="2540083"/>
            <a:chOff x="8838193" y="2255248"/>
            <a:chExt cx="3060002" cy="2540083"/>
          </a:xfrm>
        </p:grpSpPr>
        <p:sp>
          <p:nvSpPr>
            <p:cNvPr id="47" name="TextBox 2"/>
            <p:cNvSpPr txBox="1">
              <a:spLocks noChangeArrowheads="1"/>
            </p:cNvSpPr>
            <p:nvPr/>
          </p:nvSpPr>
          <p:spPr bwMode="auto">
            <a:xfrm>
              <a:off x="9348956" y="4149000"/>
              <a:ext cx="250704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indent="0" algn="just">
                <a:spcBef>
                  <a:spcPts val="300"/>
                </a:spcBef>
                <a:spcAft>
                  <a:spcPts val="300"/>
                </a:spcAft>
                <a:buNone/>
              </a:pPr>
              <a:r>
                <a:rPr lang="bg-BG" altLang="bg-BG" sz="1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Размер </a:t>
              </a:r>
              <a:r>
                <a:rPr lang="bg-BG" altLang="bg-BG" sz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БФП за финансиране на общините </a:t>
              </a:r>
              <a:r>
                <a:rPr lang="bg-BG" altLang="bg-BG" sz="12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 Северна България: </a:t>
              </a:r>
              <a:r>
                <a:rPr lang="bg-BG" altLang="bg-BG" sz="1200" b="1" dirty="0" smtClean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19,2 </a:t>
              </a:r>
              <a:r>
                <a:rPr lang="bg-BG" altLang="bg-BG" sz="1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млн. </a:t>
              </a:r>
              <a:r>
                <a:rPr lang="bg-BG" altLang="bg-BG" sz="1200" b="1" dirty="0" smtClean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лева</a:t>
              </a:r>
              <a:endParaRPr lang="bg-BG" altLang="bg-BG" sz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838193" y="3662743"/>
              <a:ext cx="30600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00"/>
                </a:spcBef>
                <a:spcAft>
                  <a:spcPts val="300"/>
                </a:spcAft>
              </a:pPr>
              <a:r>
                <a:rPr lang="bg-BG" altLang="bg-BG" sz="1400" b="1" dirty="0" smtClean="0">
                  <a:solidFill>
                    <a:srgbClr val="C00000"/>
                  </a:solidFill>
                  <a:cs typeface="Arial" panose="020B0604020202020204" pitchFamily="34" charset="0"/>
                </a:rPr>
                <a:t>     </a:t>
              </a:r>
              <a:r>
                <a:rPr lang="bg-BG" altLang="bg-BG" sz="1400" b="1" dirty="0" smtClean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29 общини </a:t>
              </a:r>
              <a:r>
                <a:rPr lang="bg-BG" altLang="bg-BG" sz="1400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в Северна </a:t>
              </a:r>
              <a:r>
                <a:rPr lang="bg-BG" altLang="bg-BG" sz="1400" dirty="0" smtClean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България</a:t>
              </a:r>
              <a:endParaRPr lang="bg-BG" altLang="bg-BG" sz="14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199370" y="2255248"/>
              <a:ext cx="26988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accent5">
                      <a:lumMod val="75000"/>
                    </a:schemeClr>
                  </a:solidFill>
                </a:rPr>
                <a:t>Процедура по Приоритетна ос 5 „Подкрепа </a:t>
              </a:r>
            </a:p>
            <a:p>
              <a:pPr algn="ctr"/>
              <a:r>
                <a:rPr lang="ru-RU" sz="1400" dirty="0" smtClean="0">
                  <a:solidFill>
                    <a:schemeClr val="accent5">
                      <a:lumMod val="75000"/>
                    </a:schemeClr>
                  </a:solidFill>
                </a:rPr>
                <a:t>за деинституционализация </a:t>
              </a:r>
            </a:p>
            <a:p>
              <a:pPr algn="ctr"/>
              <a:r>
                <a:rPr lang="ru-RU" sz="1400" dirty="0" smtClean="0">
                  <a:solidFill>
                    <a:schemeClr val="accent5">
                      <a:lumMod val="75000"/>
                    </a:schemeClr>
                  </a:solidFill>
                </a:rPr>
                <a:t>на </a:t>
              </a:r>
              <a:r>
                <a:rPr lang="ru-RU" sz="1400" dirty="0">
                  <a:solidFill>
                    <a:schemeClr val="accent5">
                      <a:lumMod val="75000"/>
                    </a:schemeClr>
                  </a:solidFill>
                </a:rPr>
                <a:t>грижите за деца</a:t>
              </a:r>
              <a:r>
                <a:rPr lang="ru-RU" sz="1400" dirty="0" smtClean="0">
                  <a:solidFill>
                    <a:schemeClr val="accent5">
                      <a:lumMod val="75000"/>
                    </a:schemeClr>
                  </a:solidFill>
                </a:rPr>
                <a:t>”</a:t>
              </a:r>
              <a:r>
                <a:rPr lang="en-US" sz="1400" dirty="0" smtClean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3631" y="3332597"/>
              <a:ext cx="137369" cy="12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348190" y="3258551"/>
              <a:ext cx="2350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Общ бюджет: </a:t>
              </a:r>
              <a:r>
                <a:rPr lang="bg-BG" sz="1400" b="1" dirty="0">
                  <a:solidFill>
                    <a:schemeClr val="accent4">
                      <a:lumMod val="75000"/>
                    </a:schemeClr>
                  </a:solidFill>
                  <a:ea typeface="Calibri"/>
                  <a:cs typeface="Times New Roman"/>
                </a:rPr>
                <a:t>58 млн. </a:t>
              </a:r>
              <a:r>
                <a:rPr lang="bg-BG" sz="1400" b="1" dirty="0" smtClean="0">
                  <a:solidFill>
                    <a:schemeClr val="accent4">
                      <a:lumMod val="75000"/>
                    </a:schemeClr>
                  </a:solidFill>
                  <a:ea typeface="Calibri"/>
                  <a:cs typeface="Times New Roman"/>
                </a:rPr>
                <a:t>лева</a:t>
              </a:r>
              <a:r>
                <a:rPr lang="bg-BG" sz="1400" dirty="0" smtClean="0">
                  <a:solidFill>
                    <a:schemeClr val="accent4">
                      <a:lumMod val="75000"/>
                    </a:schemeClr>
                  </a:solidFill>
                  <a:ea typeface="Calibri"/>
                  <a:cs typeface="Times New Roman"/>
                </a:rPr>
                <a:t> </a:t>
              </a:r>
              <a:endParaRPr lang="bg-BG" sz="14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3631" y="3758643"/>
              <a:ext cx="137369" cy="12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6000" y="4239000"/>
              <a:ext cx="137369" cy="12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463777" y="4831930"/>
            <a:ext cx="2380290" cy="101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Отворена за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кандидатстване</a:t>
            </a:r>
          </a:p>
          <a:p>
            <a:endParaRPr lang="ru-RU" sz="1400" dirty="0">
              <a:solidFill>
                <a:srgbClr val="C00000"/>
              </a:solidFill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  <a:ea typeface="Calibri"/>
                <a:cs typeface="Times New Roman"/>
              </a:rPr>
              <a:t>Срок за кандидатстване: </a:t>
            </a:r>
            <a:r>
              <a:rPr lang="bg-BG" sz="1400" b="1" dirty="0">
                <a:solidFill>
                  <a:schemeClr val="accent4">
                    <a:lumMod val="75000"/>
                  </a:schemeClr>
                </a:solidFill>
                <a:ea typeface="Calibri"/>
                <a:cs typeface="Times New Roman"/>
              </a:rPr>
              <a:t>03.08.2017 г. и 03.11.2017 г. </a:t>
            </a:r>
            <a:endParaRPr lang="bg-BG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23" y="4917610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860" y="1378799"/>
            <a:ext cx="438260" cy="45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601" y="1378799"/>
            <a:ext cx="572985" cy="4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9122773" y="1854000"/>
            <a:ext cx="2865817" cy="4733604"/>
            <a:chOff x="9122773" y="1854000"/>
            <a:chExt cx="2865817" cy="4733604"/>
          </a:xfrm>
        </p:grpSpPr>
        <p:sp>
          <p:nvSpPr>
            <p:cNvPr id="51" name="TextBox 50"/>
            <p:cNvSpPr txBox="1"/>
            <p:nvPr/>
          </p:nvSpPr>
          <p:spPr>
            <a:xfrm>
              <a:off x="9122773" y="1854000"/>
              <a:ext cx="28658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</a:rPr>
                <a:t>Видове услуги, които се подкрепят:</a:t>
              </a:r>
              <a:endParaRPr lang="bg-BG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148383" y="2161777"/>
              <a:ext cx="2761436" cy="442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600"/>
                </a:spcAft>
                <a:tabLst>
                  <a:tab pos="914400" algn="l"/>
                </a:tabLst>
                <a:defRPr/>
              </a:pPr>
              <a:r>
                <a:rPr lang="bg-BG" sz="1200" dirty="0" smtClean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Създаване нови ЦОП/Общности </a:t>
              </a:r>
              <a:r>
                <a:rPr lang="bg-BG" sz="1200" dirty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центрове за деца и </a:t>
              </a:r>
              <a:r>
                <a:rPr lang="bg-BG" sz="1200" dirty="0" smtClean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семейства </a:t>
              </a:r>
              <a:endParaRPr lang="bg-BG" sz="1200" dirty="0">
                <a:solidFill>
                  <a:schemeClr val="accent5">
                    <a:lumMod val="75000"/>
                  </a:schemeClr>
                </a:solidFill>
                <a:ea typeface="Calibri"/>
                <a:cs typeface="Times New Roman"/>
              </a:endParaRPr>
            </a:p>
            <a:p>
              <a:pPr lvl="1">
                <a:lnSpc>
                  <a:spcPct val="115000"/>
                </a:lnSpc>
                <a:spcAft>
                  <a:spcPts val="600"/>
                </a:spcAft>
                <a:tabLst>
                  <a:tab pos="914400" algn="l"/>
                </a:tabLst>
                <a:defRPr/>
              </a:pPr>
              <a:r>
                <a:rPr lang="bg-BG" sz="1200" dirty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Създаване </a:t>
              </a:r>
              <a:r>
                <a:rPr lang="bg-BG" sz="1200" dirty="0" smtClean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ДЦДУ </a:t>
              </a:r>
              <a:r>
                <a:rPr lang="bg-BG" sz="1200" dirty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и техните семейства;</a:t>
              </a:r>
            </a:p>
            <a:p>
              <a:pPr lvl="1">
                <a:lnSpc>
                  <a:spcPct val="115000"/>
                </a:lnSpc>
                <a:spcAft>
                  <a:spcPts val="600"/>
                </a:spcAft>
                <a:tabLst>
                  <a:tab pos="914400" algn="l"/>
                </a:tabLst>
                <a:defRPr/>
              </a:pPr>
              <a:r>
                <a:rPr lang="bg-BG" sz="1200" dirty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Създаване на </a:t>
              </a:r>
              <a:r>
                <a:rPr lang="bg-BG" sz="1200" dirty="0" smtClean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ДЦ за подкрепа за </a:t>
              </a:r>
              <a:r>
                <a:rPr lang="bg-BG" sz="1200" dirty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деца с тежки множествени увреждания и техните семейства;</a:t>
              </a:r>
            </a:p>
            <a:p>
              <a:pPr lvl="1">
                <a:lnSpc>
                  <a:spcPct val="115000"/>
                </a:lnSpc>
                <a:spcAft>
                  <a:spcPts val="600"/>
                </a:spcAft>
                <a:tabLst>
                  <a:tab pos="914400" algn="l"/>
                </a:tabLst>
                <a:defRPr/>
              </a:pPr>
              <a:r>
                <a:rPr lang="bg-BG" sz="1200" dirty="0" smtClean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Ремонт/обзавеждане/оборудване на </a:t>
              </a:r>
              <a:r>
                <a:rPr lang="bg-BG" sz="1200" dirty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съществуващи </a:t>
              </a:r>
              <a:r>
                <a:rPr lang="bg-BG" sz="1200" dirty="0" smtClean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ЦОП, ДЦДУ </a:t>
              </a:r>
              <a:r>
                <a:rPr lang="bg-BG" sz="1200" dirty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и </a:t>
              </a:r>
              <a:r>
                <a:rPr lang="bg-BG" sz="1200" dirty="0" smtClean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ЦСРИ</a:t>
              </a:r>
              <a:endParaRPr lang="bg-BG" sz="1200" dirty="0">
                <a:solidFill>
                  <a:schemeClr val="accent5">
                    <a:lumMod val="75000"/>
                  </a:schemeClr>
                </a:solidFill>
                <a:ea typeface="Calibri"/>
                <a:cs typeface="Times New Roman"/>
              </a:endParaRPr>
            </a:p>
            <a:p>
              <a:pPr lvl="1">
                <a:lnSpc>
                  <a:spcPct val="115000"/>
                </a:lnSpc>
                <a:spcAft>
                  <a:spcPts val="600"/>
                </a:spcAft>
                <a:tabLst>
                  <a:tab pos="914400" algn="l"/>
                </a:tabLst>
                <a:defRPr/>
              </a:pPr>
              <a:r>
                <a:rPr lang="bg-BG" sz="1200" dirty="0" smtClean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Нови ЦНСТ за </a:t>
              </a:r>
              <a:r>
                <a:rPr lang="bg-BG" sz="1200" dirty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деца от 15 до 18-годишна възраст; </a:t>
              </a:r>
              <a:endParaRPr lang="bg-BG" sz="1200" dirty="0" smtClean="0">
                <a:solidFill>
                  <a:schemeClr val="accent5">
                    <a:lumMod val="75000"/>
                  </a:schemeClr>
                </a:solidFill>
                <a:ea typeface="Calibri"/>
                <a:cs typeface="Times New Roman"/>
              </a:endParaRPr>
            </a:p>
            <a:p>
              <a:pPr lvl="1">
                <a:lnSpc>
                  <a:spcPct val="115000"/>
                </a:lnSpc>
                <a:spcAft>
                  <a:spcPts val="600"/>
                </a:spcAft>
                <a:tabLst>
                  <a:tab pos="914400" algn="l"/>
                </a:tabLst>
                <a:defRPr/>
              </a:pPr>
              <a:r>
                <a:rPr lang="bg-BG" sz="1200" dirty="0" smtClean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Нови Преходни жилища за деца от 15 до 18-годишна възраст</a:t>
              </a:r>
              <a:endParaRPr lang="bg-BG" sz="1200" dirty="0">
                <a:solidFill>
                  <a:schemeClr val="accent5">
                    <a:lumMod val="75000"/>
                  </a:schemeClr>
                </a:solidFill>
                <a:ea typeface="Calibri"/>
                <a:cs typeface="Times New Roman"/>
              </a:endParaRPr>
            </a:p>
            <a:p>
              <a:pPr lvl="1">
                <a:lnSpc>
                  <a:spcPct val="115000"/>
                </a:lnSpc>
                <a:spcAft>
                  <a:spcPts val="600"/>
                </a:spcAft>
                <a:tabLst>
                  <a:tab pos="914400" algn="l"/>
                </a:tabLst>
                <a:defRPr/>
              </a:pPr>
              <a:r>
                <a:rPr lang="bg-BG" sz="1200" dirty="0" smtClean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Нови Наблюдавано </a:t>
              </a:r>
              <a:r>
                <a:rPr lang="bg-BG" sz="1200" dirty="0">
                  <a:solidFill>
                    <a:schemeClr val="accent5">
                      <a:lumMod val="75000"/>
                    </a:schemeClr>
                  </a:solidFill>
                  <a:ea typeface="Calibri"/>
                  <a:cs typeface="Times New Roman"/>
                </a:rPr>
                <a:t>жилище за младежи от 18 до 21 г.;</a:t>
              </a:r>
            </a:p>
            <a:p>
              <a:endParaRPr lang="bg-BG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235451" y="2294963"/>
              <a:ext cx="148625" cy="174591"/>
            </a:xfrm>
            <a:prstGeom prst="rect">
              <a:avLst/>
            </a:prstGeom>
            <a:solidFill>
              <a:srgbClr val="1D45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282861" y="2798781"/>
              <a:ext cx="148625" cy="174591"/>
            </a:xfrm>
            <a:prstGeom prst="rect">
              <a:avLst/>
            </a:prstGeom>
            <a:solidFill>
              <a:srgbClr val="D7422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9277106" y="3235910"/>
              <a:ext cx="148625" cy="174591"/>
            </a:xfrm>
            <a:prstGeom prst="rect">
              <a:avLst/>
            </a:prstGeom>
            <a:solidFill>
              <a:srgbClr val="F35A1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9279049" y="4162504"/>
              <a:ext cx="148625" cy="174591"/>
            </a:xfrm>
            <a:prstGeom prst="rect">
              <a:avLst/>
            </a:prstGeom>
            <a:solidFill>
              <a:srgbClr val="0FF86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294007" y="4885227"/>
              <a:ext cx="148625" cy="174591"/>
            </a:xfrm>
            <a:prstGeom prst="rect">
              <a:avLst/>
            </a:prstGeom>
            <a:solidFill>
              <a:srgbClr val="1D45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9294007" y="5444590"/>
              <a:ext cx="148625" cy="174591"/>
            </a:xfrm>
            <a:prstGeom prst="rect">
              <a:avLst/>
            </a:prstGeom>
            <a:solidFill>
              <a:srgbClr val="2F699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9290637" y="5887565"/>
              <a:ext cx="148625" cy="174591"/>
            </a:xfrm>
            <a:prstGeom prst="rect">
              <a:avLst/>
            </a:prstGeom>
            <a:solidFill>
              <a:srgbClr val="1747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</p:spTree>
    <p:extLst>
      <p:ext uri="{BB962C8B-B14F-4D97-AF65-F5344CB8AC3E}">
        <p14:creationId xmlns:p14="http://schemas.microsoft.com/office/powerpoint/2010/main" val="23921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58976" y="166434"/>
            <a:ext cx="2800800" cy="6557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Rectangle 6"/>
          <p:cNvSpPr/>
          <p:nvPr/>
        </p:nvSpPr>
        <p:spPr>
          <a:xfrm>
            <a:off x="6175224" y="166434"/>
            <a:ext cx="2800800" cy="6557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12" name="Group 11"/>
          <p:cNvGrpSpPr/>
          <p:nvPr/>
        </p:nvGrpSpPr>
        <p:grpSpPr>
          <a:xfrm>
            <a:off x="199381" y="158761"/>
            <a:ext cx="2802074" cy="6565508"/>
            <a:chOff x="172912" y="86637"/>
            <a:chExt cx="2660047" cy="63704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" name="Rectangle 3"/>
            <p:cNvSpPr/>
            <p:nvPr/>
          </p:nvSpPr>
          <p:spPr>
            <a:xfrm>
              <a:off x="182880" y="98474"/>
              <a:ext cx="2644726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3678" r="67265" b="51771"/>
            <a:stretch/>
          </p:blipFill>
          <p:spPr>
            <a:xfrm>
              <a:off x="172912" y="86637"/>
              <a:ext cx="2660047" cy="130554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176336" y="170935"/>
            <a:ext cx="2796997" cy="6553334"/>
            <a:chOff x="3450120" y="98793"/>
            <a:chExt cx="2687962" cy="6372346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" name="Rectangle 4"/>
            <p:cNvSpPr/>
            <p:nvPr/>
          </p:nvSpPr>
          <p:spPr>
            <a:xfrm>
              <a:off x="3460653" y="112542"/>
              <a:ext cx="2672862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6" t="3898" r="37910" b="51329"/>
            <a:stretch/>
          </p:blipFill>
          <p:spPr>
            <a:xfrm>
              <a:off x="3450120" y="98793"/>
              <a:ext cx="2687962" cy="126631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9" t="2536" r="6597" b="53356"/>
          <a:stretch/>
        </p:blipFill>
        <p:spPr>
          <a:xfrm>
            <a:off x="6164874" y="144000"/>
            <a:ext cx="2818827" cy="125507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2971" y="6428298"/>
            <a:ext cx="12192000" cy="223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r">
              <a:lnSpc>
                <a:spcPct val="150000"/>
              </a:lnSpc>
            </a:pPr>
            <a:endParaRPr lang="bg-BG" sz="28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2759876" y="3761533"/>
            <a:ext cx="137864" cy="157695"/>
            <a:chOff x="3968012" y="1049015"/>
            <a:chExt cx="1203672" cy="1571423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2772976" y="2416305"/>
            <a:ext cx="137864" cy="157695"/>
            <a:chOff x="3968012" y="1049015"/>
            <a:chExt cx="1203672" cy="1571423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5" name="TextBox 144"/>
          <p:cNvSpPr txBox="1"/>
          <p:nvPr/>
        </p:nvSpPr>
        <p:spPr>
          <a:xfrm>
            <a:off x="542444" y="2770780"/>
            <a:ext cx="2223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Бюджет: </a:t>
            </a: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над 962 мил</a:t>
            </a:r>
            <a:r>
              <a:rPr lang="bg-BG" sz="1400" b="1" dirty="0">
                <a:solidFill>
                  <a:schemeClr val="accent4">
                    <a:lumMod val="75000"/>
                  </a:schemeClr>
                </a:solidFill>
              </a:rPr>
              <a:t>. лв.</a:t>
            </a:r>
          </a:p>
          <a:p>
            <a:pPr algn="r"/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74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% от общия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бюджет)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2" name="Picture 6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923" y="170280"/>
            <a:ext cx="838330" cy="72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TextBox 19"/>
          <p:cNvSpPr txBox="1"/>
          <p:nvPr/>
        </p:nvSpPr>
        <p:spPr>
          <a:xfrm>
            <a:off x="9003775" y="899346"/>
            <a:ext cx="3107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g-BG" sz="1200" b="1" dirty="0" smtClean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НА РЕГИОНАЛНОТО </a:t>
            </a:r>
          </a:p>
          <a:p>
            <a:pPr algn="ctr"/>
            <a:r>
              <a:rPr lang="bg-BG" sz="1200" b="1" dirty="0" smtClean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РАЗВИТИЕ И БЛАГОУСТРОЙСТВОТО</a:t>
            </a:r>
            <a:endParaRPr lang="bg-BG" sz="1200" b="1" dirty="0">
              <a:solidFill>
                <a:srgbClr val="1F497D"/>
              </a:solidFill>
              <a:latin typeface="Sitka Heading" panose="02000505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71000" y="2124000"/>
            <a:ext cx="5799662" cy="4115286"/>
            <a:chOff x="3176337" y="2068375"/>
            <a:chExt cx="5799662" cy="3972997"/>
          </a:xfrm>
        </p:grpSpPr>
        <p:pic>
          <p:nvPicPr>
            <p:cNvPr id="65" name="Content Placeholder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2" t="14034" r="58955" b="11176"/>
            <a:stretch/>
          </p:blipFill>
          <p:spPr>
            <a:xfrm>
              <a:off x="3176337" y="2068375"/>
              <a:ext cx="2796996" cy="3972997"/>
            </a:xfrm>
            <a:prstGeom prst="rect">
              <a:avLst/>
            </a:prstGeom>
          </p:spPr>
        </p:pic>
        <p:pic>
          <p:nvPicPr>
            <p:cNvPr id="66" name="Content Placeholder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40" t="14034" r="18837" b="11176"/>
            <a:stretch/>
          </p:blipFill>
          <p:spPr>
            <a:xfrm>
              <a:off x="6165668" y="2068375"/>
              <a:ext cx="2810331" cy="397299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175863" y="3628788"/>
            <a:ext cx="25901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g-BG" sz="1400" b="1" dirty="0">
                <a:solidFill>
                  <a:schemeClr val="accent5">
                    <a:lumMod val="75000"/>
                  </a:schemeClr>
                </a:solidFill>
              </a:rPr>
              <a:t>Подпрограма </a:t>
            </a:r>
            <a:endParaRPr lang="bg-BG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за </a:t>
            </a:r>
            <a:r>
              <a:rPr lang="bg-BG" sz="1400" b="1" dirty="0">
                <a:solidFill>
                  <a:schemeClr val="accent5">
                    <a:lumMod val="75000"/>
                  </a:schemeClr>
                </a:solidFill>
              </a:rPr>
              <a:t>пограничните, планинските </a:t>
            </a:r>
            <a:endParaRPr lang="bg-BG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и </a:t>
            </a:r>
            <a:r>
              <a:rPr lang="bg-BG" sz="1400" b="1" dirty="0">
                <a:solidFill>
                  <a:schemeClr val="accent5">
                    <a:lumMod val="75000"/>
                  </a:schemeClr>
                </a:solidFill>
              </a:rPr>
              <a:t>полупланинските слабо развити райони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9282178" y="2664000"/>
            <a:ext cx="137864" cy="157695"/>
            <a:chOff x="3968012" y="1049014"/>
            <a:chExt cx="1203672" cy="15714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8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4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9269417" y="3306562"/>
            <a:ext cx="137864" cy="157695"/>
            <a:chOff x="3968012" y="1049014"/>
            <a:chExt cx="1203672" cy="157142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8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4"/>
              <a:ext cx="1199350" cy="1199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58"/>
          <p:cNvGrpSpPr>
            <a:grpSpLocks/>
          </p:cNvGrpSpPr>
          <p:nvPr/>
        </p:nvGrpSpPr>
        <p:grpSpPr bwMode="auto">
          <a:xfrm>
            <a:off x="2690944" y="5426749"/>
            <a:ext cx="137864" cy="157695"/>
            <a:chOff x="3968012" y="1049015"/>
            <a:chExt cx="1203672" cy="1571423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16"/>
          <p:cNvSpPr/>
          <p:nvPr/>
        </p:nvSpPr>
        <p:spPr>
          <a:xfrm>
            <a:off x="9452369" y="2177861"/>
            <a:ext cx="23136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ПРИОРИТЕТИ:</a:t>
            </a:r>
          </a:p>
          <a:p>
            <a:pPr>
              <a:lnSpc>
                <a:spcPct val="150000"/>
              </a:lnSpc>
            </a:pP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Съживена икономика</a:t>
            </a:r>
            <a:endParaRPr lang="bg-BG" sz="14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Укрепен човешки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ресурс</a:t>
            </a:r>
            <a:endParaRPr lang="bg-BG" sz="14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Инфраструктура и екология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70" name="Group 69"/>
          <p:cNvGrpSpPr>
            <a:grpSpLocks/>
          </p:cNvGrpSpPr>
          <p:nvPr/>
        </p:nvGrpSpPr>
        <p:grpSpPr bwMode="auto">
          <a:xfrm>
            <a:off x="9274305" y="2995874"/>
            <a:ext cx="137864" cy="157695"/>
            <a:chOff x="3968012" y="1049014"/>
            <a:chExt cx="1203672" cy="1571423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8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4"/>
              <a:ext cx="1199350" cy="1199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" name="TextBox 72"/>
          <p:cNvSpPr txBox="1"/>
          <p:nvPr/>
        </p:nvSpPr>
        <p:spPr>
          <a:xfrm>
            <a:off x="246000" y="5319163"/>
            <a:ext cx="24506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Обхват: </a:t>
            </a:r>
          </a:p>
          <a:p>
            <a:pPr algn="r"/>
            <a:r>
              <a:rPr lang="bg-BG" sz="1400" b="1" dirty="0">
                <a:solidFill>
                  <a:schemeClr val="accent4">
                    <a:lumMod val="75000"/>
                  </a:schemeClr>
                </a:solidFill>
              </a:rPr>
              <a:t>69 общини </a:t>
            </a:r>
          </a:p>
          <a:p>
            <a:pPr algn="r"/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в Северна България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88369" y="2275780"/>
            <a:ext cx="217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1400" b="1" dirty="0">
                <a:solidFill>
                  <a:schemeClr val="accent5">
                    <a:lumMod val="75000"/>
                  </a:schemeClr>
                </a:solidFill>
              </a:rPr>
              <a:t>Подпрограма </a:t>
            </a:r>
            <a:endParaRPr lang="bg-BG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Северозападна България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46000" y="4550060"/>
            <a:ext cx="2513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Бюджет: </a:t>
            </a: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над </a:t>
            </a:r>
            <a:r>
              <a:rPr lang="bg-BG" sz="1400" b="1" smtClean="0">
                <a:solidFill>
                  <a:schemeClr val="accent4">
                    <a:lumMod val="75000"/>
                  </a:schemeClr>
                </a:solidFill>
              </a:rPr>
              <a:t>146 мил</a:t>
            </a:r>
            <a:r>
              <a:rPr lang="bg-BG" sz="1400" b="1" dirty="0">
                <a:solidFill>
                  <a:schemeClr val="accent4">
                    <a:lumMod val="75000"/>
                  </a:schemeClr>
                </a:solidFill>
              </a:rPr>
              <a:t>. лв.</a:t>
            </a:r>
          </a:p>
          <a:p>
            <a:pPr algn="r"/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(11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% от общия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бюджет)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9291000" y="3969000"/>
            <a:ext cx="2475000" cy="2091672"/>
            <a:chOff x="9291000" y="4127328"/>
            <a:chExt cx="2475000" cy="2091672"/>
          </a:xfrm>
        </p:grpSpPr>
        <p:sp>
          <p:nvSpPr>
            <p:cNvPr id="22" name="TextBox 21"/>
            <p:cNvSpPr txBox="1"/>
            <p:nvPr/>
          </p:nvSpPr>
          <p:spPr>
            <a:xfrm>
              <a:off x="9590699" y="4127328"/>
              <a:ext cx="19953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dirty="0">
                  <a:solidFill>
                    <a:schemeClr val="accent5">
                      <a:lumMod val="75000"/>
                    </a:schemeClr>
                  </a:solidFill>
                </a:rPr>
                <a:t>Северозападен район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9606000" y="4561223"/>
              <a:ext cx="19953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</a:rPr>
                <a:t>Район Родопи</a:t>
              </a:r>
              <a:endParaRPr lang="bg-BG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606000" y="5011223"/>
              <a:ext cx="2115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</a:rPr>
                <a:t>Район Странджа - Сакар</a:t>
              </a:r>
              <a:endParaRPr lang="bg-BG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9606000" y="5461223"/>
              <a:ext cx="216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</a:rPr>
                <a:t>Слаборазвити планински</a:t>
              </a:r>
              <a:endParaRPr lang="bg-BG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606000" y="5911223"/>
              <a:ext cx="216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</a:rPr>
                <a:t>Слаборазвити гранични</a:t>
              </a:r>
              <a:endParaRPr lang="bg-BG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291000" y="4208206"/>
              <a:ext cx="231014" cy="218017"/>
            </a:xfrm>
            <a:prstGeom prst="rect">
              <a:avLst/>
            </a:prstGeom>
            <a:solidFill>
              <a:srgbClr val="F9E46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297386" y="4626992"/>
              <a:ext cx="231014" cy="218017"/>
            </a:xfrm>
            <a:prstGeom prst="rect">
              <a:avLst/>
            </a:prstGeom>
            <a:solidFill>
              <a:srgbClr val="D1D67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9297386" y="5074029"/>
              <a:ext cx="231014" cy="218017"/>
            </a:xfrm>
            <a:prstGeom prst="rect">
              <a:avLst/>
            </a:prstGeom>
            <a:solidFill>
              <a:srgbClr val="FCC47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9297386" y="5527645"/>
              <a:ext cx="231014" cy="218017"/>
            </a:xfrm>
            <a:prstGeom prst="rect">
              <a:avLst/>
            </a:prstGeom>
            <a:solidFill>
              <a:srgbClr val="E4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9291000" y="5959195"/>
              <a:ext cx="231014" cy="218017"/>
            </a:xfrm>
            <a:prstGeom prst="rect">
              <a:avLst/>
            </a:prstGeom>
            <a:solidFill>
              <a:srgbClr val="68AFC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85091" y="1811328"/>
            <a:ext cx="1104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400" b="1" dirty="0">
                <a:solidFill>
                  <a:schemeClr val="accent5">
                    <a:lumMod val="50000"/>
                  </a:schemeClr>
                </a:solidFill>
              </a:rPr>
              <a:t>в подкрепа на Северозападна България, Родопите, Странджа-Сакар, пограничните, планинските и полупланинските слабо развити </a:t>
            </a:r>
            <a:r>
              <a:rPr lang="bg-BG" sz="1400" b="1" dirty="0" smtClean="0">
                <a:solidFill>
                  <a:schemeClr val="accent5">
                    <a:lumMod val="50000"/>
                  </a:schemeClr>
                </a:solidFill>
              </a:rPr>
              <a:t>райони</a:t>
            </a:r>
            <a:endParaRPr lang="bg-BG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0" y="1370948"/>
            <a:ext cx="12192000" cy="4830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ctr">
              <a:lnSpc>
                <a:spcPct val="150000"/>
              </a:lnSpc>
            </a:pPr>
            <a:r>
              <a:rPr lang="bg-BG" sz="2400" b="1" dirty="0" smtClean="0">
                <a:solidFill>
                  <a:schemeClr val="accent5">
                    <a:lumMod val="50000"/>
                  </a:schemeClr>
                </a:solidFill>
              </a:rPr>
              <a:t>Целенасочена инвестиционна програма</a:t>
            </a:r>
          </a:p>
        </p:txBody>
      </p:sp>
    </p:spTree>
    <p:extLst>
      <p:ext uri="{BB962C8B-B14F-4D97-AF65-F5344CB8AC3E}">
        <p14:creationId xmlns:p14="http://schemas.microsoft.com/office/powerpoint/2010/main" val="626529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75224" y="156530"/>
            <a:ext cx="2800800" cy="6553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12" name="Group 11"/>
          <p:cNvGrpSpPr/>
          <p:nvPr/>
        </p:nvGrpSpPr>
        <p:grpSpPr>
          <a:xfrm>
            <a:off x="199381" y="158761"/>
            <a:ext cx="2802074" cy="6552000"/>
            <a:chOff x="172912" y="86637"/>
            <a:chExt cx="2660047" cy="63704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" name="Rectangle 3"/>
            <p:cNvSpPr/>
            <p:nvPr/>
          </p:nvSpPr>
          <p:spPr>
            <a:xfrm>
              <a:off x="182880" y="98474"/>
              <a:ext cx="2644726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3678" r="67265" b="51771"/>
            <a:stretch/>
          </p:blipFill>
          <p:spPr>
            <a:xfrm>
              <a:off x="172912" y="86637"/>
              <a:ext cx="2660047" cy="130554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176336" y="160666"/>
            <a:ext cx="2796997" cy="6553334"/>
            <a:chOff x="3450120" y="98793"/>
            <a:chExt cx="2687962" cy="6372346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" name="Rectangle 4"/>
            <p:cNvSpPr/>
            <p:nvPr/>
          </p:nvSpPr>
          <p:spPr>
            <a:xfrm>
              <a:off x="3460653" y="112542"/>
              <a:ext cx="2672862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6" t="3898" r="37910" b="51329"/>
            <a:stretch/>
          </p:blipFill>
          <p:spPr>
            <a:xfrm>
              <a:off x="3450120" y="98793"/>
              <a:ext cx="2687962" cy="126631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9" t="2536" r="6597" b="53356"/>
          <a:stretch/>
        </p:blipFill>
        <p:spPr>
          <a:xfrm>
            <a:off x="6167044" y="144000"/>
            <a:ext cx="2818827" cy="12574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8060" y="6123820"/>
            <a:ext cx="2832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chemeClr val="bg1"/>
                </a:solidFill>
              </a:rPr>
              <a:t>Образователна инфраструктура</a:t>
            </a:r>
            <a:endParaRPr lang="bg-BG" sz="1400" dirty="0">
              <a:solidFill>
                <a:schemeClr val="bg1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9028617" y="154434"/>
            <a:ext cx="3107818" cy="6555750"/>
            <a:chOff x="8962525" y="174168"/>
            <a:chExt cx="3107818" cy="6536015"/>
          </a:xfrm>
        </p:grpSpPr>
        <p:sp>
          <p:nvSpPr>
            <p:cNvPr id="71" name="Rectangle 70"/>
            <p:cNvSpPr/>
            <p:nvPr/>
          </p:nvSpPr>
          <p:spPr>
            <a:xfrm>
              <a:off x="9102982" y="174168"/>
              <a:ext cx="2800800" cy="6536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pic>
          <p:nvPicPr>
            <p:cNvPr id="72" name="Picture 7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9908" y="203557"/>
              <a:ext cx="838330" cy="725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TextBox 19"/>
            <p:cNvSpPr txBox="1"/>
            <p:nvPr/>
          </p:nvSpPr>
          <p:spPr>
            <a:xfrm>
              <a:off x="8962525" y="899346"/>
              <a:ext cx="3107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bg-BG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МИНИСТЕРСТВО НА РЕГИОНАЛНОТО </a:t>
              </a:r>
            </a:p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РАЗВИТИЕ И БЛАГОУСТРОЙСТВОТО</a:t>
              </a:r>
              <a:endParaRPr lang="bg-BG" sz="1200" b="1" dirty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-2971" y="6428298"/>
            <a:ext cx="12192000" cy="223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r">
              <a:lnSpc>
                <a:spcPct val="150000"/>
              </a:lnSpc>
            </a:pPr>
            <a:endParaRPr lang="bg-BG" sz="28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53369" y="4725117"/>
            <a:ext cx="251763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Общ бюджет на програмата: </a:t>
            </a:r>
          </a:p>
          <a:p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34 млн. евро</a:t>
            </a:r>
          </a:p>
          <a:p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Подписани договори:         </a:t>
            </a: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155</a:t>
            </a:r>
          </a:p>
          <a:p>
            <a:pPr>
              <a:spcBef>
                <a:spcPts val="1200"/>
              </a:spcBef>
            </a:pP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В т.ч. 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о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бщини бенефициенти от северна България:            </a:t>
            </a: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13</a:t>
            </a:r>
          </a:p>
          <a:p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с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 общ бюджет:   </a:t>
            </a: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4,5 млн. евро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00" y="4838643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00" y="5274000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1370948"/>
            <a:ext cx="12192000" cy="4830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>
              <a:lnSpc>
                <a:spcPct val="150000"/>
              </a:lnSpc>
            </a:pPr>
            <a:r>
              <a:rPr lang="bg-BG" sz="2400" b="1" dirty="0" smtClean="0">
                <a:solidFill>
                  <a:schemeClr val="accent5">
                    <a:lumMod val="50000"/>
                  </a:schemeClr>
                </a:solidFill>
              </a:rPr>
              <a:t>              Програми за европейско териториално сътрудничество 2007-2013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66119" y="2507828"/>
            <a:ext cx="258220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300" dirty="0" smtClean="0">
                <a:solidFill>
                  <a:schemeClr val="accent5">
                    <a:lumMod val="75000"/>
                  </a:schemeClr>
                </a:solidFill>
              </a:rPr>
              <a:t>Общ брой изпълнени проекти: </a:t>
            </a:r>
            <a:r>
              <a:rPr lang="bg-BG" sz="1300" b="1" dirty="0" smtClean="0">
                <a:solidFill>
                  <a:schemeClr val="accent4">
                    <a:lumMod val="75000"/>
                  </a:schemeClr>
                </a:solidFill>
              </a:rPr>
              <a:t>51</a:t>
            </a:r>
            <a:endParaRPr lang="bg-BG" sz="13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bg-BG" sz="13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bg-BG" sz="1300" dirty="0">
                <a:solidFill>
                  <a:schemeClr val="accent5">
                    <a:lumMod val="75000"/>
                  </a:schemeClr>
                </a:solidFill>
              </a:rPr>
              <a:t>О</a:t>
            </a:r>
            <a:r>
              <a:rPr lang="bg-BG" sz="1300" dirty="0" smtClean="0">
                <a:solidFill>
                  <a:schemeClr val="accent5">
                    <a:lumMod val="75000"/>
                  </a:schemeClr>
                </a:solidFill>
              </a:rPr>
              <a:t>бща стойност: </a:t>
            </a:r>
            <a:r>
              <a:rPr lang="bg-BG" sz="1300" b="1" dirty="0" smtClean="0">
                <a:solidFill>
                  <a:schemeClr val="accent4">
                    <a:lumMod val="75000"/>
                  </a:schemeClr>
                </a:solidFill>
              </a:rPr>
              <a:t>над </a:t>
            </a:r>
            <a:r>
              <a:rPr lang="bg-BG" sz="1300" b="1" dirty="0">
                <a:solidFill>
                  <a:schemeClr val="accent4">
                    <a:lumMod val="75000"/>
                  </a:schemeClr>
                </a:solidFill>
              </a:rPr>
              <a:t>40 млн. </a:t>
            </a:r>
            <a:r>
              <a:rPr lang="bg-BG" sz="1300" b="1" dirty="0" smtClean="0">
                <a:solidFill>
                  <a:schemeClr val="accent4">
                    <a:lumMod val="75000"/>
                  </a:schemeClr>
                </a:solidFill>
              </a:rPr>
              <a:t>евро</a:t>
            </a:r>
            <a:endParaRPr lang="bg-BG" sz="13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5611" y="4135002"/>
            <a:ext cx="28693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>
                <a:solidFill>
                  <a:schemeClr val="accent5">
                    <a:lumMod val="75000"/>
                  </a:schemeClr>
                </a:solidFill>
              </a:rPr>
              <a:t>България – Сърбия 2007-2013</a:t>
            </a:r>
          </a:p>
          <a:p>
            <a:pPr algn="ctr"/>
            <a:r>
              <a:rPr lang="bg-BG" sz="1400" b="1" dirty="0">
                <a:solidFill>
                  <a:schemeClr val="accent5">
                    <a:lumMod val="75000"/>
                  </a:schemeClr>
                </a:solidFill>
              </a:rPr>
              <a:t>п</a:t>
            </a: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рограма за ТГС по ИПП 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00" y="5603643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72" y="2615848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00" y="3783100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72" y="2940086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6096000" y="4135002"/>
            <a:ext cx="29187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>
                <a:solidFill>
                  <a:schemeClr val="accent5">
                    <a:lumMod val="75000"/>
                  </a:schemeClr>
                </a:solidFill>
              </a:rPr>
              <a:t>Румъния - България 2007-2013</a:t>
            </a:r>
          </a:p>
          <a:p>
            <a:pPr algn="ctr"/>
            <a:r>
              <a:rPr lang="bg-BG" sz="1400" b="1" dirty="0">
                <a:solidFill>
                  <a:schemeClr val="accent5">
                    <a:lumMod val="75000"/>
                  </a:schemeClr>
                </a:solidFill>
              </a:rPr>
              <a:t>п</a:t>
            </a: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рограма за ТГС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000" y="4883643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000" y="5288643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000" y="5648643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6"/>
          <a:srcRect l="13384" t="18897" r="71154" b="69373"/>
          <a:stretch/>
        </p:blipFill>
        <p:spPr>
          <a:xfrm>
            <a:off x="9246000" y="2353147"/>
            <a:ext cx="977837" cy="417120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9541158" y="2724870"/>
            <a:ext cx="22827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100" b="1" dirty="0">
                <a:solidFill>
                  <a:schemeClr val="accent5">
                    <a:lumMod val="75000"/>
                  </a:schemeClr>
                </a:solidFill>
              </a:rPr>
              <a:t>„Югоизточна </a:t>
            </a:r>
            <a:r>
              <a:rPr lang="bg-BG" sz="1100" b="1" dirty="0" smtClean="0">
                <a:solidFill>
                  <a:schemeClr val="accent5">
                    <a:lumMod val="75000"/>
                  </a:schemeClr>
                </a:solidFill>
              </a:rPr>
              <a:t>Европа“ 2007-2013</a:t>
            </a:r>
            <a:endParaRPr lang="bg-BG" sz="11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9376626" y="2911673"/>
            <a:ext cx="2465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100" dirty="0" smtClean="0">
                <a:solidFill>
                  <a:schemeClr val="accent5">
                    <a:lumMod val="75000"/>
                  </a:schemeClr>
                </a:solidFill>
              </a:rPr>
              <a:t>      Проекти: </a:t>
            </a:r>
            <a:r>
              <a:rPr lang="bg-BG" sz="1100" b="1" dirty="0" smtClean="0">
                <a:solidFill>
                  <a:schemeClr val="accent4">
                    <a:lumMod val="75000"/>
                  </a:schemeClr>
                </a:solidFill>
              </a:rPr>
              <a:t>4</a:t>
            </a:r>
          </a:p>
          <a:p>
            <a:r>
              <a:rPr lang="bg-BG" sz="1100" dirty="0" smtClean="0">
                <a:solidFill>
                  <a:schemeClr val="accent5">
                    <a:lumMod val="75000"/>
                  </a:schemeClr>
                </a:solidFill>
              </a:rPr>
              <a:t>      Бюджет: </a:t>
            </a:r>
            <a:r>
              <a:rPr lang="bg-BG" sz="1100" b="1" dirty="0" smtClean="0">
                <a:solidFill>
                  <a:schemeClr val="accent4">
                    <a:lumMod val="75000"/>
                  </a:schemeClr>
                </a:solidFill>
              </a:rPr>
              <a:t>около 681 хил. евро</a:t>
            </a:r>
            <a:endParaRPr lang="bg-BG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69074" y="1857352"/>
            <a:ext cx="28470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Многонационални програми</a:t>
            </a:r>
          </a:p>
          <a:p>
            <a:pPr algn="ctr"/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Участие на общини от Северна България</a:t>
            </a:r>
            <a:endParaRPr lang="bg-BG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7" name="Image 1176" descr="logo ZMN cu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000" y="3363851"/>
            <a:ext cx="608073" cy="57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9547944" y="3789000"/>
            <a:ext cx="2269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100" dirty="0">
                <a:solidFill>
                  <a:schemeClr val="accent5">
                    <a:lumMod val="75000"/>
                  </a:schemeClr>
                </a:solidFill>
              </a:rPr>
              <a:t>„</a:t>
            </a:r>
            <a:r>
              <a:rPr lang="bg-BG" sz="1100" b="1" dirty="0">
                <a:solidFill>
                  <a:schemeClr val="accent5">
                    <a:lumMod val="75000"/>
                  </a:schemeClr>
                </a:solidFill>
              </a:rPr>
              <a:t>Черноморски </a:t>
            </a:r>
            <a:r>
              <a:rPr lang="bg-BG" sz="1100" b="1" dirty="0" smtClean="0">
                <a:solidFill>
                  <a:schemeClr val="accent5">
                    <a:lumMod val="75000"/>
                  </a:schemeClr>
                </a:solidFill>
              </a:rPr>
              <a:t>басейн“2007-2013</a:t>
            </a:r>
            <a:endParaRPr lang="bg-BG" sz="1100" dirty="0"/>
          </a:p>
        </p:txBody>
      </p:sp>
      <p:sp>
        <p:nvSpPr>
          <p:cNvPr id="99" name="TextBox 98"/>
          <p:cNvSpPr txBox="1"/>
          <p:nvPr/>
        </p:nvSpPr>
        <p:spPr>
          <a:xfrm>
            <a:off x="9376626" y="3969000"/>
            <a:ext cx="27907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100" dirty="0" smtClean="0">
                <a:solidFill>
                  <a:schemeClr val="accent5">
                    <a:lumMod val="75000"/>
                  </a:schemeClr>
                </a:solidFill>
              </a:rPr>
              <a:t>      Проекти: </a:t>
            </a:r>
            <a:r>
              <a:rPr lang="bg-BG" sz="1100" b="1" dirty="0" smtClean="0">
                <a:solidFill>
                  <a:schemeClr val="accent4">
                    <a:lumMod val="75000"/>
                  </a:schemeClr>
                </a:solidFill>
              </a:rPr>
              <a:t>3</a:t>
            </a:r>
          </a:p>
          <a:p>
            <a:r>
              <a:rPr lang="bg-BG" sz="11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bg-BG" sz="1100" b="1" dirty="0" smtClean="0">
                <a:solidFill>
                  <a:schemeClr val="accent4">
                    <a:lumMod val="75000"/>
                  </a:schemeClr>
                </a:solidFill>
              </a:rPr>
              <a:t>     </a:t>
            </a:r>
            <a:r>
              <a:rPr lang="bg-BG" sz="1100" dirty="0" smtClean="0">
                <a:solidFill>
                  <a:schemeClr val="accent5">
                    <a:lumMod val="75000"/>
                  </a:schemeClr>
                </a:solidFill>
              </a:rPr>
              <a:t>Бюджет: </a:t>
            </a:r>
            <a:r>
              <a:rPr lang="bg-BG" sz="1100" b="1" dirty="0" smtClean="0">
                <a:solidFill>
                  <a:schemeClr val="accent4">
                    <a:lumMod val="75000"/>
                  </a:schemeClr>
                </a:solidFill>
              </a:rPr>
              <a:t>около 273 хил. евро</a:t>
            </a:r>
            <a:endParaRPr lang="bg-BG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8"/>
          <a:srcRect l="20470" t="30143" r="62037" b="56875"/>
          <a:stretch/>
        </p:blipFill>
        <p:spPr>
          <a:xfrm>
            <a:off x="9291643" y="4419000"/>
            <a:ext cx="1036422" cy="432458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9571878" y="4779000"/>
            <a:ext cx="25382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100" b="1" dirty="0">
                <a:solidFill>
                  <a:schemeClr val="accent5">
                    <a:lumMod val="75000"/>
                  </a:schemeClr>
                </a:solidFill>
              </a:rPr>
              <a:t>ИНТЕРРЕГ  IVC </a:t>
            </a:r>
            <a:r>
              <a:rPr lang="bg-BG" sz="1100" b="1" dirty="0" smtClean="0">
                <a:solidFill>
                  <a:schemeClr val="accent5">
                    <a:lumMod val="75000"/>
                  </a:schemeClr>
                </a:solidFill>
              </a:rPr>
              <a:t>2007-2013</a:t>
            </a:r>
            <a:endParaRPr lang="bg-BG" sz="1100" dirty="0"/>
          </a:p>
        </p:txBody>
      </p:sp>
      <p:sp>
        <p:nvSpPr>
          <p:cNvPr id="103" name="TextBox 102"/>
          <p:cNvSpPr txBox="1"/>
          <p:nvPr/>
        </p:nvSpPr>
        <p:spPr>
          <a:xfrm>
            <a:off x="9478289" y="4914000"/>
            <a:ext cx="2627431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g-BG" sz="11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Проекти: </a:t>
            </a:r>
            <a:r>
              <a:rPr lang="bg-BG" sz="1100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g-BG" sz="11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100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bg-BG" sz="11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Бюджет: </a:t>
            </a:r>
            <a:r>
              <a:rPr lang="bg-BG" sz="1100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около 549 хил. евро</a:t>
            </a:r>
            <a:endParaRPr lang="bg-BG" sz="11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0211317" y="5544000"/>
            <a:ext cx="10522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100" b="1" dirty="0">
                <a:solidFill>
                  <a:schemeClr val="accent5">
                    <a:lumMod val="75000"/>
                  </a:schemeClr>
                </a:solidFill>
              </a:rPr>
              <a:t>УРБАКТ </a:t>
            </a:r>
            <a:r>
              <a:rPr lang="en-US" sz="1100" b="1" dirty="0" smtClean="0">
                <a:solidFill>
                  <a:schemeClr val="accent5">
                    <a:lumMod val="75000"/>
                  </a:schemeClr>
                </a:solidFill>
              </a:rPr>
              <a:t>II</a:t>
            </a:r>
            <a:endParaRPr lang="bg-BG" sz="1100" dirty="0"/>
          </a:p>
        </p:txBody>
      </p:sp>
      <p:sp>
        <p:nvSpPr>
          <p:cNvPr id="107" name="TextBox 106"/>
          <p:cNvSpPr txBox="1"/>
          <p:nvPr/>
        </p:nvSpPr>
        <p:spPr>
          <a:xfrm>
            <a:off x="9478288" y="5769000"/>
            <a:ext cx="2627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 smtClean="0">
                <a:solidFill>
                  <a:schemeClr val="accent5">
                    <a:lumMod val="75000"/>
                  </a:schemeClr>
                </a:solidFill>
              </a:rPr>
              <a:t>   </a:t>
            </a:r>
            <a:r>
              <a:rPr lang="bg-BG" sz="1100" dirty="0" smtClean="0">
                <a:solidFill>
                  <a:schemeClr val="accent5">
                    <a:lumMod val="75000"/>
                  </a:schemeClr>
                </a:solidFill>
              </a:rPr>
              <a:t>Проекти</a:t>
            </a:r>
            <a:r>
              <a:rPr lang="bg-BG" sz="1100" b="1" dirty="0" smtClean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bg-BG" sz="1100" b="1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endParaRPr lang="bg-BG" sz="11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bg-BG" sz="11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bg-BG" sz="1100" b="1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bg-BG" sz="1100" dirty="0" smtClean="0">
                <a:solidFill>
                  <a:schemeClr val="accent5">
                    <a:lumMod val="75000"/>
                  </a:schemeClr>
                </a:solidFill>
              </a:rPr>
              <a:t>Бюджет: </a:t>
            </a:r>
            <a:r>
              <a:rPr lang="bg-BG" sz="1100" b="1" dirty="0" smtClean="0">
                <a:solidFill>
                  <a:schemeClr val="accent4">
                    <a:lumMod val="75000"/>
                  </a:schemeClr>
                </a:solidFill>
              </a:rPr>
              <a:t>около 427 хил. евро</a:t>
            </a:r>
            <a:endParaRPr lang="bg-BG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461958" y="4770117"/>
            <a:ext cx="248499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Общ бюджет на програмата: </a:t>
            </a:r>
          </a:p>
          <a:p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252 млн. евро</a:t>
            </a:r>
          </a:p>
          <a:p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Подписани договори:         </a:t>
            </a: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179</a:t>
            </a:r>
          </a:p>
          <a:p>
            <a:pPr>
              <a:spcBef>
                <a:spcPts val="1200"/>
              </a:spcBef>
            </a:pP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В т.ч.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общини 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бенефициенти от северна България : 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         </a:t>
            </a: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21</a:t>
            </a:r>
          </a:p>
          <a:p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с общ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бюджет: </a:t>
            </a: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35  млн. евро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2922" y="3709286"/>
            <a:ext cx="2721754" cy="2469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300" dirty="0">
                <a:solidFill>
                  <a:schemeClr val="accent5">
                    <a:lumMod val="75000"/>
                  </a:schemeClr>
                </a:solidFill>
              </a:rPr>
              <a:t>Опазване на културното и  природно </a:t>
            </a:r>
            <a:r>
              <a:rPr lang="bg-BG" sz="1300" dirty="0" smtClean="0">
                <a:solidFill>
                  <a:schemeClr val="accent5">
                    <a:lumMod val="75000"/>
                  </a:schemeClr>
                </a:solidFill>
              </a:rPr>
              <a:t>наследство</a:t>
            </a:r>
          </a:p>
          <a:p>
            <a:endParaRPr lang="bg-BG" sz="1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bg-BG" sz="1300" dirty="0">
                <a:solidFill>
                  <a:schemeClr val="accent5">
                    <a:lumMod val="75000"/>
                  </a:schemeClr>
                </a:solidFill>
              </a:rPr>
              <a:t>Подобрена свързаност и пътна </a:t>
            </a:r>
            <a:r>
              <a:rPr lang="bg-BG" sz="1300" dirty="0" smtClean="0">
                <a:solidFill>
                  <a:schemeClr val="accent5">
                    <a:lumMod val="75000"/>
                  </a:schemeClr>
                </a:solidFill>
              </a:rPr>
              <a:t>инфраструктура</a:t>
            </a:r>
          </a:p>
          <a:p>
            <a:endParaRPr lang="bg-BG" sz="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bg-BG" sz="1300" dirty="0">
                <a:solidFill>
                  <a:schemeClr val="accent5">
                    <a:lumMod val="75000"/>
                  </a:schemeClr>
                </a:solidFill>
              </a:rPr>
              <a:t>Устойчив </a:t>
            </a:r>
            <a:r>
              <a:rPr lang="bg-BG" sz="1300" dirty="0" smtClean="0">
                <a:solidFill>
                  <a:schemeClr val="accent5">
                    <a:lumMod val="75000"/>
                  </a:schemeClr>
                </a:solidFill>
              </a:rPr>
              <a:t>туризъм</a:t>
            </a:r>
          </a:p>
          <a:p>
            <a:endParaRPr lang="bg-BG" sz="1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bg-BG" sz="1300" dirty="0" smtClean="0">
                <a:solidFill>
                  <a:schemeClr val="accent5">
                    <a:lumMod val="75000"/>
                  </a:schemeClr>
                </a:solidFill>
              </a:rPr>
              <a:t>Насърчаване предприемачеството</a:t>
            </a:r>
            <a:endParaRPr lang="bg-BG" sz="13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bg-BG" sz="6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300" dirty="0" smtClean="0">
                <a:solidFill>
                  <a:schemeClr val="accent5">
                    <a:lumMod val="75000"/>
                  </a:schemeClr>
                </a:solidFill>
              </a:rPr>
              <a:t>Опазване </a:t>
            </a:r>
            <a:r>
              <a:rPr lang="bg-BG" sz="1300" dirty="0">
                <a:solidFill>
                  <a:schemeClr val="accent5">
                    <a:lumMod val="75000"/>
                  </a:schemeClr>
                </a:solidFill>
              </a:rPr>
              <a:t>на околната среда</a:t>
            </a:r>
          </a:p>
          <a:p>
            <a:endParaRPr lang="bg-BG" sz="1300" dirty="0"/>
          </a:p>
        </p:txBody>
      </p:sp>
      <p:sp>
        <p:nvSpPr>
          <p:cNvPr id="17" name="TextBox 16"/>
          <p:cNvSpPr txBox="1"/>
          <p:nvPr/>
        </p:nvSpPr>
        <p:spPr>
          <a:xfrm>
            <a:off x="327656" y="3353508"/>
            <a:ext cx="2171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u="sng" dirty="0" smtClean="0">
                <a:solidFill>
                  <a:schemeClr val="accent4">
                    <a:lumMod val="75000"/>
                  </a:schemeClr>
                </a:solidFill>
              </a:rPr>
              <a:t>Области </a:t>
            </a:r>
            <a:r>
              <a:rPr lang="bg-BG" sz="1400" b="1" u="sng" dirty="0">
                <a:solidFill>
                  <a:schemeClr val="accent4">
                    <a:lumMod val="75000"/>
                  </a:schemeClr>
                </a:solidFill>
              </a:rPr>
              <a:t>на интервенция</a:t>
            </a:r>
            <a:r>
              <a:rPr lang="bg-BG" sz="1400" b="1" u="sng" dirty="0" smtClean="0">
                <a:solidFill>
                  <a:schemeClr val="accent4">
                    <a:lumMod val="75000"/>
                  </a:schemeClr>
                </a:solidFill>
              </a:rPr>
              <a:t>:</a:t>
            </a:r>
            <a:endParaRPr lang="bg-BG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3334" y="1856557"/>
            <a:ext cx="2834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chemeClr val="accent5">
                    <a:lumMod val="75000"/>
                  </a:schemeClr>
                </a:solidFill>
              </a:rPr>
              <a:t>Програми за ЕТС</a:t>
            </a:r>
          </a:p>
          <a:p>
            <a:pPr algn="ctr"/>
            <a:r>
              <a:rPr lang="bg-BG" sz="1200" dirty="0">
                <a:solidFill>
                  <a:schemeClr val="accent5">
                    <a:lumMod val="75000"/>
                  </a:schemeClr>
                </a:solidFill>
              </a:rPr>
              <a:t>Участие на общини от Северна </a:t>
            </a: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България</a:t>
            </a:r>
            <a:r>
              <a:rPr lang="bg-BG" sz="1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bg-BG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00" y="4356401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70" y="4871414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70" y="5272551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22" y="5680890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2254" y="5452686"/>
            <a:ext cx="741512" cy="3505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52157" r="487"/>
          <a:stretch/>
        </p:blipFill>
        <p:spPr>
          <a:xfrm>
            <a:off x="6164995" y="1862937"/>
            <a:ext cx="2819209" cy="2231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/>
          <a:srcRect r="52035"/>
          <a:stretch/>
        </p:blipFill>
        <p:spPr>
          <a:xfrm>
            <a:off x="3173739" y="1862279"/>
            <a:ext cx="2814710" cy="223132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93" y="1909919"/>
            <a:ext cx="863580" cy="61991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815" y="3460431"/>
            <a:ext cx="1088321" cy="53335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240450" y="2921943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b="1" dirty="0" smtClean="0">
                <a:solidFill>
                  <a:srgbClr val="002060"/>
                </a:solidFill>
              </a:rPr>
              <a:t>Видин</a:t>
            </a:r>
            <a:endParaRPr lang="en-US" sz="1200" b="1" dirty="0" smtClean="0">
              <a:solidFill>
                <a:srgbClr val="00206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910185" y="3301057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b="1" dirty="0" smtClean="0">
                <a:solidFill>
                  <a:srgbClr val="002060"/>
                </a:solidFill>
              </a:rPr>
              <a:t>Монтана</a:t>
            </a:r>
            <a:endParaRPr lang="en-US" sz="1200" b="1" dirty="0" smtClean="0">
              <a:solidFill>
                <a:srgbClr val="00206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487415" y="3115375"/>
            <a:ext cx="591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b="1" dirty="0" smtClean="0">
                <a:solidFill>
                  <a:srgbClr val="002060"/>
                </a:solidFill>
              </a:rPr>
              <a:t>Враца</a:t>
            </a:r>
            <a:endParaRPr lang="en-US" sz="1200" b="1" dirty="0" smtClean="0">
              <a:solidFill>
                <a:srgbClr val="00206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119329" y="3028235"/>
            <a:ext cx="67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b="1" dirty="0" smtClean="0">
                <a:solidFill>
                  <a:srgbClr val="002060"/>
                </a:solidFill>
              </a:rPr>
              <a:t>Плевен</a:t>
            </a:r>
            <a:endParaRPr lang="en-US" sz="1200" b="1" dirty="0" smtClean="0">
              <a:solidFill>
                <a:srgbClr val="00206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232690" y="3074940"/>
            <a:ext cx="750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b="1" dirty="0" smtClean="0">
                <a:solidFill>
                  <a:srgbClr val="002060"/>
                </a:solidFill>
              </a:rPr>
              <a:t>Велико </a:t>
            </a:r>
          </a:p>
          <a:p>
            <a:r>
              <a:rPr lang="bg-BG" sz="1200" b="1" dirty="0" smtClean="0">
                <a:solidFill>
                  <a:srgbClr val="002060"/>
                </a:solidFill>
              </a:rPr>
              <a:t>Търново</a:t>
            </a:r>
            <a:endParaRPr lang="en-US" sz="1200" b="1" dirty="0" smtClean="0">
              <a:solidFill>
                <a:srgbClr val="00206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368369" y="2558298"/>
            <a:ext cx="478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b="1" dirty="0" smtClean="0">
                <a:solidFill>
                  <a:srgbClr val="002060"/>
                </a:solidFill>
              </a:rPr>
              <a:t>Русе</a:t>
            </a:r>
            <a:endParaRPr lang="en-US" sz="1200" b="1" dirty="0" smtClean="0">
              <a:solidFill>
                <a:srgbClr val="00206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885183" y="2453866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b="1" dirty="0" smtClean="0">
                <a:solidFill>
                  <a:srgbClr val="002060"/>
                </a:solidFill>
              </a:rPr>
              <a:t>Разград</a:t>
            </a:r>
            <a:endParaRPr lang="en-US" sz="1200" b="1" dirty="0" smtClean="0">
              <a:solidFill>
                <a:srgbClr val="00206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100146" y="2023753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b="1" dirty="0" smtClean="0">
                <a:solidFill>
                  <a:srgbClr val="002060"/>
                </a:solidFill>
              </a:rPr>
              <a:t>Силистра</a:t>
            </a:r>
            <a:endParaRPr lang="en-US" sz="1200" b="1" dirty="0" smtClean="0">
              <a:solidFill>
                <a:srgbClr val="00206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21300" y="2205969"/>
            <a:ext cx="696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b="1" dirty="0" smtClean="0">
                <a:solidFill>
                  <a:srgbClr val="002060"/>
                </a:solidFill>
              </a:rPr>
              <a:t>Добрич</a:t>
            </a:r>
            <a:endParaRPr lang="en-US" sz="12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8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75224" y="156530"/>
            <a:ext cx="2800800" cy="6575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12" name="Group 11"/>
          <p:cNvGrpSpPr/>
          <p:nvPr/>
        </p:nvGrpSpPr>
        <p:grpSpPr>
          <a:xfrm>
            <a:off x="199381" y="158762"/>
            <a:ext cx="2802074" cy="6572854"/>
            <a:chOff x="172912" y="86637"/>
            <a:chExt cx="2660047" cy="63704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" name="Rectangle 3"/>
            <p:cNvSpPr/>
            <p:nvPr/>
          </p:nvSpPr>
          <p:spPr>
            <a:xfrm>
              <a:off x="182880" y="98474"/>
              <a:ext cx="2644726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3678" r="67265" b="51771"/>
            <a:stretch/>
          </p:blipFill>
          <p:spPr>
            <a:xfrm>
              <a:off x="172912" y="86637"/>
              <a:ext cx="2660047" cy="130554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176336" y="170936"/>
            <a:ext cx="2796997" cy="6560680"/>
            <a:chOff x="3450120" y="98793"/>
            <a:chExt cx="2687962" cy="637234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" name="Rectangle 4"/>
            <p:cNvSpPr/>
            <p:nvPr/>
          </p:nvSpPr>
          <p:spPr>
            <a:xfrm>
              <a:off x="3460653" y="112543"/>
              <a:ext cx="2672862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6" t="3898" r="37910" b="51329"/>
            <a:stretch/>
          </p:blipFill>
          <p:spPr>
            <a:xfrm>
              <a:off x="3450120" y="98793"/>
              <a:ext cx="2687962" cy="126631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9" t="2536" r="6597" b="53356"/>
          <a:stretch/>
        </p:blipFill>
        <p:spPr>
          <a:xfrm>
            <a:off x="6167044" y="154186"/>
            <a:ext cx="2818827" cy="12574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8060" y="6123820"/>
            <a:ext cx="2832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chemeClr val="bg1"/>
                </a:solidFill>
              </a:rPr>
              <a:t>Образователна инфраструктура</a:t>
            </a:r>
            <a:endParaRPr lang="bg-BG" sz="1400" dirty="0">
              <a:solidFill>
                <a:schemeClr val="bg1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9005725" y="154187"/>
            <a:ext cx="3107818" cy="6599828"/>
            <a:chOff x="8962525" y="174169"/>
            <a:chExt cx="3107818" cy="6513908"/>
          </a:xfrm>
        </p:grpSpPr>
        <p:sp>
          <p:nvSpPr>
            <p:cNvPr id="71" name="Rectangle 70"/>
            <p:cNvSpPr/>
            <p:nvPr/>
          </p:nvSpPr>
          <p:spPr>
            <a:xfrm>
              <a:off x="9102982" y="174169"/>
              <a:ext cx="2800800" cy="65139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72" name="Picture 7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1172" y="203557"/>
              <a:ext cx="838330" cy="725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TextBox 19"/>
            <p:cNvSpPr txBox="1"/>
            <p:nvPr/>
          </p:nvSpPr>
          <p:spPr>
            <a:xfrm>
              <a:off x="8962525" y="899346"/>
              <a:ext cx="3107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bg-BG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МИНИСТЕРСТВО НА РЕГИОНАЛНОТО </a:t>
              </a:r>
            </a:p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РАЗВИТИЕ И БЛАГОУСТРОЙСТВОТО</a:t>
              </a:r>
              <a:endParaRPr lang="bg-BG" sz="1200" b="1" dirty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86000" y="5681676"/>
            <a:ext cx="13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СЪРБИЯ</a:t>
            </a:r>
            <a:endParaRPr lang="bg-BG" dirty="0"/>
          </a:p>
        </p:txBody>
      </p:sp>
      <p:sp>
        <p:nvSpPr>
          <p:cNvPr id="19" name="TextBox 18"/>
          <p:cNvSpPr txBox="1"/>
          <p:nvPr/>
        </p:nvSpPr>
        <p:spPr>
          <a:xfrm>
            <a:off x="4094361" y="2751852"/>
            <a:ext cx="13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СЪРБИЯ</a:t>
            </a:r>
            <a:endParaRPr lang="bg-BG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10" t="3960" r="400"/>
          <a:stretch/>
        </p:blipFill>
        <p:spPr>
          <a:xfrm rot="5400000">
            <a:off x="-1028739" y="2728724"/>
            <a:ext cx="5260015" cy="28005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691" y="2002827"/>
            <a:ext cx="960757" cy="8006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244134" y="3156290"/>
            <a:ext cx="254633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Лом        Монтана        Димово</a:t>
            </a:r>
          </a:p>
          <a:p>
            <a:pPr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  Ново село        Чупрене</a:t>
            </a:r>
          </a:p>
          <a:p>
            <a:pPr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  Берковица       Вършец </a:t>
            </a:r>
            <a:endParaRPr lang="bg-BG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721" y="3354522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353" y="3334316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207" y="3346842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821" y="3625999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521" y="3641038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295" y="3638766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721" y="3887835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000" y="3353643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520" y="3900557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950" y="3907950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430712" y="4333165"/>
            <a:ext cx="2530357" cy="200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Спортна инфраструктура</a:t>
            </a:r>
          </a:p>
          <a:p>
            <a:pPr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Културна инфраструктура</a:t>
            </a:r>
          </a:p>
          <a:p>
            <a:pPr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Пътна инфраструктура</a:t>
            </a:r>
          </a:p>
          <a:p>
            <a:pPr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Археологическо наследство</a:t>
            </a:r>
          </a:p>
          <a:p>
            <a:pPr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Социално предприемачество</a:t>
            </a:r>
          </a:p>
          <a:p>
            <a:pPr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Оптимизация системи за събиране на отпадъци</a:t>
            </a:r>
            <a:endParaRPr lang="bg-BG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9" y="1441077"/>
            <a:ext cx="1275548" cy="348569"/>
          </a:xfrm>
          <a:prstGeom prst="rect">
            <a:avLst/>
          </a:prstGeom>
        </p:spPr>
      </p:pic>
      <p:pic>
        <p:nvPicPr>
          <p:cNvPr id="39" name="Picture 38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6" t="-215" r="21960" b="215"/>
          <a:stretch/>
        </p:blipFill>
        <p:spPr bwMode="auto">
          <a:xfrm>
            <a:off x="3184043" y="1846352"/>
            <a:ext cx="2821957" cy="49076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1370948"/>
            <a:ext cx="12192000" cy="4830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ctr">
              <a:lnSpc>
                <a:spcPct val="150000"/>
              </a:lnSpc>
            </a:pPr>
            <a:r>
              <a:rPr lang="bg-BG" sz="2400" b="1" dirty="0" smtClean="0">
                <a:solidFill>
                  <a:schemeClr val="accent5">
                    <a:lumMod val="50000"/>
                  </a:schemeClr>
                </a:solidFill>
              </a:rPr>
              <a:t>Успешни проекти по програмите за ЕТС 2007-2013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35026" y="1939063"/>
            <a:ext cx="2627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1200" b="1" dirty="0" smtClean="0">
                <a:solidFill>
                  <a:schemeClr val="accent5">
                    <a:lumMod val="75000"/>
                  </a:schemeClr>
                </a:solidFill>
              </a:rPr>
              <a:t>Програма за ТГС </a:t>
            </a:r>
          </a:p>
          <a:p>
            <a:pPr algn="r"/>
            <a:r>
              <a:rPr lang="bg-BG" sz="1200" b="1" dirty="0" smtClean="0">
                <a:solidFill>
                  <a:schemeClr val="accent5">
                    <a:lumMod val="75000"/>
                  </a:schemeClr>
                </a:solidFill>
              </a:rPr>
              <a:t>БЪЛГАРИЯ – СЪРБИЯ </a:t>
            </a:r>
          </a:p>
          <a:p>
            <a:pPr algn="r"/>
            <a:r>
              <a:rPr lang="bg-BG" sz="1200" b="1" dirty="0" smtClean="0">
                <a:solidFill>
                  <a:schemeClr val="accent5">
                    <a:lumMod val="75000"/>
                  </a:schemeClr>
                </a:solidFill>
              </a:rPr>
              <a:t>2007-2013</a:t>
            </a:r>
            <a:endParaRPr lang="bg-BG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03038" y="3007463"/>
            <a:ext cx="2116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u="sng" dirty="0" smtClean="0">
                <a:solidFill>
                  <a:schemeClr val="accent4">
                    <a:lumMod val="75000"/>
                  </a:schemeClr>
                </a:solidFill>
              </a:rPr>
              <a:t>Общини бенефициенти</a:t>
            </a:r>
            <a:endParaRPr lang="bg-BG" sz="1400" b="1" u="sng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01000" y="4145353"/>
            <a:ext cx="2181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u="sng" dirty="0" smtClean="0">
                <a:solidFill>
                  <a:schemeClr val="accent4">
                    <a:lumMod val="75000"/>
                  </a:schemeClr>
                </a:solidFill>
              </a:rPr>
              <a:t>Области на действие:</a:t>
            </a:r>
            <a:endParaRPr lang="bg-BG" sz="1400" b="1" u="sng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36" y="4480378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846" y="4748643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846" y="5018643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846" y="5288643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029" y="5558643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846" y="5859000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6153854" y="1809000"/>
            <a:ext cx="2832018" cy="4945014"/>
            <a:chOff x="0" y="-45995"/>
            <a:chExt cx="4762500" cy="608929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62" r="7895"/>
            <a:stretch/>
          </p:blipFill>
          <p:spPr bwMode="auto">
            <a:xfrm>
              <a:off x="9525" y="2946307"/>
              <a:ext cx="4752975" cy="309698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50" r="7896"/>
            <a:stretch/>
          </p:blipFill>
          <p:spPr bwMode="auto">
            <a:xfrm>
              <a:off x="0" y="-45995"/>
              <a:ext cx="4762500" cy="300799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-2971" y="6428298"/>
            <a:ext cx="12192000" cy="223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r">
              <a:lnSpc>
                <a:spcPct val="150000"/>
              </a:lnSpc>
            </a:pPr>
            <a:endParaRPr lang="bg-BG" sz="28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446283" y="6380434"/>
            <a:ext cx="6387373" cy="313332"/>
            <a:chOff x="2446283" y="6380434"/>
            <a:chExt cx="6387373" cy="313332"/>
          </a:xfrm>
        </p:grpSpPr>
        <p:sp>
          <p:nvSpPr>
            <p:cNvPr id="55" name="TextBox 54"/>
            <p:cNvSpPr txBox="1"/>
            <p:nvPr/>
          </p:nvSpPr>
          <p:spPr>
            <a:xfrm>
              <a:off x="8301394" y="6380434"/>
              <a:ext cx="532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50000"/>
                    </a:schemeClr>
                  </a:solidFill>
                </a:rPr>
                <a:t>Кула</a:t>
              </a:r>
              <a:endParaRPr lang="bg-BG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446283" y="6385989"/>
              <a:ext cx="510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50000"/>
                    </a:schemeClr>
                  </a:solidFill>
                </a:rPr>
                <a:t>Лом</a:t>
              </a:r>
              <a:endParaRPr lang="bg-BG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077424" y="6382424"/>
              <a:ext cx="8290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400" dirty="0" smtClean="0">
                  <a:solidFill>
                    <a:schemeClr val="accent5">
                      <a:lumMod val="50000"/>
                    </a:schemeClr>
                  </a:solidFill>
                </a:rPr>
                <a:t>Чупрене</a:t>
              </a:r>
              <a:endParaRPr lang="bg-BG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502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75224" y="156530"/>
            <a:ext cx="2800800" cy="6553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12" name="Group 11"/>
          <p:cNvGrpSpPr/>
          <p:nvPr/>
        </p:nvGrpSpPr>
        <p:grpSpPr>
          <a:xfrm>
            <a:off x="199381" y="158761"/>
            <a:ext cx="2802074" cy="6552000"/>
            <a:chOff x="172912" y="86637"/>
            <a:chExt cx="2660047" cy="63704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" name="Rectangle 3"/>
            <p:cNvSpPr/>
            <p:nvPr/>
          </p:nvSpPr>
          <p:spPr>
            <a:xfrm>
              <a:off x="182880" y="98474"/>
              <a:ext cx="2644726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3678" r="67265" b="51771"/>
            <a:stretch/>
          </p:blipFill>
          <p:spPr>
            <a:xfrm>
              <a:off x="172912" y="86637"/>
              <a:ext cx="2660047" cy="130554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176336" y="170935"/>
            <a:ext cx="2796997" cy="6553335"/>
            <a:chOff x="3450120" y="98793"/>
            <a:chExt cx="2687962" cy="637234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" name="Rectangle 4"/>
            <p:cNvSpPr/>
            <p:nvPr/>
          </p:nvSpPr>
          <p:spPr>
            <a:xfrm>
              <a:off x="3460653" y="112543"/>
              <a:ext cx="2672862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6" t="3898" r="37910" b="51329"/>
            <a:stretch/>
          </p:blipFill>
          <p:spPr>
            <a:xfrm>
              <a:off x="3450120" y="98793"/>
              <a:ext cx="2687962" cy="126631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9" t="2536" r="6597" b="53356"/>
          <a:stretch/>
        </p:blipFill>
        <p:spPr>
          <a:xfrm>
            <a:off x="6167043" y="135031"/>
            <a:ext cx="2818827" cy="12574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8060" y="6123820"/>
            <a:ext cx="2832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chemeClr val="bg1"/>
                </a:solidFill>
              </a:rPr>
              <a:t>Образователна инфраструктура</a:t>
            </a:r>
            <a:endParaRPr lang="bg-BG" sz="1400" dirty="0">
              <a:solidFill>
                <a:schemeClr val="bg1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9028617" y="154433"/>
            <a:ext cx="3107818" cy="6581656"/>
            <a:chOff x="8962525" y="174168"/>
            <a:chExt cx="3107818" cy="6536015"/>
          </a:xfrm>
        </p:grpSpPr>
        <p:sp>
          <p:nvSpPr>
            <p:cNvPr id="71" name="Rectangle 70"/>
            <p:cNvSpPr/>
            <p:nvPr/>
          </p:nvSpPr>
          <p:spPr>
            <a:xfrm>
              <a:off x="9102982" y="174168"/>
              <a:ext cx="2800800" cy="6536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pic>
          <p:nvPicPr>
            <p:cNvPr id="72" name="Picture 7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9908" y="203557"/>
              <a:ext cx="838330" cy="725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TextBox 19"/>
            <p:cNvSpPr txBox="1"/>
            <p:nvPr/>
          </p:nvSpPr>
          <p:spPr>
            <a:xfrm>
              <a:off x="8962525" y="899346"/>
              <a:ext cx="3107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bg-BG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МИНИСТЕРСТВО НА РЕГИОНАЛНОТО </a:t>
              </a:r>
            </a:p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РАЗВИТИЕ И БЛАГОУСТРОЙСТВОТО</a:t>
              </a:r>
              <a:endParaRPr lang="bg-BG" sz="1200" b="1" dirty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6000" y="2709000"/>
            <a:ext cx="149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ЧЕРНО МОРЕ</a:t>
            </a:r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7040264" y="2638131"/>
            <a:ext cx="137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РУМЪНИЯ</a:t>
            </a:r>
            <a:endParaRPr lang="bg-BG" dirty="0"/>
          </a:p>
        </p:txBody>
      </p:sp>
      <p:sp>
        <p:nvSpPr>
          <p:cNvPr id="19" name="TextBox 18"/>
          <p:cNvSpPr txBox="1"/>
          <p:nvPr/>
        </p:nvSpPr>
        <p:spPr>
          <a:xfrm>
            <a:off x="4094361" y="2751852"/>
            <a:ext cx="13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СЪРБИЯ</a:t>
            </a:r>
            <a:endParaRPr lang="bg-BG" dirty="0"/>
          </a:p>
        </p:txBody>
      </p:sp>
      <p:pic>
        <p:nvPicPr>
          <p:cNvPr id="22" name="Picture 21" descr="http://www.cbcromaniabulgaria.eu/images/proiecte_promovate/big_140324727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3" r="32121"/>
          <a:stretch/>
        </p:blipFill>
        <p:spPr bwMode="auto">
          <a:xfrm>
            <a:off x="199380" y="1809000"/>
            <a:ext cx="2815495" cy="492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http://www.cbcromaniabulgaria.eu/images/proiecte_promovate/big_140325006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5" r="20173"/>
          <a:stretch/>
        </p:blipFill>
        <p:spPr bwMode="auto">
          <a:xfrm>
            <a:off x="3171000" y="1784696"/>
            <a:ext cx="2811173" cy="495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http://www.cbcromaniabulgaria.eu/images/proiecte_promovate/big_140325070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7" r="14088"/>
          <a:stretch/>
        </p:blipFill>
        <p:spPr bwMode="auto">
          <a:xfrm>
            <a:off x="6140999" y="1854000"/>
            <a:ext cx="2844871" cy="48702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-2971" y="6428298"/>
            <a:ext cx="12192000" cy="223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r">
              <a:lnSpc>
                <a:spcPct val="150000"/>
              </a:lnSpc>
            </a:pPr>
            <a:endParaRPr lang="bg-BG" sz="28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999" y="1978646"/>
            <a:ext cx="1261107" cy="6180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210318" y="1942025"/>
            <a:ext cx="2692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1200" b="1" dirty="0" smtClean="0">
                <a:solidFill>
                  <a:schemeClr val="accent5">
                    <a:lumMod val="75000"/>
                  </a:schemeClr>
                </a:solidFill>
              </a:rPr>
              <a:t>Програма за ТГС </a:t>
            </a:r>
          </a:p>
          <a:p>
            <a:pPr algn="r"/>
            <a:r>
              <a:rPr lang="bg-BG" sz="1200" b="1" dirty="0" smtClean="0">
                <a:solidFill>
                  <a:schemeClr val="accent5">
                    <a:lumMod val="75000"/>
                  </a:schemeClr>
                </a:solidFill>
              </a:rPr>
              <a:t>РУМЪНИЯ- БЪЛГАРИЯ </a:t>
            </a:r>
          </a:p>
          <a:p>
            <a:pPr algn="r"/>
            <a:r>
              <a:rPr lang="bg-BG" sz="1200" b="1" dirty="0" smtClean="0">
                <a:solidFill>
                  <a:schemeClr val="accent5">
                    <a:lumMod val="75000"/>
                  </a:schemeClr>
                </a:solidFill>
              </a:rPr>
              <a:t>2007-2013</a:t>
            </a:r>
            <a:endParaRPr lang="bg-BG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370948"/>
            <a:ext cx="12192000" cy="4830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ctr">
              <a:lnSpc>
                <a:spcPct val="150000"/>
              </a:lnSpc>
            </a:pPr>
            <a:r>
              <a:rPr lang="bg-BG" sz="2400" b="1" dirty="0" smtClean="0">
                <a:solidFill>
                  <a:schemeClr val="accent5">
                    <a:lumMod val="50000"/>
                  </a:schemeClr>
                </a:solidFill>
              </a:rPr>
              <a:t>Успешни проекти по програмите за ЕТС 2007-2013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43631" y="2906831"/>
            <a:ext cx="2610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Свищов       Белене        </a:t>
            </a:r>
            <a:r>
              <a:rPr lang="bg-BG" sz="1200" dirty="0" err="1" smtClean="0">
                <a:solidFill>
                  <a:schemeClr val="accent5">
                    <a:lumMod val="75000"/>
                  </a:schemeClr>
                </a:solidFill>
              </a:rPr>
              <a:t>Гюлянци</a:t>
            </a:r>
            <a:endParaRPr lang="bg-BG" sz="12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   Долна Митрополия       Добрич</a:t>
            </a:r>
          </a:p>
          <a:p>
            <a:pPr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   Никопол       Русе       Оряхово</a:t>
            </a:r>
          </a:p>
          <a:p>
            <a:pPr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   Борово        Силистра </a:t>
            </a:r>
            <a:endParaRPr lang="bg-BG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788" y="3083895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736" y="3092690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684" y="3112758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292" y="3104079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82" y="3354785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382" y="3379254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134" y="3391460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82" y="3646996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420" y="3654231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013" y="3646996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449" y="3654230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106" y="3917887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551" y="3924385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000" y="3924385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169072" y="2750594"/>
            <a:ext cx="2101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u="sng" dirty="0" smtClean="0">
                <a:solidFill>
                  <a:schemeClr val="accent4">
                    <a:lumMod val="75000"/>
                  </a:schemeClr>
                </a:solidFill>
              </a:rPr>
              <a:t>Общини бенефициенти</a:t>
            </a:r>
            <a:endParaRPr lang="bg-BG" sz="1400" b="1" u="sng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187761" y="4116238"/>
            <a:ext cx="2181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u="sng" dirty="0" smtClean="0">
                <a:solidFill>
                  <a:schemeClr val="accent4">
                    <a:lumMod val="75000"/>
                  </a:schemeClr>
                </a:solidFill>
              </a:rPr>
              <a:t>Области на действие:</a:t>
            </a:r>
            <a:endParaRPr lang="bg-BG" sz="1400" b="1" u="sng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411318" y="4388699"/>
            <a:ext cx="25303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Пътна инфраструктура</a:t>
            </a:r>
          </a:p>
          <a:p>
            <a:pPr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Културна инфраструктура</a:t>
            </a:r>
          </a:p>
          <a:p>
            <a:pPr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Историческо и културно наследство</a:t>
            </a:r>
          </a:p>
          <a:p>
            <a:pPr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Иновации и предприемачество</a:t>
            </a:r>
          </a:p>
          <a:p>
            <a:pPr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Опазване на околната среда</a:t>
            </a:r>
          </a:p>
          <a:p>
            <a:pPr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Превенция от риск от природни бедствия</a:t>
            </a:r>
            <a:endParaRPr lang="bg-BG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473" y="5918643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474" y="5648643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405" y="5364000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222" y="5108643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949" y="4838643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462" y="4539961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5078995" y="6378848"/>
            <a:ext cx="766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400" dirty="0" smtClean="0">
                <a:solidFill>
                  <a:schemeClr val="accent5">
                    <a:lumMod val="50000"/>
                  </a:schemeClr>
                </a:solidFill>
              </a:rPr>
              <a:t>Добрич</a:t>
            </a:r>
            <a:endParaRPr lang="bg-BG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01776" y="6404312"/>
            <a:ext cx="2826841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bg-BG" sz="1400" dirty="0" smtClean="0">
                <a:solidFill>
                  <a:schemeClr val="accent5">
                    <a:lumMod val="50000"/>
                  </a:schemeClr>
                </a:solidFill>
              </a:rPr>
              <a:t>Път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III-3004</a:t>
            </a:r>
            <a:r>
              <a:rPr lang="bg-BG" sz="1400" dirty="0" smtClean="0">
                <a:solidFill>
                  <a:schemeClr val="accent5">
                    <a:lumMod val="50000"/>
                  </a:schemeClr>
                </a:solidFill>
              </a:rPr>
              <a:t> Тръстеник -Ореховица</a:t>
            </a:r>
            <a:endParaRPr lang="bg-BG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36000" y="6381785"/>
            <a:ext cx="779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400" dirty="0" smtClean="0">
                <a:solidFill>
                  <a:schemeClr val="accent5">
                    <a:lumMod val="50000"/>
                  </a:schemeClr>
                </a:solidFill>
              </a:rPr>
              <a:t>Свищов</a:t>
            </a:r>
            <a:endParaRPr lang="bg-BG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00" y="1387944"/>
            <a:ext cx="332978" cy="43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2971" y="154187"/>
            <a:ext cx="12194971" cy="6566905"/>
            <a:chOff x="-2971" y="154187"/>
            <a:chExt cx="12194971" cy="6566905"/>
          </a:xfrm>
        </p:grpSpPr>
        <p:sp>
          <p:nvSpPr>
            <p:cNvPr id="6" name="Rectangle 5"/>
            <p:cNvSpPr/>
            <p:nvPr/>
          </p:nvSpPr>
          <p:spPr>
            <a:xfrm>
              <a:off x="9155169" y="154187"/>
              <a:ext cx="2800800" cy="6566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75224" y="169817"/>
              <a:ext cx="2800800" cy="6551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99380" y="184634"/>
              <a:ext cx="2832291" cy="6536458"/>
              <a:chOff x="172911" y="86637"/>
              <a:chExt cx="2688732" cy="6370434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sp>
            <p:nvSpPr>
              <p:cNvPr id="4" name="Rectangle 3"/>
              <p:cNvSpPr/>
              <p:nvPr/>
            </p:nvSpPr>
            <p:spPr>
              <a:xfrm>
                <a:off x="182880" y="98474"/>
                <a:ext cx="2644726" cy="63585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7" t="3678" r="67265" b="51771"/>
              <a:stretch/>
            </p:blipFill>
            <p:spPr>
              <a:xfrm>
                <a:off x="172911" y="86637"/>
                <a:ext cx="2688732" cy="1305543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3176336" y="174113"/>
              <a:ext cx="2829712" cy="6546978"/>
              <a:chOff x="3450120" y="98793"/>
              <a:chExt cx="2719402" cy="6372346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sp>
            <p:nvSpPr>
              <p:cNvPr id="5" name="Rectangle 4"/>
              <p:cNvSpPr/>
              <p:nvPr/>
            </p:nvSpPr>
            <p:spPr>
              <a:xfrm>
                <a:off x="3460653" y="112542"/>
                <a:ext cx="2672862" cy="63585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66" t="3898" r="37910" b="51329"/>
              <a:stretch/>
            </p:blipFill>
            <p:spPr>
              <a:xfrm>
                <a:off x="3450120" y="98793"/>
                <a:ext cx="2719402" cy="1266316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79" t="2536" r="6597" b="53356"/>
            <a:stretch/>
          </p:blipFill>
          <p:spPr>
            <a:xfrm>
              <a:off x="6167044" y="163286"/>
              <a:ext cx="2818827" cy="1248317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-2971" y="6428298"/>
              <a:ext cx="12192000" cy="2231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360000" bIns="72000" rtlCol="0" anchor="ctr"/>
            <a:lstStyle/>
            <a:p>
              <a:pPr algn="r">
                <a:lnSpc>
                  <a:spcPct val="150000"/>
                </a:lnSpc>
              </a:pPr>
              <a:endParaRPr lang="bg-BG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62" name="Picture 6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9923" y="170280"/>
              <a:ext cx="838330" cy="725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TextBox 19"/>
            <p:cNvSpPr txBox="1"/>
            <p:nvPr/>
          </p:nvSpPr>
          <p:spPr>
            <a:xfrm>
              <a:off x="9003775" y="899346"/>
              <a:ext cx="3107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bg-BG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МИНИСТЕРСТВО НА РЕГИОНАЛНОТО </a:t>
              </a:r>
            </a:p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РАЗВИТИЕ И БЛАГОУСТРОЙСТВОТО</a:t>
              </a:r>
              <a:endParaRPr lang="bg-BG" sz="1200" b="1" dirty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1359000"/>
              <a:ext cx="12192000" cy="48305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360000" bIns="72000" rtlCol="0" anchor="ctr"/>
            <a:lstStyle/>
            <a:p>
              <a:pPr>
                <a:lnSpc>
                  <a:spcPct val="150000"/>
                </a:lnSpc>
              </a:pPr>
              <a:r>
                <a:rPr lang="en-US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                   </a:t>
              </a:r>
              <a:r>
                <a:rPr lang="bg-BG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Изграждане </a:t>
              </a:r>
              <a:r>
                <a:rPr lang="bg-BG" sz="2400" b="1" dirty="0">
                  <a:solidFill>
                    <a:schemeClr val="accent5">
                      <a:lumMod val="50000"/>
                    </a:schemeClr>
                  </a:solidFill>
                </a:rPr>
                <a:t>на АМ „Хемус“ </a:t>
              </a:r>
            </a:p>
          </p:txBody>
        </p:sp>
      </p:grpSp>
      <p:pic>
        <p:nvPicPr>
          <p:cNvPr id="66" name="Picture 5" descr="C:\Users\A.Nikolov\Desktop\Via Karpatia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616" y="1943808"/>
            <a:ext cx="8822353" cy="441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430838" y="2325328"/>
            <a:ext cx="242516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Инженеринг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на </a:t>
            </a: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участъка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Ябланица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–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Боаза: </a:t>
            </a: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  <a:t>9,3 км</a:t>
            </a:r>
            <a:endParaRPr lang="en-US" sz="1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Проектиране на участъка  от Боаза до връзката с път II-35 Плевен – Ловеч: </a:t>
            </a: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50 км </a:t>
            </a:r>
            <a:endParaRPr lang="en-US" sz="1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Инженеринг на участъка </a:t>
            </a:r>
            <a:endParaRPr lang="en-US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п. в. „Белокопитово“ – </a:t>
            </a:r>
            <a:endParaRPr lang="en-US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п. в. „Буховци“: </a:t>
            </a: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16,3 км</a:t>
            </a:r>
          </a:p>
          <a:p>
            <a:pPr>
              <a:lnSpc>
                <a:spcPct val="150000"/>
              </a:lnSpc>
            </a:pP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300952" y="2512667"/>
            <a:ext cx="137864" cy="157695"/>
            <a:chOff x="3968012" y="1049015"/>
            <a:chExt cx="1203672" cy="1571423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1" name="Group 100"/>
          <p:cNvGrpSpPr>
            <a:grpSpLocks/>
          </p:cNvGrpSpPr>
          <p:nvPr/>
        </p:nvGrpSpPr>
        <p:grpSpPr bwMode="auto">
          <a:xfrm>
            <a:off x="292974" y="3496305"/>
            <a:ext cx="137864" cy="157695"/>
            <a:chOff x="3968012" y="1049015"/>
            <a:chExt cx="1203672" cy="1571423"/>
          </a:xfrm>
        </p:grpSpPr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4" name="Group 103"/>
          <p:cNvGrpSpPr>
            <a:grpSpLocks/>
          </p:cNvGrpSpPr>
          <p:nvPr/>
        </p:nvGrpSpPr>
        <p:grpSpPr bwMode="auto">
          <a:xfrm>
            <a:off x="291000" y="4756305"/>
            <a:ext cx="137864" cy="157695"/>
            <a:chOff x="3968012" y="1049015"/>
            <a:chExt cx="1203672" cy="1571423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102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75224" y="156530"/>
            <a:ext cx="2800800" cy="6554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12" name="Group 11"/>
          <p:cNvGrpSpPr/>
          <p:nvPr/>
        </p:nvGrpSpPr>
        <p:grpSpPr>
          <a:xfrm>
            <a:off x="199381" y="158761"/>
            <a:ext cx="2802074" cy="6552000"/>
            <a:chOff x="172912" y="86637"/>
            <a:chExt cx="2660047" cy="63704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" name="Rectangle 3"/>
            <p:cNvSpPr/>
            <p:nvPr/>
          </p:nvSpPr>
          <p:spPr>
            <a:xfrm>
              <a:off x="182880" y="98474"/>
              <a:ext cx="2644726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3678" r="67265" b="51771"/>
            <a:stretch/>
          </p:blipFill>
          <p:spPr>
            <a:xfrm>
              <a:off x="172912" y="86637"/>
              <a:ext cx="2660047" cy="130554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176336" y="170936"/>
            <a:ext cx="2796997" cy="6539826"/>
            <a:chOff x="3450120" y="98793"/>
            <a:chExt cx="2687962" cy="6372347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" name="Rectangle 4"/>
            <p:cNvSpPr/>
            <p:nvPr/>
          </p:nvSpPr>
          <p:spPr>
            <a:xfrm>
              <a:off x="3460653" y="112543"/>
              <a:ext cx="2672862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6" t="3898" r="37910" b="51329"/>
            <a:stretch/>
          </p:blipFill>
          <p:spPr>
            <a:xfrm>
              <a:off x="3450120" y="98793"/>
              <a:ext cx="2687962" cy="126631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9" t="2536" r="6597" b="53356"/>
          <a:stretch/>
        </p:blipFill>
        <p:spPr>
          <a:xfrm>
            <a:off x="6167044" y="154186"/>
            <a:ext cx="2818827" cy="12574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8060" y="6123820"/>
            <a:ext cx="2832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chemeClr val="bg1"/>
                </a:solidFill>
              </a:rPr>
              <a:t>Образователна инфраструктура</a:t>
            </a:r>
            <a:endParaRPr lang="bg-BG" sz="1400" dirty="0">
              <a:solidFill>
                <a:schemeClr val="bg1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9018182" y="154186"/>
            <a:ext cx="3107818" cy="6556575"/>
            <a:chOff x="8962525" y="174168"/>
            <a:chExt cx="3107818" cy="6536015"/>
          </a:xfrm>
        </p:grpSpPr>
        <p:sp>
          <p:nvSpPr>
            <p:cNvPr id="71" name="Rectangle 70"/>
            <p:cNvSpPr/>
            <p:nvPr/>
          </p:nvSpPr>
          <p:spPr>
            <a:xfrm>
              <a:off x="9102982" y="174168"/>
              <a:ext cx="2800800" cy="6536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72" name="Picture 7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0343" y="203557"/>
              <a:ext cx="838330" cy="725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TextBox 19"/>
            <p:cNvSpPr txBox="1"/>
            <p:nvPr/>
          </p:nvSpPr>
          <p:spPr>
            <a:xfrm>
              <a:off x="8962525" y="899346"/>
              <a:ext cx="3107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bg-BG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МИНИСТЕРСТВО НА РЕГИОНАЛНОТО </a:t>
              </a:r>
            </a:p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РАЗВИТИЕ И БЛАГОУСТРОЙСТВОТО</a:t>
              </a:r>
              <a:endParaRPr lang="bg-BG" sz="1200" b="1" dirty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86000" y="5681676"/>
            <a:ext cx="13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СЪРБИЯ</a:t>
            </a:r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7040264" y="2638131"/>
            <a:ext cx="137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РУМЪНИЯ</a:t>
            </a:r>
            <a:endParaRPr lang="bg-BG" dirty="0"/>
          </a:p>
        </p:txBody>
      </p:sp>
      <p:sp>
        <p:nvSpPr>
          <p:cNvPr id="20" name="TextBox 19"/>
          <p:cNvSpPr txBox="1"/>
          <p:nvPr/>
        </p:nvSpPr>
        <p:spPr>
          <a:xfrm>
            <a:off x="9113369" y="1882123"/>
            <a:ext cx="2891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b="1" dirty="0" smtClean="0">
                <a:solidFill>
                  <a:schemeClr val="accent5">
                    <a:lumMod val="75000"/>
                  </a:schemeClr>
                </a:solidFill>
              </a:rPr>
              <a:t>Многонационални програми 2007-2013</a:t>
            </a:r>
            <a:endParaRPr lang="bg-BG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9" y="1466833"/>
            <a:ext cx="1275548" cy="348569"/>
          </a:xfrm>
          <a:prstGeom prst="rect">
            <a:avLst/>
          </a:prstGeom>
        </p:spPr>
      </p:pic>
      <p:pic>
        <p:nvPicPr>
          <p:cNvPr id="39" name="Content Placeholder 7" descr="P627000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9" r="7805"/>
          <a:stretch/>
        </p:blipFill>
        <p:spPr bwMode="auto">
          <a:xfrm>
            <a:off x="6166328" y="1887052"/>
            <a:ext cx="2835000" cy="4830925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41" name="TextBox 40"/>
          <p:cNvSpPr txBox="1"/>
          <p:nvPr/>
        </p:nvSpPr>
        <p:spPr>
          <a:xfrm>
            <a:off x="10099692" y="2169503"/>
            <a:ext cx="10522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100" b="1" dirty="0">
                <a:solidFill>
                  <a:schemeClr val="accent5">
                    <a:lumMod val="75000"/>
                  </a:schemeClr>
                </a:solidFill>
              </a:rPr>
              <a:t>УРБАКТ </a:t>
            </a:r>
            <a:r>
              <a:rPr lang="en-US" sz="1100" b="1" dirty="0" smtClean="0">
                <a:solidFill>
                  <a:schemeClr val="accent5">
                    <a:lumMod val="75000"/>
                  </a:schemeClr>
                </a:solidFill>
              </a:rPr>
              <a:t>II</a:t>
            </a:r>
            <a:endParaRPr lang="bg-BG" sz="1100" dirty="0"/>
          </a:p>
        </p:txBody>
      </p:sp>
      <p:grpSp>
        <p:nvGrpSpPr>
          <p:cNvPr id="47" name="Group 46"/>
          <p:cNvGrpSpPr/>
          <p:nvPr/>
        </p:nvGrpSpPr>
        <p:grpSpPr>
          <a:xfrm>
            <a:off x="183042" y="1853999"/>
            <a:ext cx="2813541" cy="4863978"/>
            <a:chOff x="0" y="0"/>
            <a:chExt cx="5328006" cy="7560005"/>
          </a:xfrm>
        </p:grpSpPr>
        <p:sp>
          <p:nvSpPr>
            <p:cNvPr id="48" name="Shape 47256"/>
            <p:cNvSpPr/>
            <p:nvPr/>
          </p:nvSpPr>
          <p:spPr>
            <a:xfrm>
              <a:off x="0" y="12"/>
              <a:ext cx="5328006" cy="7559993"/>
            </a:xfrm>
            <a:custGeom>
              <a:avLst/>
              <a:gdLst/>
              <a:ahLst/>
              <a:cxnLst/>
              <a:rect l="0" t="0" r="0" b="0"/>
              <a:pathLst>
                <a:path w="5328006" h="7559993">
                  <a:moveTo>
                    <a:pt x="0" y="0"/>
                  </a:moveTo>
                  <a:lnTo>
                    <a:pt x="5328006" y="0"/>
                  </a:lnTo>
                  <a:lnTo>
                    <a:pt x="5328006" y="7559993"/>
                  </a:lnTo>
                  <a:lnTo>
                    <a:pt x="0" y="755999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0E9C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pic>
          <p:nvPicPr>
            <p:cNvPr id="49" name="Picture 48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5306569" cy="3054096"/>
            </a:xfrm>
            <a:prstGeom prst="rect">
              <a:avLst/>
            </a:prstGeom>
          </p:spPr>
        </p:pic>
        <p:pic>
          <p:nvPicPr>
            <p:cNvPr id="50" name="Picture 49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299774" y="6247867"/>
              <a:ext cx="728451" cy="503784"/>
            </a:xfrm>
            <a:prstGeom prst="rect">
              <a:avLst/>
            </a:prstGeom>
          </p:spPr>
        </p:pic>
        <p:pic>
          <p:nvPicPr>
            <p:cNvPr id="51" name="Picture 50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136300" y="6247866"/>
              <a:ext cx="792008" cy="539239"/>
            </a:xfrm>
            <a:prstGeom prst="rect">
              <a:avLst/>
            </a:prstGeom>
          </p:spPr>
        </p:pic>
        <p:sp>
          <p:nvSpPr>
            <p:cNvPr id="52" name="Shape 47257"/>
            <p:cNvSpPr/>
            <p:nvPr/>
          </p:nvSpPr>
          <p:spPr>
            <a:xfrm>
              <a:off x="405003" y="6247867"/>
              <a:ext cx="599377" cy="407124"/>
            </a:xfrm>
            <a:custGeom>
              <a:avLst/>
              <a:gdLst/>
              <a:ahLst/>
              <a:cxnLst/>
              <a:rect l="0" t="0" r="0" b="0"/>
              <a:pathLst>
                <a:path w="599377" h="407124">
                  <a:moveTo>
                    <a:pt x="0" y="0"/>
                  </a:moveTo>
                  <a:lnTo>
                    <a:pt x="599377" y="0"/>
                  </a:lnTo>
                  <a:lnTo>
                    <a:pt x="599377" y="407124"/>
                  </a:lnTo>
                  <a:lnTo>
                    <a:pt x="0" y="40712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53" name="Shape 47258"/>
            <p:cNvSpPr/>
            <p:nvPr/>
          </p:nvSpPr>
          <p:spPr>
            <a:xfrm>
              <a:off x="416522" y="6259030"/>
              <a:ext cx="576326" cy="384226"/>
            </a:xfrm>
            <a:custGeom>
              <a:avLst/>
              <a:gdLst/>
              <a:ahLst/>
              <a:cxnLst/>
              <a:rect l="0" t="0" r="0" b="0"/>
              <a:pathLst>
                <a:path w="576326" h="384226">
                  <a:moveTo>
                    <a:pt x="0" y="0"/>
                  </a:moveTo>
                  <a:lnTo>
                    <a:pt x="576326" y="0"/>
                  </a:lnTo>
                  <a:lnTo>
                    <a:pt x="576326" y="384226"/>
                  </a:lnTo>
                  <a:lnTo>
                    <a:pt x="0" y="38422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54" name="Shape 15"/>
            <p:cNvSpPr/>
            <p:nvPr/>
          </p:nvSpPr>
          <p:spPr>
            <a:xfrm>
              <a:off x="684686" y="6304985"/>
              <a:ext cx="39764" cy="37757"/>
            </a:xfrm>
            <a:custGeom>
              <a:avLst/>
              <a:gdLst/>
              <a:ahLst/>
              <a:cxnLst/>
              <a:rect l="0" t="0" r="0" b="0"/>
              <a:pathLst>
                <a:path w="39764" h="37757">
                  <a:moveTo>
                    <a:pt x="19876" y="0"/>
                  </a:moveTo>
                  <a:lnTo>
                    <a:pt x="24536" y="14529"/>
                  </a:lnTo>
                  <a:lnTo>
                    <a:pt x="39764" y="14529"/>
                  </a:lnTo>
                  <a:lnTo>
                    <a:pt x="27419" y="23406"/>
                  </a:lnTo>
                  <a:lnTo>
                    <a:pt x="32042" y="37757"/>
                  </a:lnTo>
                  <a:lnTo>
                    <a:pt x="19876" y="28880"/>
                  </a:lnTo>
                  <a:lnTo>
                    <a:pt x="7722" y="37757"/>
                  </a:lnTo>
                  <a:lnTo>
                    <a:pt x="12344" y="23406"/>
                  </a:lnTo>
                  <a:lnTo>
                    <a:pt x="0" y="14529"/>
                  </a:lnTo>
                  <a:lnTo>
                    <a:pt x="15227" y="14541"/>
                  </a:lnTo>
                  <a:lnTo>
                    <a:pt x="198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1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55" name="Shape 16"/>
            <p:cNvSpPr/>
            <p:nvPr/>
          </p:nvSpPr>
          <p:spPr>
            <a:xfrm>
              <a:off x="621751" y="6321881"/>
              <a:ext cx="39764" cy="37770"/>
            </a:xfrm>
            <a:custGeom>
              <a:avLst/>
              <a:gdLst/>
              <a:ahLst/>
              <a:cxnLst/>
              <a:rect l="0" t="0" r="0" b="0"/>
              <a:pathLst>
                <a:path w="39764" h="37770">
                  <a:moveTo>
                    <a:pt x="19876" y="0"/>
                  </a:moveTo>
                  <a:lnTo>
                    <a:pt x="24536" y="14541"/>
                  </a:lnTo>
                  <a:lnTo>
                    <a:pt x="39764" y="14541"/>
                  </a:lnTo>
                  <a:lnTo>
                    <a:pt x="27419" y="23419"/>
                  </a:lnTo>
                  <a:lnTo>
                    <a:pt x="32042" y="37770"/>
                  </a:lnTo>
                  <a:lnTo>
                    <a:pt x="19888" y="28892"/>
                  </a:lnTo>
                  <a:lnTo>
                    <a:pt x="7722" y="37770"/>
                  </a:lnTo>
                  <a:lnTo>
                    <a:pt x="12344" y="23419"/>
                  </a:lnTo>
                  <a:lnTo>
                    <a:pt x="0" y="14541"/>
                  </a:lnTo>
                  <a:lnTo>
                    <a:pt x="15215" y="14554"/>
                  </a:lnTo>
                  <a:lnTo>
                    <a:pt x="198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1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56" name="Shape 17"/>
            <p:cNvSpPr/>
            <p:nvPr/>
          </p:nvSpPr>
          <p:spPr>
            <a:xfrm>
              <a:off x="575710" y="6368033"/>
              <a:ext cx="39751" cy="37770"/>
            </a:xfrm>
            <a:custGeom>
              <a:avLst/>
              <a:gdLst/>
              <a:ahLst/>
              <a:cxnLst/>
              <a:rect l="0" t="0" r="0" b="0"/>
              <a:pathLst>
                <a:path w="39751" h="37770">
                  <a:moveTo>
                    <a:pt x="19875" y="0"/>
                  </a:moveTo>
                  <a:lnTo>
                    <a:pt x="24536" y="14541"/>
                  </a:lnTo>
                  <a:lnTo>
                    <a:pt x="39751" y="14541"/>
                  </a:lnTo>
                  <a:lnTo>
                    <a:pt x="27407" y="23419"/>
                  </a:lnTo>
                  <a:lnTo>
                    <a:pt x="32042" y="37770"/>
                  </a:lnTo>
                  <a:lnTo>
                    <a:pt x="19875" y="28892"/>
                  </a:lnTo>
                  <a:lnTo>
                    <a:pt x="7709" y="37770"/>
                  </a:lnTo>
                  <a:lnTo>
                    <a:pt x="12344" y="23419"/>
                  </a:lnTo>
                  <a:lnTo>
                    <a:pt x="0" y="14541"/>
                  </a:lnTo>
                  <a:lnTo>
                    <a:pt x="15215" y="14554"/>
                  </a:lnTo>
                  <a:lnTo>
                    <a:pt x="1987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1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57" name="Shape 18"/>
            <p:cNvSpPr/>
            <p:nvPr/>
          </p:nvSpPr>
          <p:spPr>
            <a:xfrm>
              <a:off x="558805" y="6430889"/>
              <a:ext cx="39764" cy="37770"/>
            </a:xfrm>
            <a:custGeom>
              <a:avLst/>
              <a:gdLst/>
              <a:ahLst/>
              <a:cxnLst/>
              <a:rect l="0" t="0" r="0" b="0"/>
              <a:pathLst>
                <a:path w="39764" h="37770">
                  <a:moveTo>
                    <a:pt x="19888" y="0"/>
                  </a:moveTo>
                  <a:lnTo>
                    <a:pt x="24549" y="14541"/>
                  </a:lnTo>
                  <a:lnTo>
                    <a:pt x="39764" y="14541"/>
                  </a:lnTo>
                  <a:lnTo>
                    <a:pt x="27419" y="23419"/>
                  </a:lnTo>
                  <a:lnTo>
                    <a:pt x="32042" y="37770"/>
                  </a:lnTo>
                  <a:lnTo>
                    <a:pt x="19888" y="28892"/>
                  </a:lnTo>
                  <a:lnTo>
                    <a:pt x="7722" y="37770"/>
                  </a:lnTo>
                  <a:lnTo>
                    <a:pt x="12357" y="23419"/>
                  </a:lnTo>
                  <a:lnTo>
                    <a:pt x="0" y="14541"/>
                  </a:lnTo>
                  <a:lnTo>
                    <a:pt x="15227" y="14567"/>
                  </a:lnTo>
                  <a:lnTo>
                    <a:pt x="1988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1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58" name="Shape 19"/>
            <p:cNvSpPr/>
            <p:nvPr/>
          </p:nvSpPr>
          <p:spPr>
            <a:xfrm>
              <a:off x="575709" y="6493932"/>
              <a:ext cx="39751" cy="37769"/>
            </a:xfrm>
            <a:custGeom>
              <a:avLst/>
              <a:gdLst/>
              <a:ahLst/>
              <a:cxnLst/>
              <a:rect l="0" t="0" r="0" b="0"/>
              <a:pathLst>
                <a:path w="39751" h="37769">
                  <a:moveTo>
                    <a:pt x="19875" y="0"/>
                  </a:moveTo>
                  <a:lnTo>
                    <a:pt x="24536" y="14541"/>
                  </a:lnTo>
                  <a:lnTo>
                    <a:pt x="39751" y="14541"/>
                  </a:lnTo>
                  <a:lnTo>
                    <a:pt x="27407" y="23418"/>
                  </a:lnTo>
                  <a:lnTo>
                    <a:pt x="32042" y="37769"/>
                  </a:lnTo>
                  <a:lnTo>
                    <a:pt x="19875" y="28879"/>
                  </a:lnTo>
                  <a:lnTo>
                    <a:pt x="7722" y="37769"/>
                  </a:lnTo>
                  <a:lnTo>
                    <a:pt x="12344" y="23418"/>
                  </a:lnTo>
                  <a:lnTo>
                    <a:pt x="0" y="14541"/>
                  </a:lnTo>
                  <a:lnTo>
                    <a:pt x="15215" y="14554"/>
                  </a:lnTo>
                  <a:lnTo>
                    <a:pt x="1987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1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59" name="Shape 20"/>
            <p:cNvSpPr/>
            <p:nvPr/>
          </p:nvSpPr>
          <p:spPr>
            <a:xfrm>
              <a:off x="621845" y="6540082"/>
              <a:ext cx="39764" cy="37757"/>
            </a:xfrm>
            <a:custGeom>
              <a:avLst/>
              <a:gdLst/>
              <a:ahLst/>
              <a:cxnLst/>
              <a:rect l="0" t="0" r="0" b="0"/>
              <a:pathLst>
                <a:path w="39764" h="37757">
                  <a:moveTo>
                    <a:pt x="19875" y="0"/>
                  </a:moveTo>
                  <a:lnTo>
                    <a:pt x="24536" y="14529"/>
                  </a:lnTo>
                  <a:lnTo>
                    <a:pt x="39764" y="14529"/>
                  </a:lnTo>
                  <a:lnTo>
                    <a:pt x="27419" y="23406"/>
                  </a:lnTo>
                  <a:lnTo>
                    <a:pt x="32042" y="37757"/>
                  </a:lnTo>
                  <a:lnTo>
                    <a:pt x="19888" y="28880"/>
                  </a:lnTo>
                  <a:lnTo>
                    <a:pt x="7722" y="37757"/>
                  </a:lnTo>
                  <a:lnTo>
                    <a:pt x="12344" y="23406"/>
                  </a:lnTo>
                  <a:lnTo>
                    <a:pt x="0" y="14529"/>
                  </a:lnTo>
                  <a:lnTo>
                    <a:pt x="15227" y="14541"/>
                  </a:lnTo>
                  <a:lnTo>
                    <a:pt x="1987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1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60" name="Shape 21"/>
            <p:cNvSpPr/>
            <p:nvPr/>
          </p:nvSpPr>
          <p:spPr>
            <a:xfrm>
              <a:off x="684699" y="6556786"/>
              <a:ext cx="39764" cy="37770"/>
            </a:xfrm>
            <a:custGeom>
              <a:avLst/>
              <a:gdLst/>
              <a:ahLst/>
              <a:cxnLst/>
              <a:rect l="0" t="0" r="0" b="0"/>
              <a:pathLst>
                <a:path w="39764" h="37770">
                  <a:moveTo>
                    <a:pt x="19875" y="0"/>
                  </a:moveTo>
                  <a:lnTo>
                    <a:pt x="24536" y="14542"/>
                  </a:lnTo>
                  <a:lnTo>
                    <a:pt x="39764" y="14542"/>
                  </a:lnTo>
                  <a:lnTo>
                    <a:pt x="27407" y="23419"/>
                  </a:lnTo>
                  <a:lnTo>
                    <a:pt x="32042" y="37770"/>
                  </a:lnTo>
                  <a:lnTo>
                    <a:pt x="19888" y="28893"/>
                  </a:lnTo>
                  <a:lnTo>
                    <a:pt x="7722" y="37770"/>
                  </a:lnTo>
                  <a:lnTo>
                    <a:pt x="12344" y="23419"/>
                  </a:lnTo>
                  <a:lnTo>
                    <a:pt x="0" y="14542"/>
                  </a:lnTo>
                  <a:lnTo>
                    <a:pt x="15227" y="14554"/>
                  </a:lnTo>
                  <a:lnTo>
                    <a:pt x="1987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1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61" name="Shape 22"/>
            <p:cNvSpPr/>
            <p:nvPr/>
          </p:nvSpPr>
          <p:spPr>
            <a:xfrm>
              <a:off x="747565" y="6540082"/>
              <a:ext cx="39751" cy="37757"/>
            </a:xfrm>
            <a:custGeom>
              <a:avLst/>
              <a:gdLst/>
              <a:ahLst/>
              <a:cxnLst/>
              <a:rect l="0" t="0" r="0" b="0"/>
              <a:pathLst>
                <a:path w="39751" h="37757">
                  <a:moveTo>
                    <a:pt x="19875" y="0"/>
                  </a:moveTo>
                  <a:lnTo>
                    <a:pt x="24524" y="14529"/>
                  </a:lnTo>
                  <a:lnTo>
                    <a:pt x="39751" y="14529"/>
                  </a:lnTo>
                  <a:lnTo>
                    <a:pt x="27394" y="23406"/>
                  </a:lnTo>
                  <a:lnTo>
                    <a:pt x="32029" y="37757"/>
                  </a:lnTo>
                  <a:lnTo>
                    <a:pt x="19875" y="28880"/>
                  </a:lnTo>
                  <a:lnTo>
                    <a:pt x="7709" y="37757"/>
                  </a:lnTo>
                  <a:lnTo>
                    <a:pt x="12332" y="23406"/>
                  </a:lnTo>
                  <a:lnTo>
                    <a:pt x="0" y="14529"/>
                  </a:lnTo>
                  <a:lnTo>
                    <a:pt x="15202" y="14541"/>
                  </a:lnTo>
                  <a:lnTo>
                    <a:pt x="1987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1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62" name="Shape 23"/>
            <p:cNvSpPr/>
            <p:nvPr/>
          </p:nvSpPr>
          <p:spPr>
            <a:xfrm>
              <a:off x="793694" y="6493932"/>
              <a:ext cx="39751" cy="37769"/>
            </a:xfrm>
            <a:custGeom>
              <a:avLst/>
              <a:gdLst/>
              <a:ahLst/>
              <a:cxnLst/>
              <a:rect l="0" t="0" r="0" b="0"/>
              <a:pathLst>
                <a:path w="39751" h="37769">
                  <a:moveTo>
                    <a:pt x="19876" y="0"/>
                  </a:moveTo>
                  <a:lnTo>
                    <a:pt x="24549" y="14541"/>
                  </a:lnTo>
                  <a:lnTo>
                    <a:pt x="39751" y="14541"/>
                  </a:lnTo>
                  <a:lnTo>
                    <a:pt x="27407" y="23418"/>
                  </a:lnTo>
                  <a:lnTo>
                    <a:pt x="32042" y="37769"/>
                  </a:lnTo>
                  <a:lnTo>
                    <a:pt x="19876" y="28879"/>
                  </a:lnTo>
                  <a:lnTo>
                    <a:pt x="7722" y="37769"/>
                  </a:lnTo>
                  <a:lnTo>
                    <a:pt x="12357" y="23418"/>
                  </a:lnTo>
                  <a:lnTo>
                    <a:pt x="0" y="14541"/>
                  </a:lnTo>
                  <a:lnTo>
                    <a:pt x="15215" y="14554"/>
                  </a:lnTo>
                  <a:lnTo>
                    <a:pt x="198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1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63" name="Shape 24"/>
            <p:cNvSpPr/>
            <p:nvPr/>
          </p:nvSpPr>
          <p:spPr>
            <a:xfrm>
              <a:off x="810393" y="6430714"/>
              <a:ext cx="39776" cy="37770"/>
            </a:xfrm>
            <a:custGeom>
              <a:avLst/>
              <a:gdLst/>
              <a:ahLst/>
              <a:cxnLst/>
              <a:rect l="0" t="0" r="0" b="0"/>
              <a:pathLst>
                <a:path w="39776" h="37770">
                  <a:moveTo>
                    <a:pt x="19875" y="0"/>
                  </a:moveTo>
                  <a:lnTo>
                    <a:pt x="24549" y="14541"/>
                  </a:lnTo>
                  <a:lnTo>
                    <a:pt x="39776" y="14541"/>
                  </a:lnTo>
                  <a:lnTo>
                    <a:pt x="27419" y="23419"/>
                  </a:lnTo>
                  <a:lnTo>
                    <a:pt x="32042" y="37770"/>
                  </a:lnTo>
                  <a:lnTo>
                    <a:pt x="19875" y="28880"/>
                  </a:lnTo>
                  <a:lnTo>
                    <a:pt x="7734" y="37770"/>
                  </a:lnTo>
                  <a:lnTo>
                    <a:pt x="12357" y="23419"/>
                  </a:lnTo>
                  <a:lnTo>
                    <a:pt x="0" y="14541"/>
                  </a:lnTo>
                  <a:lnTo>
                    <a:pt x="15227" y="14554"/>
                  </a:lnTo>
                  <a:lnTo>
                    <a:pt x="1987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1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64" name="Shape 25"/>
            <p:cNvSpPr/>
            <p:nvPr/>
          </p:nvSpPr>
          <p:spPr>
            <a:xfrm>
              <a:off x="793690" y="6367855"/>
              <a:ext cx="39764" cy="37757"/>
            </a:xfrm>
            <a:custGeom>
              <a:avLst/>
              <a:gdLst/>
              <a:ahLst/>
              <a:cxnLst/>
              <a:rect l="0" t="0" r="0" b="0"/>
              <a:pathLst>
                <a:path w="39764" h="37757">
                  <a:moveTo>
                    <a:pt x="19888" y="0"/>
                  </a:moveTo>
                  <a:lnTo>
                    <a:pt x="24549" y="14541"/>
                  </a:lnTo>
                  <a:lnTo>
                    <a:pt x="39764" y="14541"/>
                  </a:lnTo>
                  <a:lnTo>
                    <a:pt x="27407" y="23406"/>
                  </a:lnTo>
                  <a:lnTo>
                    <a:pt x="32042" y="37757"/>
                  </a:lnTo>
                  <a:lnTo>
                    <a:pt x="19888" y="28880"/>
                  </a:lnTo>
                  <a:lnTo>
                    <a:pt x="7722" y="37757"/>
                  </a:lnTo>
                  <a:lnTo>
                    <a:pt x="12357" y="23406"/>
                  </a:lnTo>
                  <a:lnTo>
                    <a:pt x="0" y="14541"/>
                  </a:lnTo>
                  <a:lnTo>
                    <a:pt x="15215" y="14567"/>
                  </a:lnTo>
                  <a:lnTo>
                    <a:pt x="1988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1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65" name="Shape 26"/>
            <p:cNvSpPr/>
            <p:nvPr/>
          </p:nvSpPr>
          <p:spPr>
            <a:xfrm>
              <a:off x="747738" y="6321897"/>
              <a:ext cx="39764" cy="37770"/>
            </a:xfrm>
            <a:custGeom>
              <a:avLst/>
              <a:gdLst/>
              <a:ahLst/>
              <a:cxnLst/>
              <a:rect l="0" t="0" r="0" b="0"/>
              <a:pathLst>
                <a:path w="39764" h="37770">
                  <a:moveTo>
                    <a:pt x="19875" y="0"/>
                  </a:moveTo>
                  <a:lnTo>
                    <a:pt x="24524" y="14529"/>
                  </a:lnTo>
                  <a:lnTo>
                    <a:pt x="39764" y="14529"/>
                  </a:lnTo>
                  <a:lnTo>
                    <a:pt x="27419" y="23419"/>
                  </a:lnTo>
                  <a:lnTo>
                    <a:pt x="32029" y="37770"/>
                  </a:lnTo>
                  <a:lnTo>
                    <a:pt x="19888" y="28880"/>
                  </a:lnTo>
                  <a:lnTo>
                    <a:pt x="7709" y="37770"/>
                  </a:lnTo>
                  <a:lnTo>
                    <a:pt x="12332" y="23419"/>
                  </a:lnTo>
                  <a:lnTo>
                    <a:pt x="0" y="14529"/>
                  </a:lnTo>
                  <a:lnTo>
                    <a:pt x="15227" y="14554"/>
                  </a:lnTo>
                  <a:lnTo>
                    <a:pt x="1987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1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66" name="Shape 27"/>
            <p:cNvSpPr/>
            <p:nvPr/>
          </p:nvSpPr>
          <p:spPr>
            <a:xfrm>
              <a:off x="413043" y="6754563"/>
              <a:ext cx="12681" cy="25698"/>
            </a:xfrm>
            <a:custGeom>
              <a:avLst/>
              <a:gdLst/>
              <a:ahLst/>
              <a:cxnLst/>
              <a:rect l="0" t="0" r="0" b="0"/>
              <a:pathLst>
                <a:path w="12681" h="25698">
                  <a:moveTo>
                    <a:pt x="12675" y="0"/>
                  </a:moveTo>
                  <a:lnTo>
                    <a:pt x="12681" y="2"/>
                  </a:lnTo>
                  <a:lnTo>
                    <a:pt x="12681" y="5312"/>
                  </a:lnTo>
                  <a:lnTo>
                    <a:pt x="8407" y="7252"/>
                  </a:lnTo>
                  <a:cubicBezTo>
                    <a:pt x="7252" y="8548"/>
                    <a:pt x="6667" y="10414"/>
                    <a:pt x="6667" y="12853"/>
                  </a:cubicBezTo>
                  <a:cubicBezTo>
                    <a:pt x="6667" y="15291"/>
                    <a:pt x="7252" y="17158"/>
                    <a:pt x="8407" y="18453"/>
                  </a:cubicBezTo>
                  <a:lnTo>
                    <a:pt x="12681" y="20407"/>
                  </a:lnTo>
                  <a:lnTo>
                    <a:pt x="12681" y="25698"/>
                  </a:lnTo>
                  <a:lnTo>
                    <a:pt x="6261" y="24181"/>
                  </a:lnTo>
                  <a:cubicBezTo>
                    <a:pt x="4216" y="23165"/>
                    <a:pt x="2667" y="21667"/>
                    <a:pt x="1600" y="19698"/>
                  </a:cubicBezTo>
                  <a:cubicBezTo>
                    <a:pt x="533" y="17729"/>
                    <a:pt x="0" y="15329"/>
                    <a:pt x="0" y="12510"/>
                  </a:cubicBezTo>
                  <a:cubicBezTo>
                    <a:pt x="0" y="10351"/>
                    <a:pt x="533" y="8255"/>
                    <a:pt x="1600" y="6236"/>
                  </a:cubicBezTo>
                  <a:cubicBezTo>
                    <a:pt x="2667" y="4204"/>
                    <a:pt x="4178" y="2667"/>
                    <a:pt x="6121" y="1601"/>
                  </a:cubicBezTo>
                  <a:cubicBezTo>
                    <a:pt x="8077" y="534"/>
                    <a:pt x="10262" y="0"/>
                    <a:pt x="1267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67" name="Shape 28"/>
            <p:cNvSpPr/>
            <p:nvPr/>
          </p:nvSpPr>
          <p:spPr>
            <a:xfrm>
              <a:off x="510452" y="6755122"/>
              <a:ext cx="11786" cy="24588"/>
            </a:xfrm>
            <a:custGeom>
              <a:avLst/>
              <a:gdLst/>
              <a:ahLst/>
              <a:cxnLst/>
              <a:rect l="0" t="0" r="0" b="0"/>
              <a:pathLst>
                <a:path w="11786" h="24588">
                  <a:moveTo>
                    <a:pt x="0" y="0"/>
                  </a:moveTo>
                  <a:lnTo>
                    <a:pt x="11786" y="0"/>
                  </a:lnTo>
                  <a:lnTo>
                    <a:pt x="11786" y="4319"/>
                  </a:lnTo>
                  <a:lnTo>
                    <a:pt x="10744" y="4166"/>
                  </a:lnTo>
                  <a:lnTo>
                    <a:pt x="6553" y="4166"/>
                  </a:lnTo>
                  <a:lnTo>
                    <a:pt x="6553" y="10211"/>
                  </a:lnTo>
                  <a:lnTo>
                    <a:pt x="10744" y="10211"/>
                  </a:lnTo>
                  <a:lnTo>
                    <a:pt x="11786" y="10030"/>
                  </a:lnTo>
                  <a:lnTo>
                    <a:pt x="11786" y="14404"/>
                  </a:lnTo>
                  <a:lnTo>
                    <a:pt x="9881" y="14174"/>
                  </a:lnTo>
                  <a:lnTo>
                    <a:pt x="6553" y="14174"/>
                  </a:lnTo>
                  <a:lnTo>
                    <a:pt x="6553" y="20422"/>
                  </a:lnTo>
                  <a:lnTo>
                    <a:pt x="11684" y="20422"/>
                  </a:lnTo>
                  <a:lnTo>
                    <a:pt x="11786" y="20405"/>
                  </a:lnTo>
                  <a:lnTo>
                    <a:pt x="11786" y="24588"/>
                  </a:lnTo>
                  <a:lnTo>
                    <a:pt x="0" y="2458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68" name="Shape 29"/>
            <p:cNvSpPr/>
            <p:nvPr/>
          </p:nvSpPr>
          <p:spPr>
            <a:xfrm>
              <a:off x="439421" y="6755122"/>
              <a:ext cx="22250" cy="24588"/>
            </a:xfrm>
            <a:custGeom>
              <a:avLst/>
              <a:gdLst/>
              <a:ahLst/>
              <a:cxnLst/>
              <a:rect l="0" t="0" r="0" b="0"/>
              <a:pathLst>
                <a:path w="22250" h="24588">
                  <a:moveTo>
                    <a:pt x="0" y="0"/>
                  </a:moveTo>
                  <a:lnTo>
                    <a:pt x="22250" y="0"/>
                  </a:lnTo>
                  <a:lnTo>
                    <a:pt x="22250" y="5258"/>
                  </a:lnTo>
                  <a:lnTo>
                    <a:pt x="14376" y="5258"/>
                  </a:lnTo>
                  <a:lnTo>
                    <a:pt x="14376" y="24588"/>
                  </a:lnTo>
                  <a:lnTo>
                    <a:pt x="7874" y="24588"/>
                  </a:lnTo>
                  <a:lnTo>
                    <a:pt x="7874" y="5258"/>
                  </a:lnTo>
                  <a:lnTo>
                    <a:pt x="0" y="525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69" name="Shape 30"/>
            <p:cNvSpPr/>
            <p:nvPr/>
          </p:nvSpPr>
          <p:spPr>
            <a:xfrm>
              <a:off x="425724" y="6754565"/>
              <a:ext cx="12706" cy="25703"/>
            </a:xfrm>
            <a:custGeom>
              <a:avLst/>
              <a:gdLst/>
              <a:ahLst/>
              <a:cxnLst/>
              <a:rect l="0" t="0" r="0" b="0"/>
              <a:pathLst>
                <a:path w="12706" h="25703">
                  <a:moveTo>
                    <a:pt x="0" y="0"/>
                  </a:moveTo>
                  <a:lnTo>
                    <a:pt x="9138" y="3630"/>
                  </a:lnTo>
                  <a:cubicBezTo>
                    <a:pt x="11513" y="6043"/>
                    <a:pt x="12706" y="9091"/>
                    <a:pt x="12706" y="12787"/>
                  </a:cubicBezTo>
                  <a:cubicBezTo>
                    <a:pt x="12706" y="16508"/>
                    <a:pt x="11500" y="19594"/>
                    <a:pt x="9100" y="22033"/>
                  </a:cubicBezTo>
                  <a:cubicBezTo>
                    <a:pt x="6699" y="24484"/>
                    <a:pt x="3677" y="25703"/>
                    <a:pt x="32" y="25703"/>
                  </a:cubicBezTo>
                  <a:lnTo>
                    <a:pt x="0" y="25695"/>
                  </a:lnTo>
                  <a:lnTo>
                    <a:pt x="0" y="20404"/>
                  </a:lnTo>
                  <a:lnTo>
                    <a:pt x="6" y="20407"/>
                  </a:lnTo>
                  <a:cubicBezTo>
                    <a:pt x="1708" y="20407"/>
                    <a:pt x="3131" y="19759"/>
                    <a:pt x="4286" y="18451"/>
                  </a:cubicBezTo>
                  <a:cubicBezTo>
                    <a:pt x="5429" y="17156"/>
                    <a:pt x="6013" y="15276"/>
                    <a:pt x="6013" y="12812"/>
                  </a:cubicBezTo>
                  <a:cubicBezTo>
                    <a:pt x="6013" y="10399"/>
                    <a:pt x="5429" y="8545"/>
                    <a:pt x="4286" y="7250"/>
                  </a:cubicBezTo>
                  <a:cubicBezTo>
                    <a:pt x="3131" y="5954"/>
                    <a:pt x="1708" y="5307"/>
                    <a:pt x="6" y="5307"/>
                  </a:cubicBezTo>
                  <a:lnTo>
                    <a:pt x="0" y="531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74" name="Shape 31"/>
            <p:cNvSpPr/>
            <p:nvPr/>
          </p:nvSpPr>
          <p:spPr>
            <a:xfrm>
              <a:off x="478791" y="6745762"/>
              <a:ext cx="25819" cy="33948"/>
            </a:xfrm>
            <a:custGeom>
              <a:avLst/>
              <a:gdLst/>
              <a:ahLst/>
              <a:cxnLst/>
              <a:rect l="0" t="0" r="0" b="0"/>
              <a:pathLst>
                <a:path w="25819" h="33948">
                  <a:moveTo>
                    <a:pt x="0" y="0"/>
                  </a:moveTo>
                  <a:lnTo>
                    <a:pt x="25171" y="0"/>
                  </a:lnTo>
                  <a:lnTo>
                    <a:pt x="25171" y="5741"/>
                  </a:lnTo>
                  <a:lnTo>
                    <a:pt x="6858" y="5741"/>
                  </a:lnTo>
                  <a:lnTo>
                    <a:pt x="6858" y="13272"/>
                  </a:lnTo>
                  <a:lnTo>
                    <a:pt x="23901" y="13272"/>
                  </a:lnTo>
                  <a:lnTo>
                    <a:pt x="23901" y="18986"/>
                  </a:lnTo>
                  <a:lnTo>
                    <a:pt x="6858" y="18986"/>
                  </a:lnTo>
                  <a:lnTo>
                    <a:pt x="6858" y="28232"/>
                  </a:lnTo>
                  <a:lnTo>
                    <a:pt x="25819" y="28232"/>
                  </a:lnTo>
                  <a:lnTo>
                    <a:pt x="25819" y="33948"/>
                  </a:lnTo>
                  <a:lnTo>
                    <a:pt x="0" y="3394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75" name="Shape 32"/>
            <p:cNvSpPr/>
            <p:nvPr/>
          </p:nvSpPr>
          <p:spPr>
            <a:xfrm>
              <a:off x="522238" y="6755122"/>
              <a:ext cx="12040" cy="24588"/>
            </a:xfrm>
            <a:custGeom>
              <a:avLst/>
              <a:gdLst/>
              <a:ahLst/>
              <a:cxnLst/>
              <a:rect l="0" t="0" r="0" b="0"/>
              <a:pathLst>
                <a:path w="12040" h="24588">
                  <a:moveTo>
                    <a:pt x="0" y="0"/>
                  </a:moveTo>
                  <a:lnTo>
                    <a:pt x="2451" y="0"/>
                  </a:lnTo>
                  <a:cubicBezTo>
                    <a:pt x="5372" y="0"/>
                    <a:pt x="7557" y="533"/>
                    <a:pt x="9004" y="1601"/>
                  </a:cubicBezTo>
                  <a:cubicBezTo>
                    <a:pt x="10452" y="2667"/>
                    <a:pt x="11176" y="4267"/>
                    <a:pt x="11176" y="6414"/>
                  </a:cubicBezTo>
                  <a:cubicBezTo>
                    <a:pt x="11176" y="7786"/>
                    <a:pt x="10782" y="8979"/>
                    <a:pt x="9995" y="10008"/>
                  </a:cubicBezTo>
                  <a:cubicBezTo>
                    <a:pt x="9195" y="11024"/>
                    <a:pt x="8192" y="11697"/>
                    <a:pt x="6985" y="12040"/>
                  </a:cubicBezTo>
                  <a:cubicBezTo>
                    <a:pt x="8687" y="12459"/>
                    <a:pt x="9957" y="13233"/>
                    <a:pt x="10782" y="14377"/>
                  </a:cubicBezTo>
                  <a:cubicBezTo>
                    <a:pt x="11621" y="15520"/>
                    <a:pt x="12040" y="16777"/>
                    <a:pt x="12040" y="18136"/>
                  </a:cubicBezTo>
                  <a:cubicBezTo>
                    <a:pt x="12040" y="20041"/>
                    <a:pt x="11341" y="21603"/>
                    <a:pt x="9931" y="22797"/>
                  </a:cubicBezTo>
                  <a:cubicBezTo>
                    <a:pt x="8522" y="23991"/>
                    <a:pt x="6452" y="24588"/>
                    <a:pt x="3696" y="24588"/>
                  </a:cubicBezTo>
                  <a:lnTo>
                    <a:pt x="0" y="24588"/>
                  </a:lnTo>
                  <a:lnTo>
                    <a:pt x="0" y="20405"/>
                  </a:lnTo>
                  <a:lnTo>
                    <a:pt x="3962" y="19748"/>
                  </a:lnTo>
                  <a:cubicBezTo>
                    <a:pt x="4801" y="19304"/>
                    <a:pt x="5232" y="18504"/>
                    <a:pt x="5232" y="17349"/>
                  </a:cubicBezTo>
                  <a:cubicBezTo>
                    <a:pt x="5232" y="16142"/>
                    <a:pt x="4750" y="15316"/>
                    <a:pt x="3772" y="14860"/>
                  </a:cubicBezTo>
                  <a:lnTo>
                    <a:pt x="0" y="14404"/>
                  </a:lnTo>
                  <a:lnTo>
                    <a:pt x="0" y="10030"/>
                  </a:lnTo>
                  <a:lnTo>
                    <a:pt x="3340" y="9449"/>
                  </a:lnTo>
                  <a:cubicBezTo>
                    <a:pt x="4242" y="8941"/>
                    <a:pt x="4699" y="8141"/>
                    <a:pt x="4699" y="7036"/>
                  </a:cubicBezTo>
                  <a:cubicBezTo>
                    <a:pt x="4699" y="6007"/>
                    <a:pt x="4280" y="5271"/>
                    <a:pt x="3429" y="4826"/>
                  </a:cubicBezTo>
                  <a:lnTo>
                    <a:pt x="0" y="431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76" name="Shape 33"/>
            <p:cNvSpPr/>
            <p:nvPr/>
          </p:nvSpPr>
          <p:spPr>
            <a:xfrm>
              <a:off x="539345" y="6755038"/>
              <a:ext cx="11906" cy="34032"/>
            </a:xfrm>
            <a:custGeom>
              <a:avLst/>
              <a:gdLst/>
              <a:ahLst/>
              <a:cxnLst/>
              <a:rect l="0" t="0" r="0" b="0"/>
              <a:pathLst>
                <a:path w="11906" h="34032">
                  <a:moveTo>
                    <a:pt x="11906" y="0"/>
                  </a:moveTo>
                  <a:lnTo>
                    <a:pt x="11906" y="4702"/>
                  </a:lnTo>
                  <a:lnTo>
                    <a:pt x="8014" y="6511"/>
                  </a:lnTo>
                  <a:cubicBezTo>
                    <a:pt x="6960" y="7743"/>
                    <a:pt x="6439" y="9559"/>
                    <a:pt x="6439" y="11959"/>
                  </a:cubicBezTo>
                  <a:cubicBezTo>
                    <a:pt x="6439" y="14728"/>
                    <a:pt x="6985" y="16773"/>
                    <a:pt x="8090" y="18093"/>
                  </a:cubicBezTo>
                  <a:lnTo>
                    <a:pt x="11906" y="19983"/>
                  </a:lnTo>
                  <a:lnTo>
                    <a:pt x="11906" y="24839"/>
                  </a:lnTo>
                  <a:lnTo>
                    <a:pt x="9995" y="24418"/>
                  </a:lnTo>
                  <a:cubicBezTo>
                    <a:pt x="8890" y="23885"/>
                    <a:pt x="7734" y="22958"/>
                    <a:pt x="6515" y="21649"/>
                  </a:cubicBezTo>
                  <a:lnTo>
                    <a:pt x="6515" y="34032"/>
                  </a:lnTo>
                  <a:lnTo>
                    <a:pt x="0" y="34032"/>
                  </a:lnTo>
                  <a:lnTo>
                    <a:pt x="0" y="84"/>
                  </a:lnTo>
                  <a:lnTo>
                    <a:pt x="6071" y="84"/>
                  </a:lnTo>
                  <a:lnTo>
                    <a:pt x="6071" y="3691"/>
                  </a:lnTo>
                  <a:cubicBezTo>
                    <a:pt x="6858" y="2460"/>
                    <a:pt x="7925" y="1457"/>
                    <a:pt x="9271" y="681"/>
                  </a:cubicBezTo>
                  <a:lnTo>
                    <a:pt x="1190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77" name="Shape 34"/>
            <p:cNvSpPr/>
            <p:nvPr/>
          </p:nvSpPr>
          <p:spPr>
            <a:xfrm>
              <a:off x="566993" y="6754563"/>
              <a:ext cx="12687" cy="25699"/>
            </a:xfrm>
            <a:custGeom>
              <a:avLst/>
              <a:gdLst/>
              <a:ahLst/>
              <a:cxnLst/>
              <a:rect l="0" t="0" r="0" b="0"/>
              <a:pathLst>
                <a:path w="12687" h="25699">
                  <a:moveTo>
                    <a:pt x="12675" y="0"/>
                  </a:moveTo>
                  <a:lnTo>
                    <a:pt x="12687" y="5"/>
                  </a:lnTo>
                  <a:lnTo>
                    <a:pt x="12687" y="5314"/>
                  </a:lnTo>
                  <a:lnTo>
                    <a:pt x="8407" y="7252"/>
                  </a:lnTo>
                  <a:cubicBezTo>
                    <a:pt x="7252" y="8548"/>
                    <a:pt x="6680" y="10414"/>
                    <a:pt x="6680" y="12853"/>
                  </a:cubicBezTo>
                  <a:cubicBezTo>
                    <a:pt x="6680" y="15291"/>
                    <a:pt x="7252" y="17158"/>
                    <a:pt x="8407" y="18453"/>
                  </a:cubicBezTo>
                  <a:lnTo>
                    <a:pt x="12687" y="20404"/>
                  </a:lnTo>
                  <a:lnTo>
                    <a:pt x="12687" y="25699"/>
                  </a:lnTo>
                  <a:lnTo>
                    <a:pt x="6274" y="24181"/>
                  </a:lnTo>
                  <a:cubicBezTo>
                    <a:pt x="4229" y="23165"/>
                    <a:pt x="2667" y="21667"/>
                    <a:pt x="1600" y="19698"/>
                  </a:cubicBezTo>
                  <a:cubicBezTo>
                    <a:pt x="533" y="17729"/>
                    <a:pt x="0" y="15329"/>
                    <a:pt x="0" y="12510"/>
                  </a:cubicBezTo>
                  <a:cubicBezTo>
                    <a:pt x="0" y="10351"/>
                    <a:pt x="533" y="8255"/>
                    <a:pt x="1600" y="6236"/>
                  </a:cubicBezTo>
                  <a:cubicBezTo>
                    <a:pt x="2667" y="4204"/>
                    <a:pt x="4178" y="2667"/>
                    <a:pt x="6134" y="1601"/>
                  </a:cubicBezTo>
                  <a:cubicBezTo>
                    <a:pt x="8090" y="534"/>
                    <a:pt x="10262" y="0"/>
                    <a:pt x="1267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78" name="Shape 35"/>
            <p:cNvSpPr/>
            <p:nvPr/>
          </p:nvSpPr>
          <p:spPr>
            <a:xfrm>
              <a:off x="551251" y="6754563"/>
              <a:ext cx="12084" cy="25705"/>
            </a:xfrm>
            <a:custGeom>
              <a:avLst/>
              <a:gdLst/>
              <a:ahLst/>
              <a:cxnLst/>
              <a:rect l="0" t="0" r="0" b="0"/>
              <a:pathLst>
                <a:path w="12084" h="25705">
                  <a:moveTo>
                    <a:pt x="1835" y="0"/>
                  </a:moveTo>
                  <a:cubicBezTo>
                    <a:pt x="4680" y="0"/>
                    <a:pt x="7106" y="1118"/>
                    <a:pt x="9100" y="3366"/>
                  </a:cubicBezTo>
                  <a:cubicBezTo>
                    <a:pt x="11093" y="5601"/>
                    <a:pt x="12084" y="8713"/>
                    <a:pt x="12084" y="12713"/>
                  </a:cubicBezTo>
                  <a:cubicBezTo>
                    <a:pt x="12084" y="16828"/>
                    <a:pt x="11081" y="20016"/>
                    <a:pt x="9074" y="22289"/>
                  </a:cubicBezTo>
                  <a:cubicBezTo>
                    <a:pt x="7068" y="24574"/>
                    <a:pt x="4642" y="25705"/>
                    <a:pt x="1784" y="25705"/>
                  </a:cubicBezTo>
                  <a:lnTo>
                    <a:pt x="0" y="25313"/>
                  </a:lnTo>
                  <a:lnTo>
                    <a:pt x="0" y="20458"/>
                  </a:lnTo>
                  <a:lnTo>
                    <a:pt x="184" y="20549"/>
                  </a:lnTo>
                  <a:cubicBezTo>
                    <a:pt x="1695" y="20549"/>
                    <a:pt x="2953" y="19939"/>
                    <a:pt x="3956" y="18720"/>
                  </a:cubicBezTo>
                  <a:cubicBezTo>
                    <a:pt x="4959" y="17514"/>
                    <a:pt x="5467" y="15520"/>
                    <a:pt x="5467" y="12764"/>
                  </a:cubicBezTo>
                  <a:cubicBezTo>
                    <a:pt x="5467" y="10185"/>
                    <a:pt x="4947" y="8268"/>
                    <a:pt x="3918" y="7024"/>
                  </a:cubicBezTo>
                  <a:cubicBezTo>
                    <a:pt x="2877" y="5766"/>
                    <a:pt x="1594" y="5144"/>
                    <a:pt x="70" y="5144"/>
                  </a:cubicBezTo>
                  <a:lnTo>
                    <a:pt x="0" y="5176"/>
                  </a:lnTo>
                  <a:lnTo>
                    <a:pt x="0" y="474"/>
                  </a:lnTo>
                  <a:lnTo>
                    <a:pt x="183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79" name="Shape 36"/>
            <p:cNvSpPr/>
            <p:nvPr/>
          </p:nvSpPr>
          <p:spPr>
            <a:xfrm>
              <a:off x="597219" y="6755122"/>
              <a:ext cx="21844" cy="24588"/>
            </a:xfrm>
            <a:custGeom>
              <a:avLst/>
              <a:gdLst/>
              <a:ahLst/>
              <a:cxnLst/>
              <a:rect l="0" t="0" r="0" b="0"/>
              <a:pathLst>
                <a:path w="21844" h="24588">
                  <a:moveTo>
                    <a:pt x="0" y="0"/>
                  </a:moveTo>
                  <a:lnTo>
                    <a:pt x="21844" y="0"/>
                  </a:lnTo>
                  <a:lnTo>
                    <a:pt x="21844" y="24588"/>
                  </a:lnTo>
                  <a:lnTo>
                    <a:pt x="15329" y="24588"/>
                  </a:lnTo>
                  <a:lnTo>
                    <a:pt x="15329" y="5258"/>
                  </a:lnTo>
                  <a:lnTo>
                    <a:pt x="6502" y="5258"/>
                  </a:lnTo>
                  <a:lnTo>
                    <a:pt x="6502" y="24588"/>
                  </a:lnTo>
                  <a:lnTo>
                    <a:pt x="0" y="2458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80" name="Shape 37"/>
            <p:cNvSpPr/>
            <p:nvPr/>
          </p:nvSpPr>
          <p:spPr>
            <a:xfrm>
              <a:off x="579680" y="6754569"/>
              <a:ext cx="12700" cy="25700"/>
            </a:xfrm>
            <a:custGeom>
              <a:avLst/>
              <a:gdLst/>
              <a:ahLst/>
              <a:cxnLst/>
              <a:rect l="0" t="0" r="0" b="0"/>
              <a:pathLst>
                <a:path w="12700" h="25700">
                  <a:moveTo>
                    <a:pt x="0" y="0"/>
                  </a:moveTo>
                  <a:lnTo>
                    <a:pt x="9131" y="3627"/>
                  </a:lnTo>
                  <a:cubicBezTo>
                    <a:pt x="11506" y="6040"/>
                    <a:pt x="12700" y="9088"/>
                    <a:pt x="12700" y="12784"/>
                  </a:cubicBezTo>
                  <a:cubicBezTo>
                    <a:pt x="12700" y="16505"/>
                    <a:pt x="11493" y="19591"/>
                    <a:pt x="9093" y="22030"/>
                  </a:cubicBezTo>
                  <a:cubicBezTo>
                    <a:pt x="6693" y="24481"/>
                    <a:pt x="3670" y="25700"/>
                    <a:pt x="25" y="25700"/>
                  </a:cubicBezTo>
                  <a:lnTo>
                    <a:pt x="0" y="25694"/>
                  </a:lnTo>
                  <a:lnTo>
                    <a:pt x="0" y="20399"/>
                  </a:lnTo>
                  <a:lnTo>
                    <a:pt x="13" y="20404"/>
                  </a:lnTo>
                  <a:cubicBezTo>
                    <a:pt x="1702" y="20404"/>
                    <a:pt x="3137" y="19756"/>
                    <a:pt x="4280" y="18448"/>
                  </a:cubicBezTo>
                  <a:cubicBezTo>
                    <a:pt x="5436" y="17152"/>
                    <a:pt x="6007" y="15273"/>
                    <a:pt x="6007" y="12809"/>
                  </a:cubicBezTo>
                  <a:cubicBezTo>
                    <a:pt x="6007" y="10396"/>
                    <a:pt x="5436" y="8542"/>
                    <a:pt x="4280" y="7247"/>
                  </a:cubicBezTo>
                  <a:cubicBezTo>
                    <a:pt x="3137" y="5951"/>
                    <a:pt x="1702" y="5304"/>
                    <a:pt x="13" y="5304"/>
                  </a:cubicBezTo>
                  <a:lnTo>
                    <a:pt x="0" y="530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81" name="Shape 38"/>
            <p:cNvSpPr/>
            <p:nvPr/>
          </p:nvSpPr>
          <p:spPr>
            <a:xfrm>
              <a:off x="624219" y="6754563"/>
              <a:ext cx="11646" cy="25582"/>
            </a:xfrm>
            <a:custGeom>
              <a:avLst/>
              <a:gdLst/>
              <a:ahLst/>
              <a:cxnLst/>
              <a:rect l="0" t="0" r="0" b="0"/>
              <a:pathLst>
                <a:path w="11646" h="25582">
                  <a:moveTo>
                    <a:pt x="11278" y="0"/>
                  </a:moveTo>
                  <a:lnTo>
                    <a:pt x="11646" y="154"/>
                  </a:lnTo>
                  <a:lnTo>
                    <a:pt x="11646" y="4990"/>
                  </a:lnTo>
                  <a:lnTo>
                    <a:pt x="8153" y="6528"/>
                  </a:lnTo>
                  <a:cubicBezTo>
                    <a:pt x="7226" y="7569"/>
                    <a:pt x="6769" y="8967"/>
                    <a:pt x="6782" y="10744"/>
                  </a:cubicBezTo>
                  <a:lnTo>
                    <a:pt x="11646" y="10744"/>
                  </a:lnTo>
                  <a:lnTo>
                    <a:pt x="11646" y="14732"/>
                  </a:lnTo>
                  <a:lnTo>
                    <a:pt x="6668" y="14732"/>
                  </a:lnTo>
                  <a:cubicBezTo>
                    <a:pt x="6718" y="16663"/>
                    <a:pt x="7239" y="18162"/>
                    <a:pt x="8242" y="19241"/>
                  </a:cubicBezTo>
                  <a:lnTo>
                    <a:pt x="11646" y="20690"/>
                  </a:lnTo>
                  <a:lnTo>
                    <a:pt x="11646" y="25582"/>
                  </a:lnTo>
                  <a:lnTo>
                    <a:pt x="2438" y="21514"/>
                  </a:lnTo>
                  <a:cubicBezTo>
                    <a:pt x="813" y="19279"/>
                    <a:pt x="0" y="16447"/>
                    <a:pt x="0" y="13043"/>
                  </a:cubicBezTo>
                  <a:cubicBezTo>
                    <a:pt x="0" y="8967"/>
                    <a:pt x="1067" y="5779"/>
                    <a:pt x="3200" y="3467"/>
                  </a:cubicBezTo>
                  <a:cubicBezTo>
                    <a:pt x="5334" y="1156"/>
                    <a:pt x="8026" y="0"/>
                    <a:pt x="1127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82" name="Shape 39"/>
            <p:cNvSpPr/>
            <p:nvPr/>
          </p:nvSpPr>
          <p:spPr>
            <a:xfrm>
              <a:off x="635865" y="6771886"/>
              <a:ext cx="10986" cy="8382"/>
            </a:xfrm>
            <a:custGeom>
              <a:avLst/>
              <a:gdLst/>
              <a:ahLst/>
              <a:cxnLst/>
              <a:rect l="0" t="0" r="0" b="0"/>
              <a:pathLst>
                <a:path w="10986" h="8382">
                  <a:moveTo>
                    <a:pt x="4496" y="0"/>
                  </a:moveTo>
                  <a:lnTo>
                    <a:pt x="10986" y="1092"/>
                  </a:lnTo>
                  <a:cubicBezTo>
                    <a:pt x="10147" y="3467"/>
                    <a:pt x="8827" y="5283"/>
                    <a:pt x="7036" y="6515"/>
                  </a:cubicBezTo>
                  <a:cubicBezTo>
                    <a:pt x="5233" y="7760"/>
                    <a:pt x="2985" y="8382"/>
                    <a:pt x="280" y="8382"/>
                  </a:cubicBezTo>
                  <a:lnTo>
                    <a:pt x="0" y="8259"/>
                  </a:lnTo>
                  <a:lnTo>
                    <a:pt x="0" y="3367"/>
                  </a:lnTo>
                  <a:lnTo>
                    <a:pt x="356" y="3518"/>
                  </a:lnTo>
                  <a:cubicBezTo>
                    <a:pt x="1372" y="3518"/>
                    <a:pt x="2223" y="3239"/>
                    <a:pt x="2921" y="2693"/>
                  </a:cubicBezTo>
                  <a:cubicBezTo>
                    <a:pt x="3620" y="2134"/>
                    <a:pt x="4140" y="1232"/>
                    <a:pt x="449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83" name="Shape 40"/>
            <p:cNvSpPr/>
            <p:nvPr/>
          </p:nvSpPr>
          <p:spPr>
            <a:xfrm>
              <a:off x="805867" y="6755122"/>
              <a:ext cx="19799" cy="24588"/>
            </a:xfrm>
            <a:custGeom>
              <a:avLst/>
              <a:gdLst/>
              <a:ahLst/>
              <a:cxnLst/>
              <a:rect l="0" t="0" r="0" b="0"/>
              <a:pathLst>
                <a:path w="19799" h="24588">
                  <a:moveTo>
                    <a:pt x="0" y="0"/>
                  </a:moveTo>
                  <a:lnTo>
                    <a:pt x="14542" y="0"/>
                  </a:lnTo>
                  <a:lnTo>
                    <a:pt x="14542" y="10211"/>
                  </a:lnTo>
                  <a:lnTo>
                    <a:pt x="19799" y="10211"/>
                  </a:lnTo>
                  <a:lnTo>
                    <a:pt x="19799" y="14363"/>
                  </a:lnTo>
                  <a:lnTo>
                    <a:pt x="18758" y="14224"/>
                  </a:lnTo>
                  <a:lnTo>
                    <a:pt x="14542" y="14224"/>
                  </a:lnTo>
                  <a:lnTo>
                    <a:pt x="14542" y="20472"/>
                  </a:lnTo>
                  <a:lnTo>
                    <a:pt x="19799" y="20472"/>
                  </a:lnTo>
                  <a:lnTo>
                    <a:pt x="19799" y="24588"/>
                  </a:lnTo>
                  <a:lnTo>
                    <a:pt x="8039" y="24588"/>
                  </a:lnTo>
                  <a:lnTo>
                    <a:pt x="8039" y="5258"/>
                  </a:lnTo>
                  <a:lnTo>
                    <a:pt x="0" y="525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84" name="Shape 41"/>
            <p:cNvSpPr/>
            <p:nvPr/>
          </p:nvSpPr>
          <p:spPr>
            <a:xfrm>
              <a:off x="731598" y="6755122"/>
              <a:ext cx="22657" cy="24588"/>
            </a:xfrm>
            <a:custGeom>
              <a:avLst/>
              <a:gdLst/>
              <a:ahLst/>
              <a:cxnLst/>
              <a:rect l="0" t="0" r="0" b="0"/>
              <a:pathLst>
                <a:path w="22657" h="24588">
                  <a:moveTo>
                    <a:pt x="0" y="0"/>
                  </a:moveTo>
                  <a:lnTo>
                    <a:pt x="6261" y="0"/>
                  </a:lnTo>
                  <a:lnTo>
                    <a:pt x="6261" y="15443"/>
                  </a:lnTo>
                  <a:lnTo>
                    <a:pt x="16269" y="0"/>
                  </a:lnTo>
                  <a:lnTo>
                    <a:pt x="22657" y="0"/>
                  </a:lnTo>
                  <a:lnTo>
                    <a:pt x="22657" y="24588"/>
                  </a:lnTo>
                  <a:lnTo>
                    <a:pt x="16396" y="24588"/>
                  </a:lnTo>
                  <a:lnTo>
                    <a:pt x="16396" y="8865"/>
                  </a:lnTo>
                  <a:lnTo>
                    <a:pt x="6261" y="24588"/>
                  </a:lnTo>
                  <a:lnTo>
                    <a:pt x="0" y="2458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85" name="Shape 42"/>
            <p:cNvSpPr/>
            <p:nvPr/>
          </p:nvSpPr>
          <p:spPr>
            <a:xfrm>
              <a:off x="652337" y="6755122"/>
              <a:ext cx="22644" cy="24588"/>
            </a:xfrm>
            <a:custGeom>
              <a:avLst/>
              <a:gdLst/>
              <a:ahLst/>
              <a:cxnLst/>
              <a:rect l="0" t="0" r="0" b="0"/>
              <a:pathLst>
                <a:path w="22644" h="24588">
                  <a:moveTo>
                    <a:pt x="0" y="0"/>
                  </a:moveTo>
                  <a:lnTo>
                    <a:pt x="6248" y="0"/>
                  </a:lnTo>
                  <a:lnTo>
                    <a:pt x="6248" y="15443"/>
                  </a:lnTo>
                  <a:lnTo>
                    <a:pt x="16256" y="0"/>
                  </a:lnTo>
                  <a:lnTo>
                    <a:pt x="22644" y="0"/>
                  </a:lnTo>
                  <a:lnTo>
                    <a:pt x="22644" y="24588"/>
                  </a:lnTo>
                  <a:lnTo>
                    <a:pt x="16396" y="24588"/>
                  </a:lnTo>
                  <a:lnTo>
                    <a:pt x="16396" y="8865"/>
                  </a:lnTo>
                  <a:lnTo>
                    <a:pt x="6248" y="24588"/>
                  </a:lnTo>
                  <a:lnTo>
                    <a:pt x="0" y="2458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86" name="Shape 43"/>
            <p:cNvSpPr/>
            <p:nvPr/>
          </p:nvSpPr>
          <p:spPr>
            <a:xfrm>
              <a:off x="707772" y="6754957"/>
              <a:ext cx="20612" cy="24753"/>
            </a:xfrm>
            <a:custGeom>
              <a:avLst/>
              <a:gdLst/>
              <a:ahLst/>
              <a:cxnLst/>
              <a:rect l="0" t="0" r="0" b="0"/>
              <a:pathLst>
                <a:path w="20612" h="24753">
                  <a:moveTo>
                    <a:pt x="17018" y="0"/>
                  </a:moveTo>
                  <a:cubicBezTo>
                    <a:pt x="17513" y="0"/>
                    <a:pt x="18377" y="39"/>
                    <a:pt x="19596" y="115"/>
                  </a:cubicBezTo>
                  <a:lnTo>
                    <a:pt x="19621" y="4420"/>
                  </a:lnTo>
                  <a:cubicBezTo>
                    <a:pt x="17907" y="4420"/>
                    <a:pt x="16802" y="4585"/>
                    <a:pt x="16332" y="4915"/>
                  </a:cubicBezTo>
                  <a:cubicBezTo>
                    <a:pt x="15850" y="5245"/>
                    <a:pt x="15329" y="6262"/>
                    <a:pt x="14783" y="7951"/>
                  </a:cubicBezTo>
                  <a:cubicBezTo>
                    <a:pt x="14021" y="10211"/>
                    <a:pt x="12929" y="11608"/>
                    <a:pt x="11506" y="12141"/>
                  </a:cubicBezTo>
                  <a:cubicBezTo>
                    <a:pt x="13564" y="12713"/>
                    <a:pt x="15303" y="14491"/>
                    <a:pt x="16726" y="17488"/>
                  </a:cubicBezTo>
                  <a:cubicBezTo>
                    <a:pt x="16802" y="17641"/>
                    <a:pt x="16878" y="17806"/>
                    <a:pt x="16980" y="17971"/>
                  </a:cubicBezTo>
                  <a:lnTo>
                    <a:pt x="20612" y="24753"/>
                  </a:lnTo>
                  <a:lnTo>
                    <a:pt x="13614" y="24753"/>
                  </a:lnTo>
                  <a:lnTo>
                    <a:pt x="10376" y="17653"/>
                  </a:lnTo>
                  <a:cubicBezTo>
                    <a:pt x="9715" y="16218"/>
                    <a:pt x="9131" y="15291"/>
                    <a:pt x="8649" y="14884"/>
                  </a:cubicBezTo>
                  <a:cubicBezTo>
                    <a:pt x="8166" y="14478"/>
                    <a:pt x="7442" y="14263"/>
                    <a:pt x="6490" y="14263"/>
                  </a:cubicBezTo>
                  <a:lnTo>
                    <a:pt x="6490" y="24753"/>
                  </a:lnTo>
                  <a:lnTo>
                    <a:pt x="0" y="24753"/>
                  </a:lnTo>
                  <a:lnTo>
                    <a:pt x="0" y="165"/>
                  </a:lnTo>
                  <a:lnTo>
                    <a:pt x="6490" y="165"/>
                  </a:lnTo>
                  <a:lnTo>
                    <a:pt x="6490" y="10211"/>
                  </a:lnTo>
                  <a:cubicBezTo>
                    <a:pt x="7569" y="10097"/>
                    <a:pt x="8331" y="9754"/>
                    <a:pt x="8776" y="9220"/>
                  </a:cubicBezTo>
                  <a:cubicBezTo>
                    <a:pt x="9220" y="8675"/>
                    <a:pt x="9766" y="7493"/>
                    <a:pt x="10401" y="5677"/>
                  </a:cubicBezTo>
                  <a:cubicBezTo>
                    <a:pt x="11239" y="3252"/>
                    <a:pt x="12141" y="1702"/>
                    <a:pt x="13132" y="1016"/>
                  </a:cubicBezTo>
                  <a:cubicBezTo>
                    <a:pt x="14122" y="343"/>
                    <a:pt x="15418" y="0"/>
                    <a:pt x="1701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87" name="Shape 44"/>
            <p:cNvSpPr/>
            <p:nvPr/>
          </p:nvSpPr>
          <p:spPr>
            <a:xfrm>
              <a:off x="635865" y="6754717"/>
              <a:ext cx="11417" cy="14578"/>
            </a:xfrm>
            <a:custGeom>
              <a:avLst/>
              <a:gdLst/>
              <a:ahLst/>
              <a:cxnLst/>
              <a:rect l="0" t="0" r="0" b="0"/>
              <a:pathLst>
                <a:path w="11417" h="14578">
                  <a:moveTo>
                    <a:pt x="0" y="0"/>
                  </a:moveTo>
                  <a:lnTo>
                    <a:pt x="8293" y="3478"/>
                  </a:lnTo>
                  <a:cubicBezTo>
                    <a:pt x="10414" y="5891"/>
                    <a:pt x="11417" y="9587"/>
                    <a:pt x="11329" y="14578"/>
                  </a:cubicBezTo>
                  <a:lnTo>
                    <a:pt x="0" y="14578"/>
                  </a:lnTo>
                  <a:lnTo>
                    <a:pt x="0" y="10590"/>
                  </a:lnTo>
                  <a:lnTo>
                    <a:pt x="4864" y="10590"/>
                  </a:lnTo>
                  <a:cubicBezTo>
                    <a:pt x="4826" y="8710"/>
                    <a:pt x="4331" y="7276"/>
                    <a:pt x="3404" y="6298"/>
                  </a:cubicBezTo>
                  <a:cubicBezTo>
                    <a:pt x="2477" y="5320"/>
                    <a:pt x="1359" y="4825"/>
                    <a:pt x="25" y="4825"/>
                  </a:cubicBezTo>
                  <a:lnTo>
                    <a:pt x="0" y="483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88" name="Shape 45"/>
            <p:cNvSpPr/>
            <p:nvPr/>
          </p:nvSpPr>
          <p:spPr>
            <a:xfrm>
              <a:off x="680213" y="6754563"/>
              <a:ext cx="23203" cy="25705"/>
            </a:xfrm>
            <a:custGeom>
              <a:avLst/>
              <a:gdLst/>
              <a:ahLst/>
              <a:cxnLst/>
              <a:rect l="0" t="0" r="0" b="0"/>
              <a:pathLst>
                <a:path w="23203" h="25705">
                  <a:moveTo>
                    <a:pt x="11925" y="0"/>
                  </a:moveTo>
                  <a:cubicBezTo>
                    <a:pt x="14922" y="0"/>
                    <a:pt x="17310" y="648"/>
                    <a:pt x="19075" y="1931"/>
                  </a:cubicBezTo>
                  <a:cubicBezTo>
                    <a:pt x="20841" y="3226"/>
                    <a:pt x="22111" y="5195"/>
                    <a:pt x="22885" y="7824"/>
                  </a:cubicBezTo>
                  <a:lnTo>
                    <a:pt x="16472" y="8992"/>
                  </a:lnTo>
                  <a:cubicBezTo>
                    <a:pt x="16256" y="7710"/>
                    <a:pt x="15761" y="6744"/>
                    <a:pt x="14999" y="6097"/>
                  </a:cubicBezTo>
                  <a:cubicBezTo>
                    <a:pt x="14237" y="5449"/>
                    <a:pt x="13246" y="5118"/>
                    <a:pt x="12027" y="5118"/>
                  </a:cubicBezTo>
                  <a:cubicBezTo>
                    <a:pt x="10401" y="5118"/>
                    <a:pt x="9106" y="5677"/>
                    <a:pt x="8141" y="6795"/>
                  </a:cubicBezTo>
                  <a:cubicBezTo>
                    <a:pt x="7175" y="7913"/>
                    <a:pt x="6693" y="9792"/>
                    <a:pt x="6693" y="12421"/>
                  </a:cubicBezTo>
                  <a:cubicBezTo>
                    <a:pt x="6693" y="15329"/>
                    <a:pt x="7188" y="17399"/>
                    <a:pt x="8166" y="18593"/>
                  </a:cubicBezTo>
                  <a:cubicBezTo>
                    <a:pt x="9144" y="19800"/>
                    <a:pt x="10465" y="20410"/>
                    <a:pt x="12116" y="20410"/>
                  </a:cubicBezTo>
                  <a:cubicBezTo>
                    <a:pt x="13348" y="20410"/>
                    <a:pt x="14364" y="20054"/>
                    <a:pt x="15151" y="19355"/>
                  </a:cubicBezTo>
                  <a:cubicBezTo>
                    <a:pt x="15939" y="18644"/>
                    <a:pt x="16497" y="17438"/>
                    <a:pt x="16815" y="15723"/>
                  </a:cubicBezTo>
                  <a:lnTo>
                    <a:pt x="23203" y="16815"/>
                  </a:lnTo>
                  <a:cubicBezTo>
                    <a:pt x="22543" y="19749"/>
                    <a:pt x="21272" y="21958"/>
                    <a:pt x="19380" y="23457"/>
                  </a:cubicBezTo>
                  <a:cubicBezTo>
                    <a:pt x="17501" y="24956"/>
                    <a:pt x="14973" y="25705"/>
                    <a:pt x="11811" y="25705"/>
                  </a:cubicBezTo>
                  <a:cubicBezTo>
                    <a:pt x="8217" y="25705"/>
                    <a:pt x="5347" y="24574"/>
                    <a:pt x="3213" y="22302"/>
                  </a:cubicBezTo>
                  <a:cubicBezTo>
                    <a:pt x="1067" y="20028"/>
                    <a:pt x="0" y="16891"/>
                    <a:pt x="0" y="12878"/>
                  </a:cubicBezTo>
                  <a:cubicBezTo>
                    <a:pt x="0" y="8814"/>
                    <a:pt x="1080" y="5652"/>
                    <a:pt x="3226" y="3391"/>
                  </a:cubicBezTo>
                  <a:cubicBezTo>
                    <a:pt x="5372" y="1131"/>
                    <a:pt x="8268" y="0"/>
                    <a:pt x="1192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89" name="Shape 46"/>
            <p:cNvSpPr/>
            <p:nvPr/>
          </p:nvSpPr>
          <p:spPr>
            <a:xfrm>
              <a:off x="772936" y="6745191"/>
              <a:ext cx="29578" cy="35103"/>
            </a:xfrm>
            <a:custGeom>
              <a:avLst/>
              <a:gdLst/>
              <a:ahLst/>
              <a:cxnLst/>
              <a:rect l="0" t="0" r="0" b="0"/>
              <a:pathLst>
                <a:path w="29578" h="35103">
                  <a:moveTo>
                    <a:pt x="15888" y="0"/>
                  </a:moveTo>
                  <a:cubicBezTo>
                    <a:pt x="20041" y="0"/>
                    <a:pt x="23419" y="1219"/>
                    <a:pt x="26010" y="3683"/>
                  </a:cubicBezTo>
                  <a:cubicBezTo>
                    <a:pt x="27559" y="5131"/>
                    <a:pt x="28715" y="7214"/>
                    <a:pt x="29489" y="9931"/>
                  </a:cubicBezTo>
                  <a:lnTo>
                    <a:pt x="22695" y="11557"/>
                  </a:lnTo>
                  <a:cubicBezTo>
                    <a:pt x="22301" y="9792"/>
                    <a:pt x="21463" y="8407"/>
                    <a:pt x="20180" y="7379"/>
                  </a:cubicBezTo>
                  <a:cubicBezTo>
                    <a:pt x="18910" y="6362"/>
                    <a:pt x="17361" y="5855"/>
                    <a:pt x="15545" y="5855"/>
                  </a:cubicBezTo>
                  <a:cubicBezTo>
                    <a:pt x="13030" y="5855"/>
                    <a:pt x="10986" y="6756"/>
                    <a:pt x="9423" y="8560"/>
                  </a:cubicBezTo>
                  <a:cubicBezTo>
                    <a:pt x="7849" y="10376"/>
                    <a:pt x="7061" y="13297"/>
                    <a:pt x="7061" y="17335"/>
                  </a:cubicBezTo>
                  <a:cubicBezTo>
                    <a:pt x="7061" y="21628"/>
                    <a:pt x="7836" y="24689"/>
                    <a:pt x="9385" y="26518"/>
                  </a:cubicBezTo>
                  <a:cubicBezTo>
                    <a:pt x="10922" y="28334"/>
                    <a:pt x="12929" y="29248"/>
                    <a:pt x="15405" y="29248"/>
                  </a:cubicBezTo>
                  <a:cubicBezTo>
                    <a:pt x="17221" y="29248"/>
                    <a:pt x="18796" y="28664"/>
                    <a:pt x="20104" y="27508"/>
                  </a:cubicBezTo>
                  <a:cubicBezTo>
                    <a:pt x="21412" y="26353"/>
                    <a:pt x="22365" y="24523"/>
                    <a:pt x="22936" y="22047"/>
                  </a:cubicBezTo>
                  <a:lnTo>
                    <a:pt x="29578" y="24155"/>
                  </a:lnTo>
                  <a:cubicBezTo>
                    <a:pt x="28562" y="27851"/>
                    <a:pt x="26861" y="30607"/>
                    <a:pt x="24498" y="32410"/>
                  </a:cubicBezTo>
                  <a:cubicBezTo>
                    <a:pt x="22123" y="34201"/>
                    <a:pt x="19114" y="35103"/>
                    <a:pt x="15469" y="35103"/>
                  </a:cubicBezTo>
                  <a:cubicBezTo>
                    <a:pt x="10960" y="35103"/>
                    <a:pt x="7264" y="33566"/>
                    <a:pt x="4356" y="30480"/>
                  </a:cubicBezTo>
                  <a:cubicBezTo>
                    <a:pt x="1461" y="27407"/>
                    <a:pt x="0" y="23190"/>
                    <a:pt x="0" y="17856"/>
                  </a:cubicBezTo>
                  <a:cubicBezTo>
                    <a:pt x="0" y="12205"/>
                    <a:pt x="1461" y="7810"/>
                    <a:pt x="4382" y="4687"/>
                  </a:cubicBezTo>
                  <a:cubicBezTo>
                    <a:pt x="7303" y="1562"/>
                    <a:pt x="11138" y="0"/>
                    <a:pt x="1588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90" name="Shape 47"/>
            <p:cNvSpPr/>
            <p:nvPr/>
          </p:nvSpPr>
          <p:spPr>
            <a:xfrm>
              <a:off x="656642" y="6745140"/>
              <a:ext cx="14453" cy="6743"/>
            </a:xfrm>
            <a:custGeom>
              <a:avLst/>
              <a:gdLst/>
              <a:ahLst/>
              <a:cxnLst/>
              <a:rect l="0" t="0" r="0" b="0"/>
              <a:pathLst>
                <a:path w="14453" h="6743">
                  <a:moveTo>
                    <a:pt x="0" y="0"/>
                  </a:moveTo>
                  <a:lnTo>
                    <a:pt x="3175" y="0"/>
                  </a:lnTo>
                  <a:cubicBezTo>
                    <a:pt x="3277" y="1105"/>
                    <a:pt x="3670" y="1930"/>
                    <a:pt x="4331" y="2489"/>
                  </a:cubicBezTo>
                  <a:cubicBezTo>
                    <a:pt x="4991" y="3060"/>
                    <a:pt x="5956" y="3339"/>
                    <a:pt x="7226" y="3339"/>
                  </a:cubicBezTo>
                  <a:cubicBezTo>
                    <a:pt x="8484" y="3339"/>
                    <a:pt x="9449" y="3060"/>
                    <a:pt x="10122" y="2489"/>
                  </a:cubicBezTo>
                  <a:cubicBezTo>
                    <a:pt x="10782" y="1930"/>
                    <a:pt x="11163" y="1105"/>
                    <a:pt x="11278" y="0"/>
                  </a:cubicBezTo>
                  <a:lnTo>
                    <a:pt x="14453" y="0"/>
                  </a:lnTo>
                  <a:cubicBezTo>
                    <a:pt x="14262" y="2108"/>
                    <a:pt x="13526" y="3746"/>
                    <a:pt x="12243" y="4952"/>
                  </a:cubicBezTo>
                  <a:cubicBezTo>
                    <a:pt x="10947" y="6146"/>
                    <a:pt x="9271" y="6743"/>
                    <a:pt x="7226" y="6743"/>
                  </a:cubicBezTo>
                  <a:cubicBezTo>
                    <a:pt x="5169" y="6743"/>
                    <a:pt x="3493" y="6146"/>
                    <a:pt x="2210" y="4952"/>
                  </a:cubicBezTo>
                  <a:cubicBezTo>
                    <a:pt x="914" y="3746"/>
                    <a:pt x="178" y="2108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91" name="Shape 48"/>
            <p:cNvSpPr/>
            <p:nvPr/>
          </p:nvSpPr>
          <p:spPr>
            <a:xfrm>
              <a:off x="825666" y="6765333"/>
              <a:ext cx="11951" cy="14377"/>
            </a:xfrm>
            <a:custGeom>
              <a:avLst/>
              <a:gdLst/>
              <a:ahLst/>
              <a:cxnLst/>
              <a:rect l="0" t="0" r="0" b="0"/>
              <a:pathLst>
                <a:path w="11951" h="14377">
                  <a:moveTo>
                    <a:pt x="0" y="0"/>
                  </a:moveTo>
                  <a:lnTo>
                    <a:pt x="1232" y="0"/>
                  </a:lnTo>
                  <a:cubicBezTo>
                    <a:pt x="3835" y="0"/>
                    <a:pt x="5817" y="178"/>
                    <a:pt x="7150" y="533"/>
                  </a:cubicBezTo>
                  <a:cubicBezTo>
                    <a:pt x="8484" y="889"/>
                    <a:pt x="9614" y="1677"/>
                    <a:pt x="10554" y="2908"/>
                  </a:cubicBezTo>
                  <a:cubicBezTo>
                    <a:pt x="11481" y="4140"/>
                    <a:pt x="11951" y="5562"/>
                    <a:pt x="11951" y="7201"/>
                  </a:cubicBezTo>
                  <a:cubicBezTo>
                    <a:pt x="11951" y="9296"/>
                    <a:pt x="11265" y="11023"/>
                    <a:pt x="9893" y="12370"/>
                  </a:cubicBezTo>
                  <a:cubicBezTo>
                    <a:pt x="8522" y="13716"/>
                    <a:pt x="5931" y="14377"/>
                    <a:pt x="2134" y="14377"/>
                  </a:cubicBezTo>
                  <a:lnTo>
                    <a:pt x="0" y="14377"/>
                  </a:lnTo>
                  <a:lnTo>
                    <a:pt x="0" y="10261"/>
                  </a:lnTo>
                  <a:lnTo>
                    <a:pt x="787" y="10261"/>
                  </a:lnTo>
                  <a:cubicBezTo>
                    <a:pt x="2692" y="10261"/>
                    <a:pt x="3912" y="9957"/>
                    <a:pt x="4445" y="9347"/>
                  </a:cubicBezTo>
                  <a:cubicBezTo>
                    <a:pt x="4991" y="8737"/>
                    <a:pt x="5258" y="8001"/>
                    <a:pt x="5258" y="7138"/>
                  </a:cubicBezTo>
                  <a:cubicBezTo>
                    <a:pt x="5258" y="5944"/>
                    <a:pt x="4800" y="5131"/>
                    <a:pt x="3886" y="4673"/>
                  </a:cubicBezTo>
                  <a:lnTo>
                    <a:pt x="0" y="415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92" name="Shape 49"/>
            <p:cNvSpPr/>
            <p:nvPr/>
          </p:nvSpPr>
          <p:spPr>
            <a:xfrm>
              <a:off x="842875" y="6754596"/>
              <a:ext cx="23387" cy="25587"/>
            </a:xfrm>
            <a:custGeom>
              <a:avLst/>
              <a:gdLst/>
              <a:ahLst/>
              <a:cxnLst/>
              <a:rect l="0" t="0" r="0" b="0"/>
              <a:pathLst>
                <a:path w="23387" h="25587">
                  <a:moveTo>
                    <a:pt x="23387" y="0"/>
                  </a:moveTo>
                  <a:lnTo>
                    <a:pt x="23387" y="5050"/>
                  </a:lnTo>
                  <a:lnTo>
                    <a:pt x="19444" y="6774"/>
                  </a:lnTo>
                  <a:cubicBezTo>
                    <a:pt x="18618" y="7930"/>
                    <a:pt x="18199" y="9784"/>
                    <a:pt x="18199" y="12312"/>
                  </a:cubicBezTo>
                  <a:cubicBezTo>
                    <a:pt x="18199" y="15550"/>
                    <a:pt x="18644" y="17747"/>
                    <a:pt x="19533" y="18877"/>
                  </a:cubicBezTo>
                  <a:lnTo>
                    <a:pt x="23387" y="20502"/>
                  </a:lnTo>
                  <a:lnTo>
                    <a:pt x="23387" y="25587"/>
                  </a:lnTo>
                  <a:lnTo>
                    <a:pt x="14821" y="22471"/>
                  </a:lnTo>
                  <a:cubicBezTo>
                    <a:pt x="12890" y="20325"/>
                    <a:pt x="11849" y="18052"/>
                    <a:pt x="11697" y="15626"/>
                  </a:cubicBezTo>
                  <a:lnTo>
                    <a:pt x="6515" y="15626"/>
                  </a:lnTo>
                  <a:lnTo>
                    <a:pt x="6515" y="25113"/>
                  </a:lnTo>
                  <a:lnTo>
                    <a:pt x="0" y="25113"/>
                  </a:lnTo>
                  <a:lnTo>
                    <a:pt x="0" y="526"/>
                  </a:lnTo>
                  <a:lnTo>
                    <a:pt x="6515" y="526"/>
                  </a:lnTo>
                  <a:lnTo>
                    <a:pt x="6515" y="10458"/>
                  </a:lnTo>
                  <a:lnTo>
                    <a:pt x="11697" y="10458"/>
                  </a:lnTo>
                  <a:cubicBezTo>
                    <a:pt x="12040" y="7307"/>
                    <a:pt x="13233" y="4780"/>
                    <a:pt x="15278" y="2850"/>
                  </a:cubicBezTo>
                  <a:lnTo>
                    <a:pt x="2338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93" name="Shape 50"/>
            <p:cNvSpPr/>
            <p:nvPr/>
          </p:nvSpPr>
          <p:spPr>
            <a:xfrm>
              <a:off x="880581" y="6754563"/>
              <a:ext cx="21184" cy="25705"/>
            </a:xfrm>
            <a:custGeom>
              <a:avLst/>
              <a:gdLst/>
              <a:ahLst/>
              <a:cxnLst/>
              <a:rect l="0" t="0" r="0" b="0"/>
              <a:pathLst>
                <a:path w="21184" h="25705">
                  <a:moveTo>
                    <a:pt x="10782" y="0"/>
                  </a:moveTo>
                  <a:cubicBezTo>
                    <a:pt x="13754" y="0"/>
                    <a:pt x="16053" y="686"/>
                    <a:pt x="17678" y="2045"/>
                  </a:cubicBezTo>
                  <a:cubicBezTo>
                    <a:pt x="19304" y="3404"/>
                    <a:pt x="20117" y="5106"/>
                    <a:pt x="20117" y="7163"/>
                  </a:cubicBezTo>
                  <a:cubicBezTo>
                    <a:pt x="20117" y="8446"/>
                    <a:pt x="19774" y="9500"/>
                    <a:pt x="19063" y="10338"/>
                  </a:cubicBezTo>
                  <a:cubicBezTo>
                    <a:pt x="18364" y="11189"/>
                    <a:pt x="17259" y="11964"/>
                    <a:pt x="15748" y="12688"/>
                  </a:cubicBezTo>
                  <a:cubicBezTo>
                    <a:pt x="17564" y="13183"/>
                    <a:pt x="18923" y="13932"/>
                    <a:pt x="19825" y="14936"/>
                  </a:cubicBezTo>
                  <a:cubicBezTo>
                    <a:pt x="20739" y="15939"/>
                    <a:pt x="21184" y="17196"/>
                    <a:pt x="21184" y="18695"/>
                  </a:cubicBezTo>
                  <a:cubicBezTo>
                    <a:pt x="21184" y="20600"/>
                    <a:pt x="20295" y="22251"/>
                    <a:pt x="18504" y="23635"/>
                  </a:cubicBezTo>
                  <a:cubicBezTo>
                    <a:pt x="16713" y="25019"/>
                    <a:pt x="14135" y="25705"/>
                    <a:pt x="10770" y="25705"/>
                  </a:cubicBezTo>
                  <a:cubicBezTo>
                    <a:pt x="4902" y="25705"/>
                    <a:pt x="1308" y="23419"/>
                    <a:pt x="0" y="18835"/>
                  </a:cubicBezTo>
                  <a:lnTo>
                    <a:pt x="5944" y="17742"/>
                  </a:lnTo>
                  <a:cubicBezTo>
                    <a:pt x="6909" y="20155"/>
                    <a:pt x="8484" y="21349"/>
                    <a:pt x="10693" y="21349"/>
                  </a:cubicBezTo>
                  <a:cubicBezTo>
                    <a:pt x="11913" y="21349"/>
                    <a:pt x="12890" y="21031"/>
                    <a:pt x="13627" y="20396"/>
                  </a:cubicBezTo>
                  <a:cubicBezTo>
                    <a:pt x="14364" y="19749"/>
                    <a:pt x="14719" y="19000"/>
                    <a:pt x="14719" y="18136"/>
                  </a:cubicBezTo>
                  <a:cubicBezTo>
                    <a:pt x="14719" y="17183"/>
                    <a:pt x="14338" y="16421"/>
                    <a:pt x="13576" y="15875"/>
                  </a:cubicBezTo>
                  <a:cubicBezTo>
                    <a:pt x="12814" y="15329"/>
                    <a:pt x="11811" y="15049"/>
                    <a:pt x="10579" y="15049"/>
                  </a:cubicBezTo>
                  <a:lnTo>
                    <a:pt x="9474" y="15049"/>
                  </a:lnTo>
                  <a:lnTo>
                    <a:pt x="9474" y="10821"/>
                  </a:lnTo>
                  <a:cubicBezTo>
                    <a:pt x="10592" y="10821"/>
                    <a:pt x="11417" y="10744"/>
                    <a:pt x="11925" y="10592"/>
                  </a:cubicBezTo>
                  <a:cubicBezTo>
                    <a:pt x="12433" y="10452"/>
                    <a:pt x="12916" y="10097"/>
                    <a:pt x="13373" y="9538"/>
                  </a:cubicBezTo>
                  <a:cubicBezTo>
                    <a:pt x="13830" y="8967"/>
                    <a:pt x="14059" y="8319"/>
                    <a:pt x="14059" y="7595"/>
                  </a:cubicBezTo>
                  <a:cubicBezTo>
                    <a:pt x="14059" y="6821"/>
                    <a:pt x="13767" y="6109"/>
                    <a:pt x="13208" y="5462"/>
                  </a:cubicBezTo>
                  <a:cubicBezTo>
                    <a:pt x="12649" y="4801"/>
                    <a:pt x="11798" y="4471"/>
                    <a:pt x="10668" y="4471"/>
                  </a:cubicBezTo>
                  <a:cubicBezTo>
                    <a:pt x="9804" y="4471"/>
                    <a:pt x="9030" y="4661"/>
                    <a:pt x="8357" y="5029"/>
                  </a:cubicBezTo>
                  <a:cubicBezTo>
                    <a:pt x="7671" y="5398"/>
                    <a:pt x="7061" y="6274"/>
                    <a:pt x="6503" y="7671"/>
                  </a:cubicBezTo>
                  <a:lnTo>
                    <a:pt x="991" y="6490"/>
                  </a:lnTo>
                  <a:cubicBezTo>
                    <a:pt x="1550" y="4331"/>
                    <a:pt x="2731" y="2705"/>
                    <a:pt x="4559" y="1626"/>
                  </a:cubicBezTo>
                  <a:cubicBezTo>
                    <a:pt x="6375" y="546"/>
                    <a:pt x="8458" y="0"/>
                    <a:pt x="1078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94" name="Shape 51"/>
            <p:cNvSpPr/>
            <p:nvPr/>
          </p:nvSpPr>
          <p:spPr>
            <a:xfrm>
              <a:off x="866262" y="6754563"/>
              <a:ext cx="11906" cy="25705"/>
            </a:xfrm>
            <a:custGeom>
              <a:avLst/>
              <a:gdLst/>
              <a:ahLst/>
              <a:cxnLst/>
              <a:rect l="0" t="0" r="0" b="0"/>
              <a:pathLst>
                <a:path w="11906" h="25705">
                  <a:moveTo>
                    <a:pt x="95" y="0"/>
                  </a:moveTo>
                  <a:cubicBezTo>
                    <a:pt x="3550" y="0"/>
                    <a:pt x="6382" y="1118"/>
                    <a:pt x="8592" y="3366"/>
                  </a:cubicBezTo>
                  <a:cubicBezTo>
                    <a:pt x="10801" y="5601"/>
                    <a:pt x="11906" y="8827"/>
                    <a:pt x="11906" y="13043"/>
                  </a:cubicBezTo>
                  <a:cubicBezTo>
                    <a:pt x="11906" y="15507"/>
                    <a:pt x="11500" y="17666"/>
                    <a:pt x="10662" y="19521"/>
                  </a:cubicBezTo>
                  <a:cubicBezTo>
                    <a:pt x="9836" y="21375"/>
                    <a:pt x="8579" y="22873"/>
                    <a:pt x="6877" y="24003"/>
                  </a:cubicBezTo>
                  <a:cubicBezTo>
                    <a:pt x="5188" y="25147"/>
                    <a:pt x="2965" y="25705"/>
                    <a:pt x="235" y="25705"/>
                  </a:cubicBezTo>
                  <a:lnTo>
                    <a:pt x="0" y="25620"/>
                  </a:lnTo>
                  <a:lnTo>
                    <a:pt x="0" y="20535"/>
                  </a:lnTo>
                  <a:lnTo>
                    <a:pt x="184" y="20613"/>
                  </a:lnTo>
                  <a:cubicBezTo>
                    <a:pt x="1861" y="20613"/>
                    <a:pt x="3105" y="19977"/>
                    <a:pt x="3943" y="18707"/>
                  </a:cubicBezTo>
                  <a:cubicBezTo>
                    <a:pt x="4769" y="17425"/>
                    <a:pt x="5188" y="15520"/>
                    <a:pt x="5188" y="12967"/>
                  </a:cubicBezTo>
                  <a:cubicBezTo>
                    <a:pt x="5188" y="9855"/>
                    <a:pt x="4743" y="7760"/>
                    <a:pt x="3842" y="6680"/>
                  </a:cubicBezTo>
                  <a:cubicBezTo>
                    <a:pt x="2927" y="5614"/>
                    <a:pt x="1657" y="5080"/>
                    <a:pt x="6" y="5080"/>
                  </a:cubicBezTo>
                  <a:lnTo>
                    <a:pt x="0" y="5083"/>
                  </a:lnTo>
                  <a:lnTo>
                    <a:pt x="0" y="33"/>
                  </a:lnTo>
                  <a:lnTo>
                    <a:pt x="9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95" name="Shape 52"/>
            <p:cNvSpPr/>
            <p:nvPr/>
          </p:nvSpPr>
          <p:spPr>
            <a:xfrm>
              <a:off x="448459" y="6691200"/>
              <a:ext cx="11894" cy="34031"/>
            </a:xfrm>
            <a:custGeom>
              <a:avLst/>
              <a:gdLst/>
              <a:ahLst/>
              <a:cxnLst/>
              <a:rect l="0" t="0" r="0" b="0"/>
              <a:pathLst>
                <a:path w="11894" h="34031">
                  <a:moveTo>
                    <a:pt x="11894" y="0"/>
                  </a:moveTo>
                  <a:lnTo>
                    <a:pt x="11894" y="4701"/>
                  </a:lnTo>
                  <a:lnTo>
                    <a:pt x="8001" y="6510"/>
                  </a:lnTo>
                  <a:cubicBezTo>
                    <a:pt x="6960" y="7730"/>
                    <a:pt x="6426" y="9546"/>
                    <a:pt x="6426" y="11959"/>
                  </a:cubicBezTo>
                  <a:cubicBezTo>
                    <a:pt x="6426" y="14727"/>
                    <a:pt x="6985" y="16759"/>
                    <a:pt x="8077" y="18080"/>
                  </a:cubicBezTo>
                  <a:lnTo>
                    <a:pt x="11894" y="19970"/>
                  </a:lnTo>
                  <a:lnTo>
                    <a:pt x="11894" y="24838"/>
                  </a:lnTo>
                  <a:lnTo>
                    <a:pt x="9982" y="24417"/>
                  </a:lnTo>
                  <a:cubicBezTo>
                    <a:pt x="8877" y="23871"/>
                    <a:pt x="7722" y="22944"/>
                    <a:pt x="6502" y="21636"/>
                  </a:cubicBezTo>
                  <a:lnTo>
                    <a:pt x="6502" y="34031"/>
                  </a:lnTo>
                  <a:lnTo>
                    <a:pt x="0" y="34031"/>
                  </a:lnTo>
                  <a:lnTo>
                    <a:pt x="0" y="84"/>
                  </a:lnTo>
                  <a:lnTo>
                    <a:pt x="6058" y="84"/>
                  </a:lnTo>
                  <a:lnTo>
                    <a:pt x="6058" y="3691"/>
                  </a:lnTo>
                  <a:cubicBezTo>
                    <a:pt x="6845" y="2459"/>
                    <a:pt x="7912" y="1456"/>
                    <a:pt x="9258" y="681"/>
                  </a:cubicBezTo>
                  <a:lnTo>
                    <a:pt x="1189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96" name="Shape 53"/>
            <p:cNvSpPr/>
            <p:nvPr/>
          </p:nvSpPr>
          <p:spPr>
            <a:xfrm>
              <a:off x="414689" y="6681924"/>
              <a:ext cx="27000" cy="33947"/>
            </a:xfrm>
            <a:custGeom>
              <a:avLst/>
              <a:gdLst/>
              <a:ahLst/>
              <a:cxnLst/>
              <a:rect l="0" t="0" r="0" b="0"/>
              <a:pathLst>
                <a:path w="27000" h="33947">
                  <a:moveTo>
                    <a:pt x="0" y="0"/>
                  </a:moveTo>
                  <a:lnTo>
                    <a:pt x="27000" y="0"/>
                  </a:lnTo>
                  <a:lnTo>
                    <a:pt x="27000" y="33947"/>
                  </a:lnTo>
                  <a:lnTo>
                    <a:pt x="20142" y="33947"/>
                  </a:lnTo>
                  <a:lnTo>
                    <a:pt x="20142" y="5690"/>
                  </a:lnTo>
                  <a:lnTo>
                    <a:pt x="6858" y="5690"/>
                  </a:lnTo>
                  <a:lnTo>
                    <a:pt x="6858" y="33947"/>
                  </a:lnTo>
                  <a:lnTo>
                    <a:pt x="0" y="3394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97" name="Shape 54"/>
            <p:cNvSpPr/>
            <p:nvPr/>
          </p:nvSpPr>
          <p:spPr>
            <a:xfrm>
              <a:off x="476106" y="6690725"/>
              <a:ext cx="12675" cy="25695"/>
            </a:xfrm>
            <a:custGeom>
              <a:avLst/>
              <a:gdLst/>
              <a:ahLst/>
              <a:cxnLst/>
              <a:rect l="0" t="0" r="0" b="0"/>
              <a:pathLst>
                <a:path w="12675" h="25695">
                  <a:moveTo>
                    <a:pt x="12662" y="0"/>
                  </a:moveTo>
                  <a:lnTo>
                    <a:pt x="12675" y="5"/>
                  </a:lnTo>
                  <a:lnTo>
                    <a:pt x="12675" y="5301"/>
                  </a:lnTo>
                  <a:lnTo>
                    <a:pt x="8407" y="7238"/>
                  </a:lnTo>
                  <a:cubicBezTo>
                    <a:pt x="7252" y="8547"/>
                    <a:pt x="6668" y="10413"/>
                    <a:pt x="6668" y="12852"/>
                  </a:cubicBezTo>
                  <a:cubicBezTo>
                    <a:pt x="6668" y="15291"/>
                    <a:pt x="7252" y="17157"/>
                    <a:pt x="8407" y="18453"/>
                  </a:cubicBezTo>
                  <a:lnTo>
                    <a:pt x="12675" y="20390"/>
                  </a:lnTo>
                  <a:lnTo>
                    <a:pt x="12675" y="25695"/>
                  </a:lnTo>
                  <a:lnTo>
                    <a:pt x="6261" y="24168"/>
                  </a:lnTo>
                  <a:cubicBezTo>
                    <a:pt x="4216" y="23152"/>
                    <a:pt x="2654" y="21666"/>
                    <a:pt x="1600" y="19697"/>
                  </a:cubicBezTo>
                  <a:cubicBezTo>
                    <a:pt x="533" y="17729"/>
                    <a:pt x="0" y="15329"/>
                    <a:pt x="0" y="12497"/>
                  </a:cubicBezTo>
                  <a:cubicBezTo>
                    <a:pt x="0" y="10337"/>
                    <a:pt x="533" y="8255"/>
                    <a:pt x="1600" y="6223"/>
                  </a:cubicBezTo>
                  <a:cubicBezTo>
                    <a:pt x="2654" y="4204"/>
                    <a:pt x="4166" y="2654"/>
                    <a:pt x="6121" y="1600"/>
                  </a:cubicBezTo>
                  <a:cubicBezTo>
                    <a:pt x="8077" y="533"/>
                    <a:pt x="10262" y="0"/>
                    <a:pt x="1266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98" name="Shape 55"/>
            <p:cNvSpPr/>
            <p:nvPr/>
          </p:nvSpPr>
          <p:spPr>
            <a:xfrm>
              <a:off x="460352" y="6690725"/>
              <a:ext cx="12097" cy="25705"/>
            </a:xfrm>
            <a:custGeom>
              <a:avLst/>
              <a:gdLst/>
              <a:ahLst/>
              <a:cxnLst/>
              <a:rect l="0" t="0" r="0" b="0"/>
              <a:pathLst>
                <a:path w="12097" h="25705">
                  <a:moveTo>
                    <a:pt x="1835" y="0"/>
                  </a:moveTo>
                  <a:cubicBezTo>
                    <a:pt x="4693" y="0"/>
                    <a:pt x="7118" y="1118"/>
                    <a:pt x="9100" y="3353"/>
                  </a:cubicBezTo>
                  <a:cubicBezTo>
                    <a:pt x="11093" y="5588"/>
                    <a:pt x="12097" y="8712"/>
                    <a:pt x="12097" y="12712"/>
                  </a:cubicBezTo>
                  <a:cubicBezTo>
                    <a:pt x="12097" y="16814"/>
                    <a:pt x="11093" y="20015"/>
                    <a:pt x="9087" y="22289"/>
                  </a:cubicBezTo>
                  <a:cubicBezTo>
                    <a:pt x="7080" y="24561"/>
                    <a:pt x="4642" y="25705"/>
                    <a:pt x="1784" y="25705"/>
                  </a:cubicBezTo>
                  <a:lnTo>
                    <a:pt x="0" y="25312"/>
                  </a:lnTo>
                  <a:lnTo>
                    <a:pt x="0" y="20444"/>
                  </a:lnTo>
                  <a:lnTo>
                    <a:pt x="184" y="20536"/>
                  </a:lnTo>
                  <a:cubicBezTo>
                    <a:pt x="1708" y="20536"/>
                    <a:pt x="2965" y="19926"/>
                    <a:pt x="3969" y="18720"/>
                  </a:cubicBezTo>
                  <a:cubicBezTo>
                    <a:pt x="4972" y="17513"/>
                    <a:pt x="5467" y="15519"/>
                    <a:pt x="5467" y="12750"/>
                  </a:cubicBezTo>
                  <a:cubicBezTo>
                    <a:pt x="5467" y="10172"/>
                    <a:pt x="4947" y="8268"/>
                    <a:pt x="3918" y="7010"/>
                  </a:cubicBezTo>
                  <a:cubicBezTo>
                    <a:pt x="2889" y="5766"/>
                    <a:pt x="1607" y="5143"/>
                    <a:pt x="70" y="5143"/>
                  </a:cubicBezTo>
                  <a:lnTo>
                    <a:pt x="0" y="5176"/>
                  </a:lnTo>
                  <a:lnTo>
                    <a:pt x="0" y="474"/>
                  </a:lnTo>
                  <a:lnTo>
                    <a:pt x="183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99" name="Shape 56"/>
            <p:cNvSpPr/>
            <p:nvPr/>
          </p:nvSpPr>
          <p:spPr>
            <a:xfrm>
              <a:off x="488781" y="6690730"/>
              <a:ext cx="12700" cy="25700"/>
            </a:xfrm>
            <a:custGeom>
              <a:avLst/>
              <a:gdLst/>
              <a:ahLst/>
              <a:cxnLst/>
              <a:rect l="0" t="0" r="0" b="0"/>
              <a:pathLst>
                <a:path w="12700" h="25700">
                  <a:moveTo>
                    <a:pt x="0" y="0"/>
                  </a:moveTo>
                  <a:lnTo>
                    <a:pt x="9131" y="3615"/>
                  </a:lnTo>
                  <a:cubicBezTo>
                    <a:pt x="11519" y="6028"/>
                    <a:pt x="12700" y="9089"/>
                    <a:pt x="12700" y="12771"/>
                  </a:cubicBezTo>
                  <a:cubicBezTo>
                    <a:pt x="12700" y="16492"/>
                    <a:pt x="11506" y="19579"/>
                    <a:pt x="9106" y="22030"/>
                  </a:cubicBezTo>
                  <a:cubicBezTo>
                    <a:pt x="6706" y="24468"/>
                    <a:pt x="3683" y="25700"/>
                    <a:pt x="38" y="25700"/>
                  </a:cubicBezTo>
                  <a:lnTo>
                    <a:pt x="0" y="25691"/>
                  </a:lnTo>
                  <a:lnTo>
                    <a:pt x="0" y="20386"/>
                  </a:lnTo>
                  <a:lnTo>
                    <a:pt x="13" y="20391"/>
                  </a:lnTo>
                  <a:cubicBezTo>
                    <a:pt x="1714" y="20391"/>
                    <a:pt x="3137" y="19744"/>
                    <a:pt x="4280" y="18448"/>
                  </a:cubicBezTo>
                  <a:cubicBezTo>
                    <a:pt x="5436" y="17152"/>
                    <a:pt x="6007" y="15273"/>
                    <a:pt x="6007" y="12797"/>
                  </a:cubicBezTo>
                  <a:cubicBezTo>
                    <a:pt x="6007" y="10384"/>
                    <a:pt x="5436" y="8542"/>
                    <a:pt x="4280" y="7234"/>
                  </a:cubicBezTo>
                  <a:cubicBezTo>
                    <a:pt x="3137" y="5938"/>
                    <a:pt x="1714" y="5291"/>
                    <a:pt x="13" y="5291"/>
                  </a:cubicBezTo>
                  <a:lnTo>
                    <a:pt x="0" y="52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00" name="Shape 57"/>
            <p:cNvSpPr/>
            <p:nvPr/>
          </p:nvSpPr>
          <p:spPr>
            <a:xfrm>
              <a:off x="504681" y="6690725"/>
              <a:ext cx="11646" cy="25581"/>
            </a:xfrm>
            <a:custGeom>
              <a:avLst/>
              <a:gdLst/>
              <a:ahLst/>
              <a:cxnLst/>
              <a:rect l="0" t="0" r="0" b="0"/>
              <a:pathLst>
                <a:path w="11646" h="25581">
                  <a:moveTo>
                    <a:pt x="11278" y="0"/>
                  </a:moveTo>
                  <a:lnTo>
                    <a:pt x="11646" y="153"/>
                  </a:lnTo>
                  <a:lnTo>
                    <a:pt x="11646" y="4990"/>
                  </a:lnTo>
                  <a:lnTo>
                    <a:pt x="8153" y="6528"/>
                  </a:lnTo>
                  <a:cubicBezTo>
                    <a:pt x="7226" y="7556"/>
                    <a:pt x="6769" y="8966"/>
                    <a:pt x="6782" y="10744"/>
                  </a:cubicBezTo>
                  <a:lnTo>
                    <a:pt x="11646" y="10744"/>
                  </a:lnTo>
                  <a:lnTo>
                    <a:pt x="11646" y="14719"/>
                  </a:lnTo>
                  <a:lnTo>
                    <a:pt x="6668" y="14719"/>
                  </a:lnTo>
                  <a:cubicBezTo>
                    <a:pt x="6718" y="16649"/>
                    <a:pt x="7239" y="18161"/>
                    <a:pt x="8242" y="19228"/>
                  </a:cubicBezTo>
                  <a:lnTo>
                    <a:pt x="11646" y="20693"/>
                  </a:lnTo>
                  <a:lnTo>
                    <a:pt x="11646" y="25581"/>
                  </a:lnTo>
                  <a:lnTo>
                    <a:pt x="2426" y="21513"/>
                  </a:lnTo>
                  <a:cubicBezTo>
                    <a:pt x="813" y="19265"/>
                    <a:pt x="0" y="16446"/>
                    <a:pt x="0" y="13030"/>
                  </a:cubicBezTo>
                  <a:cubicBezTo>
                    <a:pt x="0" y="8953"/>
                    <a:pt x="1067" y="5766"/>
                    <a:pt x="3200" y="3454"/>
                  </a:cubicBezTo>
                  <a:cubicBezTo>
                    <a:pt x="5321" y="1156"/>
                    <a:pt x="8014" y="0"/>
                    <a:pt x="1127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01" name="Shape 58"/>
            <p:cNvSpPr/>
            <p:nvPr/>
          </p:nvSpPr>
          <p:spPr>
            <a:xfrm>
              <a:off x="516327" y="6708048"/>
              <a:ext cx="10973" cy="8382"/>
            </a:xfrm>
            <a:custGeom>
              <a:avLst/>
              <a:gdLst/>
              <a:ahLst/>
              <a:cxnLst/>
              <a:rect l="0" t="0" r="0" b="0"/>
              <a:pathLst>
                <a:path w="10973" h="8382">
                  <a:moveTo>
                    <a:pt x="4496" y="0"/>
                  </a:moveTo>
                  <a:lnTo>
                    <a:pt x="10973" y="1079"/>
                  </a:lnTo>
                  <a:cubicBezTo>
                    <a:pt x="10147" y="3466"/>
                    <a:pt x="8827" y="5270"/>
                    <a:pt x="7036" y="6514"/>
                  </a:cubicBezTo>
                  <a:cubicBezTo>
                    <a:pt x="5233" y="7759"/>
                    <a:pt x="2985" y="8382"/>
                    <a:pt x="280" y="8382"/>
                  </a:cubicBezTo>
                  <a:lnTo>
                    <a:pt x="0" y="8258"/>
                  </a:lnTo>
                  <a:lnTo>
                    <a:pt x="0" y="3370"/>
                  </a:lnTo>
                  <a:lnTo>
                    <a:pt x="343" y="3518"/>
                  </a:lnTo>
                  <a:cubicBezTo>
                    <a:pt x="1372" y="3518"/>
                    <a:pt x="2223" y="3238"/>
                    <a:pt x="2921" y="2679"/>
                  </a:cubicBezTo>
                  <a:cubicBezTo>
                    <a:pt x="3620" y="2121"/>
                    <a:pt x="4140" y="1232"/>
                    <a:pt x="449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02" name="Shape 59"/>
            <p:cNvSpPr/>
            <p:nvPr/>
          </p:nvSpPr>
          <p:spPr>
            <a:xfrm>
              <a:off x="577440" y="6691284"/>
              <a:ext cx="19799" cy="24587"/>
            </a:xfrm>
            <a:custGeom>
              <a:avLst/>
              <a:gdLst/>
              <a:ahLst/>
              <a:cxnLst/>
              <a:rect l="0" t="0" r="0" b="0"/>
              <a:pathLst>
                <a:path w="19799" h="24587">
                  <a:moveTo>
                    <a:pt x="0" y="0"/>
                  </a:moveTo>
                  <a:lnTo>
                    <a:pt x="14542" y="0"/>
                  </a:lnTo>
                  <a:lnTo>
                    <a:pt x="14542" y="10210"/>
                  </a:lnTo>
                  <a:lnTo>
                    <a:pt x="19799" y="10210"/>
                  </a:lnTo>
                  <a:lnTo>
                    <a:pt x="19799" y="14353"/>
                  </a:lnTo>
                  <a:lnTo>
                    <a:pt x="18758" y="14211"/>
                  </a:lnTo>
                  <a:lnTo>
                    <a:pt x="14542" y="14211"/>
                  </a:lnTo>
                  <a:lnTo>
                    <a:pt x="14542" y="20459"/>
                  </a:lnTo>
                  <a:lnTo>
                    <a:pt x="19799" y="20459"/>
                  </a:lnTo>
                  <a:lnTo>
                    <a:pt x="19799" y="24587"/>
                  </a:lnTo>
                  <a:lnTo>
                    <a:pt x="8039" y="24587"/>
                  </a:lnTo>
                  <a:lnTo>
                    <a:pt x="8039" y="5245"/>
                  </a:lnTo>
                  <a:lnTo>
                    <a:pt x="0" y="524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03" name="Shape 60"/>
            <p:cNvSpPr/>
            <p:nvPr/>
          </p:nvSpPr>
          <p:spPr>
            <a:xfrm>
              <a:off x="553780" y="6691284"/>
              <a:ext cx="22250" cy="24587"/>
            </a:xfrm>
            <a:custGeom>
              <a:avLst/>
              <a:gdLst/>
              <a:ahLst/>
              <a:cxnLst/>
              <a:rect l="0" t="0" r="0" b="0"/>
              <a:pathLst>
                <a:path w="22250" h="24587">
                  <a:moveTo>
                    <a:pt x="0" y="0"/>
                  </a:moveTo>
                  <a:lnTo>
                    <a:pt x="22250" y="0"/>
                  </a:lnTo>
                  <a:lnTo>
                    <a:pt x="22250" y="5245"/>
                  </a:lnTo>
                  <a:lnTo>
                    <a:pt x="14376" y="5245"/>
                  </a:lnTo>
                  <a:lnTo>
                    <a:pt x="14376" y="24587"/>
                  </a:lnTo>
                  <a:lnTo>
                    <a:pt x="7874" y="24587"/>
                  </a:lnTo>
                  <a:lnTo>
                    <a:pt x="7874" y="5245"/>
                  </a:lnTo>
                  <a:lnTo>
                    <a:pt x="0" y="524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04" name="Shape 61"/>
            <p:cNvSpPr/>
            <p:nvPr/>
          </p:nvSpPr>
          <p:spPr>
            <a:xfrm>
              <a:off x="532698" y="6691119"/>
              <a:ext cx="20612" cy="24752"/>
            </a:xfrm>
            <a:custGeom>
              <a:avLst/>
              <a:gdLst/>
              <a:ahLst/>
              <a:cxnLst/>
              <a:rect l="0" t="0" r="0" b="0"/>
              <a:pathLst>
                <a:path w="20612" h="24752">
                  <a:moveTo>
                    <a:pt x="17018" y="0"/>
                  </a:moveTo>
                  <a:cubicBezTo>
                    <a:pt x="17513" y="0"/>
                    <a:pt x="18377" y="38"/>
                    <a:pt x="19596" y="114"/>
                  </a:cubicBezTo>
                  <a:lnTo>
                    <a:pt x="19622" y="4419"/>
                  </a:lnTo>
                  <a:cubicBezTo>
                    <a:pt x="17907" y="4419"/>
                    <a:pt x="16802" y="4584"/>
                    <a:pt x="16332" y="4902"/>
                  </a:cubicBezTo>
                  <a:cubicBezTo>
                    <a:pt x="15850" y="5245"/>
                    <a:pt x="15329" y="6261"/>
                    <a:pt x="14783" y="7938"/>
                  </a:cubicBezTo>
                  <a:cubicBezTo>
                    <a:pt x="14021" y="10210"/>
                    <a:pt x="12929" y="11607"/>
                    <a:pt x="11519" y="12128"/>
                  </a:cubicBezTo>
                  <a:cubicBezTo>
                    <a:pt x="13564" y="12700"/>
                    <a:pt x="15303" y="14491"/>
                    <a:pt x="16726" y="17475"/>
                  </a:cubicBezTo>
                  <a:cubicBezTo>
                    <a:pt x="16802" y="17640"/>
                    <a:pt x="16891" y="17793"/>
                    <a:pt x="16980" y="17970"/>
                  </a:cubicBezTo>
                  <a:lnTo>
                    <a:pt x="20612" y="24752"/>
                  </a:lnTo>
                  <a:lnTo>
                    <a:pt x="13614" y="24752"/>
                  </a:lnTo>
                  <a:lnTo>
                    <a:pt x="10376" y="17640"/>
                  </a:lnTo>
                  <a:cubicBezTo>
                    <a:pt x="9715" y="16205"/>
                    <a:pt x="9144" y="15291"/>
                    <a:pt x="8649" y="14871"/>
                  </a:cubicBezTo>
                  <a:cubicBezTo>
                    <a:pt x="8166" y="14465"/>
                    <a:pt x="7442" y="14262"/>
                    <a:pt x="6490" y="14262"/>
                  </a:cubicBezTo>
                  <a:lnTo>
                    <a:pt x="6490" y="24752"/>
                  </a:lnTo>
                  <a:lnTo>
                    <a:pt x="0" y="24752"/>
                  </a:lnTo>
                  <a:lnTo>
                    <a:pt x="0" y="165"/>
                  </a:lnTo>
                  <a:lnTo>
                    <a:pt x="6490" y="165"/>
                  </a:lnTo>
                  <a:lnTo>
                    <a:pt x="6490" y="10210"/>
                  </a:lnTo>
                  <a:cubicBezTo>
                    <a:pt x="7569" y="10083"/>
                    <a:pt x="8331" y="9753"/>
                    <a:pt x="8776" y="9207"/>
                  </a:cubicBezTo>
                  <a:cubicBezTo>
                    <a:pt x="9233" y="8674"/>
                    <a:pt x="9766" y="7493"/>
                    <a:pt x="10401" y="5664"/>
                  </a:cubicBezTo>
                  <a:cubicBezTo>
                    <a:pt x="11239" y="3251"/>
                    <a:pt x="12141" y="1689"/>
                    <a:pt x="13132" y="1015"/>
                  </a:cubicBezTo>
                  <a:cubicBezTo>
                    <a:pt x="14122" y="343"/>
                    <a:pt x="15418" y="0"/>
                    <a:pt x="1701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05" name="Shape 62"/>
            <p:cNvSpPr/>
            <p:nvPr/>
          </p:nvSpPr>
          <p:spPr>
            <a:xfrm>
              <a:off x="516327" y="6690879"/>
              <a:ext cx="11417" cy="14566"/>
            </a:xfrm>
            <a:custGeom>
              <a:avLst/>
              <a:gdLst/>
              <a:ahLst/>
              <a:cxnLst/>
              <a:rect l="0" t="0" r="0" b="0"/>
              <a:pathLst>
                <a:path w="11417" h="14566">
                  <a:moveTo>
                    <a:pt x="0" y="0"/>
                  </a:moveTo>
                  <a:lnTo>
                    <a:pt x="8293" y="3466"/>
                  </a:lnTo>
                  <a:cubicBezTo>
                    <a:pt x="10401" y="5879"/>
                    <a:pt x="11417" y="9587"/>
                    <a:pt x="11329" y="14566"/>
                  </a:cubicBezTo>
                  <a:lnTo>
                    <a:pt x="0" y="14566"/>
                  </a:lnTo>
                  <a:lnTo>
                    <a:pt x="0" y="10590"/>
                  </a:lnTo>
                  <a:lnTo>
                    <a:pt x="4864" y="10590"/>
                  </a:lnTo>
                  <a:cubicBezTo>
                    <a:pt x="4813" y="8711"/>
                    <a:pt x="4331" y="7276"/>
                    <a:pt x="3404" y="6298"/>
                  </a:cubicBezTo>
                  <a:cubicBezTo>
                    <a:pt x="2477" y="5307"/>
                    <a:pt x="1346" y="4825"/>
                    <a:pt x="26" y="4825"/>
                  </a:cubicBezTo>
                  <a:lnTo>
                    <a:pt x="0" y="483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06" name="Shape 63"/>
            <p:cNvSpPr/>
            <p:nvPr/>
          </p:nvSpPr>
          <p:spPr>
            <a:xfrm>
              <a:off x="597239" y="6701494"/>
              <a:ext cx="11951" cy="14377"/>
            </a:xfrm>
            <a:custGeom>
              <a:avLst/>
              <a:gdLst/>
              <a:ahLst/>
              <a:cxnLst/>
              <a:rect l="0" t="0" r="0" b="0"/>
              <a:pathLst>
                <a:path w="11951" h="14377">
                  <a:moveTo>
                    <a:pt x="0" y="0"/>
                  </a:moveTo>
                  <a:lnTo>
                    <a:pt x="1232" y="0"/>
                  </a:lnTo>
                  <a:cubicBezTo>
                    <a:pt x="3835" y="0"/>
                    <a:pt x="5817" y="178"/>
                    <a:pt x="7150" y="534"/>
                  </a:cubicBezTo>
                  <a:cubicBezTo>
                    <a:pt x="8484" y="889"/>
                    <a:pt x="9614" y="1677"/>
                    <a:pt x="10554" y="2896"/>
                  </a:cubicBezTo>
                  <a:cubicBezTo>
                    <a:pt x="11481" y="4128"/>
                    <a:pt x="11951" y="5563"/>
                    <a:pt x="11951" y="7201"/>
                  </a:cubicBezTo>
                  <a:cubicBezTo>
                    <a:pt x="11951" y="9296"/>
                    <a:pt x="11265" y="11024"/>
                    <a:pt x="9893" y="12357"/>
                  </a:cubicBezTo>
                  <a:cubicBezTo>
                    <a:pt x="8522" y="13704"/>
                    <a:pt x="5931" y="14377"/>
                    <a:pt x="2134" y="14377"/>
                  </a:cubicBezTo>
                  <a:lnTo>
                    <a:pt x="0" y="14377"/>
                  </a:lnTo>
                  <a:lnTo>
                    <a:pt x="0" y="10249"/>
                  </a:lnTo>
                  <a:lnTo>
                    <a:pt x="787" y="10249"/>
                  </a:lnTo>
                  <a:cubicBezTo>
                    <a:pt x="2692" y="10249"/>
                    <a:pt x="3912" y="9944"/>
                    <a:pt x="4445" y="9335"/>
                  </a:cubicBezTo>
                  <a:cubicBezTo>
                    <a:pt x="4991" y="8725"/>
                    <a:pt x="5258" y="7989"/>
                    <a:pt x="5258" y="7125"/>
                  </a:cubicBezTo>
                  <a:cubicBezTo>
                    <a:pt x="5258" y="5944"/>
                    <a:pt x="4801" y="5118"/>
                    <a:pt x="3886" y="4674"/>
                  </a:cubicBezTo>
                  <a:lnTo>
                    <a:pt x="0" y="414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07" name="Shape 64"/>
            <p:cNvSpPr/>
            <p:nvPr/>
          </p:nvSpPr>
          <p:spPr>
            <a:xfrm>
              <a:off x="611577" y="6691284"/>
              <a:ext cx="22250" cy="24587"/>
            </a:xfrm>
            <a:custGeom>
              <a:avLst/>
              <a:gdLst/>
              <a:ahLst/>
              <a:cxnLst/>
              <a:rect l="0" t="0" r="0" b="0"/>
              <a:pathLst>
                <a:path w="22250" h="24587">
                  <a:moveTo>
                    <a:pt x="0" y="0"/>
                  </a:moveTo>
                  <a:lnTo>
                    <a:pt x="22250" y="0"/>
                  </a:lnTo>
                  <a:lnTo>
                    <a:pt x="22250" y="5245"/>
                  </a:lnTo>
                  <a:lnTo>
                    <a:pt x="14376" y="5245"/>
                  </a:lnTo>
                  <a:lnTo>
                    <a:pt x="14376" y="24587"/>
                  </a:lnTo>
                  <a:lnTo>
                    <a:pt x="7874" y="24587"/>
                  </a:lnTo>
                  <a:lnTo>
                    <a:pt x="7874" y="5245"/>
                  </a:lnTo>
                  <a:lnTo>
                    <a:pt x="0" y="524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08" name="Shape 65"/>
            <p:cNvSpPr/>
            <p:nvPr/>
          </p:nvSpPr>
          <p:spPr>
            <a:xfrm>
              <a:off x="649004" y="6690725"/>
              <a:ext cx="11646" cy="25581"/>
            </a:xfrm>
            <a:custGeom>
              <a:avLst/>
              <a:gdLst/>
              <a:ahLst/>
              <a:cxnLst/>
              <a:rect l="0" t="0" r="0" b="0"/>
              <a:pathLst>
                <a:path w="11646" h="25581">
                  <a:moveTo>
                    <a:pt x="11278" y="0"/>
                  </a:moveTo>
                  <a:lnTo>
                    <a:pt x="11646" y="153"/>
                  </a:lnTo>
                  <a:lnTo>
                    <a:pt x="11646" y="4989"/>
                  </a:lnTo>
                  <a:lnTo>
                    <a:pt x="8141" y="6528"/>
                  </a:lnTo>
                  <a:cubicBezTo>
                    <a:pt x="7226" y="7556"/>
                    <a:pt x="6769" y="8966"/>
                    <a:pt x="6782" y="10744"/>
                  </a:cubicBezTo>
                  <a:lnTo>
                    <a:pt x="11646" y="10744"/>
                  </a:lnTo>
                  <a:lnTo>
                    <a:pt x="11646" y="14719"/>
                  </a:lnTo>
                  <a:lnTo>
                    <a:pt x="6668" y="14719"/>
                  </a:lnTo>
                  <a:cubicBezTo>
                    <a:pt x="6706" y="16649"/>
                    <a:pt x="7239" y="18161"/>
                    <a:pt x="8242" y="19228"/>
                  </a:cubicBezTo>
                  <a:lnTo>
                    <a:pt x="11646" y="20693"/>
                  </a:lnTo>
                  <a:lnTo>
                    <a:pt x="11646" y="25581"/>
                  </a:lnTo>
                  <a:lnTo>
                    <a:pt x="2426" y="21513"/>
                  </a:lnTo>
                  <a:cubicBezTo>
                    <a:pt x="800" y="19265"/>
                    <a:pt x="0" y="16446"/>
                    <a:pt x="0" y="13030"/>
                  </a:cubicBezTo>
                  <a:cubicBezTo>
                    <a:pt x="0" y="8953"/>
                    <a:pt x="1067" y="5766"/>
                    <a:pt x="3188" y="3454"/>
                  </a:cubicBezTo>
                  <a:cubicBezTo>
                    <a:pt x="5321" y="1156"/>
                    <a:pt x="8014" y="0"/>
                    <a:pt x="1127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09" name="Shape 66"/>
            <p:cNvSpPr/>
            <p:nvPr/>
          </p:nvSpPr>
          <p:spPr>
            <a:xfrm>
              <a:off x="660650" y="6708048"/>
              <a:ext cx="10973" cy="8382"/>
            </a:xfrm>
            <a:custGeom>
              <a:avLst/>
              <a:gdLst/>
              <a:ahLst/>
              <a:cxnLst/>
              <a:rect l="0" t="0" r="0" b="0"/>
              <a:pathLst>
                <a:path w="10973" h="8382">
                  <a:moveTo>
                    <a:pt x="4496" y="0"/>
                  </a:moveTo>
                  <a:lnTo>
                    <a:pt x="10973" y="1079"/>
                  </a:lnTo>
                  <a:cubicBezTo>
                    <a:pt x="10135" y="3466"/>
                    <a:pt x="8827" y="5270"/>
                    <a:pt x="7023" y="6514"/>
                  </a:cubicBezTo>
                  <a:cubicBezTo>
                    <a:pt x="5233" y="7759"/>
                    <a:pt x="2972" y="8382"/>
                    <a:pt x="280" y="8382"/>
                  </a:cubicBezTo>
                  <a:lnTo>
                    <a:pt x="0" y="8258"/>
                  </a:lnTo>
                  <a:lnTo>
                    <a:pt x="0" y="3370"/>
                  </a:lnTo>
                  <a:lnTo>
                    <a:pt x="343" y="3518"/>
                  </a:lnTo>
                  <a:cubicBezTo>
                    <a:pt x="1359" y="3518"/>
                    <a:pt x="2223" y="3238"/>
                    <a:pt x="2921" y="2679"/>
                  </a:cubicBezTo>
                  <a:cubicBezTo>
                    <a:pt x="3607" y="2121"/>
                    <a:pt x="4140" y="1232"/>
                    <a:pt x="449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10" name="Shape 67"/>
            <p:cNvSpPr/>
            <p:nvPr/>
          </p:nvSpPr>
          <p:spPr>
            <a:xfrm>
              <a:off x="660650" y="6690879"/>
              <a:ext cx="11417" cy="14566"/>
            </a:xfrm>
            <a:custGeom>
              <a:avLst/>
              <a:gdLst/>
              <a:ahLst/>
              <a:cxnLst/>
              <a:rect l="0" t="0" r="0" b="0"/>
              <a:pathLst>
                <a:path w="11417" h="14566">
                  <a:moveTo>
                    <a:pt x="0" y="0"/>
                  </a:moveTo>
                  <a:lnTo>
                    <a:pt x="8293" y="3466"/>
                  </a:lnTo>
                  <a:cubicBezTo>
                    <a:pt x="10401" y="5879"/>
                    <a:pt x="11417" y="9587"/>
                    <a:pt x="11316" y="14566"/>
                  </a:cubicBezTo>
                  <a:lnTo>
                    <a:pt x="0" y="14566"/>
                  </a:lnTo>
                  <a:lnTo>
                    <a:pt x="0" y="10590"/>
                  </a:lnTo>
                  <a:lnTo>
                    <a:pt x="4864" y="10590"/>
                  </a:lnTo>
                  <a:cubicBezTo>
                    <a:pt x="4813" y="8711"/>
                    <a:pt x="4331" y="7276"/>
                    <a:pt x="3404" y="6298"/>
                  </a:cubicBezTo>
                  <a:cubicBezTo>
                    <a:pt x="2477" y="5307"/>
                    <a:pt x="1346" y="4825"/>
                    <a:pt x="26" y="4825"/>
                  </a:cubicBezTo>
                  <a:lnTo>
                    <a:pt x="0" y="483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11" name="Shape 68"/>
            <p:cNvSpPr/>
            <p:nvPr/>
          </p:nvSpPr>
          <p:spPr>
            <a:xfrm>
              <a:off x="688997" y="6690725"/>
              <a:ext cx="11201" cy="25705"/>
            </a:xfrm>
            <a:custGeom>
              <a:avLst/>
              <a:gdLst/>
              <a:ahLst/>
              <a:cxnLst/>
              <a:rect l="0" t="0" r="0" b="0"/>
              <a:pathLst>
                <a:path w="11201" h="25705">
                  <a:moveTo>
                    <a:pt x="9373" y="0"/>
                  </a:moveTo>
                  <a:lnTo>
                    <a:pt x="11201" y="467"/>
                  </a:lnTo>
                  <a:lnTo>
                    <a:pt x="11201" y="5013"/>
                  </a:lnTo>
                  <a:lnTo>
                    <a:pt x="8090" y="7138"/>
                  </a:lnTo>
                  <a:cubicBezTo>
                    <a:pt x="7188" y="8585"/>
                    <a:pt x="6731" y="10490"/>
                    <a:pt x="6731" y="12852"/>
                  </a:cubicBezTo>
                  <a:cubicBezTo>
                    <a:pt x="6731" y="15227"/>
                    <a:pt x="7150" y="17132"/>
                    <a:pt x="8001" y="18567"/>
                  </a:cubicBezTo>
                  <a:cubicBezTo>
                    <a:pt x="8839" y="20002"/>
                    <a:pt x="9881" y="20726"/>
                    <a:pt x="11138" y="20726"/>
                  </a:cubicBezTo>
                  <a:lnTo>
                    <a:pt x="11201" y="20683"/>
                  </a:lnTo>
                  <a:lnTo>
                    <a:pt x="11201" y="25183"/>
                  </a:lnTo>
                  <a:lnTo>
                    <a:pt x="9169" y="25705"/>
                  </a:lnTo>
                  <a:cubicBezTo>
                    <a:pt x="6515" y="25705"/>
                    <a:pt x="4318" y="24473"/>
                    <a:pt x="2591" y="22022"/>
                  </a:cubicBezTo>
                  <a:cubicBezTo>
                    <a:pt x="864" y="19570"/>
                    <a:pt x="0" y="16472"/>
                    <a:pt x="0" y="12750"/>
                  </a:cubicBezTo>
                  <a:cubicBezTo>
                    <a:pt x="0" y="9068"/>
                    <a:pt x="991" y="6020"/>
                    <a:pt x="2959" y="3607"/>
                  </a:cubicBezTo>
                  <a:cubicBezTo>
                    <a:pt x="4940" y="1206"/>
                    <a:pt x="7074" y="0"/>
                    <a:pt x="93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12" name="Shape 69"/>
            <p:cNvSpPr/>
            <p:nvPr/>
          </p:nvSpPr>
          <p:spPr>
            <a:xfrm>
              <a:off x="700198" y="6681924"/>
              <a:ext cx="15253" cy="43307"/>
            </a:xfrm>
            <a:custGeom>
              <a:avLst/>
              <a:gdLst/>
              <a:ahLst/>
              <a:cxnLst/>
              <a:rect l="0" t="0" r="0" b="0"/>
              <a:pathLst>
                <a:path w="15253" h="43307">
                  <a:moveTo>
                    <a:pt x="4407" y="0"/>
                  </a:moveTo>
                  <a:lnTo>
                    <a:pt x="10859" y="0"/>
                  </a:lnTo>
                  <a:lnTo>
                    <a:pt x="10859" y="12484"/>
                  </a:lnTo>
                  <a:cubicBezTo>
                    <a:pt x="11646" y="11264"/>
                    <a:pt x="12598" y="10350"/>
                    <a:pt x="13691" y="9740"/>
                  </a:cubicBezTo>
                  <a:lnTo>
                    <a:pt x="15253" y="9359"/>
                  </a:lnTo>
                  <a:lnTo>
                    <a:pt x="15253" y="13826"/>
                  </a:lnTo>
                  <a:lnTo>
                    <a:pt x="12027" y="16154"/>
                  </a:lnTo>
                  <a:cubicBezTo>
                    <a:pt x="11189" y="17704"/>
                    <a:pt x="10770" y="19647"/>
                    <a:pt x="10770" y="21971"/>
                  </a:cubicBezTo>
                  <a:cubicBezTo>
                    <a:pt x="10770" y="24307"/>
                    <a:pt x="11214" y="26149"/>
                    <a:pt x="12103" y="27521"/>
                  </a:cubicBezTo>
                  <a:lnTo>
                    <a:pt x="15253" y="29557"/>
                  </a:lnTo>
                  <a:lnTo>
                    <a:pt x="15253" y="34048"/>
                  </a:lnTo>
                  <a:lnTo>
                    <a:pt x="13691" y="33629"/>
                  </a:lnTo>
                  <a:cubicBezTo>
                    <a:pt x="12675" y="33058"/>
                    <a:pt x="11735" y="32194"/>
                    <a:pt x="10859" y="31051"/>
                  </a:cubicBezTo>
                  <a:lnTo>
                    <a:pt x="10859" y="43307"/>
                  </a:lnTo>
                  <a:lnTo>
                    <a:pt x="4407" y="43307"/>
                  </a:lnTo>
                  <a:lnTo>
                    <a:pt x="4407" y="31051"/>
                  </a:lnTo>
                  <a:cubicBezTo>
                    <a:pt x="3467" y="32194"/>
                    <a:pt x="2451" y="33058"/>
                    <a:pt x="1384" y="33629"/>
                  </a:cubicBezTo>
                  <a:lnTo>
                    <a:pt x="0" y="33984"/>
                  </a:lnTo>
                  <a:lnTo>
                    <a:pt x="0" y="29484"/>
                  </a:lnTo>
                  <a:lnTo>
                    <a:pt x="3150" y="27368"/>
                  </a:lnTo>
                  <a:cubicBezTo>
                    <a:pt x="4039" y="25933"/>
                    <a:pt x="4470" y="23977"/>
                    <a:pt x="4470" y="21488"/>
                  </a:cubicBezTo>
                  <a:cubicBezTo>
                    <a:pt x="4470" y="18783"/>
                    <a:pt x="3988" y="16827"/>
                    <a:pt x="3035" y="15608"/>
                  </a:cubicBezTo>
                  <a:cubicBezTo>
                    <a:pt x="2083" y="14389"/>
                    <a:pt x="1079" y="13779"/>
                    <a:pt x="51" y="13779"/>
                  </a:cubicBezTo>
                  <a:lnTo>
                    <a:pt x="0" y="13814"/>
                  </a:lnTo>
                  <a:lnTo>
                    <a:pt x="0" y="9268"/>
                  </a:lnTo>
                  <a:lnTo>
                    <a:pt x="1600" y="9677"/>
                  </a:lnTo>
                  <a:cubicBezTo>
                    <a:pt x="2642" y="10261"/>
                    <a:pt x="3569" y="11150"/>
                    <a:pt x="4407" y="12319"/>
                  </a:cubicBezTo>
                  <a:lnTo>
                    <a:pt x="440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13" name="Shape 70"/>
            <p:cNvSpPr/>
            <p:nvPr/>
          </p:nvSpPr>
          <p:spPr>
            <a:xfrm>
              <a:off x="788044" y="6700928"/>
              <a:ext cx="10890" cy="15501"/>
            </a:xfrm>
            <a:custGeom>
              <a:avLst/>
              <a:gdLst/>
              <a:ahLst/>
              <a:cxnLst/>
              <a:rect l="0" t="0" r="0" b="0"/>
              <a:pathLst>
                <a:path w="10890" h="15501">
                  <a:moveTo>
                    <a:pt x="10890" y="0"/>
                  </a:moveTo>
                  <a:lnTo>
                    <a:pt x="10890" y="4259"/>
                  </a:lnTo>
                  <a:lnTo>
                    <a:pt x="7772" y="5265"/>
                  </a:lnTo>
                  <a:cubicBezTo>
                    <a:pt x="6922" y="5862"/>
                    <a:pt x="6502" y="6624"/>
                    <a:pt x="6502" y="7551"/>
                  </a:cubicBezTo>
                  <a:cubicBezTo>
                    <a:pt x="6502" y="8465"/>
                    <a:pt x="6845" y="9253"/>
                    <a:pt x="7518" y="9913"/>
                  </a:cubicBezTo>
                  <a:cubicBezTo>
                    <a:pt x="8204" y="10586"/>
                    <a:pt x="9068" y="10916"/>
                    <a:pt x="10109" y="10916"/>
                  </a:cubicBezTo>
                  <a:lnTo>
                    <a:pt x="10890" y="10648"/>
                  </a:lnTo>
                  <a:lnTo>
                    <a:pt x="10890" y="14955"/>
                  </a:lnTo>
                  <a:lnTo>
                    <a:pt x="8166" y="15501"/>
                  </a:lnTo>
                  <a:cubicBezTo>
                    <a:pt x="5639" y="15501"/>
                    <a:pt x="3645" y="14815"/>
                    <a:pt x="2184" y="13431"/>
                  </a:cubicBezTo>
                  <a:cubicBezTo>
                    <a:pt x="724" y="12060"/>
                    <a:pt x="0" y="10333"/>
                    <a:pt x="0" y="8224"/>
                  </a:cubicBezTo>
                  <a:cubicBezTo>
                    <a:pt x="0" y="6840"/>
                    <a:pt x="330" y="5595"/>
                    <a:pt x="991" y="4516"/>
                  </a:cubicBezTo>
                  <a:cubicBezTo>
                    <a:pt x="1651" y="3424"/>
                    <a:pt x="2591" y="2585"/>
                    <a:pt x="3785" y="2014"/>
                  </a:cubicBezTo>
                  <a:cubicBezTo>
                    <a:pt x="4978" y="1429"/>
                    <a:pt x="6706" y="922"/>
                    <a:pt x="8954" y="490"/>
                  </a:cubicBezTo>
                  <a:lnTo>
                    <a:pt x="108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14" name="Shape 71"/>
            <p:cNvSpPr/>
            <p:nvPr/>
          </p:nvSpPr>
          <p:spPr>
            <a:xfrm>
              <a:off x="760853" y="6691284"/>
              <a:ext cx="22339" cy="24587"/>
            </a:xfrm>
            <a:custGeom>
              <a:avLst/>
              <a:gdLst/>
              <a:ahLst/>
              <a:cxnLst/>
              <a:rect l="0" t="0" r="0" b="0"/>
              <a:pathLst>
                <a:path w="22339" h="24587">
                  <a:moveTo>
                    <a:pt x="0" y="0"/>
                  </a:moveTo>
                  <a:lnTo>
                    <a:pt x="6502" y="0"/>
                  </a:lnTo>
                  <a:lnTo>
                    <a:pt x="6502" y="9004"/>
                  </a:lnTo>
                  <a:lnTo>
                    <a:pt x="15812" y="9004"/>
                  </a:lnTo>
                  <a:lnTo>
                    <a:pt x="15812" y="0"/>
                  </a:lnTo>
                  <a:lnTo>
                    <a:pt x="22339" y="0"/>
                  </a:lnTo>
                  <a:lnTo>
                    <a:pt x="22339" y="24587"/>
                  </a:lnTo>
                  <a:lnTo>
                    <a:pt x="15812" y="24587"/>
                  </a:lnTo>
                  <a:lnTo>
                    <a:pt x="15812" y="14262"/>
                  </a:lnTo>
                  <a:lnTo>
                    <a:pt x="6502" y="14262"/>
                  </a:lnTo>
                  <a:lnTo>
                    <a:pt x="6502" y="24587"/>
                  </a:lnTo>
                  <a:lnTo>
                    <a:pt x="0" y="2458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15" name="Shape 72"/>
            <p:cNvSpPr/>
            <p:nvPr/>
          </p:nvSpPr>
          <p:spPr>
            <a:xfrm>
              <a:off x="731783" y="6691284"/>
              <a:ext cx="22657" cy="24587"/>
            </a:xfrm>
            <a:custGeom>
              <a:avLst/>
              <a:gdLst/>
              <a:ahLst/>
              <a:cxnLst/>
              <a:rect l="0" t="0" r="0" b="0"/>
              <a:pathLst>
                <a:path w="22657" h="24587">
                  <a:moveTo>
                    <a:pt x="0" y="0"/>
                  </a:moveTo>
                  <a:lnTo>
                    <a:pt x="6261" y="0"/>
                  </a:lnTo>
                  <a:lnTo>
                    <a:pt x="6261" y="15443"/>
                  </a:lnTo>
                  <a:lnTo>
                    <a:pt x="16269" y="0"/>
                  </a:lnTo>
                  <a:lnTo>
                    <a:pt x="22657" y="0"/>
                  </a:lnTo>
                  <a:lnTo>
                    <a:pt x="22657" y="24587"/>
                  </a:lnTo>
                  <a:lnTo>
                    <a:pt x="16396" y="24587"/>
                  </a:lnTo>
                  <a:lnTo>
                    <a:pt x="16396" y="8865"/>
                  </a:lnTo>
                  <a:lnTo>
                    <a:pt x="6261" y="24587"/>
                  </a:lnTo>
                  <a:lnTo>
                    <a:pt x="0" y="2458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16" name="Shape 73"/>
            <p:cNvSpPr/>
            <p:nvPr/>
          </p:nvSpPr>
          <p:spPr>
            <a:xfrm>
              <a:off x="788704" y="6690826"/>
              <a:ext cx="10230" cy="7951"/>
            </a:xfrm>
            <a:custGeom>
              <a:avLst/>
              <a:gdLst/>
              <a:ahLst/>
              <a:cxnLst/>
              <a:rect l="0" t="0" r="0" b="0"/>
              <a:pathLst>
                <a:path w="10230" h="7951">
                  <a:moveTo>
                    <a:pt x="10230" y="0"/>
                  </a:moveTo>
                  <a:lnTo>
                    <a:pt x="10230" y="4884"/>
                  </a:lnTo>
                  <a:lnTo>
                    <a:pt x="10198" y="4877"/>
                  </a:lnTo>
                  <a:cubicBezTo>
                    <a:pt x="9042" y="4877"/>
                    <a:pt x="8128" y="5106"/>
                    <a:pt x="7480" y="5563"/>
                  </a:cubicBezTo>
                  <a:cubicBezTo>
                    <a:pt x="6833" y="6007"/>
                    <a:pt x="6312" y="6808"/>
                    <a:pt x="5906" y="7951"/>
                  </a:cubicBezTo>
                  <a:lnTo>
                    <a:pt x="0" y="6884"/>
                  </a:lnTo>
                  <a:cubicBezTo>
                    <a:pt x="673" y="4509"/>
                    <a:pt x="1816" y="2756"/>
                    <a:pt x="3429" y="1614"/>
                  </a:cubicBezTo>
                  <a:lnTo>
                    <a:pt x="102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17" name="Shape 74"/>
            <p:cNvSpPr/>
            <p:nvPr/>
          </p:nvSpPr>
          <p:spPr>
            <a:xfrm>
              <a:off x="715451" y="6690750"/>
              <a:ext cx="11176" cy="25680"/>
            </a:xfrm>
            <a:custGeom>
              <a:avLst/>
              <a:gdLst/>
              <a:ahLst/>
              <a:cxnLst/>
              <a:rect l="0" t="0" r="0" b="0"/>
              <a:pathLst>
                <a:path w="11176" h="25680">
                  <a:moveTo>
                    <a:pt x="2184" y="0"/>
                  </a:moveTo>
                  <a:cubicBezTo>
                    <a:pt x="4826" y="0"/>
                    <a:pt x="6985" y="1270"/>
                    <a:pt x="8661" y="3823"/>
                  </a:cubicBezTo>
                  <a:cubicBezTo>
                    <a:pt x="10338" y="6389"/>
                    <a:pt x="11176" y="9437"/>
                    <a:pt x="11176" y="12992"/>
                  </a:cubicBezTo>
                  <a:cubicBezTo>
                    <a:pt x="11176" y="16549"/>
                    <a:pt x="10236" y="19558"/>
                    <a:pt x="8357" y="22010"/>
                  </a:cubicBezTo>
                  <a:cubicBezTo>
                    <a:pt x="6490" y="24448"/>
                    <a:pt x="4267" y="25680"/>
                    <a:pt x="1702" y="25680"/>
                  </a:cubicBezTo>
                  <a:lnTo>
                    <a:pt x="0" y="25222"/>
                  </a:lnTo>
                  <a:lnTo>
                    <a:pt x="0" y="20731"/>
                  </a:lnTo>
                  <a:lnTo>
                    <a:pt x="13" y="20740"/>
                  </a:lnTo>
                  <a:cubicBezTo>
                    <a:pt x="1232" y="20740"/>
                    <a:pt x="2286" y="19977"/>
                    <a:pt x="3162" y="18428"/>
                  </a:cubicBezTo>
                  <a:cubicBezTo>
                    <a:pt x="4039" y="16879"/>
                    <a:pt x="4483" y="15063"/>
                    <a:pt x="4483" y="12967"/>
                  </a:cubicBezTo>
                  <a:cubicBezTo>
                    <a:pt x="4483" y="10719"/>
                    <a:pt x="4077" y="8840"/>
                    <a:pt x="3277" y="7303"/>
                  </a:cubicBezTo>
                  <a:cubicBezTo>
                    <a:pt x="2477" y="5766"/>
                    <a:pt x="1384" y="4991"/>
                    <a:pt x="13" y="4991"/>
                  </a:cubicBezTo>
                  <a:lnTo>
                    <a:pt x="0" y="5000"/>
                  </a:lnTo>
                  <a:lnTo>
                    <a:pt x="0" y="533"/>
                  </a:lnTo>
                  <a:lnTo>
                    <a:pt x="21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18" name="Shape 75"/>
            <p:cNvSpPr/>
            <p:nvPr/>
          </p:nvSpPr>
          <p:spPr>
            <a:xfrm>
              <a:off x="870988" y="6691284"/>
              <a:ext cx="22644" cy="24587"/>
            </a:xfrm>
            <a:custGeom>
              <a:avLst/>
              <a:gdLst/>
              <a:ahLst/>
              <a:cxnLst/>
              <a:rect l="0" t="0" r="0" b="0"/>
              <a:pathLst>
                <a:path w="22644" h="24587">
                  <a:moveTo>
                    <a:pt x="0" y="0"/>
                  </a:moveTo>
                  <a:lnTo>
                    <a:pt x="6261" y="0"/>
                  </a:lnTo>
                  <a:lnTo>
                    <a:pt x="6261" y="15443"/>
                  </a:lnTo>
                  <a:lnTo>
                    <a:pt x="16256" y="0"/>
                  </a:lnTo>
                  <a:lnTo>
                    <a:pt x="22644" y="0"/>
                  </a:lnTo>
                  <a:lnTo>
                    <a:pt x="22644" y="24587"/>
                  </a:lnTo>
                  <a:lnTo>
                    <a:pt x="16396" y="24587"/>
                  </a:lnTo>
                  <a:lnTo>
                    <a:pt x="16396" y="8865"/>
                  </a:lnTo>
                  <a:lnTo>
                    <a:pt x="6261" y="24587"/>
                  </a:lnTo>
                  <a:lnTo>
                    <a:pt x="0" y="2458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19" name="Shape 76"/>
            <p:cNvSpPr/>
            <p:nvPr/>
          </p:nvSpPr>
          <p:spPr>
            <a:xfrm>
              <a:off x="815870" y="6691284"/>
              <a:ext cx="22352" cy="24587"/>
            </a:xfrm>
            <a:custGeom>
              <a:avLst/>
              <a:gdLst/>
              <a:ahLst/>
              <a:cxnLst/>
              <a:rect l="0" t="0" r="0" b="0"/>
              <a:pathLst>
                <a:path w="22352" h="24587">
                  <a:moveTo>
                    <a:pt x="0" y="0"/>
                  </a:moveTo>
                  <a:lnTo>
                    <a:pt x="6515" y="0"/>
                  </a:lnTo>
                  <a:lnTo>
                    <a:pt x="6515" y="9004"/>
                  </a:lnTo>
                  <a:lnTo>
                    <a:pt x="15824" y="9004"/>
                  </a:lnTo>
                  <a:lnTo>
                    <a:pt x="15824" y="0"/>
                  </a:lnTo>
                  <a:lnTo>
                    <a:pt x="22352" y="0"/>
                  </a:lnTo>
                  <a:lnTo>
                    <a:pt x="22352" y="24587"/>
                  </a:lnTo>
                  <a:lnTo>
                    <a:pt x="15824" y="24587"/>
                  </a:lnTo>
                  <a:lnTo>
                    <a:pt x="15824" y="14262"/>
                  </a:lnTo>
                  <a:lnTo>
                    <a:pt x="6515" y="14262"/>
                  </a:lnTo>
                  <a:lnTo>
                    <a:pt x="6515" y="24587"/>
                  </a:lnTo>
                  <a:lnTo>
                    <a:pt x="0" y="2458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20" name="Shape 77"/>
            <p:cNvSpPr/>
            <p:nvPr/>
          </p:nvSpPr>
          <p:spPr>
            <a:xfrm>
              <a:off x="900121" y="6691196"/>
              <a:ext cx="11906" cy="34034"/>
            </a:xfrm>
            <a:custGeom>
              <a:avLst/>
              <a:gdLst/>
              <a:ahLst/>
              <a:cxnLst/>
              <a:rect l="0" t="0" r="0" b="0"/>
              <a:pathLst>
                <a:path w="11906" h="34034">
                  <a:moveTo>
                    <a:pt x="11906" y="0"/>
                  </a:moveTo>
                  <a:lnTo>
                    <a:pt x="11906" y="4704"/>
                  </a:lnTo>
                  <a:lnTo>
                    <a:pt x="8014" y="6514"/>
                  </a:lnTo>
                  <a:cubicBezTo>
                    <a:pt x="6960" y="7733"/>
                    <a:pt x="6439" y="9549"/>
                    <a:pt x="6439" y="11962"/>
                  </a:cubicBezTo>
                  <a:cubicBezTo>
                    <a:pt x="6439" y="14730"/>
                    <a:pt x="6985" y="16763"/>
                    <a:pt x="8077" y="18083"/>
                  </a:cubicBezTo>
                  <a:lnTo>
                    <a:pt x="11906" y="19974"/>
                  </a:lnTo>
                  <a:lnTo>
                    <a:pt x="11906" y="24841"/>
                  </a:lnTo>
                  <a:lnTo>
                    <a:pt x="9995" y="24420"/>
                  </a:lnTo>
                  <a:cubicBezTo>
                    <a:pt x="8890" y="23875"/>
                    <a:pt x="7722" y="22947"/>
                    <a:pt x="6502" y="21639"/>
                  </a:cubicBezTo>
                  <a:lnTo>
                    <a:pt x="6502" y="34034"/>
                  </a:lnTo>
                  <a:lnTo>
                    <a:pt x="0" y="34034"/>
                  </a:lnTo>
                  <a:lnTo>
                    <a:pt x="0" y="88"/>
                  </a:lnTo>
                  <a:lnTo>
                    <a:pt x="6071" y="88"/>
                  </a:lnTo>
                  <a:lnTo>
                    <a:pt x="6071" y="3694"/>
                  </a:lnTo>
                  <a:cubicBezTo>
                    <a:pt x="6858" y="2462"/>
                    <a:pt x="7925" y="1459"/>
                    <a:pt x="9258" y="684"/>
                  </a:cubicBezTo>
                  <a:lnTo>
                    <a:pt x="1190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21" name="Shape 78"/>
            <p:cNvSpPr/>
            <p:nvPr/>
          </p:nvSpPr>
          <p:spPr>
            <a:xfrm>
              <a:off x="843340" y="6690725"/>
              <a:ext cx="23203" cy="25705"/>
            </a:xfrm>
            <a:custGeom>
              <a:avLst/>
              <a:gdLst/>
              <a:ahLst/>
              <a:cxnLst/>
              <a:rect l="0" t="0" r="0" b="0"/>
              <a:pathLst>
                <a:path w="23203" h="25705">
                  <a:moveTo>
                    <a:pt x="11925" y="0"/>
                  </a:moveTo>
                  <a:cubicBezTo>
                    <a:pt x="14923" y="0"/>
                    <a:pt x="17297" y="647"/>
                    <a:pt x="19075" y="1930"/>
                  </a:cubicBezTo>
                  <a:cubicBezTo>
                    <a:pt x="20841" y="3225"/>
                    <a:pt x="22111" y="5181"/>
                    <a:pt x="22885" y="7823"/>
                  </a:cubicBezTo>
                  <a:lnTo>
                    <a:pt x="16459" y="8979"/>
                  </a:lnTo>
                  <a:cubicBezTo>
                    <a:pt x="16243" y="7696"/>
                    <a:pt x="15761" y="6731"/>
                    <a:pt x="14999" y="6083"/>
                  </a:cubicBezTo>
                  <a:cubicBezTo>
                    <a:pt x="14224" y="5435"/>
                    <a:pt x="13233" y="5118"/>
                    <a:pt x="12014" y="5118"/>
                  </a:cubicBezTo>
                  <a:cubicBezTo>
                    <a:pt x="10401" y="5118"/>
                    <a:pt x="9106" y="5676"/>
                    <a:pt x="8141" y="6794"/>
                  </a:cubicBezTo>
                  <a:cubicBezTo>
                    <a:pt x="7176" y="7912"/>
                    <a:pt x="6693" y="9778"/>
                    <a:pt x="6693" y="12408"/>
                  </a:cubicBezTo>
                  <a:cubicBezTo>
                    <a:pt x="6693" y="15329"/>
                    <a:pt x="7188" y="17386"/>
                    <a:pt x="8166" y="18593"/>
                  </a:cubicBezTo>
                  <a:cubicBezTo>
                    <a:pt x="9144" y="19799"/>
                    <a:pt x="10465" y="20396"/>
                    <a:pt x="12116" y="20396"/>
                  </a:cubicBezTo>
                  <a:cubicBezTo>
                    <a:pt x="13348" y="20396"/>
                    <a:pt x="14364" y="20053"/>
                    <a:pt x="15151" y="19341"/>
                  </a:cubicBezTo>
                  <a:cubicBezTo>
                    <a:pt x="15939" y="18643"/>
                    <a:pt x="16485" y="17437"/>
                    <a:pt x="16815" y="15722"/>
                  </a:cubicBezTo>
                  <a:lnTo>
                    <a:pt x="23203" y="16814"/>
                  </a:lnTo>
                  <a:cubicBezTo>
                    <a:pt x="22543" y="19748"/>
                    <a:pt x="21260" y="21958"/>
                    <a:pt x="19380" y="23457"/>
                  </a:cubicBezTo>
                  <a:cubicBezTo>
                    <a:pt x="17501" y="24955"/>
                    <a:pt x="14973" y="25705"/>
                    <a:pt x="11811" y="25705"/>
                  </a:cubicBezTo>
                  <a:cubicBezTo>
                    <a:pt x="8217" y="25705"/>
                    <a:pt x="5347" y="24561"/>
                    <a:pt x="3213" y="22301"/>
                  </a:cubicBezTo>
                  <a:cubicBezTo>
                    <a:pt x="1067" y="20027"/>
                    <a:pt x="0" y="16890"/>
                    <a:pt x="0" y="12878"/>
                  </a:cubicBezTo>
                  <a:cubicBezTo>
                    <a:pt x="0" y="8813"/>
                    <a:pt x="1067" y="5651"/>
                    <a:pt x="3213" y="3390"/>
                  </a:cubicBezTo>
                  <a:cubicBezTo>
                    <a:pt x="5359" y="1130"/>
                    <a:pt x="8268" y="0"/>
                    <a:pt x="1192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22" name="Shape 79"/>
            <p:cNvSpPr/>
            <p:nvPr/>
          </p:nvSpPr>
          <p:spPr>
            <a:xfrm>
              <a:off x="798934" y="6690725"/>
              <a:ext cx="12198" cy="25158"/>
            </a:xfrm>
            <a:custGeom>
              <a:avLst/>
              <a:gdLst/>
              <a:ahLst/>
              <a:cxnLst/>
              <a:rect l="0" t="0" r="0" b="0"/>
              <a:pathLst>
                <a:path w="12198" h="25158">
                  <a:moveTo>
                    <a:pt x="425" y="0"/>
                  </a:moveTo>
                  <a:cubicBezTo>
                    <a:pt x="3334" y="0"/>
                    <a:pt x="5493" y="343"/>
                    <a:pt x="6915" y="1029"/>
                  </a:cubicBezTo>
                  <a:cubicBezTo>
                    <a:pt x="8338" y="1715"/>
                    <a:pt x="9328" y="2591"/>
                    <a:pt x="9912" y="3645"/>
                  </a:cubicBezTo>
                  <a:cubicBezTo>
                    <a:pt x="10497" y="4699"/>
                    <a:pt x="10776" y="6641"/>
                    <a:pt x="10776" y="9474"/>
                  </a:cubicBezTo>
                  <a:lnTo>
                    <a:pt x="10712" y="17069"/>
                  </a:lnTo>
                  <a:cubicBezTo>
                    <a:pt x="10712" y="19228"/>
                    <a:pt x="10814" y="20815"/>
                    <a:pt x="11017" y="21844"/>
                  </a:cubicBezTo>
                  <a:cubicBezTo>
                    <a:pt x="11233" y="22872"/>
                    <a:pt x="11627" y="23978"/>
                    <a:pt x="12198" y="25146"/>
                  </a:cubicBezTo>
                  <a:lnTo>
                    <a:pt x="5759" y="25146"/>
                  </a:lnTo>
                  <a:cubicBezTo>
                    <a:pt x="5582" y="24714"/>
                    <a:pt x="5378" y="24079"/>
                    <a:pt x="5124" y="23228"/>
                  </a:cubicBezTo>
                  <a:cubicBezTo>
                    <a:pt x="5023" y="22834"/>
                    <a:pt x="4947" y="22580"/>
                    <a:pt x="4896" y="22454"/>
                  </a:cubicBezTo>
                  <a:cubicBezTo>
                    <a:pt x="3791" y="23546"/>
                    <a:pt x="2597" y="24346"/>
                    <a:pt x="1327" y="24892"/>
                  </a:cubicBezTo>
                  <a:lnTo>
                    <a:pt x="0" y="25158"/>
                  </a:lnTo>
                  <a:lnTo>
                    <a:pt x="0" y="20851"/>
                  </a:lnTo>
                  <a:lnTo>
                    <a:pt x="2584" y="19964"/>
                  </a:lnTo>
                  <a:cubicBezTo>
                    <a:pt x="3372" y="19367"/>
                    <a:pt x="3893" y="18656"/>
                    <a:pt x="4134" y="17805"/>
                  </a:cubicBezTo>
                  <a:cubicBezTo>
                    <a:pt x="4299" y="17246"/>
                    <a:pt x="4388" y="16192"/>
                    <a:pt x="4388" y="14630"/>
                  </a:cubicBezTo>
                  <a:lnTo>
                    <a:pt x="4388" y="13335"/>
                  </a:lnTo>
                  <a:cubicBezTo>
                    <a:pt x="3550" y="13614"/>
                    <a:pt x="2229" y="13944"/>
                    <a:pt x="425" y="14325"/>
                  </a:cubicBezTo>
                  <a:lnTo>
                    <a:pt x="0" y="14463"/>
                  </a:lnTo>
                  <a:lnTo>
                    <a:pt x="0" y="10203"/>
                  </a:lnTo>
                  <a:lnTo>
                    <a:pt x="4388" y="9093"/>
                  </a:lnTo>
                  <a:lnTo>
                    <a:pt x="4388" y="8445"/>
                  </a:lnTo>
                  <a:cubicBezTo>
                    <a:pt x="4388" y="7200"/>
                    <a:pt x="4083" y="6311"/>
                    <a:pt x="3461" y="5778"/>
                  </a:cubicBezTo>
                  <a:lnTo>
                    <a:pt x="0" y="4985"/>
                  </a:lnTo>
                  <a:lnTo>
                    <a:pt x="0" y="101"/>
                  </a:lnTo>
                  <a:lnTo>
                    <a:pt x="42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23" name="Shape 80"/>
            <p:cNvSpPr/>
            <p:nvPr/>
          </p:nvSpPr>
          <p:spPr>
            <a:xfrm>
              <a:off x="927566" y="6700931"/>
              <a:ext cx="10890" cy="15499"/>
            </a:xfrm>
            <a:custGeom>
              <a:avLst/>
              <a:gdLst/>
              <a:ahLst/>
              <a:cxnLst/>
              <a:rect l="0" t="0" r="0" b="0"/>
              <a:pathLst>
                <a:path w="10890" h="15499">
                  <a:moveTo>
                    <a:pt x="10890" y="0"/>
                  </a:moveTo>
                  <a:lnTo>
                    <a:pt x="10890" y="4261"/>
                  </a:lnTo>
                  <a:lnTo>
                    <a:pt x="7785" y="5262"/>
                  </a:lnTo>
                  <a:cubicBezTo>
                    <a:pt x="6934" y="5860"/>
                    <a:pt x="6502" y="6621"/>
                    <a:pt x="6502" y="7548"/>
                  </a:cubicBezTo>
                  <a:cubicBezTo>
                    <a:pt x="6502" y="8463"/>
                    <a:pt x="6845" y="9251"/>
                    <a:pt x="7518" y="9911"/>
                  </a:cubicBezTo>
                  <a:cubicBezTo>
                    <a:pt x="8204" y="10584"/>
                    <a:pt x="9068" y="10914"/>
                    <a:pt x="10122" y="10914"/>
                  </a:cubicBezTo>
                  <a:lnTo>
                    <a:pt x="10890" y="10649"/>
                  </a:lnTo>
                  <a:lnTo>
                    <a:pt x="10890" y="14955"/>
                  </a:lnTo>
                  <a:lnTo>
                    <a:pt x="8179" y="15499"/>
                  </a:lnTo>
                  <a:cubicBezTo>
                    <a:pt x="5639" y="15499"/>
                    <a:pt x="3645" y="14813"/>
                    <a:pt x="2184" y="13429"/>
                  </a:cubicBezTo>
                  <a:cubicBezTo>
                    <a:pt x="724" y="12057"/>
                    <a:pt x="0" y="10330"/>
                    <a:pt x="0" y="8222"/>
                  </a:cubicBezTo>
                  <a:cubicBezTo>
                    <a:pt x="0" y="6838"/>
                    <a:pt x="330" y="5593"/>
                    <a:pt x="991" y="4514"/>
                  </a:cubicBezTo>
                  <a:cubicBezTo>
                    <a:pt x="1664" y="3421"/>
                    <a:pt x="2591" y="2583"/>
                    <a:pt x="3785" y="2012"/>
                  </a:cubicBezTo>
                  <a:cubicBezTo>
                    <a:pt x="4978" y="1427"/>
                    <a:pt x="6706" y="919"/>
                    <a:pt x="8966" y="488"/>
                  </a:cubicBezTo>
                  <a:lnTo>
                    <a:pt x="108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24" name="Shape 81"/>
            <p:cNvSpPr/>
            <p:nvPr/>
          </p:nvSpPr>
          <p:spPr>
            <a:xfrm>
              <a:off x="928239" y="6690829"/>
              <a:ext cx="10217" cy="7948"/>
            </a:xfrm>
            <a:custGeom>
              <a:avLst/>
              <a:gdLst/>
              <a:ahLst/>
              <a:cxnLst/>
              <a:rect l="0" t="0" r="0" b="0"/>
              <a:pathLst>
                <a:path w="10217" h="7948">
                  <a:moveTo>
                    <a:pt x="10217" y="0"/>
                  </a:moveTo>
                  <a:lnTo>
                    <a:pt x="10217" y="4881"/>
                  </a:lnTo>
                  <a:lnTo>
                    <a:pt x="10185" y="4874"/>
                  </a:lnTo>
                  <a:cubicBezTo>
                    <a:pt x="9030" y="4874"/>
                    <a:pt x="8128" y="5103"/>
                    <a:pt x="7480" y="5560"/>
                  </a:cubicBezTo>
                  <a:cubicBezTo>
                    <a:pt x="6833" y="6004"/>
                    <a:pt x="6299" y="6805"/>
                    <a:pt x="5906" y="7948"/>
                  </a:cubicBezTo>
                  <a:lnTo>
                    <a:pt x="0" y="6881"/>
                  </a:lnTo>
                  <a:cubicBezTo>
                    <a:pt x="660" y="4506"/>
                    <a:pt x="1803" y="2753"/>
                    <a:pt x="3429" y="1611"/>
                  </a:cubicBezTo>
                  <a:lnTo>
                    <a:pt x="102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25" name="Shape 82"/>
            <p:cNvSpPr/>
            <p:nvPr/>
          </p:nvSpPr>
          <p:spPr>
            <a:xfrm>
              <a:off x="912028" y="6690725"/>
              <a:ext cx="12084" cy="25705"/>
            </a:xfrm>
            <a:custGeom>
              <a:avLst/>
              <a:gdLst/>
              <a:ahLst/>
              <a:cxnLst/>
              <a:rect l="0" t="0" r="0" b="0"/>
              <a:pathLst>
                <a:path w="12084" h="25705">
                  <a:moveTo>
                    <a:pt x="1822" y="0"/>
                  </a:moveTo>
                  <a:cubicBezTo>
                    <a:pt x="4680" y="0"/>
                    <a:pt x="7106" y="1118"/>
                    <a:pt x="9099" y="3353"/>
                  </a:cubicBezTo>
                  <a:cubicBezTo>
                    <a:pt x="11093" y="5588"/>
                    <a:pt x="12084" y="8712"/>
                    <a:pt x="12084" y="12712"/>
                  </a:cubicBezTo>
                  <a:cubicBezTo>
                    <a:pt x="12084" y="16814"/>
                    <a:pt x="11081" y="20015"/>
                    <a:pt x="9074" y="22289"/>
                  </a:cubicBezTo>
                  <a:cubicBezTo>
                    <a:pt x="7067" y="24561"/>
                    <a:pt x="4642" y="25705"/>
                    <a:pt x="1784" y="25705"/>
                  </a:cubicBezTo>
                  <a:lnTo>
                    <a:pt x="0" y="25312"/>
                  </a:lnTo>
                  <a:lnTo>
                    <a:pt x="0" y="20445"/>
                  </a:lnTo>
                  <a:lnTo>
                    <a:pt x="184" y="20536"/>
                  </a:lnTo>
                  <a:cubicBezTo>
                    <a:pt x="1695" y="20536"/>
                    <a:pt x="2953" y="19926"/>
                    <a:pt x="3956" y="18720"/>
                  </a:cubicBezTo>
                  <a:cubicBezTo>
                    <a:pt x="4959" y="17513"/>
                    <a:pt x="5467" y="15519"/>
                    <a:pt x="5467" y="12750"/>
                  </a:cubicBezTo>
                  <a:cubicBezTo>
                    <a:pt x="5467" y="10172"/>
                    <a:pt x="4947" y="8268"/>
                    <a:pt x="3905" y="7010"/>
                  </a:cubicBezTo>
                  <a:cubicBezTo>
                    <a:pt x="2877" y="5766"/>
                    <a:pt x="1594" y="5143"/>
                    <a:pt x="70" y="5143"/>
                  </a:cubicBezTo>
                  <a:lnTo>
                    <a:pt x="0" y="5176"/>
                  </a:lnTo>
                  <a:lnTo>
                    <a:pt x="0" y="471"/>
                  </a:lnTo>
                  <a:lnTo>
                    <a:pt x="18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26" name="Shape 83"/>
            <p:cNvSpPr/>
            <p:nvPr/>
          </p:nvSpPr>
          <p:spPr>
            <a:xfrm>
              <a:off x="955405" y="6691284"/>
              <a:ext cx="22339" cy="24587"/>
            </a:xfrm>
            <a:custGeom>
              <a:avLst/>
              <a:gdLst/>
              <a:ahLst/>
              <a:cxnLst/>
              <a:rect l="0" t="0" r="0" b="0"/>
              <a:pathLst>
                <a:path w="22339" h="24587">
                  <a:moveTo>
                    <a:pt x="0" y="0"/>
                  </a:moveTo>
                  <a:lnTo>
                    <a:pt x="6502" y="0"/>
                  </a:lnTo>
                  <a:lnTo>
                    <a:pt x="6502" y="9004"/>
                  </a:lnTo>
                  <a:lnTo>
                    <a:pt x="15811" y="9004"/>
                  </a:lnTo>
                  <a:lnTo>
                    <a:pt x="15811" y="0"/>
                  </a:lnTo>
                  <a:lnTo>
                    <a:pt x="22339" y="0"/>
                  </a:lnTo>
                  <a:lnTo>
                    <a:pt x="22339" y="24587"/>
                  </a:lnTo>
                  <a:lnTo>
                    <a:pt x="15811" y="24587"/>
                  </a:lnTo>
                  <a:lnTo>
                    <a:pt x="15811" y="14262"/>
                  </a:lnTo>
                  <a:lnTo>
                    <a:pt x="6502" y="14262"/>
                  </a:lnTo>
                  <a:lnTo>
                    <a:pt x="6502" y="24587"/>
                  </a:lnTo>
                  <a:lnTo>
                    <a:pt x="0" y="2458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27" name="Shape 84"/>
            <p:cNvSpPr/>
            <p:nvPr/>
          </p:nvSpPr>
          <p:spPr>
            <a:xfrm>
              <a:off x="938456" y="6690725"/>
              <a:ext cx="12198" cy="25160"/>
            </a:xfrm>
            <a:custGeom>
              <a:avLst/>
              <a:gdLst/>
              <a:ahLst/>
              <a:cxnLst/>
              <a:rect l="0" t="0" r="0" b="0"/>
              <a:pathLst>
                <a:path w="12198" h="25160">
                  <a:moveTo>
                    <a:pt x="438" y="0"/>
                  </a:moveTo>
                  <a:cubicBezTo>
                    <a:pt x="3334" y="0"/>
                    <a:pt x="5493" y="343"/>
                    <a:pt x="6915" y="1029"/>
                  </a:cubicBezTo>
                  <a:cubicBezTo>
                    <a:pt x="8338" y="1715"/>
                    <a:pt x="9341" y="2591"/>
                    <a:pt x="9912" y="3645"/>
                  </a:cubicBezTo>
                  <a:cubicBezTo>
                    <a:pt x="10497" y="4699"/>
                    <a:pt x="10789" y="6641"/>
                    <a:pt x="10789" y="9474"/>
                  </a:cubicBezTo>
                  <a:lnTo>
                    <a:pt x="10713" y="17069"/>
                  </a:lnTo>
                  <a:cubicBezTo>
                    <a:pt x="10713" y="19228"/>
                    <a:pt x="10814" y="20815"/>
                    <a:pt x="11030" y="21844"/>
                  </a:cubicBezTo>
                  <a:cubicBezTo>
                    <a:pt x="11233" y="22872"/>
                    <a:pt x="11627" y="23978"/>
                    <a:pt x="12198" y="25146"/>
                  </a:cubicBezTo>
                  <a:lnTo>
                    <a:pt x="5760" y="25146"/>
                  </a:lnTo>
                  <a:cubicBezTo>
                    <a:pt x="5594" y="24714"/>
                    <a:pt x="5379" y="24079"/>
                    <a:pt x="5137" y="23228"/>
                  </a:cubicBezTo>
                  <a:cubicBezTo>
                    <a:pt x="5023" y="22834"/>
                    <a:pt x="4947" y="22580"/>
                    <a:pt x="4896" y="22454"/>
                  </a:cubicBezTo>
                  <a:cubicBezTo>
                    <a:pt x="3791" y="23546"/>
                    <a:pt x="2597" y="24346"/>
                    <a:pt x="1340" y="24892"/>
                  </a:cubicBezTo>
                  <a:lnTo>
                    <a:pt x="0" y="25160"/>
                  </a:lnTo>
                  <a:lnTo>
                    <a:pt x="0" y="20855"/>
                  </a:lnTo>
                  <a:lnTo>
                    <a:pt x="2585" y="19964"/>
                  </a:lnTo>
                  <a:cubicBezTo>
                    <a:pt x="3372" y="19367"/>
                    <a:pt x="3893" y="18656"/>
                    <a:pt x="4134" y="17805"/>
                  </a:cubicBezTo>
                  <a:cubicBezTo>
                    <a:pt x="4312" y="17246"/>
                    <a:pt x="4388" y="16192"/>
                    <a:pt x="4388" y="14630"/>
                  </a:cubicBezTo>
                  <a:lnTo>
                    <a:pt x="4388" y="13335"/>
                  </a:lnTo>
                  <a:cubicBezTo>
                    <a:pt x="3562" y="13614"/>
                    <a:pt x="2242" y="13944"/>
                    <a:pt x="438" y="14325"/>
                  </a:cubicBezTo>
                  <a:lnTo>
                    <a:pt x="0" y="14467"/>
                  </a:lnTo>
                  <a:lnTo>
                    <a:pt x="0" y="10206"/>
                  </a:lnTo>
                  <a:lnTo>
                    <a:pt x="4388" y="9093"/>
                  </a:lnTo>
                  <a:lnTo>
                    <a:pt x="4388" y="8445"/>
                  </a:lnTo>
                  <a:cubicBezTo>
                    <a:pt x="4388" y="7200"/>
                    <a:pt x="4083" y="6311"/>
                    <a:pt x="3461" y="5778"/>
                  </a:cubicBezTo>
                  <a:lnTo>
                    <a:pt x="0" y="4985"/>
                  </a:lnTo>
                  <a:lnTo>
                    <a:pt x="0" y="104"/>
                  </a:lnTo>
                  <a:lnTo>
                    <a:pt x="43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28" name="Shape 47259"/>
            <p:cNvSpPr/>
            <p:nvPr/>
          </p:nvSpPr>
          <p:spPr>
            <a:xfrm>
              <a:off x="0" y="0"/>
              <a:ext cx="5193005" cy="1026008"/>
            </a:xfrm>
            <a:custGeom>
              <a:avLst/>
              <a:gdLst/>
              <a:ahLst/>
              <a:cxnLst/>
              <a:rect l="0" t="0" r="0" b="0"/>
              <a:pathLst>
                <a:path w="5193005" h="1026008">
                  <a:moveTo>
                    <a:pt x="0" y="0"/>
                  </a:moveTo>
                  <a:lnTo>
                    <a:pt x="5193005" y="0"/>
                  </a:lnTo>
                  <a:lnTo>
                    <a:pt x="5193005" y="1026008"/>
                  </a:lnTo>
                  <a:lnTo>
                    <a:pt x="0" y="10260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ADE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29" name="Shape 86"/>
            <p:cNvSpPr/>
            <p:nvPr/>
          </p:nvSpPr>
          <p:spPr>
            <a:xfrm>
              <a:off x="284988" y="227453"/>
              <a:ext cx="264027" cy="798551"/>
            </a:xfrm>
            <a:custGeom>
              <a:avLst/>
              <a:gdLst/>
              <a:ahLst/>
              <a:cxnLst/>
              <a:rect l="0" t="0" r="0" b="0"/>
              <a:pathLst>
                <a:path w="264027" h="798551">
                  <a:moveTo>
                    <a:pt x="224066" y="0"/>
                  </a:moveTo>
                  <a:lnTo>
                    <a:pt x="264027" y="2279"/>
                  </a:lnTo>
                  <a:lnTo>
                    <a:pt x="264027" y="121681"/>
                  </a:lnTo>
                  <a:lnTo>
                    <a:pt x="220828" y="117157"/>
                  </a:lnTo>
                  <a:cubicBezTo>
                    <a:pt x="199238" y="117157"/>
                    <a:pt x="172415" y="118428"/>
                    <a:pt x="140386" y="120942"/>
                  </a:cubicBezTo>
                  <a:lnTo>
                    <a:pt x="140386" y="309918"/>
                  </a:lnTo>
                  <a:cubicBezTo>
                    <a:pt x="168466" y="311353"/>
                    <a:pt x="191313" y="312077"/>
                    <a:pt x="208953" y="312077"/>
                  </a:cubicBezTo>
                  <a:lnTo>
                    <a:pt x="264027" y="306162"/>
                  </a:lnTo>
                  <a:lnTo>
                    <a:pt x="264027" y="420917"/>
                  </a:lnTo>
                  <a:lnTo>
                    <a:pt x="256989" y="419847"/>
                  </a:lnTo>
                  <a:cubicBezTo>
                    <a:pt x="242962" y="418553"/>
                    <a:pt x="227670" y="417906"/>
                    <a:pt x="211112" y="417906"/>
                  </a:cubicBezTo>
                  <a:cubicBezTo>
                    <a:pt x="185915" y="417906"/>
                    <a:pt x="162331" y="418440"/>
                    <a:pt x="140386" y="419519"/>
                  </a:cubicBezTo>
                  <a:lnTo>
                    <a:pt x="140386" y="681393"/>
                  </a:lnTo>
                  <a:cubicBezTo>
                    <a:pt x="168808" y="683552"/>
                    <a:pt x="192037" y="684632"/>
                    <a:pt x="210033" y="684632"/>
                  </a:cubicBezTo>
                  <a:cubicBezTo>
                    <a:pt x="224701" y="684632"/>
                    <a:pt x="238469" y="684007"/>
                    <a:pt x="251338" y="682758"/>
                  </a:cubicBezTo>
                  <a:lnTo>
                    <a:pt x="264027" y="680771"/>
                  </a:lnTo>
                  <a:lnTo>
                    <a:pt x="264027" y="797130"/>
                  </a:lnTo>
                  <a:lnTo>
                    <a:pt x="241884" y="798551"/>
                  </a:lnTo>
                  <a:lnTo>
                    <a:pt x="0" y="798551"/>
                  </a:lnTo>
                  <a:lnTo>
                    <a:pt x="0" y="8090"/>
                  </a:lnTo>
                  <a:cubicBezTo>
                    <a:pt x="124181" y="2692"/>
                    <a:pt x="198869" y="0"/>
                    <a:pt x="224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30" name="Shape 87"/>
            <p:cNvSpPr/>
            <p:nvPr/>
          </p:nvSpPr>
          <p:spPr>
            <a:xfrm>
              <a:off x="549015" y="229732"/>
              <a:ext cx="269970" cy="794851"/>
            </a:xfrm>
            <a:custGeom>
              <a:avLst/>
              <a:gdLst/>
              <a:ahLst/>
              <a:cxnLst/>
              <a:rect l="0" t="0" r="0" b="0"/>
              <a:pathLst>
                <a:path w="269970" h="794851">
                  <a:moveTo>
                    <a:pt x="0" y="0"/>
                  </a:moveTo>
                  <a:lnTo>
                    <a:pt x="18033" y="1028"/>
                  </a:lnTo>
                  <a:cubicBezTo>
                    <a:pt x="72735" y="7643"/>
                    <a:pt x="117567" y="24178"/>
                    <a:pt x="152533" y="50629"/>
                  </a:cubicBezTo>
                  <a:cubicBezTo>
                    <a:pt x="199142" y="85910"/>
                    <a:pt x="222447" y="136126"/>
                    <a:pt x="222447" y="201264"/>
                  </a:cubicBezTo>
                  <a:cubicBezTo>
                    <a:pt x="222447" y="264624"/>
                    <a:pt x="189147" y="314116"/>
                    <a:pt x="122561" y="349752"/>
                  </a:cubicBezTo>
                  <a:cubicBezTo>
                    <a:pt x="220834" y="383585"/>
                    <a:pt x="269970" y="454324"/>
                    <a:pt x="269970" y="561944"/>
                  </a:cubicBezTo>
                  <a:cubicBezTo>
                    <a:pt x="269970" y="633940"/>
                    <a:pt x="242780" y="690989"/>
                    <a:pt x="188436" y="733102"/>
                  </a:cubicBezTo>
                  <a:cubicBezTo>
                    <a:pt x="147669" y="764687"/>
                    <a:pt x="97994" y="784427"/>
                    <a:pt x="39410" y="792324"/>
                  </a:cubicBezTo>
                  <a:lnTo>
                    <a:pt x="0" y="794851"/>
                  </a:lnTo>
                  <a:lnTo>
                    <a:pt x="0" y="678493"/>
                  </a:lnTo>
                  <a:lnTo>
                    <a:pt x="23217" y="674858"/>
                  </a:lnTo>
                  <a:cubicBezTo>
                    <a:pt x="45355" y="669862"/>
                    <a:pt x="63894" y="662369"/>
                    <a:pt x="78835" y="652381"/>
                  </a:cubicBezTo>
                  <a:cubicBezTo>
                    <a:pt x="108706" y="632404"/>
                    <a:pt x="123641" y="596323"/>
                    <a:pt x="123641" y="544126"/>
                  </a:cubicBezTo>
                  <a:cubicBezTo>
                    <a:pt x="123641" y="499854"/>
                    <a:pt x="110776" y="467367"/>
                    <a:pt x="85046" y="446666"/>
                  </a:cubicBezTo>
                  <a:cubicBezTo>
                    <a:pt x="72174" y="436322"/>
                    <a:pt x="54242" y="428562"/>
                    <a:pt x="31248" y="423389"/>
                  </a:cubicBezTo>
                  <a:lnTo>
                    <a:pt x="0" y="418638"/>
                  </a:lnTo>
                  <a:lnTo>
                    <a:pt x="0" y="303883"/>
                  </a:lnTo>
                  <a:lnTo>
                    <a:pt x="4927" y="303354"/>
                  </a:lnTo>
                  <a:cubicBezTo>
                    <a:pt x="56356" y="290466"/>
                    <a:pt x="82074" y="258243"/>
                    <a:pt x="82074" y="206674"/>
                  </a:cubicBezTo>
                  <a:cubicBezTo>
                    <a:pt x="82074" y="160783"/>
                    <a:pt x="58585" y="132093"/>
                    <a:pt x="11608" y="120617"/>
                  </a:cubicBezTo>
                  <a:lnTo>
                    <a:pt x="0" y="11940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31" name="Shape 88"/>
            <p:cNvSpPr/>
            <p:nvPr/>
          </p:nvSpPr>
          <p:spPr>
            <a:xfrm>
              <a:off x="868655" y="224215"/>
              <a:ext cx="346094" cy="801789"/>
            </a:xfrm>
            <a:custGeom>
              <a:avLst/>
              <a:gdLst/>
              <a:ahLst/>
              <a:cxnLst/>
              <a:rect l="0" t="0" r="0" b="0"/>
              <a:pathLst>
                <a:path w="346094" h="801789">
                  <a:moveTo>
                    <a:pt x="316395" y="0"/>
                  </a:moveTo>
                  <a:lnTo>
                    <a:pt x="346094" y="0"/>
                  </a:lnTo>
                  <a:lnTo>
                    <a:pt x="346094" y="242437"/>
                  </a:lnTo>
                  <a:lnTo>
                    <a:pt x="251066" y="533984"/>
                  </a:lnTo>
                  <a:lnTo>
                    <a:pt x="346094" y="533984"/>
                  </a:lnTo>
                  <a:lnTo>
                    <a:pt x="346094" y="641426"/>
                  </a:lnTo>
                  <a:lnTo>
                    <a:pt x="211112" y="641426"/>
                  </a:lnTo>
                  <a:lnTo>
                    <a:pt x="157124" y="801789"/>
                  </a:lnTo>
                  <a:lnTo>
                    <a:pt x="0" y="801789"/>
                  </a:lnTo>
                  <a:lnTo>
                    <a:pt x="31639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32" name="Shape 89"/>
            <p:cNvSpPr/>
            <p:nvPr/>
          </p:nvSpPr>
          <p:spPr>
            <a:xfrm>
              <a:off x="1649933" y="229612"/>
              <a:ext cx="260788" cy="796392"/>
            </a:xfrm>
            <a:custGeom>
              <a:avLst/>
              <a:gdLst/>
              <a:ahLst/>
              <a:cxnLst/>
              <a:rect l="0" t="0" r="0" b="0"/>
              <a:pathLst>
                <a:path w="260788" h="796392">
                  <a:moveTo>
                    <a:pt x="164681" y="0"/>
                  </a:moveTo>
                  <a:cubicBezTo>
                    <a:pt x="195456" y="0"/>
                    <a:pt x="224212" y="1192"/>
                    <a:pt x="250949" y="3577"/>
                  </a:cubicBezTo>
                  <a:lnTo>
                    <a:pt x="260788" y="5000"/>
                  </a:lnTo>
                  <a:lnTo>
                    <a:pt x="260788" y="131645"/>
                  </a:lnTo>
                  <a:lnTo>
                    <a:pt x="229476" y="127175"/>
                  </a:lnTo>
                  <a:cubicBezTo>
                    <a:pt x="215027" y="125899"/>
                    <a:pt x="199546" y="125260"/>
                    <a:pt x="183032" y="125260"/>
                  </a:cubicBezTo>
                  <a:cubicBezTo>
                    <a:pt x="163233" y="125260"/>
                    <a:pt x="149022" y="125984"/>
                    <a:pt x="140386" y="127419"/>
                  </a:cubicBezTo>
                  <a:lnTo>
                    <a:pt x="140386" y="380644"/>
                  </a:lnTo>
                  <a:cubicBezTo>
                    <a:pt x="164491" y="382803"/>
                    <a:pt x="183210" y="383883"/>
                    <a:pt x="196532" y="383883"/>
                  </a:cubicBezTo>
                  <a:cubicBezTo>
                    <a:pt x="212550" y="383883"/>
                    <a:pt x="227488" y="383225"/>
                    <a:pt x="241346" y="381909"/>
                  </a:cubicBezTo>
                  <a:lnTo>
                    <a:pt x="260788" y="378905"/>
                  </a:lnTo>
                  <a:lnTo>
                    <a:pt x="260788" y="505948"/>
                  </a:lnTo>
                  <a:lnTo>
                    <a:pt x="204089" y="509156"/>
                  </a:lnTo>
                  <a:cubicBezTo>
                    <a:pt x="187896" y="509156"/>
                    <a:pt x="166649" y="507898"/>
                    <a:pt x="140386" y="505371"/>
                  </a:cubicBezTo>
                  <a:lnTo>
                    <a:pt x="140386" y="796392"/>
                  </a:lnTo>
                  <a:lnTo>
                    <a:pt x="0" y="796392"/>
                  </a:lnTo>
                  <a:lnTo>
                    <a:pt x="0" y="5931"/>
                  </a:lnTo>
                  <a:cubicBezTo>
                    <a:pt x="103302" y="1981"/>
                    <a:pt x="158204" y="0"/>
                    <a:pt x="16468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33" name="Shape 90"/>
            <p:cNvSpPr/>
            <p:nvPr/>
          </p:nvSpPr>
          <p:spPr>
            <a:xfrm>
              <a:off x="1214749" y="224215"/>
              <a:ext cx="349332" cy="801789"/>
            </a:xfrm>
            <a:custGeom>
              <a:avLst/>
              <a:gdLst/>
              <a:ahLst/>
              <a:cxnLst/>
              <a:rect l="0" t="0" r="0" b="0"/>
              <a:pathLst>
                <a:path w="349332" h="801789">
                  <a:moveTo>
                    <a:pt x="0" y="0"/>
                  </a:moveTo>
                  <a:lnTo>
                    <a:pt x="31312" y="0"/>
                  </a:lnTo>
                  <a:lnTo>
                    <a:pt x="349332" y="801789"/>
                  </a:lnTo>
                  <a:lnTo>
                    <a:pt x="194913" y="801789"/>
                  </a:lnTo>
                  <a:lnTo>
                    <a:pt x="136061" y="641426"/>
                  </a:lnTo>
                  <a:lnTo>
                    <a:pt x="0" y="641426"/>
                  </a:lnTo>
                  <a:lnTo>
                    <a:pt x="0" y="533984"/>
                  </a:lnTo>
                  <a:lnTo>
                    <a:pt x="95028" y="533984"/>
                  </a:lnTo>
                  <a:lnTo>
                    <a:pt x="6" y="242418"/>
                  </a:lnTo>
                  <a:lnTo>
                    <a:pt x="0" y="24243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34" name="Shape 91"/>
            <p:cNvSpPr/>
            <p:nvPr/>
          </p:nvSpPr>
          <p:spPr>
            <a:xfrm>
              <a:off x="2301088" y="235543"/>
              <a:ext cx="593382" cy="790461"/>
            </a:xfrm>
            <a:custGeom>
              <a:avLst/>
              <a:gdLst/>
              <a:ahLst/>
              <a:cxnLst/>
              <a:rect l="0" t="0" r="0" b="0"/>
              <a:pathLst>
                <a:path w="593382" h="790461">
                  <a:moveTo>
                    <a:pt x="0" y="0"/>
                  </a:moveTo>
                  <a:lnTo>
                    <a:pt x="140386" y="0"/>
                  </a:lnTo>
                  <a:lnTo>
                    <a:pt x="140386" y="309385"/>
                  </a:lnTo>
                  <a:lnTo>
                    <a:pt x="455168" y="309385"/>
                  </a:lnTo>
                  <a:lnTo>
                    <a:pt x="455168" y="0"/>
                  </a:lnTo>
                  <a:lnTo>
                    <a:pt x="593382" y="0"/>
                  </a:lnTo>
                  <a:lnTo>
                    <a:pt x="593382" y="790461"/>
                  </a:lnTo>
                  <a:lnTo>
                    <a:pt x="455168" y="790461"/>
                  </a:lnTo>
                  <a:lnTo>
                    <a:pt x="455168" y="434645"/>
                  </a:lnTo>
                  <a:lnTo>
                    <a:pt x="140386" y="434645"/>
                  </a:lnTo>
                  <a:lnTo>
                    <a:pt x="140386" y="790461"/>
                  </a:lnTo>
                  <a:lnTo>
                    <a:pt x="0" y="79046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35" name="Shape 92"/>
            <p:cNvSpPr/>
            <p:nvPr/>
          </p:nvSpPr>
          <p:spPr>
            <a:xfrm>
              <a:off x="1910721" y="234613"/>
              <a:ext cx="264027" cy="500948"/>
            </a:xfrm>
            <a:custGeom>
              <a:avLst/>
              <a:gdLst/>
              <a:ahLst/>
              <a:cxnLst/>
              <a:rect l="0" t="0" r="0" b="0"/>
              <a:pathLst>
                <a:path w="264027" h="500948">
                  <a:moveTo>
                    <a:pt x="0" y="0"/>
                  </a:moveTo>
                  <a:lnTo>
                    <a:pt x="64314" y="9306"/>
                  </a:lnTo>
                  <a:cubicBezTo>
                    <a:pt x="109712" y="18844"/>
                    <a:pt x="147034" y="33150"/>
                    <a:pt x="176282" y="52226"/>
                  </a:cubicBezTo>
                  <a:cubicBezTo>
                    <a:pt x="234779" y="90389"/>
                    <a:pt x="264027" y="150321"/>
                    <a:pt x="264027" y="232020"/>
                  </a:cubicBezTo>
                  <a:cubicBezTo>
                    <a:pt x="264027" y="390762"/>
                    <a:pt x="182175" y="480059"/>
                    <a:pt x="18471" y="499903"/>
                  </a:cubicBezTo>
                  <a:lnTo>
                    <a:pt x="0" y="500948"/>
                  </a:lnTo>
                  <a:lnTo>
                    <a:pt x="0" y="373905"/>
                  </a:lnTo>
                  <a:lnTo>
                    <a:pt x="18891" y="370986"/>
                  </a:lnTo>
                  <a:cubicBezTo>
                    <a:pt x="42288" y="365722"/>
                    <a:pt x="61366" y="357826"/>
                    <a:pt x="76130" y="347298"/>
                  </a:cubicBezTo>
                  <a:cubicBezTo>
                    <a:pt x="105645" y="326241"/>
                    <a:pt x="120402" y="291418"/>
                    <a:pt x="120402" y="242827"/>
                  </a:cubicBezTo>
                  <a:cubicBezTo>
                    <a:pt x="120402" y="181544"/>
                    <a:pt x="83248" y="143241"/>
                    <a:pt x="8938" y="127920"/>
                  </a:cubicBezTo>
                  <a:lnTo>
                    <a:pt x="0" y="12664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36" name="Shape 93"/>
            <p:cNvSpPr/>
            <p:nvPr/>
          </p:nvSpPr>
          <p:spPr>
            <a:xfrm>
              <a:off x="2980855" y="224215"/>
              <a:ext cx="346107" cy="801789"/>
            </a:xfrm>
            <a:custGeom>
              <a:avLst/>
              <a:gdLst/>
              <a:ahLst/>
              <a:cxnLst/>
              <a:rect l="0" t="0" r="0" b="0"/>
              <a:pathLst>
                <a:path w="346107" h="801789">
                  <a:moveTo>
                    <a:pt x="316408" y="0"/>
                  </a:moveTo>
                  <a:lnTo>
                    <a:pt x="346107" y="0"/>
                  </a:lnTo>
                  <a:lnTo>
                    <a:pt x="346107" y="242438"/>
                  </a:lnTo>
                  <a:lnTo>
                    <a:pt x="346100" y="242418"/>
                  </a:lnTo>
                  <a:lnTo>
                    <a:pt x="251079" y="533984"/>
                  </a:lnTo>
                  <a:lnTo>
                    <a:pt x="346107" y="533984"/>
                  </a:lnTo>
                  <a:lnTo>
                    <a:pt x="346107" y="641426"/>
                  </a:lnTo>
                  <a:lnTo>
                    <a:pt x="211125" y="641426"/>
                  </a:lnTo>
                  <a:lnTo>
                    <a:pt x="157125" y="801789"/>
                  </a:lnTo>
                  <a:lnTo>
                    <a:pt x="0" y="801789"/>
                  </a:lnTo>
                  <a:lnTo>
                    <a:pt x="31640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37" name="Shape 94"/>
            <p:cNvSpPr/>
            <p:nvPr/>
          </p:nvSpPr>
          <p:spPr>
            <a:xfrm>
              <a:off x="3326962" y="224215"/>
              <a:ext cx="349332" cy="801789"/>
            </a:xfrm>
            <a:custGeom>
              <a:avLst/>
              <a:gdLst/>
              <a:ahLst/>
              <a:cxnLst/>
              <a:rect l="0" t="0" r="0" b="0"/>
              <a:pathLst>
                <a:path w="349332" h="801789">
                  <a:moveTo>
                    <a:pt x="0" y="0"/>
                  </a:moveTo>
                  <a:lnTo>
                    <a:pt x="31312" y="0"/>
                  </a:lnTo>
                  <a:lnTo>
                    <a:pt x="349332" y="801789"/>
                  </a:lnTo>
                  <a:lnTo>
                    <a:pt x="194913" y="801789"/>
                  </a:lnTo>
                  <a:lnTo>
                    <a:pt x="136061" y="641426"/>
                  </a:lnTo>
                  <a:lnTo>
                    <a:pt x="0" y="641426"/>
                  </a:lnTo>
                  <a:lnTo>
                    <a:pt x="0" y="533984"/>
                  </a:lnTo>
                  <a:lnTo>
                    <a:pt x="95028" y="533984"/>
                  </a:lnTo>
                  <a:lnTo>
                    <a:pt x="0" y="24243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pic>
          <p:nvPicPr>
            <p:cNvPr id="138" name="Picture 137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960880" y="3123184"/>
              <a:ext cx="1377696" cy="1261872"/>
            </a:xfrm>
            <a:prstGeom prst="rect">
              <a:avLst/>
            </a:prstGeom>
          </p:spPr>
        </p:pic>
        <p:pic>
          <p:nvPicPr>
            <p:cNvPr id="139" name="Picture 138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3405632" y="3123184"/>
              <a:ext cx="1901952" cy="1261872"/>
            </a:xfrm>
            <a:prstGeom prst="rect">
              <a:avLst/>
            </a:prstGeom>
          </p:spPr>
        </p:pic>
        <p:pic>
          <p:nvPicPr>
            <p:cNvPr id="140" name="Picture 139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0" y="3123184"/>
              <a:ext cx="1889760" cy="1261872"/>
            </a:xfrm>
            <a:prstGeom prst="rect">
              <a:avLst/>
            </a:prstGeom>
          </p:spPr>
        </p:pic>
        <p:pic>
          <p:nvPicPr>
            <p:cNvPr id="141" name="Picture 140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3704336" y="4453128"/>
              <a:ext cx="1603248" cy="1478280"/>
            </a:xfrm>
            <a:prstGeom prst="rect">
              <a:avLst/>
            </a:prstGeom>
          </p:spPr>
        </p:pic>
        <p:pic>
          <p:nvPicPr>
            <p:cNvPr id="142" name="Picture 141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0" y="4453128"/>
              <a:ext cx="1895856" cy="1478280"/>
            </a:xfrm>
            <a:prstGeom prst="rect">
              <a:avLst/>
            </a:prstGeom>
          </p:spPr>
        </p:pic>
        <p:pic>
          <p:nvPicPr>
            <p:cNvPr id="143" name="Picture 142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1963928" y="4453128"/>
              <a:ext cx="1673352" cy="1478280"/>
            </a:xfrm>
            <a:prstGeom prst="rect">
              <a:avLst/>
            </a:prstGeom>
          </p:spPr>
        </p:pic>
        <p:sp>
          <p:nvSpPr>
            <p:cNvPr id="144" name="Shape 107"/>
            <p:cNvSpPr/>
            <p:nvPr/>
          </p:nvSpPr>
          <p:spPr>
            <a:xfrm>
              <a:off x="3098108" y="1760839"/>
              <a:ext cx="2229898" cy="1268293"/>
            </a:xfrm>
            <a:custGeom>
              <a:avLst/>
              <a:gdLst/>
              <a:ahLst/>
              <a:cxnLst/>
              <a:rect l="0" t="0" r="0" b="0"/>
              <a:pathLst>
                <a:path w="2229898" h="1268293">
                  <a:moveTo>
                    <a:pt x="1342449" y="6354"/>
                  </a:moveTo>
                  <a:cubicBezTo>
                    <a:pt x="1645413" y="0"/>
                    <a:pt x="1864366" y="219880"/>
                    <a:pt x="2190369" y="266810"/>
                  </a:cubicBezTo>
                  <a:lnTo>
                    <a:pt x="2229898" y="269373"/>
                  </a:lnTo>
                  <a:lnTo>
                    <a:pt x="2229898" y="756532"/>
                  </a:lnTo>
                  <a:lnTo>
                    <a:pt x="2128562" y="768793"/>
                  </a:lnTo>
                  <a:cubicBezTo>
                    <a:pt x="2042487" y="775004"/>
                    <a:pt x="1949063" y="773384"/>
                    <a:pt x="1847711" y="762148"/>
                  </a:cubicBezTo>
                  <a:cubicBezTo>
                    <a:pt x="1146061" y="684373"/>
                    <a:pt x="549008" y="647924"/>
                    <a:pt x="362661" y="870961"/>
                  </a:cubicBezTo>
                  <a:cubicBezTo>
                    <a:pt x="148577" y="1075038"/>
                    <a:pt x="0" y="1268293"/>
                    <a:pt x="0" y="1268293"/>
                  </a:cubicBezTo>
                  <a:cubicBezTo>
                    <a:pt x="137363" y="1040748"/>
                    <a:pt x="497459" y="371622"/>
                    <a:pt x="1004405" y="102903"/>
                  </a:cubicBezTo>
                  <a:cubicBezTo>
                    <a:pt x="1131138" y="35727"/>
                    <a:pt x="1241461" y="8472"/>
                    <a:pt x="1342449" y="63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ADE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45" name="Shape 108"/>
            <p:cNvSpPr/>
            <p:nvPr/>
          </p:nvSpPr>
          <p:spPr>
            <a:xfrm>
              <a:off x="1561788" y="2472646"/>
              <a:ext cx="3085021" cy="1499057"/>
            </a:xfrm>
            <a:custGeom>
              <a:avLst/>
              <a:gdLst/>
              <a:ahLst/>
              <a:cxnLst/>
              <a:rect l="0" t="0" r="0" b="0"/>
              <a:pathLst>
                <a:path w="3085021" h="1499057">
                  <a:moveTo>
                    <a:pt x="2563750" y="51031"/>
                  </a:moveTo>
                  <a:cubicBezTo>
                    <a:pt x="2721245" y="56482"/>
                    <a:pt x="2899669" y="107080"/>
                    <a:pt x="3085021" y="243078"/>
                  </a:cubicBezTo>
                  <a:cubicBezTo>
                    <a:pt x="3085021" y="243078"/>
                    <a:pt x="2731287" y="0"/>
                    <a:pt x="2436457" y="271805"/>
                  </a:cubicBezTo>
                  <a:cubicBezTo>
                    <a:pt x="2223491" y="468135"/>
                    <a:pt x="2146897" y="568871"/>
                    <a:pt x="1993938" y="821258"/>
                  </a:cubicBezTo>
                  <a:cubicBezTo>
                    <a:pt x="1802613" y="1136968"/>
                    <a:pt x="1489850" y="1407554"/>
                    <a:pt x="1214399" y="1453541"/>
                  </a:cubicBezTo>
                  <a:cubicBezTo>
                    <a:pt x="886866" y="1499057"/>
                    <a:pt x="659130" y="1432192"/>
                    <a:pt x="527024" y="1362850"/>
                  </a:cubicBezTo>
                  <a:cubicBezTo>
                    <a:pt x="231102" y="1207503"/>
                    <a:pt x="0" y="897788"/>
                    <a:pt x="0" y="897788"/>
                  </a:cubicBezTo>
                  <a:cubicBezTo>
                    <a:pt x="353835" y="1091819"/>
                    <a:pt x="931659" y="921957"/>
                    <a:pt x="1198004" y="773151"/>
                  </a:cubicBezTo>
                  <a:cubicBezTo>
                    <a:pt x="1511071" y="598246"/>
                    <a:pt x="1741348" y="400190"/>
                    <a:pt x="2015503" y="213652"/>
                  </a:cubicBezTo>
                  <a:cubicBezTo>
                    <a:pt x="2096902" y="158272"/>
                    <a:pt x="2301258" y="41947"/>
                    <a:pt x="2563750" y="5103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FDED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46" name="Shape 109"/>
            <p:cNvSpPr/>
            <p:nvPr/>
          </p:nvSpPr>
          <p:spPr>
            <a:xfrm>
              <a:off x="1120416" y="2063120"/>
              <a:ext cx="2510612" cy="1575397"/>
            </a:xfrm>
            <a:custGeom>
              <a:avLst/>
              <a:gdLst/>
              <a:ahLst/>
              <a:cxnLst/>
              <a:rect l="0" t="0" r="0" b="0"/>
              <a:pathLst>
                <a:path w="2510612" h="1575397">
                  <a:moveTo>
                    <a:pt x="2510612" y="0"/>
                  </a:moveTo>
                  <a:cubicBezTo>
                    <a:pt x="2152892" y="548437"/>
                    <a:pt x="1832598" y="820268"/>
                    <a:pt x="1832598" y="820268"/>
                  </a:cubicBezTo>
                  <a:cubicBezTo>
                    <a:pt x="1184364" y="1369708"/>
                    <a:pt x="953148" y="1275372"/>
                    <a:pt x="518986" y="1285088"/>
                  </a:cubicBezTo>
                  <a:cubicBezTo>
                    <a:pt x="85497" y="1294778"/>
                    <a:pt x="0" y="1575397"/>
                    <a:pt x="0" y="1575397"/>
                  </a:cubicBezTo>
                  <a:cubicBezTo>
                    <a:pt x="204813" y="659981"/>
                    <a:pt x="780085" y="348006"/>
                    <a:pt x="780085" y="348006"/>
                  </a:cubicBezTo>
                  <a:cubicBezTo>
                    <a:pt x="1200493" y="189167"/>
                    <a:pt x="1367777" y="409931"/>
                    <a:pt x="1988782" y="285534"/>
                  </a:cubicBezTo>
                  <a:cubicBezTo>
                    <a:pt x="2214728" y="240271"/>
                    <a:pt x="2510612" y="0"/>
                    <a:pt x="251061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FDED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47" name="Shape 110"/>
            <p:cNvSpPr/>
            <p:nvPr/>
          </p:nvSpPr>
          <p:spPr>
            <a:xfrm>
              <a:off x="874347" y="3815777"/>
              <a:ext cx="2166811" cy="1161733"/>
            </a:xfrm>
            <a:custGeom>
              <a:avLst/>
              <a:gdLst/>
              <a:ahLst/>
              <a:cxnLst/>
              <a:rect l="0" t="0" r="0" b="0"/>
              <a:pathLst>
                <a:path w="2166811" h="1161733">
                  <a:moveTo>
                    <a:pt x="2166811" y="0"/>
                  </a:moveTo>
                  <a:cubicBezTo>
                    <a:pt x="2073288" y="474142"/>
                    <a:pt x="1685290" y="549199"/>
                    <a:pt x="1562684" y="560692"/>
                  </a:cubicBezTo>
                  <a:cubicBezTo>
                    <a:pt x="1304595" y="584860"/>
                    <a:pt x="1065809" y="579691"/>
                    <a:pt x="791350" y="630758"/>
                  </a:cubicBezTo>
                  <a:cubicBezTo>
                    <a:pt x="557860" y="674218"/>
                    <a:pt x="132664" y="862711"/>
                    <a:pt x="30823" y="1161733"/>
                  </a:cubicBezTo>
                  <a:cubicBezTo>
                    <a:pt x="30823" y="1161733"/>
                    <a:pt x="0" y="853707"/>
                    <a:pt x="88862" y="607898"/>
                  </a:cubicBezTo>
                  <a:cubicBezTo>
                    <a:pt x="128524" y="498170"/>
                    <a:pt x="224930" y="341452"/>
                    <a:pt x="438938" y="203327"/>
                  </a:cubicBezTo>
                  <a:cubicBezTo>
                    <a:pt x="623024" y="91923"/>
                    <a:pt x="948195" y="99936"/>
                    <a:pt x="1226998" y="197345"/>
                  </a:cubicBezTo>
                  <a:cubicBezTo>
                    <a:pt x="1449883" y="275222"/>
                    <a:pt x="1547851" y="298424"/>
                    <a:pt x="1775689" y="311315"/>
                  </a:cubicBezTo>
                  <a:cubicBezTo>
                    <a:pt x="2091119" y="329171"/>
                    <a:pt x="2166811" y="0"/>
                    <a:pt x="216681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5D1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48" name="Shape 111"/>
            <p:cNvSpPr/>
            <p:nvPr/>
          </p:nvSpPr>
          <p:spPr>
            <a:xfrm>
              <a:off x="3163546" y="2645456"/>
              <a:ext cx="1978863" cy="1347165"/>
            </a:xfrm>
            <a:custGeom>
              <a:avLst/>
              <a:gdLst/>
              <a:ahLst/>
              <a:cxnLst/>
              <a:rect l="0" t="0" r="0" b="0"/>
              <a:pathLst>
                <a:path w="1978863" h="1347165">
                  <a:moveTo>
                    <a:pt x="1978863" y="0"/>
                  </a:moveTo>
                  <a:cubicBezTo>
                    <a:pt x="1978863" y="0"/>
                    <a:pt x="1708163" y="117272"/>
                    <a:pt x="1596339" y="256210"/>
                  </a:cubicBezTo>
                  <a:cubicBezTo>
                    <a:pt x="1288986" y="638099"/>
                    <a:pt x="1380769" y="831850"/>
                    <a:pt x="1121461" y="1063714"/>
                  </a:cubicBezTo>
                  <a:cubicBezTo>
                    <a:pt x="1121461" y="1063714"/>
                    <a:pt x="701688" y="1347165"/>
                    <a:pt x="0" y="1160615"/>
                  </a:cubicBezTo>
                  <a:cubicBezTo>
                    <a:pt x="0" y="1160615"/>
                    <a:pt x="223215" y="1202207"/>
                    <a:pt x="384797" y="908063"/>
                  </a:cubicBezTo>
                  <a:cubicBezTo>
                    <a:pt x="546633" y="613461"/>
                    <a:pt x="564502" y="421005"/>
                    <a:pt x="1173391" y="172339"/>
                  </a:cubicBezTo>
                  <a:cubicBezTo>
                    <a:pt x="1173391" y="172339"/>
                    <a:pt x="1474496" y="49581"/>
                    <a:pt x="197886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ADE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49" name="Shape 47260"/>
            <p:cNvSpPr/>
            <p:nvPr/>
          </p:nvSpPr>
          <p:spPr>
            <a:xfrm>
              <a:off x="0" y="7102805"/>
              <a:ext cx="9144" cy="141833"/>
            </a:xfrm>
            <a:custGeom>
              <a:avLst/>
              <a:gdLst/>
              <a:ahLst/>
              <a:cxnLst/>
              <a:rect l="0" t="0" r="0" b="0"/>
              <a:pathLst>
                <a:path w="9144" h="141833">
                  <a:moveTo>
                    <a:pt x="0" y="0"/>
                  </a:moveTo>
                  <a:lnTo>
                    <a:pt x="9144" y="0"/>
                  </a:lnTo>
                  <a:lnTo>
                    <a:pt x="9144" y="141833"/>
                  </a:lnTo>
                  <a:lnTo>
                    <a:pt x="0" y="14183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4DA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pic>
          <p:nvPicPr>
            <p:cNvPr id="150" name="Picture 149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0" y="7097776"/>
              <a:ext cx="3995928" cy="149352"/>
            </a:xfrm>
            <a:prstGeom prst="rect">
              <a:avLst/>
            </a:prstGeom>
          </p:spPr>
        </p:pic>
        <p:sp>
          <p:nvSpPr>
            <p:cNvPr id="151" name="Shape 114"/>
            <p:cNvSpPr/>
            <p:nvPr/>
          </p:nvSpPr>
          <p:spPr>
            <a:xfrm>
              <a:off x="368" y="7102945"/>
              <a:ext cx="246994" cy="182331"/>
            </a:xfrm>
            <a:custGeom>
              <a:avLst/>
              <a:gdLst/>
              <a:ahLst/>
              <a:cxnLst/>
              <a:rect l="0" t="0" r="0" b="0"/>
              <a:pathLst>
                <a:path w="246994" h="182331">
                  <a:moveTo>
                    <a:pt x="0" y="0"/>
                  </a:moveTo>
                  <a:lnTo>
                    <a:pt x="66816" y="0"/>
                  </a:lnTo>
                  <a:lnTo>
                    <a:pt x="70248" y="13630"/>
                  </a:lnTo>
                  <a:cubicBezTo>
                    <a:pt x="123449" y="182331"/>
                    <a:pt x="236222" y="65595"/>
                    <a:pt x="186455" y="21121"/>
                  </a:cubicBezTo>
                  <a:cubicBezTo>
                    <a:pt x="167659" y="4332"/>
                    <a:pt x="136646" y="15648"/>
                    <a:pt x="139389" y="40298"/>
                  </a:cubicBezTo>
                  <a:cubicBezTo>
                    <a:pt x="139389" y="40324"/>
                    <a:pt x="139402" y="40362"/>
                    <a:pt x="139363" y="40349"/>
                  </a:cubicBezTo>
                  <a:cubicBezTo>
                    <a:pt x="140354" y="56161"/>
                    <a:pt x="162249" y="56758"/>
                    <a:pt x="161411" y="41365"/>
                  </a:cubicBezTo>
                  <a:cubicBezTo>
                    <a:pt x="160166" y="30189"/>
                    <a:pt x="181108" y="31129"/>
                    <a:pt x="181693" y="42356"/>
                  </a:cubicBezTo>
                  <a:cubicBezTo>
                    <a:pt x="181058" y="62396"/>
                    <a:pt x="162985" y="73471"/>
                    <a:pt x="144621" y="68556"/>
                  </a:cubicBezTo>
                  <a:cubicBezTo>
                    <a:pt x="120707" y="62168"/>
                    <a:pt x="113849" y="38546"/>
                    <a:pt x="122866" y="18683"/>
                  </a:cubicBezTo>
                  <a:lnTo>
                    <a:pt x="138553" y="0"/>
                  </a:lnTo>
                  <a:lnTo>
                    <a:pt x="189571" y="0"/>
                  </a:lnTo>
                  <a:lnTo>
                    <a:pt x="204972" y="9577"/>
                  </a:lnTo>
                  <a:cubicBezTo>
                    <a:pt x="246994" y="47637"/>
                    <a:pt x="229778" y="111336"/>
                    <a:pt x="187107" y="137367"/>
                  </a:cubicBezTo>
                  <a:lnTo>
                    <a:pt x="177246" y="141694"/>
                  </a:lnTo>
                  <a:lnTo>
                    <a:pt x="113519" y="141694"/>
                  </a:lnTo>
                  <a:lnTo>
                    <a:pt x="95323" y="133280"/>
                  </a:lnTo>
                  <a:cubicBezTo>
                    <a:pt x="69295" y="117128"/>
                    <a:pt x="42137" y="87412"/>
                    <a:pt x="16509" y="39150"/>
                  </a:cubicBezTo>
                  <a:lnTo>
                    <a:pt x="0" y="310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52" name="Shape 115"/>
            <p:cNvSpPr/>
            <p:nvPr/>
          </p:nvSpPr>
          <p:spPr>
            <a:xfrm>
              <a:off x="247302" y="7121853"/>
              <a:ext cx="113043" cy="103860"/>
            </a:xfrm>
            <a:custGeom>
              <a:avLst/>
              <a:gdLst/>
              <a:ahLst/>
              <a:cxnLst/>
              <a:rect l="0" t="0" r="0" b="0"/>
              <a:pathLst>
                <a:path w="113043" h="103860">
                  <a:moveTo>
                    <a:pt x="32791" y="0"/>
                  </a:moveTo>
                  <a:cubicBezTo>
                    <a:pt x="43129" y="12217"/>
                    <a:pt x="53505" y="24485"/>
                    <a:pt x="63906" y="36843"/>
                  </a:cubicBezTo>
                  <a:cubicBezTo>
                    <a:pt x="77432" y="37122"/>
                    <a:pt x="91034" y="37402"/>
                    <a:pt x="104661" y="37681"/>
                  </a:cubicBezTo>
                  <a:cubicBezTo>
                    <a:pt x="97942" y="45644"/>
                    <a:pt x="91211" y="53708"/>
                    <a:pt x="84468" y="61671"/>
                  </a:cubicBezTo>
                  <a:cubicBezTo>
                    <a:pt x="93917" y="74943"/>
                    <a:pt x="103416" y="88188"/>
                    <a:pt x="113043" y="101511"/>
                  </a:cubicBezTo>
                  <a:cubicBezTo>
                    <a:pt x="98882" y="94297"/>
                    <a:pt x="84760" y="87160"/>
                    <a:pt x="70764" y="80010"/>
                  </a:cubicBezTo>
                  <a:cubicBezTo>
                    <a:pt x="62662" y="87985"/>
                    <a:pt x="54623" y="95872"/>
                    <a:pt x="46571" y="103860"/>
                  </a:cubicBezTo>
                  <a:cubicBezTo>
                    <a:pt x="45098" y="91071"/>
                    <a:pt x="43523" y="78206"/>
                    <a:pt x="41961" y="65329"/>
                  </a:cubicBezTo>
                  <a:cubicBezTo>
                    <a:pt x="27940" y="57620"/>
                    <a:pt x="13957" y="49835"/>
                    <a:pt x="0" y="41935"/>
                  </a:cubicBezTo>
                  <a:cubicBezTo>
                    <a:pt x="12217" y="40424"/>
                    <a:pt x="24409" y="38836"/>
                    <a:pt x="36703" y="37249"/>
                  </a:cubicBezTo>
                  <a:cubicBezTo>
                    <a:pt x="35357" y="24803"/>
                    <a:pt x="34125" y="12357"/>
                    <a:pt x="327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7E1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53" name="Shape 116"/>
            <p:cNvSpPr/>
            <p:nvPr/>
          </p:nvSpPr>
          <p:spPr>
            <a:xfrm>
              <a:off x="1067497" y="7121590"/>
              <a:ext cx="114325" cy="104407"/>
            </a:xfrm>
            <a:custGeom>
              <a:avLst/>
              <a:gdLst/>
              <a:ahLst/>
              <a:cxnLst/>
              <a:rect l="0" t="0" r="0" b="0"/>
              <a:pathLst>
                <a:path w="114325" h="104407">
                  <a:moveTo>
                    <a:pt x="24295" y="0"/>
                  </a:moveTo>
                  <a:cubicBezTo>
                    <a:pt x="35751" y="12065"/>
                    <a:pt x="47257" y="24295"/>
                    <a:pt x="58801" y="36423"/>
                  </a:cubicBezTo>
                  <a:cubicBezTo>
                    <a:pt x="71565" y="36499"/>
                    <a:pt x="84315" y="36487"/>
                    <a:pt x="96952" y="36487"/>
                  </a:cubicBezTo>
                  <a:cubicBezTo>
                    <a:pt x="91872" y="44679"/>
                    <a:pt x="86881" y="52870"/>
                    <a:pt x="81775" y="61151"/>
                  </a:cubicBezTo>
                  <a:cubicBezTo>
                    <a:pt x="92596" y="74320"/>
                    <a:pt x="103429" y="87503"/>
                    <a:pt x="114325" y="100660"/>
                  </a:cubicBezTo>
                  <a:cubicBezTo>
                    <a:pt x="100013" y="93776"/>
                    <a:pt x="85827" y="86804"/>
                    <a:pt x="71780" y="79896"/>
                  </a:cubicBezTo>
                  <a:cubicBezTo>
                    <a:pt x="65367" y="88049"/>
                    <a:pt x="59042" y="96177"/>
                    <a:pt x="52692" y="104407"/>
                  </a:cubicBezTo>
                  <a:cubicBezTo>
                    <a:pt x="49289" y="91516"/>
                    <a:pt x="45885" y="78549"/>
                    <a:pt x="42697" y="65646"/>
                  </a:cubicBezTo>
                  <a:cubicBezTo>
                    <a:pt x="28334" y="58141"/>
                    <a:pt x="14211" y="50533"/>
                    <a:pt x="0" y="42900"/>
                  </a:cubicBezTo>
                  <a:cubicBezTo>
                    <a:pt x="11138" y="41148"/>
                    <a:pt x="22250" y="39294"/>
                    <a:pt x="33477" y="37440"/>
                  </a:cubicBezTo>
                  <a:cubicBezTo>
                    <a:pt x="30493" y="24955"/>
                    <a:pt x="27381" y="12395"/>
                    <a:pt x="2429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7E1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54" name="Shape 117"/>
            <p:cNvSpPr/>
            <p:nvPr/>
          </p:nvSpPr>
          <p:spPr>
            <a:xfrm>
              <a:off x="520404" y="7193905"/>
              <a:ext cx="7264" cy="26026"/>
            </a:xfrm>
            <a:custGeom>
              <a:avLst/>
              <a:gdLst/>
              <a:ahLst/>
              <a:cxnLst/>
              <a:rect l="0" t="0" r="0" b="0"/>
              <a:pathLst>
                <a:path w="7264" h="26026">
                  <a:moveTo>
                    <a:pt x="7264" y="0"/>
                  </a:moveTo>
                  <a:lnTo>
                    <a:pt x="7264" y="26026"/>
                  </a:lnTo>
                  <a:lnTo>
                    <a:pt x="5118" y="25140"/>
                  </a:lnTo>
                  <a:cubicBezTo>
                    <a:pt x="1702" y="21534"/>
                    <a:pt x="0" y="17101"/>
                    <a:pt x="0" y="11818"/>
                  </a:cubicBezTo>
                  <a:cubicBezTo>
                    <a:pt x="0" y="8516"/>
                    <a:pt x="851" y="5430"/>
                    <a:pt x="2565" y="2572"/>
                  </a:cubicBezTo>
                  <a:lnTo>
                    <a:pt x="726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55" name="Shape 118"/>
            <p:cNvSpPr/>
            <p:nvPr/>
          </p:nvSpPr>
          <p:spPr>
            <a:xfrm>
              <a:off x="478545" y="7187460"/>
              <a:ext cx="27127" cy="37185"/>
            </a:xfrm>
            <a:custGeom>
              <a:avLst/>
              <a:gdLst/>
              <a:ahLst/>
              <a:cxnLst/>
              <a:rect l="0" t="0" r="0" b="0"/>
              <a:pathLst>
                <a:path w="27127" h="37185">
                  <a:moveTo>
                    <a:pt x="18796" y="0"/>
                  </a:moveTo>
                  <a:cubicBezTo>
                    <a:pt x="21323" y="0"/>
                    <a:pt x="24092" y="597"/>
                    <a:pt x="27127" y="1791"/>
                  </a:cubicBezTo>
                  <a:lnTo>
                    <a:pt x="27127" y="12840"/>
                  </a:lnTo>
                  <a:cubicBezTo>
                    <a:pt x="25019" y="10236"/>
                    <a:pt x="22352" y="8941"/>
                    <a:pt x="19139" y="8941"/>
                  </a:cubicBezTo>
                  <a:cubicBezTo>
                    <a:pt x="16345" y="8941"/>
                    <a:pt x="13995" y="9918"/>
                    <a:pt x="12129" y="11899"/>
                  </a:cubicBezTo>
                  <a:cubicBezTo>
                    <a:pt x="10478" y="13639"/>
                    <a:pt x="9639" y="15900"/>
                    <a:pt x="9639" y="18707"/>
                  </a:cubicBezTo>
                  <a:cubicBezTo>
                    <a:pt x="9639" y="21742"/>
                    <a:pt x="10681" y="24117"/>
                    <a:pt x="12764" y="25870"/>
                  </a:cubicBezTo>
                  <a:cubicBezTo>
                    <a:pt x="14643" y="27457"/>
                    <a:pt x="16751" y="28232"/>
                    <a:pt x="19139" y="28232"/>
                  </a:cubicBezTo>
                  <a:cubicBezTo>
                    <a:pt x="22111" y="28232"/>
                    <a:pt x="24765" y="27012"/>
                    <a:pt x="27127" y="24536"/>
                  </a:cubicBezTo>
                  <a:lnTo>
                    <a:pt x="27127" y="35445"/>
                  </a:lnTo>
                  <a:cubicBezTo>
                    <a:pt x="24956" y="36169"/>
                    <a:pt x="23343" y="36639"/>
                    <a:pt x="22314" y="36843"/>
                  </a:cubicBezTo>
                  <a:cubicBezTo>
                    <a:pt x="21298" y="37084"/>
                    <a:pt x="20155" y="37185"/>
                    <a:pt x="18860" y="37185"/>
                  </a:cubicBezTo>
                  <a:cubicBezTo>
                    <a:pt x="15608" y="37185"/>
                    <a:pt x="12484" y="36360"/>
                    <a:pt x="9474" y="34721"/>
                  </a:cubicBezTo>
                  <a:cubicBezTo>
                    <a:pt x="6299" y="32956"/>
                    <a:pt x="3899" y="30632"/>
                    <a:pt x="2248" y="27724"/>
                  </a:cubicBezTo>
                  <a:cubicBezTo>
                    <a:pt x="749" y="25082"/>
                    <a:pt x="0" y="22085"/>
                    <a:pt x="0" y="18783"/>
                  </a:cubicBezTo>
                  <a:cubicBezTo>
                    <a:pt x="0" y="15087"/>
                    <a:pt x="914" y="11747"/>
                    <a:pt x="2756" y="8813"/>
                  </a:cubicBezTo>
                  <a:cubicBezTo>
                    <a:pt x="4483" y="6007"/>
                    <a:pt x="6883" y="3797"/>
                    <a:pt x="9944" y="2209"/>
                  </a:cubicBezTo>
                  <a:cubicBezTo>
                    <a:pt x="12764" y="736"/>
                    <a:pt x="15697" y="0"/>
                    <a:pt x="1879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56" name="Shape 119"/>
            <p:cNvSpPr/>
            <p:nvPr/>
          </p:nvSpPr>
          <p:spPr>
            <a:xfrm>
              <a:off x="514753" y="7123693"/>
              <a:ext cx="12916" cy="35471"/>
            </a:xfrm>
            <a:custGeom>
              <a:avLst/>
              <a:gdLst/>
              <a:ahLst/>
              <a:cxnLst/>
              <a:rect l="0" t="0" r="0" b="0"/>
              <a:pathLst>
                <a:path w="12916" h="35471">
                  <a:moveTo>
                    <a:pt x="0" y="0"/>
                  </a:moveTo>
                  <a:lnTo>
                    <a:pt x="12916" y="0"/>
                  </a:lnTo>
                  <a:lnTo>
                    <a:pt x="12916" y="7563"/>
                  </a:lnTo>
                  <a:lnTo>
                    <a:pt x="10935" y="7100"/>
                  </a:lnTo>
                  <a:lnTo>
                    <a:pt x="9220" y="7100"/>
                  </a:lnTo>
                  <a:lnTo>
                    <a:pt x="9220" y="15875"/>
                  </a:lnTo>
                  <a:lnTo>
                    <a:pt x="10935" y="15875"/>
                  </a:lnTo>
                  <a:lnTo>
                    <a:pt x="12916" y="15411"/>
                  </a:lnTo>
                  <a:lnTo>
                    <a:pt x="12916" y="27582"/>
                  </a:lnTo>
                  <a:lnTo>
                    <a:pt x="9220" y="21857"/>
                  </a:lnTo>
                  <a:lnTo>
                    <a:pt x="9220" y="35471"/>
                  </a:lnTo>
                  <a:lnTo>
                    <a:pt x="0" y="3547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57" name="Shape 120"/>
            <p:cNvSpPr/>
            <p:nvPr/>
          </p:nvSpPr>
          <p:spPr>
            <a:xfrm>
              <a:off x="471750" y="7122944"/>
              <a:ext cx="27140" cy="37173"/>
            </a:xfrm>
            <a:custGeom>
              <a:avLst/>
              <a:gdLst/>
              <a:ahLst/>
              <a:cxnLst/>
              <a:rect l="0" t="0" r="0" b="0"/>
              <a:pathLst>
                <a:path w="27140" h="37173">
                  <a:moveTo>
                    <a:pt x="18783" y="0"/>
                  </a:moveTo>
                  <a:cubicBezTo>
                    <a:pt x="21323" y="0"/>
                    <a:pt x="24105" y="584"/>
                    <a:pt x="27140" y="1791"/>
                  </a:cubicBezTo>
                  <a:lnTo>
                    <a:pt x="27140" y="12827"/>
                  </a:lnTo>
                  <a:cubicBezTo>
                    <a:pt x="25019" y="10236"/>
                    <a:pt x="22365" y="8928"/>
                    <a:pt x="19152" y="8928"/>
                  </a:cubicBezTo>
                  <a:cubicBezTo>
                    <a:pt x="16345" y="8928"/>
                    <a:pt x="14008" y="9919"/>
                    <a:pt x="12129" y="11900"/>
                  </a:cubicBezTo>
                  <a:cubicBezTo>
                    <a:pt x="10478" y="13639"/>
                    <a:pt x="9652" y="15901"/>
                    <a:pt x="9652" y="18707"/>
                  </a:cubicBezTo>
                  <a:cubicBezTo>
                    <a:pt x="9652" y="21730"/>
                    <a:pt x="10681" y="24117"/>
                    <a:pt x="12764" y="25870"/>
                  </a:cubicBezTo>
                  <a:cubicBezTo>
                    <a:pt x="14630" y="27457"/>
                    <a:pt x="16751" y="28232"/>
                    <a:pt x="19126" y="28232"/>
                  </a:cubicBezTo>
                  <a:cubicBezTo>
                    <a:pt x="22123" y="28232"/>
                    <a:pt x="24778" y="27000"/>
                    <a:pt x="27140" y="24536"/>
                  </a:cubicBezTo>
                  <a:lnTo>
                    <a:pt x="27140" y="35433"/>
                  </a:lnTo>
                  <a:cubicBezTo>
                    <a:pt x="24943" y="36170"/>
                    <a:pt x="23355" y="36640"/>
                    <a:pt x="22327" y="36843"/>
                  </a:cubicBezTo>
                  <a:cubicBezTo>
                    <a:pt x="21311" y="37071"/>
                    <a:pt x="20155" y="37173"/>
                    <a:pt x="18872" y="37173"/>
                  </a:cubicBezTo>
                  <a:cubicBezTo>
                    <a:pt x="15608" y="37173"/>
                    <a:pt x="12497" y="36360"/>
                    <a:pt x="9474" y="34722"/>
                  </a:cubicBezTo>
                  <a:cubicBezTo>
                    <a:pt x="6299" y="32956"/>
                    <a:pt x="3899" y="30632"/>
                    <a:pt x="2261" y="27724"/>
                  </a:cubicBezTo>
                  <a:cubicBezTo>
                    <a:pt x="749" y="25082"/>
                    <a:pt x="0" y="22098"/>
                    <a:pt x="0" y="18783"/>
                  </a:cubicBezTo>
                  <a:cubicBezTo>
                    <a:pt x="0" y="15075"/>
                    <a:pt x="927" y="11747"/>
                    <a:pt x="2769" y="8813"/>
                  </a:cubicBezTo>
                  <a:cubicBezTo>
                    <a:pt x="4496" y="6007"/>
                    <a:pt x="6883" y="3797"/>
                    <a:pt x="9957" y="2210"/>
                  </a:cubicBezTo>
                  <a:cubicBezTo>
                    <a:pt x="12764" y="736"/>
                    <a:pt x="15710" y="0"/>
                    <a:pt x="1878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58" name="Shape 121"/>
            <p:cNvSpPr/>
            <p:nvPr/>
          </p:nvSpPr>
          <p:spPr>
            <a:xfrm>
              <a:off x="527669" y="7187142"/>
              <a:ext cx="12383" cy="37821"/>
            </a:xfrm>
            <a:custGeom>
              <a:avLst/>
              <a:gdLst/>
              <a:ahLst/>
              <a:cxnLst/>
              <a:rect l="0" t="0" r="0" b="0"/>
              <a:pathLst>
                <a:path w="12383" h="37821">
                  <a:moveTo>
                    <a:pt x="12357" y="0"/>
                  </a:moveTo>
                  <a:lnTo>
                    <a:pt x="12383" y="10"/>
                  </a:lnTo>
                  <a:lnTo>
                    <a:pt x="12383" y="8951"/>
                  </a:lnTo>
                  <a:lnTo>
                    <a:pt x="12357" y="8941"/>
                  </a:lnTo>
                  <a:cubicBezTo>
                    <a:pt x="9601" y="8941"/>
                    <a:pt x="7264" y="9906"/>
                    <a:pt x="5334" y="11862"/>
                  </a:cubicBezTo>
                  <a:cubicBezTo>
                    <a:pt x="3378" y="13830"/>
                    <a:pt x="2400" y="16129"/>
                    <a:pt x="2400" y="18796"/>
                  </a:cubicBezTo>
                  <a:cubicBezTo>
                    <a:pt x="2400" y="21616"/>
                    <a:pt x="3378" y="24003"/>
                    <a:pt x="5334" y="25971"/>
                  </a:cubicBezTo>
                  <a:cubicBezTo>
                    <a:pt x="7264" y="27902"/>
                    <a:pt x="9614" y="28880"/>
                    <a:pt x="12383" y="28880"/>
                  </a:cubicBezTo>
                  <a:lnTo>
                    <a:pt x="12383" y="37779"/>
                  </a:lnTo>
                  <a:lnTo>
                    <a:pt x="12192" y="37821"/>
                  </a:lnTo>
                  <a:lnTo>
                    <a:pt x="0" y="32789"/>
                  </a:lnTo>
                  <a:lnTo>
                    <a:pt x="0" y="6762"/>
                  </a:lnTo>
                  <a:lnTo>
                    <a:pt x="123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59" name="Shape 122"/>
            <p:cNvSpPr/>
            <p:nvPr/>
          </p:nvSpPr>
          <p:spPr>
            <a:xfrm>
              <a:off x="527669" y="7123693"/>
              <a:ext cx="12383" cy="35471"/>
            </a:xfrm>
            <a:custGeom>
              <a:avLst/>
              <a:gdLst/>
              <a:ahLst/>
              <a:cxnLst/>
              <a:rect l="0" t="0" r="0" b="0"/>
              <a:pathLst>
                <a:path w="12383" h="35471">
                  <a:moveTo>
                    <a:pt x="0" y="0"/>
                  </a:moveTo>
                  <a:lnTo>
                    <a:pt x="1422" y="0"/>
                  </a:lnTo>
                  <a:cubicBezTo>
                    <a:pt x="3429" y="0"/>
                    <a:pt x="5118" y="254"/>
                    <a:pt x="6515" y="763"/>
                  </a:cubicBezTo>
                  <a:cubicBezTo>
                    <a:pt x="7912" y="1257"/>
                    <a:pt x="9106" y="2045"/>
                    <a:pt x="10122" y="3125"/>
                  </a:cubicBezTo>
                  <a:lnTo>
                    <a:pt x="12383" y="8937"/>
                  </a:lnTo>
                  <a:lnTo>
                    <a:pt x="12383" y="15013"/>
                  </a:lnTo>
                  <a:lnTo>
                    <a:pt x="12306" y="15405"/>
                  </a:lnTo>
                  <a:cubicBezTo>
                    <a:pt x="11722" y="16803"/>
                    <a:pt x="10947" y="17945"/>
                    <a:pt x="9957" y="18809"/>
                  </a:cubicBezTo>
                  <a:cubicBezTo>
                    <a:pt x="8852" y="19787"/>
                    <a:pt x="7328" y="20498"/>
                    <a:pt x="5436" y="20917"/>
                  </a:cubicBezTo>
                  <a:lnTo>
                    <a:pt x="12383" y="29985"/>
                  </a:lnTo>
                  <a:lnTo>
                    <a:pt x="12383" y="35471"/>
                  </a:lnTo>
                  <a:lnTo>
                    <a:pt x="5093" y="35471"/>
                  </a:lnTo>
                  <a:lnTo>
                    <a:pt x="0" y="27582"/>
                  </a:lnTo>
                  <a:lnTo>
                    <a:pt x="0" y="15411"/>
                  </a:lnTo>
                  <a:lnTo>
                    <a:pt x="1981" y="14948"/>
                  </a:lnTo>
                  <a:cubicBezTo>
                    <a:pt x="2464" y="14593"/>
                    <a:pt x="2858" y="14072"/>
                    <a:pt x="3188" y="13424"/>
                  </a:cubicBezTo>
                  <a:cubicBezTo>
                    <a:pt x="3518" y="12777"/>
                    <a:pt x="3696" y="12129"/>
                    <a:pt x="3696" y="11494"/>
                  </a:cubicBezTo>
                  <a:cubicBezTo>
                    <a:pt x="3696" y="10859"/>
                    <a:pt x="3518" y="10199"/>
                    <a:pt x="3188" y="9551"/>
                  </a:cubicBezTo>
                  <a:cubicBezTo>
                    <a:pt x="2858" y="8903"/>
                    <a:pt x="2464" y="8395"/>
                    <a:pt x="1981" y="8027"/>
                  </a:cubicBezTo>
                  <a:lnTo>
                    <a:pt x="0" y="756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60" name="Shape 123"/>
            <p:cNvSpPr/>
            <p:nvPr/>
          </p:nvSpPr>
          <p:spPr>
            <a:xfrm>
              <a:off x="573947" y="7200007"/>
              <a:ext cx="1594" cy="9865"/>
            </a:xfrm>
            <a:custGeom>
              <a:avLst/>
              <a:gdLst/>
              <a:ahLst/>
              <a:cxnLst/>
              <a:rect l="0" t="0" r="0" b="0"/>
              <a:pathLst>
                <a:path w="1594" h="9865">
                  <a:moveTo>
                    <a:pt x="1594" y="0"/>
                  </a:moveTo>
                  <a:lnTo>
                    <a:pt x="1594" y="9865"/>
                  </a:lnTo>
                  <a:lnTo>
                    <a:pt x="0" y="5716"/>
                  </a:lnTo>
                  <a:lnTo>
                    <a:pt x="159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61" name="Shape 124"/>
            <p:cNvSpPr/>
            <p:nvPr/>
          </p:nvSpPr>
          <p:spPr>
            <a:xfrm>
              <a:off x="540051" y="7187152"/>
              <a:ext cx="19621" cy="37769"/>
            </a:xfrm>
            <a:custGeom>
              <a:avLst/>
              <a:gdLst/>
              <a:ahLst/>
              <a:cxnLst/>
              <a:rect l="0" t="0" r="0" b="0"/>
              <a:pathLst>
                <a:path w="19621" h="37769">
                  <a:moveTo>
                    <a:pt x="0" y="0"/>
                  </a:moveTo>
                  <a:lnTo>
                    <a:pt x="14503" y="5946"/>
                  </a:lnTo>
                  <a:cubicBezTo>
                    <a:pt x="17920" y="9541"/>
                    <a:pt x="19621" y="13858"/>
                    <a:pt x="19621" y="18887"/>
                  </a:cubicBezTo>
                  <a:cubicBezTo>
                    <a:pt x="19621" y="22354"/>
                    <a:pt x="18745" y="25555"/>
                    <a:pt x="17043" y="28476"/>
                  </a:cubicBezTo>
                  <a:cubicBezTo>
                    <a:pt x="15215" y="31638"/>
                    <a:pt x="12675" y="34038"/>
                    <a:pt x="9423" y="35689"/>
                  </a:cubicBezTo>
                  <a:lnTo>
                    <a:pt x="0" y="37769"/>
                  </a:lnTo>
                  <a:lnTo>
                    <a:pt x="0" y="28870"/>
                  </a:lnTo>
                  <a:cubicBezTo>
                    <a:pt x="2756" y="28870"/>
                    <a:pt x="5105" y="27892"/>
                    <a:pt x="7061" y="25961"/>
                  </a:cubicBezTo>
                  <a:cubicBezTo>
                    <a:pt x="9017" y="24006"/>
                    <a:pt x="9982" y="21644"/>
                    <a:pt x="9982" y="18887"/>
                  </a:cubicBezTo>
                  <a:cubicBezTo>
                    <a:pt x="9982" y="16094"/>
                    <a:pt x="9017" y="13744"/>
                    <a:pt x="7061" y="11852"/>
                  </a:cubicBezTo>
                  <a:lnTo>
                    <a:pt x="0" y="894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62" name="Shape 125"/>
            <p:cNvSpPr/>
            <p:nvPr/>
          </p:nvSpPr>
          <p:spPr>
            <a:xfrm>
              <a:off x="540051" y="7153678"/>
              <a:ext cx="4204" cy="5486"/>
            </a:xfrm>
            <a:custGeom>
              <a:avLst/>
              <a:gdLst/>
              <a:ahLst/>
              <a:cxnLst/>
              <a:rect l="0" t="0" r="0" b="0"/>
              <a:pathLst>
                <a:path w="4204" h="5486">
                  <a:moveTo>
                    <a:pt x="0" y="0"/>
                  </a:moveTo>
                  <a:lnTo>
                    <a:pt x="4204" y="5486"/>
                  </a:lnTo>
                  <a:lnTo>
                    <a:pt x="0" y="548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63" name="Shape 126"/>
            <p:cNvSpPr/>
            <p:nvPr/>
          </p:nvSpPr>
          <p:spPr>
            <a:xfrm>
              <a:off x="540051" y="7132629"/>
              <a:ext cx="787" cy="6076"/>
            </a:xfrm>
            <a:custGeom>
              <a:avLst/>
              <a:gdLst/>
              <a:ahLst/>
              <a:cxnLst/>
              <a:rect l="0" t="0" r="0" b="0"/>
              <a:pathLst>
                <a:path w="787" h="6076">
                  <a:moveTo>
                    <a:pt x="0" y="0"/>
                  </a:moveTo>
                  <a:lnTo>
                    <a:pt x="787" y="2024"/>
                  </a:lnTo>
                  <a:lnTo>
                    <a:pt x="0" y="607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64" name="Shape 127"/>
            <p:cNvSpPr/>
            <p:nvPr/>
          </p:nvSpPr>
          <p:spPr>
            <a:xfrm>
              <a:off x="555888" y="7122626"/>
              <a:ext cx="19653" cy="37821"/>
            </a:xfrm>
            <a:custGeom>
              <a:avLst/>
              <a:gdLst/>
              <a:ahLst/>
              <a:cxnLst/>
              <a:rect l="0" t="0" r="0" b="0"/>
              <a:pathLst>
                <a:path w="19653" h="37821">
                  <a:moveTo>
                    <a:pt x="19622" y="0"/>
                  </a:moveTo>
                  <a:lnTo>
                    <a:pt x="19653" y="13"/>
                  </a:lnTo>
                  <a:lnTo>
                    <a:pt x="19653" y="8954"/>
                  </a:lnTo>
                  <a:lnTo>
                    <a:pt x="19622" y="8941"/>
                  </a:lnTo>
                  <a:cubicBezTo>
                    <a:pt x="16878" y="8941"/>
                    <a:pt x="14529" y="9906"/>
                    <a:pt x="12598" y="11862"/>
                  </a:cubicBezTo>
                  <a:cubicBezTo>
                    <a:pt x="10643" y="13830"/>
                    <a:pt x="9677" y="16129"/>
                    <a:pt x="9677" y="18797"/>
                  </a:cubicBezTo>
                  <a:cubicBezTo>
                    <a:pt x="9677" y="21603"/>
                    <a:pt x="10643" y="23991"/>
                    <a:pt x="12598" y="25972"/>
                  </a:cubicBezTo>
                  <a:cubicBezTo>
                    <a:pt x="14529" y="27902"/>
                    <a:pt x="16878" y="28867"/>
                    <a:pt x="19647" y="28867"/>
                  </a:cubicBezTo>
                  <a:lnTo>
                    <a:pt x="19653" y="28865"/>
                  </a:lnTo>
                  <a:lnTo>
                    <a:pt x="19653" y="37778"/>
                  </a:lnTo>
                  <a:lnTo>
                    <a:pt x="19456" y="37821"/>
                  </a:lnTo>
                  <a:cubicBezTo>
                    <a:pt x="13614" y="37821"/>
                    <a:pt x="8839" y="35840"/>
                    <a:pt x="5118" y="31890"/>
                  </a:cubicBezTo>
                  <a:cubicBezTo>
                    <a:pt x="1702" y="28296"/>
                    <a:pt x="0" y="23850"/>
                    <a:pt x="0" y="18580"/>
                  </a:cubicBezTo>
                  <a:cubicBezTo>
                    <a:pt x="0" y="15278"/>
                    <a:pt x="851" y="12192"/>
                    <a:pt x="2565" y="9334"/>
                  </a:cubicBezTo>
                  <a:cubicBezTo>
                    <a:pt x="6236" y="3239"/>
                    <a:pt x="11913" y="127"/>
                    <a:pt x="1962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65" name="Shape 128"/>
            <p:cNvSpPr/>
            <p:nvPr/>
          </p:nvSpPr>
          <p:spPr>
            <a:xfrm>
              <a:off x="575541" y="7187142"/>
              <a:ext cx="18053" cy="37821"/>
            </a:xfrm>
            <a:custGeom>
              <a:avLst/>
              <a:gdLst/>
              <a:ahLst/>
              <a:cxnLst/>
              <a:rect l="0" t="0" r="0" b="0"/>
              <a:pathLst>
                <a:path w="18053" h="37821">
                  <a:moveTo>
                    <a:pt x="18040" y="0"/>
                  </a:moveTo>
                  <a:lnTo>
                    <a:pt x="18053" y="5"/>
                  </a:lnTo>
                  <a:lnTo>
                    <a:pt x="18053" y="8946"/>
                  </a:lnTo>
                  <a:lnTo>
                    <a:pt x="18040" y="8941"/>
                  </a:lnTo>
                  <a:cubicBezTo>
                    <a:pt x="15284" y="8941"/>
                    <a:pt x="12935" y="9906"/>
                    <a:pt x="11017" y="11862"/>
                  </a:cubicBezTo>
                  <a:cubicBezTo>
                    <a:pt x="9061" y="13830"/>
                    <a:pt x="8071" y="16129"/>
                    <a:pt x="8071" y="18796"/>
                  </a:cubicBezTo>
                  <a:cubicBezTo>
                    <a:pt x="8071" y="21616"/>
                    <a:pt x="9061" y="24003"/>
                    <a:pt x="11017" y="25971"/>
                  </a:cubicBezTo>
                  <a:lnTo>
                    <a:pt x="18053" y="28874"/>
                  </a:lnTo>
                  <a:lnTo>
                    <a:pt x="18053" y="37779"/>
                  </a:lnTo>
                  <a:lnTo>
                    <a:pt x="17863" y="37821"/>
                  </a:lnTo>
                  <a:cubicBezTo>
                    <a:pt x="12033" y="37821"/>
                    <a:pt x="7258" y="35840"/>
                    <a:pt x="3524" y="31903"/>
                  </a:cubicBezTo>
                  <a:lnTo>
                    <a:pt x="0" y="22729"/>
                  </a:lnTo>
                  <a:lnTo>
                    <a:pt x="0" y="12864"/>
                  </a:lnTo>
                  <a:lnTo>
                    <a:pt x="984" y="9334"/>
                  </a:lnTo>
                  <a:cubicBezTo>
                    <a:pt x="4629" y="3239"/>
                    <a:pt x="10319" y="140"/>
                    <a:pt x="1804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66" name="Shape 129"/>
            <p:cNvSpPr/>
            <p:nvPr/>
          </p:nvSpPr>
          <p:spPr>
            <a:xfrm>
              <a:off x="575541" y="7122639"/>
              <a:ext cx="18053" cy="37764"/>
            </a:xfrm>
            <a:custGeom>
              <a:avLst/>
              <a:gdLst/>
              <a:ahLst/>
              <a:cxnLst/>
              <a:rect l="0" t="0" r="0" b="0"/>
              <a:pathLst>
                <a:path w="18053" h="37764">
                  <a:moveTo>
                    <a:pt x="0" y="0"/>
                  </a:moveTo>
                  <a:lnTo>
                    <a:pt x="14497" y="5943"/>
                  </a:lnTo>
                  <a:lnTo>
                    <a:pt x="18053" y="14935"/>
                  </a:lnTo>
                  <a:lnTo>
                    <a:pt x="18053" y="24723"/>
                  </a:lnTo>
                  <a:lnTo>
                    <a:pt x="17050" y="28473"/>
                  </a:lnTo>
                  <a:cubicBezTo>
                    <a:pt x="15208" y="31623"/>
                    <a:pt x="12668" y="34023"/>
                    <a:pt x="9430" y="35674"/>
                  </a:cubicBezTo>
                  <a:lnTo>
                    <a:pt x="0" y="37764"/>
                  </a:lnTo>
                  <a:lnTo>
                    <a:pt x="0" y="28852"/>
                  </a:lnTo>
                  <a:lnTo>
                    <a:pt x="7055" y="25959"/>
                  </a:lnTo>
                  <a:cubicBezTo>
                    <a:pt x="9011" y="24002"/>
                    <a:pt x="9976" y="21641"/>
                    <a:pt x="9976" y="18885"/>
                  </a:cubicBezTo>
                  <a:cubicBezTo>
                    <a:pt x="9976" y="16090"/>
                    <a:pt x="9011" y="13741"/>
                    <a:pt x="7055" y="11849"/>
                  </a:cubicBezTo>
                  <a:lnTo>
                    <a:pt x="0" y="894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67" name="Shape 130"/>
            <p:cNvSpPr/>
            <p:nvPr/>
          </p:nvSpPr>
          <p:spPr>
            <a:xfrm>
              <a:off x="629091" y="7188209"/>
              <a:ext cx="13284" cy="35471"/>
            </a:xfrm>
            <a:custGeom>
              <a:avLst/>
              <a:gdLst/>
              <a:ahLst/>
              <a:cxnLst/>
              <a:rect l="0" t="0" r="0" b="0"/>
              <a:pathLst>
                <a:path w="13284" h="35471">
                  <a:moveTo>
                    <a:pt x="0" y="0"/>
                  </a:moveTo>
                  <a:lnTo>
                    <a:pt x="13284" y="0"/>
                  </a:lnTo>
                  <a:lnTo>
                    <a:pt x="13284" y="8275"/>
                  </a:lnTo>
                  <a:lnTo>
                    <a:pt x="12319" y="7417"/>
                  </a:lnTo>
                  <a:lnTo>
                    <a:pt x="9220" y="7417"/>
                  </a:lnTo>
                  <a:lnTo>
                    <a:pt x="9220" y="16269"/>
                  </a:lnTo>
                  <a:lnTo>
                    <a:pt x="12294" y="16269"/>
                  </a:lnTo>
                  <a:lnTo>
                    <a:pt x="13284" y="16005"/>
                  </a:lnTo>
                  <a:lnTo>
                    <a:pt x="13284" y="23673"/>
                  </a:lnTo>
                  <a:lnTo>
                    <a:pt x="9220" y="23673"/>
                  </a:lnTo>
                  <a:lnTo>
                    <a:pt x="9220" y="35471"/>
                  </a:lnTo>
                  <a:lnTo>
                    <a:pt x="0" y="3547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68" name="Shape 131"/>
            <p:cNvSpPr/>
            <p:nvPr/>
          </p:nvSpPr>
          <p:spPr>
            <a:xfrm>
              <a:off x="593594" y="7187148"/>
              <a:ext cx="19621" cy="37774"/>
            </a:xfrm>
            <a:custGeom>
              <a:avLst/>
              <a:gdLst/>
              <a:ahLst/>
              <a:cxnLst/>
              <a:rect l="0" t="0" r="0" b="0"/>
              <a:pathLst>
                <a:path w="19621" h="37774">
                  <a:moveTo>
                    <a:pt x="0" y="0"/>
                  </a:moveTo>
                  <a:lnTo>
                    <a:pt x="14516" y="5951"/>
                  </a:lnTo>
                  <a:cubicBezTo>
                    <a:pt x="17920" y="9545"/>
                    <a:pt x="19621" y="13863"/>
                    <a:pt x="19621" y="18892"/>
                  </a:cubicBezTo>
                  <a:cubicBezTo>
                    <a:pt x="19621" y="22359"/>
                    <a:pt x="18758" y="25560"/>
                    <a:pt x="17056" y="28480"/>
                  </a:cubicBezTo>
                  <a:cubicBezTo>
                    <a:pt x="15215" y="31643"/>
                    <a:pt x="12687" y="34043"/>
                    <a:pt x="9436" y="35694"/>
                  </a:cubicBezTo>
                  <a:lnTo>
                    <a:pt x="0" y="37774"/>
                  </a:lnTo>
                  <a:lnTo>
                    <a:pt x="0" y="28869"/>
                  </a:lnTo>
                  <a:lnTo>
                    <a:pt x="13" y="28874"/>
                  </a:lnTo>
                  <a:cubicBezTo>
                    <a:pt x="2769" y="28874"/>
                    <a:pt x="5118" y="27897"/>
                    <a:pt x="7074" y="25966"/>
                  </a:cubicBezTo>
                  <a:cubicBezTo>
                    <a:pt x="9004" y="24010"/>
                    <a:pt x="9982" y="21648"/>
                    <a:pt x="9982" y="18892"/>
                  </a:cubicBezTo>
                  <a:cubicBezTo>
                    <a:pt x="9982" y="16098"/>
                    <a:pt x="9004" y="13749"/>
                    <a:pt x="7074" y="11857"/>
                  </a:cubicBezTo>
                  <a:lnTo>
                    <a:pt x="0" y="894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69" name="Shape 132"/>
            <p:cNvSpPr/>
            <p:nvPr/>
          </p:nvSpPr>
          <p:spPr>
            <a:xfrm>
              <a:off x="593594" y="7137574"/>
              <a:ext cx="1562" cy="9789"/>
            </a:xfrm>
            <a:custGeom>
              <a:avLst/>
              <a:gdLst/>
              <a:ahLst/>
              <a:cxnLst/>
              <a:rect l="0" t="0" r="0" b="0"/>
              <a:pathLst>
                <a:path w="1562" h="9789">
                  <a:moveTo>
                    <a:pt x="0" y="0"/>
                  </a:moveTo>
                  <a:lnTo>
                    <a:pt x="1562" y="3950"/>
                  </a:lnTo>
                  <a:lnTo>
                    <a:pt x="0" y="97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70" name="Shape 133"/>
            <p:cNvSpPr/>
            <p:nvPr/>
          </p:nvSpPr>
          <p:spPr>
            <a:xfrm>
              <a:off x="609444" y="7122842"/>
              <a:ext cx="26162" cy="37261"/>
            </a:xfrm>
            <a:custGeom>
              <a:avLst/>
              <a:gdLst/>
              <a:ahLst/>
              <a:cxnLst/>
              <a:rect l="0" t="0" r="0" b="0"/>
              <a:pathLst>
                <a:path w="26162" h="37261">
                  <a:moveTo>
                    <a:pt x="13487" y="0"/>
                  </a:moveTo>
                  <a:cubicBezTo>
                    <a:pt x="17335" y="0"/>
                    <a:pt x="21082" y="953"/>
                    <a:pt x="24727" y="2870"/>
                  </a:cubicBezTo>
                  <a:lnTo>
                    <a:pt x="21044" y="10045"/>
                  </a:lnTo>
                  <a:cubicBezTo>
                    <a:pt x="19075" y="8458"/>
                    <a:pt x="17056" y="7658"/>
                    <a:pt x="15011" y="7658"/>
                  </a:cubicBezTo>
                  <a:cubicBezTo>
                    <a:pt x="13716" y="7658"/>
                    <a:pt x="12713" y="8013"/>
                    <a:pt x="11976" y="8750"/>
                  </a:cubicBezTo>
                  <a:cubicBezTo>
                    <a:pt x="11366" y="9334"/>
                    <a:pt x="11074" y="9995"/>
                    <a:pt x="11074" y="10706"/>
                  </a:cubicBezTo>
                  <a:cubicBezTo>
                    <a:pt x="11074" y="11760"/>
                    <a:pt x="11798" y="12662"/>
                    <a:pt x="13271" y="13386"/>
                  </a:cubicBezTo>
                  <a:cubicBezTo>
                    <a:pt x="13691" y="13564"/>
                    <a:pt x="15088" y="14021"/>
                    <a:pt x="17463" y="14732"/>
                  </a:cubicBezTo>
                  <a:cubicBezTo>
                    <a:pt x="20536" y="15634"/>
                    <a:pt x="22771" y="16878"/>
                    <a:pt x="24117" y="18415"/>
                  </a:cubicBezTo>
                  <a:cubicBezTo>
                    <a:pt x="25476" y="19964"/>
                    <a:pt x="26162" y="22009"/>
                    <a:pt x="26162" y="24561"/>
                  </a:cubicBezTo>
                  <a:cubicBezTo>
                    <a:pt x="26162" y="29146"/>
                    <a:pt x="24638" y="32499"/>
                    <a:pt x="21577" y="34633"/>
                  </a:cubicBezTo>
                  <a:cubicBezTo>
                    <a:pt x="19088" y="36373"/>
                    <a:pt x="16015" y="37261"/>
                    <a:pt x="12344" y="37261"/>
                  </a:cubicBezTo>
                  <a:cubicBezTo>
                    <a:pt x="7963" y="37261"/>
                    <a:pt x="3835" y="35916"/>
                    <a:pt x="0" y="33223"/>
                  </a:cubicBezTo>
                  <a:lnTo>
                    <a:pt x="3950" y="25806"/>
                  </a:lnTo>
                  <a:cubicBezTo>
                    <a:pt x="6693" y="28194"/>
                    <a:pt x="9411" y="29401"/>
                    <a:pt x="12078" y="29401"/>
                  </a:cubicBezTo>
                  <a:cubicBezTo>
                    <a:pt x="13703" y="29401"/>
                    <a:pt x="14884" y="28981"/>
                    <a:pt x="15634" y="28130"/>
                  </a:cubicBezTo>
                  <a:cubicBezTo>
                    <a:pt x="16231" y="27457"/>
                    <a:pt x="16523" y="26721"/>
                    <a:pt x="16523" y="25946"/>
                  </a:cubicBezTo>
                  <a:cubicBezTo>
                    <a:pt x="16523" y="24981"/>
                    <a:pt x="16142" y="24206"/>
                    <a:pt x="15367" y="23647"/>
                  </a:cubicBezTo>
                  <a:cubicBezTo>
                    <a:pt x="14592" y="23101"/>
                    <a:pt x="13132" y="22478"/>
                    <a:pt x="10960" y="21844"/>
                  </a:cubicBezTo>
                  <a:cubicBezTo>
                    <a:pt x="7582" y="20853"/>
                    <a:pt x="5334" y="19914"/>
                    <a:pt x="4216" y="18973"/>
                  </a:cubicBezTo>
                  <a:cubicBezTo>
                    <a:pt x="2337" y="17449"/>
                    <a:pt x="1397" y="15100"/>
                    <a:pt x="1397" y="11938"/>
                  </a:cubicBezTo>
                  <a:cubicBezTo>
                    <a:pt x="1397" y="8268"/>
                    <a:pt x="2616" y="5296"/>
                    <a:pt x="5055" y="3073"/>
                  </a:cubicBezTo>
                  <a:cubicBezTo>
                    <a:pt x="7277" y="1016"/>
                    <a:pt x="10084" y="0"/>
                    <a:pt x="1348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71" name="Shape 134"/>
            <p:cNvSpPr/>
            <p:nvPr/>
          </p:nvSpPr>
          <p:spPr>
            <a:xfrm>
              <a:off x="707069" y="7188209"/>
              <a:ext cx="12916" cy="35471"/>
            </a:xfrm>
            <a:custGeom>
              <a:avLst/>
              <a:gdLst/>
              <a:ahLst/>
              <a:cxnLst/>
              <a:rect l="0" t="0" r="0" b="0"/>
              <a:pathLst>
                <a:path w="12916" h="35471">
                  <a:moveTo>
                    <a:pt x="0" y="0"/>
                  </a:moveTo>
                  <a:lnTo>
                    <a:pt x="12916" y="0"/>
                  </a:lnTo>
                  <a:lnTo>
                    <a:pt x="12916" y="7569"/>
                  </a:lnTo>
                  <a:lnTo>
                    <a:pt x="10935" y="7100"/>
                  </a:lnTo>
                  <a:lnTo>
                    <a:pt x="9220" y="7100"/>
                  </a:lnTo>
                  <a:lnTo>
                    <a:pt x="9220" y="15888"/>
                  </a:lnTo>
                  <a:lnTo>
                    <a:pt x="10935" y="15888"/>
                  </a:lnTo>
                  <a:lnTo>
                    <a:pt x="12916" y="15425"/>
                  </a:lnTo>
                  <a:lnTo>
                    <a:pt x="12916" y="27582"/>
                  </a:lnTo>
                  <a:lnTo>
                    <a:pt x="9220" y="21857"/>
                  </a:lnTo>
                  <a:lnTo>
                    <a:pt x="9220" y="35471"/>
                  </a:lnTo>
                  <a:lnTo>
                    <a:pt x="0" y="3547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72" name="Shape 135"/>
            <p:cNvSpPr/>
            <p:nvPr/>
          </p:nvSpPr>
          <p:spPr>
            <a:xfrm>
              <a:off x="671001" y="7188209"/>
              <a:ext cx="20193" cy="35471"/>
            </a:xfrm>
            <a:custGeom>
              <a:avLst/>
              <a:gdLst/>
              <a:ahLst/>
              <a:cxnLst/>
              <a:rect l="0" t="0" r="0" b="0"/>
              <a:pathLst>
                <a:path w="20193" h="35471">
                  <a:moveTo>
                    <a:pt x="0" y="0"/>
                  </a:moveTo>
                  <a:lnTo>
                    <a:pt x="20193" y="0"/>
                  </a:lnTo>
                  <a:lnTo>
                    <a:pt x="20193" y="7798"/>
                  </a:lnTo>
                  <a:lnTo>
                    <a:pt x="9233" y="7798"/>
                  </a:lnTo>
                  <a:lnTo>
                    <a:pt x="9233" y="13729"/>
                  </a:lnTo>
                  <a:lnTo>
                    <a:pt x="19596" y="13729"/>
                  </a:lnTo>
                  <a:lnTo>
                    <a:pt x="19596" y="21527"/>
                  </a:lnTo>
                  <a:lnTo>
                    <a:pt x="9233" y="21527"/>
                  </a:lnTo>
                  <a:lnTo>
                    <a:pt x="9233" y="27674"/>
                  </a:lnTo>
                  <a:lnTo>
                    <a:pt x="20193" y="27674"/>
                  </a:lnTo>
                  <a:lnTo>
                    <a:pt x="20193" y="35471"/>
                  </a:lnTo>
                  <a:lnTo>
                    <a:pt x="0" y="3547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73" name="Shape 136"/>
            <p:cNvSpPr/>
            <p:nvPr/>
          </p:nvSpPr>
          <p:spPr>
            <a:xfrm>
              <a:off x="642375" y="7188209"/>
              <a:ext cx="13716" cy="23673"/>
            </a:xfrm>
            <a:custGeom>
              <a:avLst/>
              <a:gdLst/>
              <a:ahLst/>
              <a:cxnLst/>
              <a:rect l="0" t="0" r="0" b="0"/>
              <a:pathLst>
                <a:path w="13716" h="23673">
                  <a:moveTo>
                    <a:pt x="0" y="0"/>
                  </a:moveTo>
                  <a:lnTo>
                    <a:pt x="1384" y="0"/>
                  </a:lnTo>
                  <a:cubicBezTo>
                    <a:pt x="3454" y="0"/>
                    <a:pt x="5156" y="216"/>
                    <a:pt x="6502" y="674"/>
                  </a:cubicBezTo>
                  <a:cubicBezTo>
                    <a:pt x="7836" y="1130"/>
                    <a:pt x="9081" y="1905"/>
                    <a:pt x="10236" y="2960"/>
                  </a:cubicBezTo>
                  <a:cubicBezTo>
                    <a:pt x="12560" y="5144"/>
                    <a:pt x="13716" y="8090"/>
                    <a:pt x="13716" y="11773"/>
                  </a:cubicBezTo>
                  <a:cubicBezTo>
                    <a:pt x="13716" y="15367"/>
                    <a:pt x="12764" y="18224"/>
                    <a:pt x="10858" y="20384"/>
                  </a:cubicBezTo>
                  <a:cubicBezTo>
                    <a:pt x="8915" y="22581"/>
                    <a:pt x="5867" y="23673"/>
                    <a:pt x="1702" y="23673"/>
                  </a:cubicBezTo>
                  <a:lnTo>
                    <a:pt x="0" y="23673"/>
                  </a:lnTo>
                  <a:lnTo>
                    <a:pt x="0" y="16005"/>
                  </a:lnTo>
                  <a:lnTo>
                    <a:pt x="2781" y="15266"/>
                  </a:lnTo>
                  <a:cubicBezTo>
                    <a:pt x="3645" y="14453"/>
                    <a:pt x="4064" y="13335"/>
                    <a:pt x="4064" y="11888"/>
                  </a:cubicBezTo>
                  <a:lnTo>
                    <a:pt x="0" y="827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74" name="Shape 137"/>
            <p:cNvSpPr/>
            <p:nvPr/>
          </p:nvSpPr>
          <p:spPr>
            <a:xfrm>
              <a:off x="705189" y="7123693"/>
              <a:ext cx="14796" cy="35471"/>
            </a:xfrm>
            <a:custGeom>
              <a:avLst/>
              <a:gdLst/>
              <a:ahLst/>
              <a:cxnLst/>
              <a:rect l="0" t="0" r="0" b="0"/>
              <a:pathLst>
                <a:path w="14796" h="35471">
                  <a:moveTo>
                    <a:pt x="0" y="0"/>
                  </a:moveTo>
                  <a:lnTo>
                    <a:pt x="13716" y="0"/>
                  </a:lnTo>
                  <a:lnTo>
                    <a:pt x="14796" y="357"/>
                  </a:lnTo>
                  <a:lnTo>
                    <a:pt x="14796" y="9424"/>
                  </a:lnTo>
                  <a:lnTo>
                    <a:pt x="14148" y="7938"/>
                  </a:lnTo>
                  <a:cubicBezTo>
                    <a:pt x="13411" y="7341"/>
                    <a:pt x="12332" y="7049"/>
                    <a:pt x="10922" y="7049"/>
                  </a:cubicBezTo>
                  <a:lnTo>
                    <a:pt x="9220" y="7049"/>
                  </a:lnTo>
                  <a:lnTo>
                    <a:pt x="9220" y="13957"/>
                  </a:lnTo>
                  <a:lnTo>
                    <a:pt x="10922" y="13957"/>
                  </a:lnTo>
                  <a:cubicBezTo>
                    <a:pt x="12319" y="13957"/>
                    <a:pt x="13399" y="13653"/>
                    <a:pt x="14148" y="13069"/>
                  </a:cubicBezTo>
                  <a:lnTo>
                    <a:pt x="14796" y="11582"/>
                  </a:lnTo>
                  <a:lnTo>
                    <a:pt x="14796" y="21099"/>
                  </a:lnTo>
                  <a:lnTo>
                    <a:pt x="14262" y="20930"/>
                  </a:lnTo>
                  <a:cubicBezTo>
                    <a:pt x="13665" y="20854"/>
                    <a:pt x="12624" y="20816"/>
                    <a:pt x="11125" y="20816"/>
                  </a:cubicBezTo>
                  <a:lnTo>
                    <a:pt x="9220" y="20816"/>
                  </a:lnTo>
                  <a:lnTo>
                    <a:pt x="9220" y="28296"/>
                  </a:lnTo>
                  <a:lnTo>
                    <a:pt x="11278" y="28296"/>
                  </a:lnTo>
                  <a:lnTo>
                    <a:pt x="14796" y="27794"/>
                  </a:lnTo>
                  <a:lnTo>
                    <a:pt x="14796" y="35468"/>
                  </a:lnTo>
                  <a:lnTo>
                    <a:pt x="14783" y="35471"/>
                  </a:lnTo>
                  <a:lnTo>
                    <a:pt x="0" y="3547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75" name="Shape 138"/>
            <p:cNvSpPr/>
            <p:nvPr/>
          </p:nvSpPr>
          <p:spPr>
            <a:xfrm>
              <a:off x="649868" y="7122842"/>
              <a:ext cx="26175" cy="37261"/>
            </a:xfrm>
            <a:custGeom>
              <a:avLst/>
              <a:gdLst/>
              <a:ahLst/>
              <a:cxnLst/>
              <a:rect l="0" t="0" r="0" b="0"/>
              <a:pathLst>
                <a:path w="26175" h="37261">
                  <a:moveTo>
                    <a:pt x="13487" y="0"/>
                  </a:moveTo>
                  <a:cubicBezTo>
                    <a:pt x="17348" y="0"/>
                    <a:pt x="21095" y="953"/>
                    <a:pt x="24740" y="2870"/>
                  </a:cubicBezTo>
                  <a:lnTo>
                    <a:pt x="21057" y="10045"/>
                  </a:lnTo>
                  <a:cubicBezTo>
                    <a:pt x="19075" y="8458"/>
                    <a:pt x="17069" y="7658"/>
                    <a:pt x="15024" y="7658"/>
                  </a:cubicBezTo>
                  <a:cubicBezTo>
                    <a:pt x="13729" y="7658"/>
                    <a:pt x="12713" y="8013"/>
                    <a:pt x="11989" y="8750"/>
                  </a:cubicBezTo>
                  <a:cubicBezTo>
                    <a:pt x="11379" y="9334"/>
                    <a:pt x="11062" y="9995"/>
                    <a:pt x="11062" y="10706"/>
                  </a:cubicBezTo>
                  <a:cubicBezTo>
                    <a:pt x="11062" y="11760"/>
                    <a:pt x="11798" y="12662"/>
                    <a:pt x="13271" y="13386"/>
                  </a:cubicBezTo>
                  <a:cubicBezTo>
                    <a:pt x="13703" y="13564"/>
                    <a:pt x="15088" y="14021"/>
                    <a:pt x="17463" y="14732"/>
                  </a:cubicBezTo>
                  <a:cubicBezTo>
                    <a:pt x="20549" y="15634"/>
                    <a:pt x="22771" y="16878"/>
                    <a:pt x="24130" y="18415"/>
                  </a:cubicBezTo>
                  <a:cubicBezTo>
                    <a:pt x="25489" y="19964"/>
                    <a:pt x="26175" y="22009"/>
                    <a:pt x="26175" y="24561"/>
                  </a:cubicBezTo>
                  <a:cubicBezTo>
                    <a:pt x="26175" y="29146"/>
                    <a:pt x="24638" y="32499"/>
                    <a:pt x="21590" y="34633"/>
                  </a:cubicBezTo>
                  <a:cubicBezTo>
                    <a:pt x="19101" y="36373"/>
                    <a:pt x="16015" y="37261"/>
                    <a:pt x="12344" y="37261"/>
                  </a:cubicBezTo>
                  <a:cubicBezTo>
                    <a:pt x="7963" y="37261"/>
                    <a:pt x="3848" y="35916"/>
                    <a:pt x="0" y="33223"/>
                  </a:cubicBezTo>
                  <a:lnTo>
                    <a:pt x="3950" y="25806"/>
                  </a:lnTo>
                  <a:cubicBezTo>
                    <a:pt x="6706" y="28194"/>
                    <a:pt x="9423" y="29401"/>
                    <a:pt x="12078" y="29401"/>
                  </a:cubicBezTo>
                  <a:cubicBezTo>
                    <a:pt x="13716" y="29401"/>
                    <a:pt x="14884" y="28981"/>
                    <a:pt x="15634" y="28130"/>
                  </a:cubicBezTo>
                  <a:cubicBezTo>
                    <a:pt x="16231" y="27457"/>
                    <a:pt x="16523" y="26721"/>
                    <a:pt x="16523" y="25946"/>
                  </a:cubicBezTo>
                  <a:cubicBezTo>
                    <a:pt x="16523" y="24981"/>
                    <a:pt x="16142" y="24206"/>
                    <a:pt x="15367" y="23647"/>
                  </a:cubicBezTo>
                  <a:cubicBezTo>
                    <a:pt x="14592" y="23101"/>
                    <a:pt x="13119" y="22478"/>
                    <a:pt x="10973" y="21844"/>
                  </a:cubicBezTo>
                  <a:cubicBezTo>
                    <a:pt x="7582" y="20853"/>
                    <a:pt x="5347" y="19914"/>
                    <a:pt x="4229" y="18973"/>
                  </a:cubicBezTo>
                  <a:cubicBezTo>
                    <a:pt x="2349" y="17449"/>
                    <a:pt x="1397" y="15100"/>
                    <a:pt x="1397" y="11938"/>
                  </a:cubicBezTo>
                  <a:cubicBezTo>
                    <a:pt x="1397" y="8268"/>
                    <a:pt x="2629" y="5296"/>
                    <a:pt x="5067" y="3073"/>
                  </a:cubicBezTo>
                  <a:cubicBezTo>
                    <a:pt x="7277" y="1016"/>
                    <a:pt x="10096" y="0"/>
                    <a:pt x="1348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76" name="Shape 139"/>
            <p:cNvSpPr/>
            <p:nvPr/>
          </p:nvSpPr>
          <p:spPr>
            <a:xfrm>
              <a:off x="747112" y="7188209"/>
              <a:ext cx="18580" cy="35471"/>
            </a:xfrm>
            <a:custGeom>
              <a:avLst/>
              <a:gdLst/>
              <a:ahLst/>
              <a:cxnLst/>
              <a:rect l="0" t="0" r="0" b="0"/>
              <a:pathLst>
                <a:path w="18580" h="35471">
                  <a:moveTo>
                    <a:pt x="13640" y="0"/>
                  </a:moveTo>
                  <a:lnTo>
                    <a:pt x="18580" y="0"/>
                  </a:lnTo>
                  <a:lnTo>
                    <a:pt x="18580" y="11035"/>
                  </a:lnTo>
                  <a:lnTo>
                    <a:pt x="14732" y="22276"/>
                  </a:lnTo>
                  <a:lnTo>
                    <a:pt x="18580" y="22276"/>
                  </a:lnTo>
                  <a:lnTo>
                    <a:pt x="18580" y="29287"/>
                  </a:lnTo>
                  <a:lnTo>
                    <a:pt x="12179" y="29287"/>
                  </a:lnTo>
                  <a:lnTo>
                    <a:pt x="9741" y="35471"/>
                  </a:lnTo>
                  <a:lnTo>
                    <a:pt x="0" y="35471"/>
                  </a:lnTo>
                  <a:lnTo>
                    <a:pt x="1364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77" name="Shape 140"/>
            <p:cNvSpPr/>
            <p:nvPr/>
          </p:nvSpPr>
          <p:spPr>
            <a:xfrm>
              <a:off x="719985" y="7188209"/>
              <a:ext cx="16574" cy="35471"/>
            </a:xfrm>
            <a:custGeom>
              <a:avLst/>
              <a:gdLst/>
              <a:ahLst/>
              <a:cxnLst/>
              <a:rect l="0" t="0" r="0" b="0"/>
              <a:pathLst>
                <a:path w="16574" h="35471">
                  <a:moveTo>
                    <a:pt x="0" y="0"/>
                  </a:moveTo>
                  <a:lnTo>
                    <a:pt x="1422" y="0"/>
                  </a:lnTo>
                  <a:cubicBezTo>
                    <a:pt x="3416" y="0"/>
                    <a:pt x="5105" y="254"/>
                    <a:pt x="6502" y="762"/>
                  </a:cubicBezTo>
                  <a:cubicBezTo>
                    <a:pt x="7899" y="1257"/>
                    <a:pt x="9106" y="2045"/>
                    <a:pt x="10135" y="3125"/>
                  </a:cubicBezTo>
                  <a:cubicBezTo>
                    <a:pt x="12154" y="5271"/>
                    <a:pt x="13170" y="7887"/>
                    <a:pt x="13170" y="10961"/>
                  </a:cubicBezTo>
                  <a:cubicBezTo>
                    <a:pt x="13170" y="12535"/>
                    <a:pt x="12878" y="14021"/>
                    <a:pt x="12306" y="15405"/>
                  </a:cubicBezTo>
                  <a:cubicBezTo>
                    <a:pt x="11709" y="16815"/>
                    <a:pt x="10947" y="17945"/>
                    <a:pt x="9957" y="18821"/>
                  </a:cubicBezTo>
                  <a:cubicBezTo>
                    <a:pt x="8852" y="19787"/>
                    <a:pt x="7341" y="20498"/>
                    <a:pt x="5436" y="20917"/>
                  </a:cubicBezTo>
                  <a:lnTo>
                    <a:pt x="16574" y="35471"/>
                  </a:lnTo>
                  <a:lnTo>
                    <a:pt x="5093" y="35471"/>
                  </a:lnTo>
                  <a:lnTo>
                    <a:pt x="0" y="27582"/>
                  </a:lnTo>
                  <a:lnTo>
                    <a:pt x="0" y="15425"/>
                  </a:lnTo>
                  <a:lnTo>
                    <a:pt x="1981" y="14961"/>
                  </a:lnTo>
                  <a:cubicBezTo>
                    <a:pt x="2451" y="14592"/>
                    <a:pt x="2858" y="14072"/>
                    <a:pt x="3188" y="13424"/>
                  </a:cubicBezTo>
                  <a:cubicBezTo>
                    <a:pt x="3518" y="12777"/>
                    <a:pt x="3696" y="12129"/>
                    <a:pt x="3696" y="11494"/>
                  </a:cubicBezTo>
                  <a:cubicBezTo>
                    <a:pt x="3696" y="10859"/>
                    <a:pt x="3518" y="10211"/>
                    <a:pt x="3188" y="9551"/>
                  </a:cubicBezTo>
                  <a:cubicBezTo>
                    <a:pt x="2858" y="8903"/>
                    <a:pt x="2451" y="8395"/>
                    <a:pt x="1981" y="8039"/>
                  </a:cubicBezTo>
                  <a:lnTo>
                    <a:pt x="0" y="75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78" name="Shape 141"/>
            <p:cNvSpPr/>
            <p:nvPr/>
          </p:nvSpPr>
          <p:spPr>
            <a:xfrm>
              <a:off x="719985" y="7124049"/>
              <a:ext cx="12243" cy="35111"/>
            </a:xfrm>
            <a:custGeom>
              <a:avLst/>
              <a:gdLst/>
              <a:ahLst/>
              <a:cxnLst/>
              <a:rect l="0" t="0" r="0" b="0"/>
              <a:pathLst>
                <a:path w="12243" h="35111">
                  <a:moveTo>
                    <a:pt x="0" y="0"/>
                  </a:moveTo>
                  <a:lnTo>
                    <a:pt x="6388" y="2108"/>
                  </a:lnTo>
                  <a:cubicBezTo>
                    <a:pt x="8064" y="3759"/>
                    <a:pt x="8903" y="6032"/>
                    <a:pt x="8903" y="8902"/>
                  </a:cubicBezTo>
                  <a:cubicBezTo>
                    <a:pt x="8903" y="10680"/>
                    <a:pt x="8598" y="12154"/>
                    <a:pt x="8001" y="13296"/>
                  </a:cubicBezTo>
                  <a:cubicBezTo>
                    <a:pt x="7391" y="14427"/>
                    <a:pt x="6401" y="15392"/>
                    <a:pt x="5004" y="16192"/>
                  </a:cubicBezTo>
                  <a:cubicBezTo>
                    <a:pt x="7290" y="16649"/>
                    <a:pt x="8941" y="17386"/>
                    <a:pt x="9957" y="18414"/>
                  </a:cubicBezTo>
                  <a:cubicBezTo>
                    <a:pt x="11468" y="19964"/>
                    <a:pt x="12243" y="22186"/>
                    <a:pt x="12243" y="25043"/>
                  </a:cubicBezTo>
                  <a:cubicBezTo>
                    <a:pt x="12243" y="27914"/>
                    <a:pt x="11278" y="30238"/>
                    <a:pt x="9347" y="32041"/>
                  </a:cubicBezTo>
                  <a:lnTo>
                    <a:pt x="0" y="35111"/>
                  </a:lnTo>
                  <a:lnTo>
                    <a:pt x="0" y="27438"/>
                  </a:lnTo>
                  <a:lnTo>
                    <a:pt x="1029" y="27291"/>
                  </a:lnTo>
                  <a:cubicBezTo>
                    <a:pt x="1613" y="27025"/>
                    <a:pt x="2057" y="26619"/>
                    <a:pt x="2400" y="26060"/>
                  </a:cubicBezTo>
                  <a:cubicBezTo>
                    <a:pt x="2731" y="25488"/>
                    <a:pt x="2908" y="24866"/>
                    <a:pt x="2908" y="24168"/>
                  </a:cubicBezTo>
                  <a:cubicBezTo>
                    <a:pt x="2908" y="22733"/>
                    <a:pt x="2324" y="21717"/>
                    <a:pt x="1143" y="21107"/>
                  </a:cubicBezTo>
                  <a:lnTo>
                    <a:pt x="0" y="20743"/>
                  </a:lnTo>
                  <a:lnTo>
                    <a:pt x="0" y="11226"/>
                  </a:lnTo>
                  <a:lnTo>
                    <a:pt x="470" y="10147"/>
                  </a:lnTo>
                  <a:lnTo>
                    <a:pt x="0" y="906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79" name="Shape 142"/>
            <p:cNvSpPr/>
            <p:nvPr/>
          </p:nvSpPr>
          <p:spPr>
            <a:xfrm>
              <a:off x="746274" y="7122731"/>
              <a:ext cx="19418" cy="37701"/>
            </a:xfrm>
            <a:custGeom>
              <a:avLst/>
              <a:gdLst/>
              <a:ahLst/>
              <a:cxnLst/>
              <a:rect l="0" t="0" r="0" b="0"/>
              <a:pathLst>
                <a:path w="19418" h="37701">
                  <a:moveTo>
                    <a:pt x="19418" y="0"/>
                  </a:moveTo>
                  <a:lnTo>
                    <a:pt x="19418" y="8917"/>
                  </a:lnTo>
                  <a:lnTo>
                    <a:pt x="12611" y="11757"/>
                  </a:lnTo>
                  <a:cubicBezTo>
                    <a:pt x="10643" y="13726"/>
                    <a:pt x="9665" y="16025"/>
                    <a:pt x="9665" y="18692"/>
                  </a:cubicBezTo>
                  <a:cubicBezTo>
                    <a:pt x="9665" y="21498"/>
                    <a:pt x="10643" y="23886"/>
                    <a:pt x="12611" y="25867"/>
                  </a:cubicBezTo>
                  <a:lnTo>
                    <a:pt x="19418" y="28669"/>
                  </a:lnTo>
                  <a:lnTo>
                    <a:pt x="19418" y="37701"/>
                  </a:lnTo>
                  <a:lnTo>
                    <a:pt x="5105" y="31785"/>
                  </a:lnTo>
                  <a:cubicBezTo>
                    <a:pt x="1702" y="28191"/>
                    <a:pt x="0" y="23746"/>
                    <a:pt x="0" y="18476"/>
                  </a:cubicBezTo>
                  <a:cubicBezTo>
                    <a:pt x="0" y="15173"/>
                    <a:pt x="864" y="12088"/>
                    <a:pt x="2565" y="9230"/>
                  </a:cubicBezTo>
                  <a:lnTo>
                    <a:pt x="1941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80" name="Shape 143"/>
            <p:cNvSpPr/>
            <p:nvPr/>
          </p:nvSpPr>
          <p:spPr>
            <a:xfrm>
              <a:off x="792883" y="7188209"/>
              <a:ext cx="21444" cy="35471"/>
            </a:xfrm>
            <a:custGeom>
              <a:avLst/>
              <a:gdLst/>
              <a:ahLst/>
              <a:cxnLst/>
              <a:rect l="0" t="0" r="0" b="0"/>
              <a:pathLst>
                <a:path w="21444" h="35471">
                  <a:moveTo>
                    <a:pt x="0" y="0"/>
                  </a:moveTo>
                  <a:lnTo>
                    <a:pt x="21444" y="0"/>
                  </a:lnTo>
                  <a:lnTo>
                    <a:pt x="21444" y="7798"/>
                  </a:lnTo>
                  <a:lnTo>
                    <a:pt x="16739" y="7798"/>
                  </a:lnTo>
                  <a:lnTo>
                    <a:pt x="16739" y="35471"/>
                  </a:lnTo>
                  <a:lnTo>
                    <a:pt x="7518" y="35471"/>
                  </a:lnTo>
                  <a:lnTo>
                    <a:pt x="7518" y="7798"/>
                  </a:lnTo>
                  <a:lnTo>
                    <a:pt x="0" y="779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81" name="Shape 144"/>
            <p:cNvSpPr/>
            <p:nvPr/>
          </p:nvSpPr>
          <p:spPr>
            <a:xfrm>
              <a:off x="765692" y="7188209"/>
              <a:ext cx="18478" cy="35471"/>
            </a:xfrm>
            <a:custGeom>
              <a:avLst/>
              <a:gdLst/>
              <a:ahLst/>
              <a:cxnLst/>
              <a:rect l="0" t="0" r="0" b="0"/>
              <a:pathLst>
                <a:path w="18478" h="35471">
                  <a:moveTo>
                    <a:pt x="0" y="0"/>
                  </a:moveTo>
                  <a:lnTo>
                    <a:pt x="5118" y="0"/>
                  </a:lnTo>
                  <a:lnTo>
                    <a:pt x="18478" y="35471"/>
                  </a:lnTo>
                  <a:lnTo>
                    <a:pt x="8623" y="35471"/>
                  </a:lnTo>
                  <a:lnTo>
                    <a:pt x="6337" y="29287"/>
                  </a:lnTo>
                  <a:lnTo>
                    <a:pt x="0" y="29287"/>
                  </a:lnTo>
                  <a:lnTo>
                    <a:pt x="0" y="22276"/>
                  </a:lnTo>
                  <a:lnTo>
                    <a:pt x="3848" y="22276"/>
                  </a:lnTo>
                  <a:lnTo>
                    <a:pt x="25" y="10961"/>
                  </a:lnTo>
                  <a:lnTo>
                    <a:pt x="0" y="1103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82" name="Shape 145"/>
            <p:cNvSpPr/>
            <p:nvPr/>
          </p:nvSpPr>
          <p:spPr>
            <a:xfrm>
              <a:off x="801404" y="7123693"/>
              <a:ext cx="12922" cy="35471"/>
            </a:xfrm>
            <a:custGeom>
              <a:avLst/>
              <a:gdLst/>
              <a:ahLst/>
              <a:cxnLst/>
              <a:rect l="0" t="0" r="0" b="0"/>
              <a:pathLst>
                <a:path w="12922" h="35471">
                  <a:moveTo>
                    <a:pt x="0" y="0"/>
                  </a:moveTo>
                  <a:lnTo>
                    <a:pt x="12922" y="0"/>
                  </a:lnTo>
                  <a:lnTo>
                    <a:pt x="12922" y="7563"/>
                  </a:lnTo>
                  <a:lnTo>
                    <a:pt x="10947" y="7100"/>
                  </a:lnTo>
                  <a:lnTo>
                    <a:pt x="9233" y="7100"/>
                  </a:lnTo>
                  <a:lnTo>
                    <a:pt x="9233" y="15875"/>
                  </a:lnTo>
                  <a:lnTo>
                    <a:pt x="10947" y="15875"/>
                  </a:lnTo>
                  <a:lnTo>
                    <a:pt x="12922" y="15411"/>
                  </a:lnTo>
                  <a:lnTo>
                    <a:pt x="12922" y="27580"/>
                  </a:lnTo>
                  <a:lnTo>
                    <a:pt x="9233" y="21857"/>
                  </a:lnTo>
                  <a:lnTo>
                    <a:pt x="9233" y="35471"/>
                  </a:lnTo>
                  <a:lnTo>
                    <a:pt x="0" y="3547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83" name="Shape 146"/>
            <p:cNvSpPr/>
            <p:nvPr/>
          </p:nvSpPr>
          <p:spPr>
            <a:xfrm>
              <a:off x="765692" y="7122626"/>
              <a:ext cx="19837" cy="37821"/>
            </a:xfrm>
            <a:custGeom>
              <a:avLst/>
              <a:gdLst/>
              <a:ahLst/>
              <a:cxnLst/>
              <a:rect l="0" t="0" r="0" b="0"/>
              <a:pathLst>
                <a:path w="19837" h="37821">
                  <a:moveTo>
                    <a:pt x="190" y="0"/>
                  </a:moveTo>
                  <a:cubicBezTo>
                    <a:pt x="6121" y="0"/>
                    <a:pt x="10973" y="1981"/>
                    <a:pt x="14732" y="5956"/>
                  </a:cubicBezTo>
                  <a:cubicBezTo>
                    <a:pt x="18136" y="9538"/>
                    <a:pt x="19837" y="13856"/>
                    <a:pt x="19837" y="18898"/>
                  </a:cubicBezTo>
                  <a:cubicBezTo>
                    <a:pt x="19837" y="22365"/>
                    <a:pt x="18986" y="25553"/>
                    <a:pt x="17272" y="28487"/>
                  </a:cubicBezTo>
                  <a:cubicBezTo>
                    <a:pt x="15430" y="31636"/>
                    <a:pt x="12890" y="34036"/>
                    <a:pt x="9665" y="35687"/>
                  </a:cubicBezTo>
                  <a:cubicBezTo>
                    <a:pt x="6845" y="37109"/>
                    <a:pt x="3645" y="37821"/>
                    <a:pt x="38" y="37821"/>
                  </a:cubicBezTo>
                  <a:lnTo>
                    <a:pt x="0" y="37805"/>
                  </a:lnTo>
                  <a:lnTo>
                    <a:pt x="0" y="28773"/>
                  </a:lnTo>
                  <a:lnTo>
                    <a:pt x="229" y="28867"/>
                  </a:lnTo>
                  <a:cubicBezTo>
                    <a:pt x="2984" y="28867"/>
                    <a:pt x="5334" y="27902"/>
                    <a:pt x="7302" y="25972"/>
                  </a:cubicBezTo>
                  <a:cubicBezTo>
                    <a:pt x="9233" y="24016"/>
                    <a:pt x="10198" y="21654"/>
                    <a:pt x="10198" y="18898"/>
                  </a:cubicBezTo>
                  <a:cubicBezTo>
                    <a:pt x="10198" y="16104"/>
                    <a:pt x="9233" y="13754"/>
                    <a:pt x="7302" y="11862"/>
                  </a:cubicBezTo>
                  <a:cubicBezTo>
                    <a:pt x="5334" y="9944"/>
                    <a:pt x="2972" y="8979"/>
                    <a:pt x="190" y="8941"/>
                  </a:cubicBezTo>
                  <a:lnTo>
                    <a:pt x="0" y="9021"/>
                  </a:lnTo>
                  <a:lnTo>
                    <a:pt x="0" y="105"/>
                  </a:lnTo>
                  <a:lnTo>
                    <a:pt x="1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84" name="Shape 147"/>
            <p:cNvSpPr/>
            <p:nvPr/>
          </p:nvSpPr>
          <p:spPr>
            <a:xfrm>
              <a:off x="856459" y="7195865"/>
              <a:ext cx="3683" cy="19445"/>
            </a:xfrm>
            <a:custGeom>
              <a:avLst/>
              <a:gdLst/>
              <a:ahLst/>
              <a:cxnLst/>
              <a:rect l="0" t="0" r="0" b="0"/>
              <a:pathLst>
                <a:path w="3683" h="19445">
                  <a:moveTo>
                    <a:pt x="3683" y="0"/>
                  </a:moveTo>
                  <a:lnTo>
                    <a:pt x="3683" y="19445"/>
                  </a:lnTo>
                  <a:lnTo>
                    <a:pt x="0" y="9858"/>
                  </a:lnTo>
                  <a:cubicBezTo>
                    <a:pt x="0" y="6555"/>
                    <a:pt x="864" y="3470"/>
                    <a:pt x="2565" y="612"/>
                  </a:cubicBezTo>
                  <a:lnTo>
                    <a:pt x="368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85" name="Shape 47261"/>
            <p:cNvSpPr/>
            <p:nvPr/>
          </p:nvSpPr>
          <p:spPr>
            <a:xfrm>
              <a:off x="831351" y="7188209"/>
              <a:ext cx="9207" cy="35471"/>
            </a:xfrm>
            <a:custGeom>
              <a:avLst/>
              <a:gdLst/>
              <a:ahLst/>
              <a:cxnLst/>
              <a:rect l="0" t="0" r="0" b="0"/>
              <a:pathLst>
                <a:path w="9207" h="35471">
                  <a:moveTo>
                    <a:pt x="0" y="0"/>
                  </a:moveTo>
                  <a:lnTo>
                    <a:pt x="9207" y="0"/>
                  </a:lnTo>
                  <a:lnTo>
                    <a:pt x="9207" y="35471"/>
                  </a:lnTo>
                  <a:lnTo>
                    <a:pt x="0" y="354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86" name="Shape 47262"/>
            <p:cNvSpPr/>
            <p:nvPr/>
          </p:nvSpPr>
          <p:spPr>
            <a:xfrm>
              <a:off x="814327" y="7188209"/>
              <a:ext cx="9144" cy="9144"/>
            </a:xfrm>
            <a:custGeom>
              <a:avLst/>
              <a:gdLst/>
              <a:ahLst/>
              <a:cxnLst/>
              <a:rect l="0" t="0" r="0" b="0"/>
              <a:pathLst>
                <a:path w="9144" h="9144">
                  <a:moveTo>
                    <a:pt x="0" y="0"/>
                  </a:moveTo>
                  <a:lnTo>
                    <a:pt x="9144" y="0"/>
                  </a:lnTo>
                  <a:lnTo>
                    <a:pt x="9144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87" name="Shape 150"/>
            <p:cNvSpPr/>
            <p:nvPr/>
          </p:nvSpPr>
          <p:spPr>
            <a:xfrm>
              <a:off x="844813" y="7123693"/>
              <a:ext cx="15329" cy="35471"/>
            </a:xfrm>
            <a:custGeom>
              <a:avLst/>
              <a:gdLst/>
              <a:ahLst/>
              <a:cxnLst/>
              <a:rect l="0" t="0" r="0" b="0"/>
              <a:pathLst>
                <a:path w="15329" h="35471">
                  <a:moveTo>
                    <a:pt x="0" y="0"/>
                  </a:moveTo>
                  <a:lnTo>
                    <a:pt x="13602" y="0"/>
                  </a:lnTo>
                  <a:lnTo>
                    <a:pt x="15329" y="695"/>
                  </a:lnTo>
                  <a:lnTo>
                    <a:pt x="15329" y="8436"/>
                  </a:lnTo>
                  <a:lnTo>
                    <a:pt x="11316" y="7798"/>
                  </a:lnTo>
                  <a:lnTo>
                    <a:pt x="9207" y="7798"/>
                  </a:lnTo>
                  <a:lnTo>
                    <a:pt x="9207" y="27674"/>
                  </a:lnTo>
                  <a:lnTo>
                    <a:pt x="11316" y="27674"/>
                  </a:lnTo>
                  <a:lnTo>
                    <a:pt x="15329" y="27036"/>
                  </a:lnTo>
                  <a:lnTo>
                    <a:pt x="15329" y="35082"/>
                  </a:lnTo>
                  <a:lnTo>
                    <a:pt x="13602" y="35471"/>
                  </a:lnTo>
                  <a:lnTo>
                    <a:pt x="0" y="3547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88" name="Shape 151"/>
            <p:cNvSpPr/>
            <p:nvPr/>
          </p:nvSpPr>
          <p:spPr>
            <a:xfrm>
              <a:off x="814327" y="7123693"/>
              <a:ext cx="16580" cy="35471"/>
            </a:xfrm>
            <a:custGeom>
              <a:avLst/>
              <a:gdLst/>
              <a:ahLst/>
              <a:cxnLst/>
              <a:rect l="0" t="0" r="0" b="0"/>
              <a:pathLst>
                <a:path w="16580" h="35471">
                  <a:moveTo>
                    <a:pt x="0" y="0"/>
                  </a:moveTo>
                  <a:lnTo>
                    <a:pt x="1429" y="0"/>
                  </a:lnTo>
                  <a:cubicBezTo>
                    <a:pt x="3423" y="0"/>
                    <a:pt x="5112" y="254"/>
                    <a:pt x="6509" y="763"/>
                  </a:cubicBezTo>
                  <a:cubicBezTo>
                    <a:pt x="7906" y="1257"/>
                    <a:pt x="9112" y="2045"/>
                    <a:pt x="10128" y="3125"/>
                  </a:cubicBezTo>
                  <a:cubicBezTo>
                    <a:pt x="12160" y="5271"/>
                    <a:pt x="13176" y="7887"/>
                    <a:pt x="13176" y="10961"/>
                  </a:cubicBezTo>
                  <a:cubicBezTo>
                    <a:pt x="13176" y="12536"/>
                    <a:pt x="12884" y="13996"/>
                    <a:pt x="12300" y="15405"/>
                  </a:cubicBezTo>
                  <a:cubicBezTo>
                    <a:pt x="11716" y="16803"/>
                    <a:pt x="10928" y="17945"/>
                    <a:pt x="9950" y="18809"/>
                  </a:cubicBezTo>
                  <a:cubicBezTo>
                    <a:pt x="8833" y="19787"/>
                    <a:pt x="7334" y="20498"/>
                    <a:pt x="5429" y="20917"/>
                  </a:cubicBezTo>
                  <a:lnTo>
                    <a:pt x="16580" y="35471"/>
                  </a:lnTo>
                  <a:lnTo>
                    <a:pt x="5086" y="35471"/>
                  </a:lnTo>
                  <a:lnTo>
                    <a:pt x="0" y="27580"/>
                  </a:lnTo>
                  <a:lnTo>
                    <a:pt x="0" y="15411"/>
                  </a:lnTo>
                  <a:lnTo>
                    <a:pt x="1975" y="14948"/>
                  </a:lnTo>
                  <a:cubicBezTo>
                    <a:pt x="2457" y="14593"/>
                    <a:pt x="2864" y="14072"/>
                    <a:pt x="3194" y="13424"/>
                  </a:cubicBezTo>
                  <a:cubicBezTo>
                    <a:pt x="3524" y="12777"/>
                    <a:pt x="3689" y="12129"/>
                    <a:pt x="3689" y="11494"/>
                  </a:cubicBezTo>
                  <a:cubicBezTo>
                    <a:pt x="3689" y="10859"/>
                    <a:pt x="3524" y="10199"/>
                    <a:pt x="3194" y="9551"/>
                  </a:cubicBezTo>
                  <a:cubicBezTo>
                    <a:pt x="2864" y="8903"/>
                    <a:pt x="2457" y="8395"/>
                    <a:pt x="1975" y="8027"/>
                  </a:cubicBezTo>
                  <a:lnTo>
                    <a:pt x="0" y="756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89" name="Shape 152"/>
            <p:cNvSpPr/>
            <p:nvPr/>
          </p:nvSpPr>
          <p:spPr>
            <a:xfrm>
              <a:off x="860142" y="7187142"/>
              <a:ext cx="15970" cy="37821"/>
            </a:xfrm>
            <a:custGeom>
              <a:avLst/>
              <a:gdLst/>
              <a:ahLst/>
              <a:cxnLst/>
              <a:rect l="0" t="0" r="0" b="0"/>
              <a:pathLst>
                <a:path w="15970" h="37821">
                  <a:moveTo>
                    <a:pt x="15938" y="0"/>
                  </a:moveTo>
                  <a:lnTo>
                    <a:pt x="15970" y="13"/>
                  </a:lnTo>
                  <a:lnTo>
                    <a:pt x="15970" y="8954"/>
                  </a:lnTo>
                  <a:lnTo>
                    <a:pt x="15938" y="8941"/>
                  </a:lnTo>
                  <a:cubicBezTo>
                    <a:pt x="13195" y="8941"/>
                    <a:pt x="10859" y="9906"/>
                    <a:pt x="8928" y="11862"/>
                  </a:cubicBezTo>
                  <a:cubicBezTo>
                    <a:pt x="6960" y="13830"/>
                    <a:pt x="5994" y="16129"/>
                    <a:pt x="5994" y="18796"/>
                  </a:cubicBezTo>
                  <a:cubicBezTo>
                    <a:pt x="5994" y="21616"/>
                    <a:pt x="6960" y="24003"/>
                    <a:pt x="8928" y="25971"/>
                  </a:cubicBezTo>
                  <a:cubicBezTo>
                    <a:pt x="10859" y="27902"/>
                    <a:pt x="13208" y="28880"/>
                    <a:pt x="15964" y="28880"/>
                  </a:cubicBezTo>
                  <a:lnTo>
                    <a:pt x="15970" y="28877"/>
                  </a:lnTo>
                  <a:lnTo>
                    <a:pt x="15970" y="37778"/>
                  </a:lnTo>
                  <a:lnTo>
                    <a:pt x="15773" y="37821"/>
                  </a:lnTo>
                  <a:cubicBezTo>
                    <a:pt x="9944" y="37821"/>
                    <a:pt x="5156" y="35840"/>
                    <a:pt x="1435" y="31903"/>
                  </a:cubicBezTo>
                  <a:lnTo>
                    <a:pt x="0" y="28167"/>
                  </a:lnTo>
                  <a:lnTo>
                    <a:pt x="0" y="8723"/>
                  </a:lnTo>
                  <a:lnTo>
                    <a:pt x="1593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90" name="Shape 153"/>
            <p:cNvSpPr/>
            <p:nvPr/>
          </p:nvSpPr>
          <p:spPr>
            <a:xfrm>
              <a:off x="860142" y="7124388"/>
              <a:ext cx="15761" cy="34386"/>
            </a:xfrm>
            <a:custGeom>
              <a:avLst/>
              <a:gdLst/>
              <a:ahLst/>
              <a:cxnLst/>
              <a:rect l="0" t="0" r="0" b="0"/>
              <a:pathLst>
                <a:path w="15761" h="34386">
                  <a:moveTo>
                    <a:pt x="0" y="0"/>
                  </a:moveTo>
                  <a:lnTo>
                    <a:pt x="9944" y="4004"/>
                  </a:lnTo>
                  <a:cubicBezTo>
                    <a:pt x="11862" y="5769"/>
                    <a:pt x="13310" y="7852"/>
                    <a:pt x="14338" y="10240"/>
                  </a:cubicBezTo>
                  <a:cubicBezTo>
                    <a:pt x="15291" y="12475"/>
                    <a:pt x="15761" y="14736"/>
                    <a:pt x="15761" y="17035"/>
                  </a:cubicBezTo>
                  <a:cubicBezTo>
                    <a:pt x="15761" y="20387"/>
                    <a:pt x="14821" y="23562"/>
                    <a:pt x="12916" y="26534"/>
                  </a:cubicBezTo>
                  <a:cubicBezTo>
                    <a:pt x="10998" y="29506"/>
                    <a:pt x="8509" y="31703"/>
                    <a:pt x="5423" y="33163"/>
                  </a:cubicBezTo>
                  <a:lnTo>
                    <a:pt x="0" y="34386"/>
                  </a:lnTo>
                  <a:lnTo>
                    <a:pt x="0" y="26340"/>
                  </a:lnTo>
                  <a:lnTo>
                    <a:pt x="381" y="26280"/>
                  </a:lnTo>
                  <a:cubicBezTo>
                    <a:pt x="1575" y="25810"/>
                    <a:pt x="2629" y="25048"/>
                    <a:pt x="3556" y="24019"/>
                  </a:cubicBezTo>
                  <a:cubicBezTo>
                    <a:pt x="5271" y="22089"/>
                    <a:pt x="6121" y="19778"/>
                    <a:pt x="6121" y="17035"/>
                  </a:cubicBezTo>
                  <a:cubicBezTo>
                    <a:pt x="6121" y="14316"/>
                    <a:pt x="5271" y="11992"/>
                    <a:pt x="3556" y="10062"/>
                  </a:cubicBezTo>
                  <a:cubicBezTo>
                    <a:pt x="2629" y="9034"/>
                    <a:pt x="1575" y="8272"/>
                    <a:pt x="381" y="7801"/>
                  </a:cubicBezTo>
                  <a:lnTo>
                    <a:pt x="0" y="774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91" name="Shape 154"/>
            <p:cNvSpPr/>
            <p:nvPr/>
          </p:nvSpPr>
          <p:spPr>
            <a:xfrm>
              <a:off x="911602" y="7188209"/>
              <a:ext cx="29185" cy="35471"/>
            </a:xfrm>
            <a:custGeom>
              <a:avLst/>
              <a:gdLst/>
              <a:ahLst/>
              <a:cxnLst/>
              <a:rect l="0" t="0" r="0" b="0"/>
              <a:pathLst>
                <a:path w="29185" h="35471">
                  <a:moveTo>
                    <a:pt x="0" y="0"/>
                  </a:moveTo>
                  <a:lnTo>
                    <a:pt x="9220" y="0"/>
                  </a:lnTo>
                  <a:lnTo>
                    <a:pt x="26187" y="21692"/>
                  </a:lnTo>
                  <a:lnTo>
                    <a:pt x="26187" y="0"/>
                  </a:lnTo>
                  <a:lnTo>
                    <a:pt x="29185" y="0"/>
                  </a:lnTo>
                  <a:lnTo>
                    <a:pt x="29185" y="35471"/>
                  </a:lnTo>
                  <a:lnTo>
                    <a:pt x="26187" y="35471"/>
                  </a:lnTo>
                  <a:lnTo>
                    <a:pt x="9220" y="13754"/>
                  </a:lnTo>
                  <a:lnTo>
                    <a:pt x="9220" y="35471"/>
                  </a:lnTo>
                  <a:lnTo>
                    <a:pt x="0" y="3547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92" name="Shape 155"/>
            <p:cNvSpPr/>
            <p:nvPr/>
          </p:nvSpPr>
          <p:spPr>
            <a:xfrm>
              <a:off x="876112" y="7187155"/>
              <a:ext cx="19615" cy="37764"/>
            </a:xfrm>
            <a:custGeom>
              <a:avLst/>
              <a:gdLst/>
              <a:ahLst/>
              <a:cxnLst/>
              <a:rect l="0" t="0" r="0" b="0"/>
              <a:pathLst>
                <a:path w="19615" h="37764">
                  <a:moveTo>
                    <a:pt x="0" y="0"/>
                  </a:moveTo>
                  <a:lnTo>
                    <a:pt x="14497" y="5943"/>
                  </a:lnTo>
                  <a:cubicBezTo>
                    <a:pt x="17913" y="9537"/>
                    <a:pt x="19615" y="13855"/>
                    <a:pt x="19615" y="18884"/>
                  </a:cubicBezTo>
                  <a:cubicBezTo>
                    <a:pt x="19615" y="22351"/>
                    <a:pt x="18752" y="25552"/>
                    <a:pt x="17037" y="28473"/>
                  </a:cubicBezTo>
                  <a:cubicBezTo>
                    <a:pt x="15208" y="31635"/>
                    <a:pt x="12668" y="34035"/>
                    <a:pt x="9430" y="35686"/>
                  </a:cubicBezTo>
                  <a:lnTo>
                    <a:pt x="0" y="37764"/>
                  </a:lnTo>
                  <a:lnTo>
                    <a:pt x="0" y="28864"/>
                  </a:lnTo>
                  <a:lnTo>
                    <a:pt x="7068" y="25958"/>
                  </a:lnTo>
                  <a:cubicBezTo>
                    <a:pt x="9011" y="24002"/>
                    <a:pt x="9976" y="21641"/>
                    <a:pt x="9976" y="18884"/>
                  </a:cubicBezTo>
                  <a:cubicBezTo>
                    <a:pt x="9976" y="16090"/>
                    <a:pt x="9011" y="13741"/>
                    <a:pt x="7068" y="11849"/>
                  </a:cubicBezTo>
                  <a:lnTo>
                    <a:pt x="0" y="894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93" name="Shape 156"/>
            <p:cNvSpPr/>
            <p:nvPr/>
          </p:nvSpPr>
          <p:spPr>
            <a:xfrm>
              <a:off x="927871" y="7123693"/>
              <a:ext cx="12916" cy="35471"/>
            </a:xfrm>
            <a:custGeom>
              <a:avLst/>
              <a:gdLst/>
              <a:ahLst/>
              <a:cxnLst/>
              <a:rect l="0" t="0" r="0" b="0"/>
              <a:pathLst>
                <a:path w="12916" h="35471">
                  <a:moveTo>
                    <a:pt x="0" y="0"/>
                  </a:moveTo>
                  <a:lnTo>
                    <a:pt x="12916" y="0"/>
                  </a:lnTo>
                  <a:lnTo>
                    <a:pt x="12916" y="7563"/>
                  </a:lnTo>
                  <a:lnTo>
                    <a:pt x="10935" y="7100"/>
                  </a:lnTo>
                  <a:lnTo>
                    <a:pt x="9220" y="7100"/>
                  </a:lnTo>
                  <a:lnTo>
                    <a:pt x="9220" y="15875"/>
                  </a:lnTo>
                  <a:lnTo>
                    <a:pt x="10935" y="15875"/>
                  </a:lnTo>
                  <a:lnTo>
                    <a:pt x="12916" y="15411"/>
                  </a:lnTo>
                  <a:lnTo>
                    <a:pt x="12916" y="27582"/>
                  </a:lnTo>
                  <a:lnTo>
                    <a:pt x="9220" y="21857"/>
                  </a:lnTo>
                  <a:lnTo>
                    <a:pt x="9220" y="35471"/>
                  </a:lnTo>
                  <a:lnTo>
                    <a:pt x="0" y="3547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94" name="Shape 157"/>
            <p:cNvSpPr/>
            <p:nvPr/>
          </p:nvSpPr>
          <p:spPr>
            <a:xfrm>
              <a:off x="891803" y="7123693"/>
              <a:ext cx="20193" cy="35471"/>
            </a:xfrm>
            <a:custGeom>
              <a:avLst/>
              <a:gdLst/>
              <a:ahLst/>
              <a:cxnLst/>
              <a:rect l="0" t="0" r="0" b="0"/>
              <a:pathLst>
                <a:path w="20193" h="35471">
                  <a:moveTo>
                    <a:pt x="0" y="0"/>
                  </a:moveTo>
                  <a:lnTo>
                    <a:pt x="20193" y="0"/>
                  </a:lnTo>
                  <a:lnTo>
                    <a:pt x="20193" y="7798"/>
                  </a:lnTo>
                  <a:lnTo>
                    <a:pt x="9233" y="7798"/>
                  </a:lnTo>
                  <a:lnTo>
                    <a:pt x="9233" y="13716"/>
                  </a:lnTo>
                  <a:lnTo>
                    <a:pt x="19596" y="13716"/>
                  </a:lnTo>
                  <a:lnTo>
                    <a:pt x="19596" y="21527"/>
                  </a:lnTo>
                  <a:lnTo>
                    <a:pt x="9233" y="21527"/>
                  </a:lnTo>
                  <a:lnTo>
                    <a:pt x="9233" y="27674"/>
                  </a:lnTo>
                  <a:lnTo>
                    <a:pt x="20193" y="27674"/>
                  </a:lnTo>
                  <a:lnTo>
                    <a:pt x="20193" y="35471"/>
                  </a:lnTo>
                  <a:lnTo>
                    <a:pt x="0" y="3547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95" name="Shape 47263"/>
            <p:cNvSpPr/>
            <p:nvPr/>
          </p:nvSpPr>
          <p:spPr>
            <a:xfrm>
              <a:off x="940787" y="7188209"/>
              <a:ext cx="9144" cy="35471"/>
            </a:xfrm>
            <a:custGeom>
              <a:avLst/>
              <a:gdLst/>
              <a:ahLst/>
              <a:cxnLst/>
              <a:rect l="0" t="0" r="0" b="0"/>
              <a:pathLst>
                <a:path w="9144" h="35471">
                  <a:moveTo>
                    <a:pt x="0" y="0"/>
                  </a:moveTo>
                  <a:lnTo>
                    <a:pt x="9144" y="0"/>
                  </a:lnTo>
                  <a:lnTo>
                    <a:pt x="9144" y="35471"/>
                  </a:lnTo>
                  <a:lnTo>
                    <a:pt x="0" y="354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96" name="Shape 159"/>
            <p:cNvSpPr/>
            <p:nvPr/>
          </p:nvSpPr>
          <p:spPr>
            <a:xfrm>
              <a:off x="940787" y="7123693"/>
              <a:ext cx="16574" cy="35471"/>
            </a:xfrm>
            <a:custGeom>
              <a:avLst/>
              <a:gdLst/>
              <a:ahLst/>
              <a:cxnLst/>
              <a:rect l="0" t="0" r="0" b="0"/>
              <a:pathLst>
                <a:path w="16574" h="35471">
                  <a:moveTo>
                    <a:pt x="0" y="0"/>
                  </a:moveTo>
                  <a:lnTo>
                    <a:pt x="1422" y="0"/>
                  </a:lnTo>
                  <a:cubicBezTo>
                    <a:pt x="3416" y="0"/>
                    <a:pt x="5118" y="254"/>
                    <a:pt x="6515" y="763"/>
                  </a:cubicBezTo>
                  <a:cubicBezTo>
                    <a:pt x="7899" y="1257"/>
                    <a:pt x="9106" y="2045"/>
                    <a:pt x="10135" y="3125"/>
                  </a:cubicBezTo>
                  <a:cubicBezTo>
                    <a:pt x="12154" y="5271"/>
                    <a:pt x="13170" y="7887"/>
                    <a:pt x="13170" y="10961"/>
                  </a:cubicBezTo>
                  <a:cubicBezTo>
                    <a:pt x="13170" y="12536"/>
                    <a:pt x="12878" y="13996"/>
                    <a:pt x="12306" y="15405"/>
                  </a:cubicBezTo>
                  <a:cubicBezTo>
                    <a:pt x="11709" y="16803"/>
                    <a:pt x="10935" y="17945"/>
                    <a:pt x="9957" y="18809"/>
                  </a:cubicBezTo>
                  <a:cubicBezTo>
                    <a:pt x="8839" y="19787"/>
                    <a:pt x="7328" y="20498"/>
                    <a:pt x="5436" y="20917"/>
                  </a:cubicBezTo>
                  <a:lnTo>
                    <a:pt x="16574" y="35471"/>
                  </a:lnTo>
                  <a:lnTo>
                    <a:pt x="5093" y="35471"/>
                  </a:lnTo>
                  <a:lnTo>
                    <a:pt x="0" y="27582"/>
                  </a:lnTo>
                  <a:lnTo>
                    <a:pt x="0" y="15411"/>
                  </a:lnTo>
                  <a:lnTo>
                    <a:pt x="1981" y="14948"/>
                  </a:lnTo>
                  <a:cubicBezTo>
                    <a:pt x="2451" y="14593"/>
                    <a:pt x="2870" y="14072"/>
                    <a:pt x="3188" y="13424"/>
                  </a:cubicBezTo>
                  <a:cubicBezTo>
                    <a:pt x="3518" y="12777"/>
                    <a:pt x="3696" y="12129"/>
                    <a:pt x="3696" y="11494"/>
                  </a:cubicBezTo>
                  <a:cubicBezTo>
                    <a:pt x="3696" y="10859"/>
                    <a:pt x="3518" y="10199"/>
                    <a:pt x="3188" y="9551"/>
                  </a:cubicBezTo>
                  <a:cubicBezTo>
                    <a:pt x="2870" y="8903"/>
                    <a:pt x="2451" y="8395"/>
                    <a:pt x="1981" y="8027"/>
                  </a:cubicBezTo>
                  <a:lnTo>
                    <a:pt x="0" y="756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  <p:sp>
          <p:nvSpPr>
            <p:cNvPr id="197" name="Shape 47264"/>
            <p:cNvSpPr/>
            <p:nvPr/>
          </p:nvSpPr>
          <p:spPr>
            <a:xfrm>
              <a:off x="4040276" y="7102805"/>
              <a:ext cx="1287729" cy="141694"/>
            </a:xfrm>
            <a:custGeom>
              <a:avLst/>
              <a:gdLst/>
              <a:ahLst/>
              <a:cxnLst/>
              <a:rect l="0" t="0" r="0" b="0"/>
              <a:pathLst>
                <a:path w="1287729" h="141694">
                  <a:moveTo>
                    <a:pt x="0" y="0"/>
                  </a:moveTo>
                  <a:lnTo>
                    <a:pt x="1287729" y="0"/>
                  </a:lnTo>
                  <a:lnTo>
                    <a:pt x="1287729" y="141694"/>
                  </a:lnTo>
                  <a:lnTo>
                    <a:pt x="0" y="14169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7E1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bg-BG"/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1404000"/>
            <a:ext cx="12192000" cy="4830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ctr">
              <a:lnSpc>
                <a:spcPct val="150000"/>
              </a:lnSpc>
            </a:pPr>
            <a:r>
              <a:rPr lang="bg-BG" sz="2400" b="1" dirty="0" smtClean="0">
                <a:solidFill>
                  <a:schemeClr val="accent5">
                    <a:lumMod val="50000"/>
                  </a:schemeClr>
                </a:solidFill>
              </a:rPr>
              <a:t> Успешни проекти по програмите за ЕТС 2007-2013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9292778" y="3654000"/>
            <a:ext cx="2473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b="1" u="sng" dirty="0" smtClean="0">
                <a:solidFill>
                  <a:schemeClr val="accent4">
                    <a:lumMod val="75000"/>
                  </a:schemeClr>
                </a:solidFill>
              </a:rPr>
              <a:t>Общини бенефициенти</a:t>
            </a:r>
            <a:endParaRPr lang="bg-BG" sz="1200" b="1" u="sng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321435" y="3924000"/>
            <a:ext cx="25067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Две Могили (</a:t>
            </a: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Русе)        Варна </a:t>
            </a:r>
            <a:endParaRPr lang="bg-BG" sz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Добрич        Плевен        Габрово</a:t>
            </a:r>
            <a:endParaRPr lang="bg-BG" sz="1200" dirty="0"/>
          </a:p>
        </p:txBody>
      </p:sp>
      <p:pic>
        <p:nvPicPr>
          <p:cNvPr id="207" name="Image 1176" descr="logo ZMN cu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227" y="2349000"/>
            <a:ext cx="652598" cy="61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" name="TextBox 207"/>
          <p:cNvSpPr txBox="1"/>
          <p:nvPr/>
        </p:nvSpPr>
        <p:spPr>
          <a:xfrm>
            <a:off x="9115197" y="2581731"/>
            <a:ext cx="2269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100" dirty="0">
                <a:solidFill>
                  <a:schemeClr val="accent5">
                    <a:lumMod val="75000"/>
                  </a:schemeClr>
                </a:solidFill>
              </a:rPr>
              <a:t>„</a:t>
            </a:r>
            <a:r>
              <a:rPr lang="bg-BG" sz="1100" b="1" dirty="0">
                <a:solidFill>
                  <a:schemeClr val="accent5">
                    <a:lumMod val="75000"/>
                  </a:schemeClr>
                </a:solidFill>
              </a:rPr>
              <a:t>Черноморски </a:t>
            </a:r>
            <a:r>
              <a:rPr lang="bg-BG" sz="1100" b="1" dirty="0" smtClean="0">
                <a:solidFill>
                  <a:schemeClr val="accent5">
                    <a:lumMod val="75000"/>
                  </a:schemeClr>
                </a:solidFill>
              </a:rPr>
              <a:t>басейн“2007-2013</a:t>
            </a:r>
            <a:endParaRPr lang="bg-BG" sz="1100" dirty="0"/>
          </a:p>
        </p:txBody>
      </p:sp>
      <p:sp>
        <p:nvSpPr>
          <p:cNvPr id="209" name="TextBox 208"/>
          <p:cNvSpPr txBox="1"/>
          <p:nvPr/>
        </p:nvSpPr>
        <p:spPr>
          <a:xfrm>
            <a:off x="9237608" y="4464000"/>
            <a:ext cx="2181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b="1" u="sng" dirty="0" smtClean="0">
                <a:solidFill>
                  <a:schemeClr val="accent4">
                    <a:lumMod val="75000"/>
                  </a:schemeClr>
                </a:solidFill>
              </a:rPr>
              <a:t>Области на действие:</a:t>
            </a:r>
            <a:endParaRPr lang="bg-BG" sz="1200" b="1" u="sng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362444" y="4689000"/>
            <a:ext cx="2583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Енергийна ефективност </a:t>
            </a:r>
          </a:p>
          <a:p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Устройственото планиране и </a:t>
            </a:r>
          </a:p>
          <a:p>
            <a:r>
              <a:rPr lang="bg-BG" sz="1200" dirty="0">
                <a:solidFill>
                  <a:schemeClr val="accent5">
                    <a:lumMod val="75000"/>
                  </a:schemeClr>
                </a:solidFill>
              </a:rPr>
              <a:t>градско </a:t>
            </a: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обновяване</a:t>
            </a:r>
          </a:p>
          <a:p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Опазване на черноморското крайбрежие</a:t>
            </a:r>
          </a:p>
          <a:p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Съхраняване на културното наследство„</a:t>
            </a:r>
          </a:p>
          <a:p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Увеличаване на административния капацитет</a:t>
            </a:r>
            <a:endParaRPr lang="bg-BG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0" name="Picture 20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755" y="4977558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755" y="4806517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755" y="5347194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603" y="5697326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/>
          <a:srcRect l="3643" t="16535" r="11258" b="13643"/>
          <a:stretch/>
        </p:blipFill>
        <p:spPr>
          <a:xfrm>
            <a:off x="9206328" y="2182874"/>
            <a:ext cx="758469" cy="356927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 rotWithShape="1">
          <a:blip r:embed="rId20"/>
          <a:srcRect l="20470" t="30143" r="62037" b="56875"/>
          <a:stretch/>
        </p:blipFill>
        <p:spPr>
          <a:xfrm>
            <a:off x="9239822" y="2853264"/>
            <a:ext cx="990000" cy="413088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 rotWithShape="1">
          <a:blip r:embed="rId21"/>
          <a:srcRect l="13384" t="18897" r="71154" b="69373"/>
          <a:stretch/>
        </p:blipFill>
        <p:spPr>
          <a:xfrm>
            <a:off x="10903421" y="3275836"/>
            <a:ext cx="953005" cy="406528"/>
          </a:xfrm>
          <a:prstGeom prst="rect">
            <a:avLst/>
          </a:prstGeom>
        </p:spPr>
      </p:pic>
      <p:sp>
        <p:nvSpPr>
          <p:cNvPr id="215" name="TextBox 214"/>
          <p:cNvSpPr txBox="1"/>
          <p:nvPr/>
        </p:nvSpPr>
        <p:spPr>
          <a:xfrm>
            <a:off x="10188099" y="2947088"/>
            <a:ext cx="10522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100" b="1" dirty="0">
                <a:solidFill>
                  <a:schemeClr val="accent5">
                    <a:lumMod val="75000"/>
                  </a:schemeClr>
                </a:solidFill>
              </a:rPr>
              <a:t>ИНТЕРРЕГ </a:t>
            </a:r>
            <a:r>
              <a:rPr lang="en-US" sz="1100" b="1" dirty="0">
                <a:solidFill>
                  <a:schemeClr val="accent5">
                    <a:lumMod val="75000"/>
                  </a:schemeClr>
                </a:solidFill>
              </a:rPr>
              <a:t>IV </a:t>
            </a:r>
            <a:r>
              <a:rPr lang="bg-BG" sz="1100" b="1" dirty="0">
                <a:solidFill>
                  <a:schemeClr val="accent5">
                    <a:lumMod val="75000"/>
                  </a:schemeClr>
                </a:solidFill>
              </a:rPr>
              <a:t>С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9222409" y="3339353"/>
            <a:ext cx="1645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b="1" dirty="0">
                <a:solidFill>
                  <a:schemeClr val="accent5">
                    <a:lumMod val="75000"/>
                  </a:schemeClr>
                </a:solidFill>
              </a:rPr>
              <a:t>„Югоизточна Европа“ </a:t>
            </a:r>
          </a:p>
        </p:txBody>
      </p:sp>
      <p:pic>
        <p:nvPicPr>
          <p:cNvPr id="220" name="Picture 2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000" y="6053643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72056" y="3002159"/>
            <a:ext cx="2809729" cy="340829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2971" y="6428298"/>
            <a:ext cx="12192000" cy="223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r">
              <a:lnSpc>
                <a:spcPct val="150000"/>
              </a:lnSpc>
            </a:pPr>
            <a:endParaRPr lang="bg-BG" sz="28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24" name="Picture 223"/>
          <p:cNvPicPr>
            <a:picLocks noChangeAspect="1"/>
          </p:cNvPicPr>
          <p:nvPr/>
        </p:nvPicPr>
        <p:blipFill rotWithShape="1">
          <a:blip r:embed="rId20"/>
          <a:srcRect l="20470" t="30143" r="62037" b="56875"/>
          <a:stretch/>
        </p:blipFill>
        <p:spPr>
          <a:xfrm>
            <a:off x="3167878" y="1901485"/>
            <a:ext cx="2808881" cy="1139472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164" y="4030601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333" y="4030107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326" y="4015878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300" y="4279052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718" y="4258341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790" y="4258341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000" y="4249577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" name="Picture 227"/>
          <p:cNvPicPr>
            <a:picLocks noChangeAspect="1"/>
          </p:cNvPicPr>
          <p:nvPr/>
        </p:nvPicPr>
        <p:blipFill rotWithShape="1">
          <a:blip r:embed="rId19"/>
          <a:srcRect l="52178" t="19570" r="11258" b="17231"/>
          <a:stretch/>
        </p:blipFill>
        <p:spPr>
          <a:xfrm>
            <a:off x="7986000" y="5409001"/>
            <a:ext cx="861271" cy="8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6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75224" y="156530"/>
            <a:ext cx="2800800" cy="6553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12" name="Group 11"/>
          <p:cNvGrpSpPr/>
          <p:nvPr/>
        </p:nvGrpSpPr>
        <p:grpSpPr>
          <a:xfrm>
            <a:off x="199381" y="158761"/>
            <a:ext cx="2802074" cy="6552000"/>
            <a:chOff x="172912" y="86637"/>
            <a:chExt cx="2660047" cy="63704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" name="Rectangle 3"/>
            <p:cNvSpPr/>
            <p:nvPr/>
          </p:nvSpPr>
          <p:spPr>
            <a:xfrm>
              <a:off x="182880" y="98474"/>
              <a:ext cx="2644726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3678" r="67265" b="51771"/>
            <a:stretch/>
          </p:blipFill>
          <p:spPr>
            <a:xfrm>
              <a:off x="172912" y="86637"/>
              <a:ext cx="2660047" cy="130554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163513" y="160666"/>
            <a:ext cx="2818662" cy="6553334"/>
            <a:chOff x="3450120" y="98793"/>
            <a:chExt cx="2708782" cy="6372346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" name="Rectangle 4"/>
            <p:cNvSpPr/>
            <p:nvPr/>
          </p:nvSpPr>
          <p:spPr>
            <a:xfrm>
              <a:off x="3460653" y="112542"/>
              <a:ext cx="2672862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6" t="3898" r="37910" b="51329"/>
            <a:stretch/>
          </p:blipFill>
          <p:spPr>
            <a:xfrm>
              <a:off x="3450120" y="98793"/>
              <a:ext cx="2708782" cy="126631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9" t="2536" r="6597" b="53356"/>
          <a:stretch/>
        </p:blipFill>
        <p:spPr>
          <a:xfrm>
            <a:off x="6167044" y="154186"/>
            <a:ext cx="2818827" cy="12574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8060" y="6123820"/>
            <a:ext cx="2832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chemeClr val="bg1"/>
                </a:solidFill>
              </a:rPr>
              <a:t>Образователна инфраструктура</a:t>
            </a:r>
            <a:endParaRPr lang="bg-BG" sz="1400" dirty="0">
              <a:solidFill>
                <a:schemeClr val="bg1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9028617" y="154433"/>
            <a:ext cx="3107818" cy="6555750"/>
            <a:chOff x="8962525" y="174168"/>
            <a:chExt cx="3107818" cy="6536015"/>
          </a:xfrm>
        </p:grpSpPr>
        <p:sp>
          <p:nvSpPr>
            <p:cNvPr id="71" name="Rectangle 70"/>
            <p:cNvSpPr/>
            <p:nvPr/>
          </p:nvSpPr>
          <p:spPr>
            <a:xfrm>
              <a:off x="9102982" y="174168"/>
              <a:ext cx="2800800" cy="6536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72" name="Picture 7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1172" y="203557"/>
              <a:ext cx="838330" cy="725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TextBox 19"/>
            <p:cNvSpPr txBox="1"/>
            <p:nvPr/>
          </p:nvSpPr>
          <p:spPr>
            <a:xfrm>
              <a:off x="8962525" y="899346"/>
              <a:ext cx="3107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bg-BG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МИНИСТЕРСТВО НА РЕГИОНАЛНОТО </a:t>
              </a:r>
            </a:p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РАЗВИТИЕ И БЛАГОУСТРОЙСТВОТО</a:t>
              </a:r>
              <a:endParaRPr lang="bg-BG" sz="1200" b="1" dirty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-2971" y="6428298"/>
            <a:ext cx="12192000" cy="223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r">
              <a:lnSpc>
                <a:spcPct val="150000"/>
              </a:lnSpc>
            </a:pPr>
            <a:endParaRPr lang="bg-BG" sz="28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411604"/>
            <a:ext cx="12192000" cy="4830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ctr">
              <a:lnSpc>
                <a:spcPct val="150000"/>
              </a:lnSpc>
            </a:pPr>
            <a:r>
              <a:rPr lang="bg-BG" sz="2400" b="1" dirty="0">
                <a:solidFill>
                  <a:schemeClr val="accent5">
                    <a:lumMod val="50000"/>
                  </a:schemeClr>
                </a:solidFill>
              </a:rPr>
              <a:t>П</a:t>
            </a:r>
            <a:r>
              <a:rPr lang="bg-BG" sz="2400" b="1" dirty="0" smtClean="0">
                <a:solidFill>
                  <a:schemeClr val="accent5">
                    <a:lumMod val="50000"/>
                  </a:schemeClr>
                </a:solidFill>
              </a:rPr>
              <a:t>рограми за териториално сътрудничество 2014-2020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443963" y="2061364"/>
            <a:ext cx="5262038" cy="4200225"/>
            <a:chOff x="-58149" y="1075241"/>
            <a:chExt cx="7505858" cy="6212547"/>
          </a:xfrm>
        </p:grpSpPr>
        <p:grpSp>
          <p:nvGrpSpPr>
            <p:cNvPr id="25" name="Group 24"/>
            <p:cNvGrpSpPr/>
            <p:nvPr/>
          </p:nvGrpSpPr>
          <p:grpSpPr>
            <a:xfrm>
              <a:off x="-58149" y="1137910"/>
              <a:ext cx="7505858" cy="6149878"/>
              <a:chOff x="10805" y="1081639"/>
              <a:chExt cx="7505858" cy="6149878"/>
            </a:xfrm>
          </p:grpSpPr>
          <p:sp>
            <p:nvSpPr>
              <p:cNvPr id="27" name="Oval 3"/>
              <p:cNvSpPr/>
              <p:nvPr/>
            </p:nvSpPr>
            <p:spPr>
              <a:xfrm>
                <a:off x="1939486" y="2129066"/>
                <a:ext cx="3505200" cy="3505200"/>
              </a:xfrm>
              <a:custGeom>
                <a:avLst/>
                <a:gdLst/>
                <a:ahLst/>
                <a:cxnLst/>
                <a:rect l="l" t="t" r="r" b="b"/>
                <a:pathLst>
                  <a:path w="3505200" h="3505200">
                    <a:moveTo>
                      <a:pt x="1752600" y="655320"/>
                    </a:moveTo>
                    <a:cubicBezTo>
                      <a:pt x="1146589" y="655320"/>
                      <a:pt x="655320" y="1146589"/>
                      <a:pt x="655320" y="1752600"/>
                    </a:cubicBezTo>
                    <a:cubicBezTo>
                      <a:pt x="655320" y="2358611"/>
                      <a:pt x="1146589" y="2849880"/>
                      <a:pt x="1752600" y="2849880"/>
                    </a:cubicBezTo>
                    <a:cubicBezTo>
                      <a:pt x="2358611" y="2849880"/>
                      <a:pt x="2849880" y="2358611"/>
                      <a:pt x="2849880" y="1752600"/>
                    </a:cubicBezTo>
                    <a:cubicBezTo>
                      <a:pt x="2849880" y="1146589"/>
                      <a:pt x="2358611" y="655320"/>
                      <a:pt x="1752600" y="655320"/>
                    </a:cubicBezTo>
                    <a:close/>
                    <a:moveTo>
                      <a:pt x="1752600" y="0"/>
                    </a:moveTo>
                    <a:cubicBezTo>
                      <a:pt x="2720534" y="0"/>
                      <a:pt x="3505200" y="784666"/>
                      <a:pt x="3505200" y="1752600"/>
                    </a:cubicBezTo>
                    <a:cubicBezTo>
                      <a:pt x="3505200" y="2720534"/>
                      <a:pt x="2720534" y="3505200"/>
                      <a:pt x="1752600" y="3505200"/>
                    </a:cubicBezTo>
                    <a:cubicBezTo>
                      <a:pt x="784666" y="3505200"/>
                      <a:pt x="0" y="2720534"/>
                      <a:pt x="0" y="1752600"/>
                    </a:cubicBezTo>
                    <a:cubicBezTo>
                      <a:pt x="0" y="784666"/>
                      <a:pt x="784666" y="0"/>
                      <a:pt x="175260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BCBCB"/>
                  </a:gs>
                  <a:gs pos="53000">
                    <a:srgbClr val="FFFFFF"/>
                  </a:gs>
                  <a:gs pos="56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1"/>
                <a:tileRect/>
              </a:gra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5328507" y="6369811"/>
                <a:ext cx="2188156" cy="697959"/>
                <a:chOff x="6279035" y="4205275"/>
                <a:chExt cx="2188156" cy="697959"/>
              </a:xfrm>
            </p:grpSpPr>
            <p:sp>
              <p:nvSpPr>
                <p:cNvPr id="58" name="Rectangular Callout 57"/>
                <p:cNvSpPr/>
                <p:nvPr/>
              </p:nvSpPr>
              <p:spPr>
                <a:xfrm flipH="1">
                  <a:off x="6279035" y="4205275"/>
                  <a:ext cx="2188156" cy="697959"/>
                </a:xfrm>
                <a:prstGeom prst="wedgeRectCallout">
                  <a:avLst>
                    <a:gd name="adj1" fmla="val 90193"/>
                    <a:gd name="adj2" fmla="val -184863"/>
                  </a:avLst>
                </a:prstGeom>
                <a:solidFill>
                  <a:sysClr val="window" lastClr="FFFFFF">
                    <a:alpha val="60000"/>
                  </a:sysClr>
                </a:solidFill>
                <a:ln w="12700" cap="flat" cmpd="sng" algn="ctr">
                  <a:solidFill>
                    <a:sysClr val="windowText" lastClr="000000">
                      <a:alpha val="3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59" name="Picture 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7659" y="4205275"/>
                  <a:ext cx="1931153" cy="6417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9" name="Group 28"/>
              <p:cNvGrpSpPr/>
              <p:nvPr/>
            </p:nvGrpSpPr>
            <p:grpSpPr>
              <a:xfrm>
                <a:off x="5706009" y="3174413"/>
                <a:ext cx="1799262" cy="997336"/>
                <a:chOff x="9127988" y="3788487"/>
                <a:chExt cx="1799262" cy="997336"/>
              </a:xfrm>
            </p:grpSpPr>
            <p:sp>
              <p:nvSpPr>
                <p:cNvPr id="56" name="Rectangular Callout 55"/>
                <p:cNvSpPr/>
                <p:nvPr/>
              </p:nvSpPr>
              <p:spPr>
                <a:xfrm flipH="1">
                  <a:off x="9127988" y="3788487"/>
                  <a:ext cx="1799262" cy="997336"/>
                </a:xfrm>
                <a:prstGeom prst="wedgeRectCallout">
                  <a:avLst>
                    <a:gd name="adj1" fmla="val 64189"/>
                    <a:gd name="adj2" fmla="val -21806"/>
                  </a:avLst>
                </a:prstGeom>
                <a:solidFill>
                  <a:sysClr val="window" lastClr="FFFFFF">
                    <a:alpha val="60000"/>
                  </a:sysClr>
                </a:solidFill>
                <a:ln w="12700" cap="flat" cmpd="sng" algn="ctr">
                  <a:solidFill>
                    <a:sysClr val="windowText" lastClr="000000">
                      <a:alpha val="3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57" name="Picture 56"/>
                <p:cNvPicPr/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9156496" y="4050236"/>
                  <a:ext cx="1667929" cy="4412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0" name="Group 29"/>
              <p:cNvGrpSpPr/>
              <p:nvPr/>
            </p:nvGrpSpPr>
            <p:grpSpPr>
              <a:xfrm>
                <a:off x="5770235" y="1081639"/>
                <a:ext cx="1716738" cy="1047427"/>
                <a:chOff x="7717374" y="2458377"/>
                <a:chExt cx="1716738" cy="1047427"/>
              </a:xfrm>
            </p:grpSpPr>
            <p:sp>
              <p:nvSpPr>
                <p:cNvPr id="54" name="Rectangular Callout 53"/>
                <p:cNvSpPr/>
                <p:nvPr/>
              </p:nvSpPr>
              <p:spPr>
                <a:xfrm>
                  <a:off x="7717374" y="2458377"/>
                  <a:ext cx="1716738" cy="1047427"/>
                </a:xfrm>
                <a:prstGeom prst="wedgeRectCallout">
                  <a:avLst>
                    <a:gd name="adj1" fmla="val -112048"/>
                    <a:gd name="adj2" fmla="val 127055"/>
                  </a:avLst>
                </a:prstGeom>
                <a:solidFill>
                  <a:sysClr val="window" lastClr="FFFFFF">
                    <a:alpha val="60000"/>
                  </a:sysClr>
                </a:solidFill>
                <a:ln w="12700" cap="flat" cmpd="sng" algn="ctr">
                  <a:solidFill>
                    <a:sysClr val="windowText" lastClr="000000">
                      <a:alpha val="3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55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7762955" y="2546471"/>
                  <a:ext cx="1636655" cy="7880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1" name="Group 30"/>
              <p:cNvGrpSpPr/>
              <p:nvPr/>
            </p:nvGrpSpPr>
            <p:grpSpPr>
              <a:xfrm>
                <a:off x="24860" y="5971490"/>
                <a:ext cx="1714449" cy="1260027"/>
                <a:chOff x="5643032" y="5586907"/>
                <a:chExt cx="1714449" cy="1260027"/>
              </a:xfrm>
            </p:grpSpPr>
            <p:sp>
              <p:nvSpPr>
                <p:cNvPr id="52" name="Rectangular Callout 51"/>
                <p:cNvSpPr/>
                <p:nvPr/>
              </p:nvSpPr>
              <p:spPr>
                <a:xfrm flipH="1">
                  <a:off x="5643032" y="5586907"/>
                  <a:ext cx="1714449" cy="1260027"/>
                </a:xfrm>
                <a:prstGeom prst="wedgeRectCallout">
                  <a:avLst>
                    <a:gd name="adj1" fmla="val -89576"/>
                    <a:gd name="adj2" fmla="val -120042"/>
                  </a:avLst>
                </a:prstGeom>
                <a:solidFill>
                  <a:sysClr val="window" lastClr="FFFFFF">
                    <a:alpha val="60000"/>
                  </a:sysClr>
                </a:solidFill>
                <a:ln w="12700" cap="flat" cmpd="sng" algn="ctr">
                  <a:solidFill>
                    <a:sysClr val="windowText" lastClr="000000">
                      <a:alpha val="3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53" name="Image 1176" descr="logo ZMN cut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62988" y="5719670"/>
                  <a:ext cx="1465156" cy="10649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2" name="Rectangular Callout 31"/>
              <p:cNvSpPr/>
              <p:nvPr/>
            </p:nvSpPr>
            <p:spPr>
              <a:xfrm flipH="1">
                <a:off x="5574087" y="4685913"/>
                <a:ext cx="1931185" cy="885184"/>
              </a:xfrm>
              <a:prstGeom prst="wedgeRectCallout">
                <a:avLst>
                  <a:gd name="adj1" fmla="val 73037"/>
                  <a:gd name="adj2" fmla="val -48133"/>
                </a:avLst>
              </a:prstGeom>
              <a:solidFill>
                <a:schemeClr val="bg1">
                  <a:alpha val="60000"/>
                </a:schemeClr>
              </a:solidFill>
              <a:ln w="12700" cap="flat" cmpd="sng" algn="ctr">
                <a:solidFill>
                  <a:sysClr val="windowText" lastClr="000000">
                    <a:alpha val="3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1990031" y="2218281"/>
                <a:ext cx="3357356" cy="3347265"/>
                <a:chOff x="2886447" y="2178859"/>
                <a:chExt cx="3357356" cy="3347265"/>
              </a:xfrm>
            </p:grpSpPr>
            <p:sp>
              <p:nvSpPr>
                <p:cNvPr id="39" name="Freeform 6"/>
                <p:cNvSpPr>
                  <a:spLocks/>
                </p:cNvSpPr>
                <p:nvPr/>
              </p:nvSpPr>
              <p:spPr bwMode="auto">
                <a:xfrm>
                  <a:off x="4581069" y="2178859"/>
                  <a:ext cx="820786" cy="639397"/>
                </a:xfrm>
                <a:custGeom>
                  <a:avLst/>
                  <a:gdLst>
                    <a:gd name="T0" fmla="*/ 0 w 258"/>
                    <a:gd name="T1" fmla="*/ 0 h 201"/>
                    <a:gd name="T2" fmla="*/ 0 w 258"/>
                    <a:gd name="T3" fmla="*/ 152 h 201"/>
                    <a:gd name="T4" fmla="*/ 182 w 258"/>
                    <a:gd name="T5" fmla="*/ 201 h 201"/>
                    <a:gd name="T6" fmla="*/ 258 w 258"/>
                    <a:gd name="T7" fmla="*/ 69 h 201"/>
                    <a:gd name="T8" fmla="*/ 0 w 258"/>
                    <a:gd name="T9" fmla="*/ 0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8" h="201">
                      <a:moveTo>
                        <a:pt x="0" y="0"/>
                      </a:moveTo>
                      <a:cubicBezTo>
                        <a:pt x="0" y="152"/>
                        <a:pt x="0" y="152"/>
                        <a:pt x="0" y="152"/>
                      </a:cubicBezTo>
                      <a:cubicBezTo>
                        <a:pt x="66" y="152"/>
                        <a:pt x="128" y="170"/>
                        <a:pt x="182" y="201"/>
                      </a:cubicBezTo>
                      <a:cubicBezTo>
                        <a:pt x="258" y="69"/>
                        <a:pt x="258" y="69"/>
                        <a:pt x="258" y="69"/>
                      </a:cubicBezTo>
                      <a:cubicBezTo>
                        <a:pt x="182" y="26"/>
                        <a:pt x="94" y="1"/>
                        <a:pt x="0" y="0"/>
                      </a:cubicBezTo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28575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7"/>
                <p:cNvSpPr>
                  <a:spLocks/>
                </p:cNvSpPr>
                <p:nvPr/>
              </p:nvSpPr>
              <p:spPr bwMode="auto">
                <a:xfrm>
                  <a:off x="5608941" y="3023830"/>
                  <a:ext cx="634862" cy="820786"/>
                </a:xfrm>
                <a:custGeom>
                  <a:avLst/>
                  <a:gdLst>
                    <a:gd name="T0" fmla="*/ 131 w 200"/>
                    <a:gd name="T1" fmla="*/ 0 h 258"/>
                    <a:gd name="T2" fmla="*/ 0 w 200"/>
                    <a:gd name="T3" fmla="*/ 76 h 258"/>
                    <a:gd name="T4" fmla="*/ 48 w 200"/>
                    <a:gd name="T5" fmla="*/ 258 h 258"/>
                    <a:gd name="T6" fmla="*/ 200 w 200"/>
                    <a:gd name="T7" fmla="*/ 258 h 258"/>
                    <a:gd name="T8" fmla="*/ 131 w 200"/>
                    <a:gd name="T9" fmla="*/ 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258">
                      <a:moveTo>
                        <a:pt x="131" y="0"/>
                      </a:moveTo>
                      <a:cubicBezTo>
                        <a:pt x="0" y="76"/>
                        <a:pt x="0" y="76"/>
                        <a:pt x="0" y="76"/>
                      </a:cubicBezTo>
                      <a:cubicBezTo>
                        <a:pt x="30" y="130"/>
                        <a:pt x="48" y="192"/>
                        <a:pt x="48" y="258"/>
                      </a:cubicBezTo>
                      <a:cubicBezTo>
                        <a:pt x="200" y="258"/>
                        <a:pt x="200" y="258"/>
                        <a:pt x="200" y="258"/>
                      </a:cubicBezTo>
                      <a:cubicBezTo>
                        <a:pt x="199" y="164"/>
                        <a:pt x="174" y="76"/>
                        <a:pt x="131" y="0"/>
                      </a:cubicBezTo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28575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8"/>
                <p:cNvSpPr>
                  <a:spLocks/>
                </p:cNvSpPr>
                <p:nvPr/>
              </p:nvSpPr>
              <p:spPr bwMode="auto">
                <a:xfrm>
                  <a:off x="3742145" y="2178859"/>
                  <a:ext cx="820786" cy="639397"/>
                </a:xfrm>
                <a:custGeom>
                  <a:avLst/>
                  <a:gdLst>
                    <a:gd name="T0" fmla="*/ 258 w 258"/>
                    <a:gd name="T1" fmla="*/ 0 h 201"/>
                    <a:gd name="T2" fmla="*/ 0 w 258"/>
                    <a:gd name="T3" fmla="*/ 69 h 201"/>
                    <a:gd name="T4" fmla="*/ 76 w 258"/>
                    <a:gd name="T5" fmla="*/ 201 h 201"/>
                    <a:gd name="T6" fmla="*/ 258 w 258"/>
                    <a:gd name="T7" fmla="*/ 152 h 201"/>
                    <a:gd name="T8" fmla="*/ 258 w 258"/>
                    <a:gd name="T9" fmla="*/ 0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8" h="201">
                      <a:moveTo>
                        <a:pt x="258" y="0"/>
                      </a:moveTo>
                      <a:cubicBezTo>
                        <a:pt x="164" y="1"/>
                        <a:pt x="76" y="26"/>
                        <a:pt x="0" y="69"/>
                      </a:cubicBezTo>
                      <a:cubicBezTo>
                        <a:pt x="76" y="201"/>
                        <a:pt x="76" y="201"/>
                        <a:pt x="76" y="201"/>
                      </a:cubicBezTo>
                      <a:cubicBezTo>
                        <a:pt x="130" y="170"/>
                        <a:pt x="192" y="152"/>
                        <a:pt x="258" y="152"/>
                      </a:cubicBezTo>
                      <a:cubicBezTo>
                        <a:pt x="258" y="0"/>
                        <a:pt x="258" y="0"/>
                        <a:pt x="258" y="0"/>
                      </a:cubicBezTo>
                    </a:path>
                  </a:pathLst>
                </a:custGeom>
                <a:solidFill>
                  <a:srgbClr val="F8CBAD"/>
                </a:solidFill>
                <a:ln w="28575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9"/>
                <p:cNvSpPr>
                  <a:spLocks/>
                </p:cNvSpPr>
                <p:nvPr/>
              </p:nvSpPr>
              <p:spPr bwMode="auto">
                <a:xfrm>
                  <a:off x="5176630" y="2407107"/>
                  <a:ext cx="838925" cy="843460"/>
                </a:xfrm>
                <a:custGeom>
                  <a:avLst/>
                  <a:gdLst>
                    <a:gd name="T0" fmla="*/ 76 w 264"/>
                    <a:gd name="T1" fmla="*/ 0 h 265"/>
                    <a:gd name="T2" fmla="*/ 0 w 264"/>
                    <a:gd name="T3" fmla="*/ 132 h 265"/>
                    <a:gd name="T4" fmla="*/ 133 w 264"/>
                    <a:gd name="T5" fmla="*/ 265 h 265"/>
                    <a:gd name="T6" fmla="*/ 264 w 264"/>
                    <a:gd name="T7" fmla="*/ 189 h 265"/>
                    <a:gd name="T8" fmla="*/ 76 w 264"/>
                    <a:gd name="T9" fmla="*/ 0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4" h="265">
                      <a:moveTo>
                        <a:pt x="76" y="0"/>
                      </a:moveTo>
                      <a:cubicBezTo>
                        <a:pt x="0" y="132"/>
                        <a:pt x="0" y="132"/>
                        <a:pt x="0" y="132"/>
                      </a:cubicBezTo>
                      <a:cubicBezTo>
                        <a:pt x="55" y="164"/>
                        <a:pt x="101" y="210"/>
                        <a:pt x="133" y="265"/>
                      </a:cubicBezTo>
                      <a:cubicBezTo>
                        <a:pt x="264" y="189"/>
                        <a:pt x="264" y="189"/>
                        <a:pt x="264" y="189"/>
                      </a:cubicBezTo>
                      <a:cubicBezTo>
                        <a:pt x="218" y="111"/>
                        <a:pt x="153" y="46"/>
                        <a:pt x="76" y="0"/>
                      </a:cubicBezTo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28575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10"/>
                <p:cNvSpPr>
                  <a:spLocks/>
                </p:cNvSpPr>
                <p:nvPr/>
              </p:nvSpPr>
              <p:spPr bwMode="auto">
                <a:xfrm>
                  <a:off x="4572410" y="4891262"/>
                  <a:ext cx="820786" cy="634862"/>
                </a:xfrm>
                <a:custGeom>
                  <a:avLst/>
                  <a:gdLst>
                    <a:gd name="T0" fmla="*/ 182 w 258"/>
                    <a:gd name="T1" fmla="*/ 0 h 200"/>
                    <a:gd name="T2" fmla="*/ 0 w 258"/>
                    <a:gd name="T3" fmla="*/ 49 h 200"/>
                    <a:gd name="T4" fmla="*/ 0 w 258"/>
                    <a:gd name="T5" fmla="*/ 200 h 200"/>
                    <a:gd name="T6" fmla="*/ 258 w 258"/>
                    <a:gd name="T7" fmla="*/ 131 h 200"/>
                    <a:gd name="T8" fmla="*/ 182 w 258"/>
                    <a:gd name="T9" fmla="*/ 0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8" h="200">
                      <a:moveTo>
                        <a:pt x="182" y="0"/>
                      </a:moveTo>
                      <a:cubicBezTo>
                        <a:pt x="128" y="30"/>
                        <a:pt x="66" y="48"/>
                        <a:pt x="0" y="49"/>
                      </a:cubicBezTo>
                      <a:cubicBezTo>
                        <a:pt x="0" y="200"/>
                        <a:pt x="0" y="200"/>
                        <a:pt x="0" y="200"/>
                      </a:cubicBezTo>
                      <a:cubicBezTo>
                        <a:pt x="94" y="200"/>
                        <a:pt x="182" y="175"/>
                        <a:pt x="258" y="131"/>
                      </a:cubicBezTo>
                      <a:cubicBezTo>
                        <a:pt x="182" y="0"/>
                        <a:pt x="182" y="0"/>
                        <a:pt x="182" y="0"/>
                      </a:cubicBezTo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28575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11"/>
                <p:cNvSpPr>
                  <a:spLocks/>
                </p:cNvSpPr>
                <p:nvPr/>
              </p:nvSpPr>
              <p:spPr bwMode="auto">
                <a:xfrm>
                  <a:off x="3121570" y="4445376"/>
                  <a:ext cx="840436" cy="843460"/>
                </a:xfrm>
                <a:custGeom>
                  <a:avLst/>
                  <a:gdLst>
                    <a:gd name="T0" fmla="*/ 131 w 264"/>
                    <a:gd name="T1" fmla="*/ 0 h 265"/>
                    <a:gd name="T2" fmla="*/ 0 w 264"/>
                    <a:gd name="T3" fmla="*/ 76 h 265"/>
                    <a:gd name="T4" fmla="*/ 188 w 264"/>
                    <a:gd name="T5" fmla="*/ 265 h 265"/>
                    <a:gd name="T6" fmla="*/ 264 w 264"/>
                    <a:gd name="T7" fmla="*/ 134 h 265"/>
                    <a:gd name="T8" fmla="*/ 131 w 264"/>
                    <a:gd name="T9" fmla="*/ 0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4" h="265">
                      <a:moveTo>
                        <a:pt x="131" y="0"/>
                      </a:moveTo>
                      <a:cubicBezTo>
                        <a:pt x="0" y="76"/>
                        <a:pt x="0" y="76"/>
                        <a:pt x="0" y="76"/>
                      </a:cubicBezTo>
                      <a:cubicBezTo>
                        <a:pt x="46" y="154"/>
                        <a:pt x="111" y="219"/>
                        <a:pt x="188" y="265"/>
                      </a:cubicBezTo>
                      <a:cubicBezTo>
                        <a:pt x="264" y="134"/>
                        <a:pt x="264" y="134"/>
                        <a:pt x="264" y="134"/>
                      </a:cubicBezTo>
                      <a:cubicBezTo>
                        <a:pt x="209" y="101"/>
                        <a:pt x="163" y="55"/>
                        <a:pt x="131" y="0"/>
                      </a:cubicBezTo>
                    </a:path>
                  </a:pathLst>
                </a:custGeom>
                <a:solidFill>
                  <a:srgbClr val="F8CBAD"/>
                </a:solidFill>
                <a:ln w="28575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12"/>
                <p:cNvSpPr>
                  <a:spLocks/>
                </p:cNvSpPr>
                <p:nvPr/>
              </p:nvSpPr>
              <p:spPr bwMode="auto">
                <a:xfrm>
                  <a:off x="5176630" y="4453781"/>
                  <a:ext cx="838925" cy="843460"/>
                </a:xfrm>
                <a:custGeom>
                  <a:avLst/>
                  <a:gdLst>
                    <a:gd name="T0" fmla="*/ 133 w 264"/>
                    <a:gd name="T1" fmla="*/ 0 h 265"/>
                    <a:gd name="T2" fmla="*/ 0 w 264"/>
                    <a:gd name="T3" fmla="*/ 134 h 265"/>
                    <a:gd name="T4" fmla="*/ 76 w 264"/>
                    <a:gd name="T5" fmla="*/ 265 h 265"/>
                    <a:gd name="T6" fmla="*/ 264 w 264"/>
                    <a:gd name="T7" fmla="*/ 76 h 265"/>
                    <a:gd name="T8" fmla="*/ 133 w 264"/>
                    <a:gd name="T9" fmla="*/ 0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4" h="265">
                      <a:moveTo>
                        <a:pt x="133" y="0"/>
                      </a:moveTo>
                      <a:cubicBezTo>
                        <a:pt x="101" y="55"/>
                        <a:pt x="55" y="101"/>
                        <a:pt x="0" y="134"/>
                      </a:cubicBezTo>
                      <a:cubicBezTo>
                        <a:pt x="76" y="265"/>
                        <a:pt x="76" y="265"/>
                        <a:pt x="76" y="265"/>
                      </a:cubicBezTo>
                      <a:cubicBezTo>
                        <a:pt x="153" y="219"/>
                        <a:pt x="218" y="154"/>
                        <a:pt x="264" y="76"/>
                      </a:cubicBezTo>
                      <a:cubicBezTo>
                        <a:pt x="133" y="0"/>
                        <a:pt x="133" y="0"/>
                        <a:pt x="133" y="0"/>
                      </a:cubicBezTo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28575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13"/>
                <p:cNvSpPr>
                  <a:spLocks/>
                </p:cNvSpPr>
                <p:nvPr/>
              </p:nvSpPr>
              <p:spPr bwMode="auto">
                <a:xfrm>
                  <a:off x="2900197" y="3023798"/>
                  <a:ext cx="636374" cy="820786"/>
                </a:xfrm>
                <a:custGeom>
                  <a:avLst/>
                  <a:gdLst>
                    <a:gd name="T0" fmla="*/ 69 w 200"/>
                    <a:gd name="T1" fmla="*/ 0 h 258"/>
                    <a:gd name="T2" fmla="*/ 0 w 200"/>
                    <a:gd name="T3" fmla="*/ 258 h 258"/>
                    <a:gd name="T4" fmla="*/ 152 w 200"/>
                    <a:gd name="T5" fmla="*/ 258 h 258"/>
                    <a:gd name="T6" fmla="*/ 200 w 200"/>
                    <a:gd name="T7" fmla="*/ 76 h 258"/>
                    <a:gd name="T8" fmla="*/ 69 w 200"/>
                    <a:gd name="T9" fmla="*/ 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258">
                      <a:moveTo>
                        <a:pt x="69" y="0"/>
                      </a:moveTo>
                      <a:cubicBezTo>
                        <a:pt x="26" y="76"/>
                        <a:pt x="1" y="164"/>
                        <a:pt x="0" y="258"/>
                      </a:cubicBezTo>
                      <a:cubicBezTo>
                        <a:pt x="152" y="258"/>
                        <a:pt x="152" y="258"/>
                        <a:pt x="152" y="258"/>
                      </a:cubicBezTo>
                      <a:cubicBezTo>
                        <a:pt x="152" y="192"/>
                        <a:pt x="170" y="130"/>
                        <a:pt x="200" y="76"/>
                      </a:cubicBezTo>
                      <a:cubicBezTo>
                        <a:pt x="69" y="0"/>
                        <a:pt x="69" y="0"/>
                        <a:pt x="69" y="0"/>
                      </a:cubicBezTo>
                    </a:path>
                  </a:pathLst>
                </a:custGeom>
                <a:solidFill>
                  <a:srgbClr val="F8CBAD"/>
                </a:solidFill>
                <a:ln w="28575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14"/>
                <p:cNvSpPr>
                  <a:spLocks/>
                </p:cNvSpPr>
                <p:nvPr/>
              </p:nvSpPr>
              <p:spPr bwMode="auto">
                <a:xfrm>
                  <a:off x="3742145" y="4890627"/>
                  <a:ext cx="820786" cy="634862"/>
                </a:xfrm>
                <a:custGeom>
                  <a:avLst/>
                  <a:gdLst>
                    <a:gd name="T0" fmla="*/ 76 w 258"/>
                    <a:gd name="T1" fmla="*/ 0 h 200"/>
                    <a:gd name="T2" fmla="*/ 0 w 258"/>
                    <a:gd name="T3" fmla="*/ 131 h 200"/>
                    <a:gd name="T4" fmla="*/ 258 w 258"/>
                    <a:gd name="T5" fmla="*/ 200 h 200"/>
                    <a:gd name="T6" fmla="*/ 258 w 258"/>
                    <a:gd name="T7" fmla="*/ 49 h 200"/>
                    <a:gd name="T8" fmla="*/ 76 w 258"/>
                    <a:gd name="T9" fmla="*/ 0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8" h="200">
                      <a:moveTo>
                        <a:pt x="76" y="0"/>
                      </a:moveTo>
                      <a:cubicBezTo>
                        <a:pt x="0" y="131"/>
                        <a:pt x="0" y="131"/>
                        <a:pt x="0" y="131"/>
                      </a:cubicBezTo>
                      <a:cubicBezTo>
                        <a:pt x="76" y="175"/>
                        <a:pt x="164" y="200"/>
                        <a:pt x="258" y="200"/>
                      </a:cubicBezTo>
                      <a:cubicBezTo>
                        <a:pt x="258" y="49"/>
                        <a:pt x="258" y="49"/>
                        <a:pt x="258" y="49"/>
                      </a:cubicBezTo>
                      <a:cubicBezTo>
                        <a:pt x="192" y="48"/>
                        <a:pt x="130" y="30"/>
                        <a:pt x="76" y="0"/>
                      </a:cubicBezTo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28575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15"/>
                <p:cNvSpPr>
                  <a:spLocks/>
                </p:cNvSpPr>
                <p:nvPr/>
              </p:nvSpPr>
              <p:spPr bwMode="auto">
                <a:xfrm>
                  <a:off x="2886447" y="3847475"/>
                  <a:ext cx="636374" cy="817763"/>
                </a:xfrm>
                <a:custGeom>
                  <a:avLst/>
                  <a:gdLst>
                    <a:gd name="T0" fmla="*/ 152 w 200"/>
                    <a:gd name="T1" fmla="*/ 0 h 257"/>
                    <a:gd name="T2" fmla="*/ 0 w 200"/>
                    <a:gd name="T3" fmla="*/ 0 h 257"/>
                    <a:gd name="T4" fmla="*/ 69 w 200"/>
                    <a:gd name="T5" fmla="*/ 257 h 257"/>
                    <a:gd name="T6" fmla="*/ 200 w 200"/>
                    <a:gd name="T7" fmla="*/ 181 h 257"/>
                    <a:gd name="T8" fmla="*/ 152 w 200"/>
                    <a:gd name="T9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257">
                      <a:moveTo>
                        <a:pt x="15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93"/>
                        <a:pt x="26" y="181"/>
                        <a:pt x="69" y="257"/>
                      </a:cubicBezTo>
                      <a:cubicBezTo>
                        <a:pt x="200" y="181"/>
                        <a:pt x="200" y="181"/>
                        <a:pt x="200" y="181"/>
                      </a:cubicBezTo>
                      <a:cubicBezTo>
                        <a:pt x="170" y="128"/>
                        <a:pt x="152" y="66"/>
                        <a:pt x="152" y="0"/>
                      </a:cubicBezTo>
                    </a:path>
                  </a:pathLst>
                </a:custGeom>
                <a:solidFill>
                  <a:srgbClr val="F4B183"/>
                </a:solidFill>
                <a:ln w="28575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16"/>
                <p:cNvSpPr>
                  <a:spLocks/>
                </p:cNvSpPr>
                <p:nvPr/>
              </p:nvSpPr>
              <p:spPr bwMode="auto">
                <a:xfrm>
                  <a:off x="5608941" y="3862755"/>
                  <a:ext cx="634862" cy="817763"/>
                </a:xfrm>
                <a:custGeom>
                  <a:avLst/>
                  <a:gdLst>
                    <a:gd name="T0" fmla="*/ 200 w 200"/>
                    <a:gd name="T1" fmla="*/ 0 h 257"/>
                    <a:gd name="T2" fmla="*/ 48 w 200"/>
                    <a:gd name="T3" fmla="*/ 0 h 257"/>
                    <a:gd name="T4" fmla="*/ 0 w 200"/>
                    <a:gd name="T5" fmla="*/ 181 h 257"/>
                    <a:gd name="T6" fmla="*/ 131 w 200"/>
                    <a:gd name="T7" fmla="*/ 257 h 257"/>
                    <a:gd name="T8" fmla="*/ 200 w 200"/>
                    <a:gd name="T9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257">
                      <a:moveTo>
                        <a:pt x="200" y="0"/>
                      </a:move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48" y="66"/>
                        <a:pt x="30" y="128"/>
                        <a:pt x="0" y="181"/>
                      </a:cubicBezTo>
                      <a:cubicBezTo>
                        <a:pt x="131" y="257"/>
                        <a:pt x="131" y="257"/>
                        <a:pt x="131" y="257"/>
                      </a:cubicBezTo>
                      <a:cubicBezTo>
                        <a:pt x="174" y="181"/>
                        <a:pt x="199" y="93"/>
                        <a:pt x="200" y="0"/>
                      </a:cubicBezTo>
                    </a:path>
                  </a:pathLst>
                </a:custGeom>
                <a:solidFill>
                  <a:srgbClr val="F8CBAD"/>
                </a:solidFill>
                <a:ln w="28575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17"/>
                <p:cNvSpPr>
                  <a:spLocks/>
                </p:cNvSpPr>
                <p:nvPr/>
              </p:nvSpPr>
              <p:spPr bwMode="auto">
                <a:xfrm>
                  <a:off x="3128445" y="2407075"/>
                  <a:ext cx="840436" cy="843460"/>
                </a:xfrm>
                <a:custGeom>
                  <a:avLst/>
                  <a:gdLst>
                    <a:gd name="T0" fmla="*/ 188 w 264"/>
                    <a:gd name="T1" fmla="*/ 0 h 265"/>
                    <a:gd name="T2" fmla="*/ 0 w 264"/>
                    <a:gd name="T3" fmla="*/ 189 h 265"/>
                    <a:gd name="T4" fmla="*/ 131 w 264"/>
                    <a:gd name="T5" fmla="*/ 265 h 265"/>
                    <a:gd name="T6" fmla="*/ 264 w 264"/>
                    <a:gd name="T7" fmla="*/ 132 h 265"/>
                    <a:gd name="T8" fmla="*/ 188 w 264"/>
                    <a:gd name="T9" fmla="*/ 0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4" h="265">
                      <a:moveTo>
                        <a:pt x="188" y="0"/>
                      </a:moveTo>
                      <a:cubicBezTo>
                        <a:pt x="111" y="46"/>
                        <a:pt x="46" y="111"/>
                        <a:pt x="0" y="189"/>
                      </a:cubicBezTo>
                      <a:cubicBezTo>
                        <a:pt x="131" y="265"/>
                        <a:pt x="131" y="265"/>
                        <a:pt x="131" y="265"/>
                      </a:cubicBezTo>
                      <a:cubicBezTo>
                        <a:pt x="163" y="210"/>
                        <a:pt x="209" y="164"/>
                        <a:pt x="264" y="132"/>
                      </a:cubicBezTo>
                      <a:cubicBezTo>
                        <a:pt x="188" y="0"/>
                        <a:pt x="188" y="0"/>
                        <a:pt x="188" y="0"/>
                      </a:cubicBezTo>
                    </a:path>
                  </a:pathLst>
                </a:custGeom>
                <a:solidFill>
                  <a:srgbClr val="F4B183"/>
                </a:solidFill>
                <a:ln w="28575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3720624" y="3581400"/>
                  <a:ext cx="1785310" cy="4552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/>
                      <a:uLnTx/>
                      <a:uFillTx/>
                    </a:rPr>
                    <a:t>201</a:t>
                  </a:r>
                  <a:r>
                    <a:rPr kumimoji="0" lang="bg-BG" sz="1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/>
                      <a:uLnTx/>
                      <a:uFillTx/>
                    </a:rPr>
                    <a:t>4   -   2020</a:t>
                  </a:r>
                  <a:endPara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34" name="Picture 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6251" y="4838943"/>
                <a:ext cx="1744465" cy="641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Rectangular Callout 34"/>
              <p:cNvSpPr/>
              <p:nvPr/>
            </p:nvSpPr>
            <p:spPr>
              <a:xfrm>
                <a:off x="10805" y="3458638"/>
                <a:ext cx="1690048" cy="1065756"/>
              </a:xfrm>
              <a:prstGeom prst="wedgeRectCallout">
                <a:avLst>
                  <a:gd name="adj1" fmla="val 64753"/>
                  <a:gd name="adj2" fmla="val 23458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bg-BG"/>
              </a:p>
            </p:txBody>
          </p:sp>
          <p:pic>
            <p:nvPicPr>
              <p:cNvPr id="36" name="Picture 35" descr="d:\Users\IoanaM\AppData\Local\Microsoft\Windows\Temporary Internet Files\Content.Outlook\3R618KX1\logo Interreg V-A revizuit (4).jpg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934" y="3526931"/>
                <a:ext cx="1520731" cy="80073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6" name="Rectangular Callout 25"/>
            <p:cNvSpPr/>
            <p:nvPr/>
          </p:nvSpPr>
          <p:spPr>
            <a:xfrm>
              <a:off x="-21423" y="1075241"/>
              <a:ext cx="2838439" cy="862480"/>
            </a:xfrm>
            <a:prstGeom prst="wedgeRectCallout">
              <a:avLst>
                <a:gd name="adj1" fmla="val 35344"/>
                <a:gd name="adj2" fmla="val 12429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bg-BG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14" y="2116261"/>
            <a:ext cx="1891345" cy="4458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9680" y="2049663"/>
            <a:ext cx="2604834" cy="907941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Общ бюджет: </a:t>
            </a:r>
            <a:r>
              <a:rPr lang="bg-BG" sz="1200" b="1" dirty="0" smtClean="0">
                <a:solidFill>
                  <a:schemeClr val="accent2">
                    <a:lumMod val="75000"/>
                  </a:schemeClr>
                </a:solidFill>
              </a:rPr>
              <a:t>34 млн. евро </a:t>
            </a:r>
          </a:p>
          <a:p>
            <a:pPr>
              <a:spcAft>
                <a:spcPts val="300"/>
              </a:spcAft>
            </a:pPr>
            <a:r>
              <a:rPr lang="ru-RU" sz="1200" b="1" u="sng" dirty="0" smtClean="0">
                <a:solidFill>
                  <a:schemeClr val="accent5">
                    <a:lumMod val="75000"/>
                  </a:schemeClr>
                </a:solidFill>
              </a:rPr>
              <a:t>1-ва покана 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</a:rPr>
              <a:t>– сключени 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</a:rPr>
              <a:t>35 договора 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</a:rPr>
              <a:t>на обща стойност </a:t>
            </a: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15, 9 млн. 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</a:rPr>
              <a:t>евро </a:t>
            </a:r>
            <a:endParaRPr lang="ru-RU" sz="1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Aft>
                <a:spcPts val="300"/>
              </a:spcAft>
            </a:pPr>
            <a:r>
              <a:rPr lang="ru-RU" sz="1200" b="1" u="sng" dirty="0" smtClean="0">
                <a:solidFill>
                  <a:schemeClr val="accent5">
                    <a:lumMod val="75000"/>
                  </a:schemeClr>
                </a:solidFill>
              </a:rPr>
              <a:t>2-ра покана 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</a:rPr>
              <a:t>– до края на 2017 г.</a:t>
            </a:r>
            <a:endParaRPr lang="bg-BG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9679" y="3241218"/>
            <a:ext cx="2604835" cy="1685077"/>
          </a:xfrm>
          <a:prstGeom prst="rect">
            <a:avLst/>
          </a:prstGeom>
          <a:noFill/>
          <a:ln w="12700"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Общ бюджет: </a:t>
            </a:r>
            <a:r>
              <a:rPr lang="bg-BG" sz="1200" b="1" dirty="0" smtClean="0">
                <a:solidFill>
                  <a:schemeClr val="accent2">
                    <a:lumMod val="75000"/>
                  </a:schemeClr>
                </a:solidFill>
              </a:rPr>
              <a:t>252 млн. евро </a:t>
            </a:r>
          </a:p>
          <a:p>
            <a:pPr>
              <a:spcAft>
                <a:spcPts val="300"/>
              </a:spcAft>
            </a:pPr>
            <a:r>
              <a:rPr lang="ru-RU" sz="1200" b="1" u="sng" dirty="0" smtClean="0">
                <a:solidFill>
                  <a:schemeClr val="accent5">
                    <a:lumMod val="75000"/>
                  </a:schemeClr>
                </a:solidFill>
              </a:rPr>
              <a:t>1-ва покана 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</a:rPr>
              <a:t>– сключени </a:t>
            </a: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39 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</a:rPr>
              <a:t>договора 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</a:rPr>
              <a:t>за над </a:t>
            </a: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84 млн. евро </a:t>
            </a:r>
          </a:p>
          <a:p>
            <a:pPr>
              <a:spcAft>
                <a:spcPts val="300"/>
              </a:spcAft>
            </a:pPr>
            <a:r>
              <a:rPr lang="ru-RU" sz="1200" b="1" u="sng" dirty="0" smtClean="0">
                <a:solidFill>
                  <a:schemeClr val="accent5">
                    <a:lumMod val="75000"/>
                  </a:schemeClr>
                </a:solidFill>
              </a:rPr>
              <a:t>2-ра покана 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</a:rPr>
              <a:t>– 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</a:rPr>
              <a:t>сключени </a:t>
            </a: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35 договора 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</a:rPr>
              <a:t>от одобрени 50 с осигурено финансиране </a:t>
            </a:r>
          </a:p>
          <a:p>
            <a:pPr>
              <a:spcAft>
                <a:spcPts val="300"/>
              </a:spcAft>
            </a:pPr>
            <a:r>
              <a:rPr lang="ru-RU" sz="1200" b="1" u="sng" dirty="0" smtClean="0">
                <a:solidFill>
                  <a:schemeClr val="accent5">
                    <a:lumMod val="75000"/>
                  </a:schemeClr>
                </a:solidFill>
              </a:rPr>
              <a:t>3-та покана 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</a:rPr>
              <a:t>– в ход е оценка на подадените заявления за интерес</a:t>
            </a:r>
            <a:endParaRPr lang="bg-BG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09680" y="5336182"/>
            <a:ext cx="2604834" cy="684803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Общ бюджет: </a:t>
            </a:r>
            <a:r>
              <a:rPr lang="bg-BG" sz="1200" b="1" dirty="0" smtClean="0">
                <a:solidFill>
                  <a:schemeClr val="accent2">
                    <a:lumMod val="75000"/>
                  </a:schemeClr>
                </a:solidFill>
              </a:rPr>
              <a:t>53, 9 млн. евро </a:t>
            </a:r>
          </a:p>
          <a:p>
            <a:pPr>
              <a:spcAft>
                <a:spcPts val="300"/>
              </a:spcAft>
            </a:pPr>
            <a:r>
              <a:rPr lang="ru-RU" sz="1200" b="1" u="sng" dirty="0" smtClean="0">
                <a:solidFill>
                  <a:schemeClr val="accent5">
                    <a:lumMod val="75000"/>
                  </a:schemeClr>
                </a:solidFill>
              </a:rPr>
              <a:t>1-ва покана 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</a:rPr>
              <a:t>– 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</a:rPr>
              <a:t>в ход е оценка на подадените 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</a:rPr>
              <a:t>проектни предложения</a:t>
            </a:r>
            <a:endParaRPr lang="bg-BG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377919" y="1984557"/>
            <a:ext cx="2514305" cy="1223412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wrap="square" lIns="72000" rIns="36000" rtlCol="0">
            <a:spAutoFit/>
          </a:bodyPr>
          <a:lstStyle/>
          <a:p>
            <a:pPr>
              <a:spcAft>
                <a:spcPts val="300"/>
              </a:spcAft>
            </a:pPr>
            <a:r>
              <a:rPr lang="bg-BG" sz="1100" dirty="0" smtClean="0">
                <a:solidFill>
                  <a:schemeClr val="accent5">
                    <a:lumMod val="75000"/>
                  </a:schemeClr>
                </a:solidFill>
              </a:rPr>
              <a:t>Общ бюджет: </a:t>
            </a:r>
            <a:r>
              <a:rPr lang="bg-BG" sz="1100" b="1" dirty="0" smtClean="0">
                <a:solidFill>
                  <a:schemeClr val="accent2">
                    <a:lumMod val="75000"/>
                  </a:schemeClr>
                </a:solidFill>
              </a:rPr>
              <a:t>53, 9 млн. евро </a:t>
            </a:r>
          </a:p>
          <a:p>
            <a:pPr>
              <a:spcAft>
                <a:spcPts val="300"/>
              </a:spcAft>
            </a:pPr>
            <a:r>
              <a:rPr lang="ru-RU" sz="1100" b="1" u="sng" dirty="0" smtClean="0">
                <a:solidFill>
                  <a:schemeClr val="accent5">
                    <a:lumMod val="75000"/>
                  </a:schemeClr>
                </a:solidFill>
              </a:rPr>
              <a:t>1-ва покана </a:t>
            </a: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–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4 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</a:rPr>
              <a:t>бълг. партньора </a:t>
            </a:r>
            <a:r>
              <a:rPr lang="ru-RU" sz="1100" dirty="0" smtClean="0">
                <a:solidFill>
                  <a:schemeClr val="accent5">
                    <a:lumMod val="75000"/>
                  </a:schemeClr>
                </a:solidFill>
              </a:rPr>
              <a:t>с общ бюджет 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110 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</a:rPr>
              <a:t>хил. евро</a:t>
            </a:r>
          </a:p>
          <a:p>
            <a:pPr>
              <a:spcAft>
                <a:spcPts val="300"/>
              </a:spcAft>
            </a:pPr>
            <a:r>
              <a:rPr lang="ru-RU" sz="1100" b="1" u="sng" dirty="0">
                <a:solidFill>
                  <a:schemeClr val="accent5">
                    <a:lumMod val="75000"/>
                  </a:schemeClr>
                </a:solidFill>
              </a:rPr>
              <a:t>2-ра покана </a:t>
            </a: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– 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</a:rPr>
              <a:t>2 бълг.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партньора</a:t>
            </a:r>
          </a:p>
          <a:p>
            <a:pPr>
              <a:spcAft>
                <a:spcPts val="300"/>
              </a:spcAft>
            </a:pPr>
            <a:r>
              <a:rPr lang="ru-RU" sz="1100" b="1" u="sng" dirty="0">
                <a:solidFill>
                  <a:schemeClr val="accent5">
                    <a:lumMod val="75000"/>
                  </a:schemeClr>
                </a:solidFill>
              </a:rPr>
              <a:t>3-та покана </a:t>
            </a: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– </a:t>
            </a:r>
            <a:r>
              <a:rPr lang="ru-RU" sz="1100" dirty="0" smtClean="0">
                <a:solidFill>
                  <a:schemeClr val="accent5">
                    <a:lumMod val="75000"/>
                  </a:schemeClr>
                </a:solidFill>
              </a:rPr>
              <a:t>в </a:t>
            </a: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ход е оценка на подадените проектни предложения</a:t>
            </a:r>
            <a:endParaRPr lang="bg-BG"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77919" y="3297870"/>
            <a:ext cx="2521696" cy="884858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bg-BG" sz="1100" dirty="0" smtClean="0">
                <a:solidFill>
                  <a:schemeClr val="accent5">
                    <a:lumMod val="75000"/>
                  </a:schemeClr>
                </a:solidFill>
              </a:rPr>
              <a:t>Общ бюджет: </a:t>
            </a:r>
            <a:r>
              <a:rPr lang="bg-BG" sz="1100" b="1" dirty="0">
                <a:solidFill>
                  <a:schemeClr val="accent2">
                    <a:lumMod val="75000"/>
                  </a:schemeClr>
                </a:solidFill>
              </a:rPr>
              <a:t>426 </a:t>
            </a:r>
            <a:r>
              <a:rPr lang="bg-BG" sz="1100" b="1" dirty="0" smtClean="0">
                <a:solidFill>
                  <a:schemeClr val="accent2">
                    <a:lumMod val="75000"/>
                  </a:schemeClr>
                </a:solidFill>
              </a:rPr>
              <a:t>млн. евро </a:t>
            </a:r>
          </a:p>
          <a:p>
            <a:pPr>
              <a:spcAft>
                <a:spcPts val="300"/>
              </a:spcAft>
            </a:pPr>
            <a:r>
              <a:rPr lang="ru-RU" sz="1100" b="1" u="sng" dirty="0" smtClean="0">
                <a:solidFill>
                  <a:schemeClr val="accent5">
                    <a:lumMod val="75000"/>
                  </a:schemeClr>
                </a:solidFill>
              </a:rPr>
              <a:t>1-ва покана </a:t>
            </a:r>
            <a:r>
              <a:rPr lang="ru-RU" sz="1100" dirty="0" smtClean="0">
                <a:solidFill>
                  <a:schemeClr val="accent5">
                    <a:lumMod val="75000"/>
                  </a:schemeClr>
                </a:solidFill>
              </a:rPr>
              <a:t>– 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</a:rPr>
              <a:t>13 бълг. партньора</a:t>
            </a:r>
          </a:p>
          <a:p>
            <a:pPr>
              <a:spcAft>
                <a:spcPts val="300"/>
              </a:spcAft>
            </a:pPr>
            <a:r>
              <a:rPr lang="ru-RU" sz="1100" b="1" u="sng" dirty="0" smtClean="0">
                <a:solidFill>
                  <a:schemeClr val="accent5">
                    <a:lumMod val="75000"/>
                  </a:schemeClr>
                </a:solidFill>
              </a:rPr>
              <a:t>2-ра </a:t>
            </a:r>
            <a:r>
              <a:rPr lang="ru-RU" sz="1100" b="1" u="sng" dirty="0">
                <a:solidFill>
                  <a:schemeClr val="accent5">
                    <a:lumMod val="75000"/>
                  </a:schemeClr>
                </a:solidFill>
              </a:rPr>
              <a:t>покана </a:t>
            </a: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– 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</a:rPr>
              <a:t>9 бълг. партньора</a:t>
            </a:r>
          </a:p>
          <a:p>
            <a:pPr>
              <a:spcAft>
                <a:spcPts val="300"/>
              </a:spcAft>
            </a:pPr>
            <a:r>
              <a:rPr lang="ru-RU" sz="1100" b="1" u="sng" dirty="0" smtClean="0">
                <a:solidFill>
                  <a:schemeClr val="accent5">
                    <a:lumMod val="75000"/>
                  </a:schemeClr>
                </a:solidFill>
              </a:rPr>
              <a:t>3-та </a:t>
            </a:r>
            <a:r>
              <a:rPr lang="ru-RU" sz="1100" b="1" u="sng" dirty="0">
                <a:solidFill>
                  <a:schemeClr val="accent5">
                    <a:lumMod val="75000"/>
                  </a:schemeClr>
                </a:solidFill>
              </a:rPr>
              <a:t>покана </a:t>
            </a: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– </a:t>
            </a:r>
            <a:r>
              <a:rPr lang="ru-RU" sz="1100" dirty="0" smtClean="0">
                <a:solidFill>
                  <a:schemeClr val="accent5">
                    <a:lumMod val="75000"/>
                  </a:schemeClr>
                </a:solidFill>
              </a:rPr>
              <a:t>краен срок 30.06.2017</a:t>
            </a:r>
            <a:endParaRPr lang="bg-BG"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377919" y="4398016"/>
            <a:ext cx="2536943" cy="600164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bg-BG" sz="1100" dirty="0" smtClean="0">
                <a:solidFill>
                  <a:schemeClr val="accent5">
                    <a:lumMod val="75000"/>
                  </a:schemeClr>
                </a:solidFill>
              </a:rPr>
              <a:t>Общ бюджет: </a:t>
            </a:r>
            <a:r>
              <a:rPr lang="bg-BG" sz="1100" b="1" dirty="0" smtClean="0">
                <a:solidFill>
                  <a:schemeClr val="accent2">
                    <a:lumMod val="75000"/>
                  </a:schemeClr>
                </a:solidFill>
              </a:rPr>
              <a:t>39, 7 млн. </a:t>
            </a:r>
            <a:r>
              <a:rPr lang="bg-BG" sz="1100" b="1" dirty="0">
                <a:solidFill>
                  <a:schemeClr val="accent2">
                    <a:lumMod val="75000"/>
                  </a:schemeClr>
                </a:solidFill>
              </a:rPr>
              <a:t>евро </a:t>
            </a:r>
          </a:p>
          <a:p>
            <a:r>
              <a:rPr lang="ru-RU" sz="1100" b="1" u="sng" dirty="0" smtClean="0">
                <a:solidFill>
                  <a:schemeClr val="accent5">
                    <a:lumMod val="75000"/>
                  </a:schemeClr>
                </a:solidFill>
              </a:rPr>
              <a:t>1-ва покана </a:t>
            </a:r>
            <a:r>
              <a:rPr lang="ru-RU" sz="1100" dirty="0" smtClean="0">
                <a:solidFill>
                  <a:schemeClr val="accent5">
                    <a:lumMod val="75000"/>
                  </a:schemeClr>
                </a:solidFill>
              </a:rPr>
              <a:t>– </a:t>
            </a: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в ход е оценка на подадените </a:t>
            </a:r>
            <a:r>
              <a:rPr lang="ru-RU" sz="1100" dirty="0" smtClean="0">
                <a:solidFill>
                  <a:schemeClr val="accent5">
                    <a:lumMod val="75000"/>
                  </a:schemeClr>
                </a:solidFill>
              </a:rPr>
              <a:t>проектни предложения</a:t>
            </a:r>
            <a:endParaRPr lang="bg-BG"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377919" y="5111443"/>
            <a:ext cx="2506750" cy="1107996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bg-BG" sz="1100" dirty="0" smtClean="0">
                <a:solidFill>
                  <a:schemeClr val="accent5">
                    <a:lumMod val="75000"/>
                  </a:schemeClr>
                </a:solidFill>
              </a:rPr>
              <a:t>Общ бюджет: </a:t>
            </a:r>
            <a:r>
              <a:rPr lang="bg-BG" sz="1100" b="1" dirty="0" smtClean="0">
                <a:solidFill>
                  <a:schemeClr val="accent2">
                    <a:lumMod val="75000"/>
                  </a:schemeClr>
                </a:solidFill>
              </a:rPr>
              <a:t>над 262 млн. евро </a:t>
            </a:r>
          </a:p>
          <a:p>
            <a:r>
              <a:rPr lang="ru-RU" sz="1100" b="1" u="sng" dirty="0" smtClean="0">
                <a:solidFill>
                  <a:schemeClr val="accent5">
                    <a:lumMod val="75000"/>
                  </a:schemeClr>
                </a:solidFill>
              </a:rPr>
              <a:t>1-ва покана </a:t>
            </a: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– 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</a:rPr>
              <a:t>60 бълг.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партньора </a:t>
            </a: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с общ бюджет  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</a:rPr>
              <a:t>над 7 млн. евро</a:t>
            </a:r>
          </a:p>
          <a:p>
            <a:r>
              <a:rPr lang="ru-RU" sz="1100" b="1" u="sng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ru-RU" sz="1100" b="1" u="sng" dirty="0" smtClean="0">
                <a:solidFill>
                  <a:schemeClr val="accent5">
                    <a:lumMod val="75000"/>
                  </a:schemeClr>
                </a:solidFill>
              </a:rPr>
              <a:t>-ра </a:t>
            </a:r>
            <a:r>
              <a:rPr lang="ru-RU" sz="1100" b="1" u="sng" dirty="0">
                <a:solidFill>
                  <a:schemeClr val="accent5">
                    <a:lumMod val="75000"/>
                  </a:schemeClr>
                </a:solidFill>
              </a:rPr>
              <a:t>покана </a:t>
            </a: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– в ход е оценка на подадените проектни </a:t>
            </a:r>
            <a:r>
              <a:rPr lang="ru-RU" sz="1100" dirty="0" smtClean="0">
                <a:solidFill>
                  <a:schemeClr val="accent5">
                    <a:lumMod val="75000"/>
                  </a:schemeClr>
                </a:solidFill>
              </a:rPr>
              <a:t>предложения </a:t>
            </a:r>
          </a:p>
          <a:p>
            <a:r>
              <a:rPr lang="ru-RU" sz="1100" dirty="0" smtClean="0">
                <a:solidFill>
                  <a:schemeClr val="accent5">
                    <a:lumMod val="75000"/>
                  </a:schemeClr>
                </a:solidFill>
              </a:rPr>
              <a:t>(с участие на 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</a:rPr>
              <a:t>133 бълг. партньора</a:t>
            </a:r>
            <a:r>
              <a:rPr lang="ru-RU" sz="11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bg-BG"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625" y="2130871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27" y="2130871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141" y="3789000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000" y="3789000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624" y="5495315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61" y="5492489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000" y="2159153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837" y="2156581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000" y="3749528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786" y="3760264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929" y="4689000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506" y="4689000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998" y="5833216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92" y="5833216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07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75224" y="156530"/>
            <a:ext cx="2800800" cy="6553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 smtClean="0">
              <a:solidFill>
                <a:schemeClr val="tx1"/>
              </a:solidFill>
            </a:endParaRPr>
          </a:p>
          <a:p>
            <a:pPr algn="ctr"/>
            <a:endParaRPr lang="bg-BG" dirty="0">
              <a:solidFill>
                <a:schemeClr val="tx1"/>
              </a:solidFill>
            </a:endParaRPr>
          </a:p>
          <a:p>
            <a:pPr algn="ctr"/>
            <a:endParaRPr lang="bg-BG" dirty="0" smtClean="0">
              <a:solidFill>
                <a:schemeClr val="tx1"/>
              </a:solidFill>
            </a:endParaRPr>
          </a:p>
          <a:p>
            <a:pPr algn="ctr"/>
            <a:endParaRPr lang="bg-BG" dirty="0">
              <a:solidFill>
                <a:schemeClr val="tx1"/>
              </a:solidFill>
            </a:endParaRPr>
          </a:p>
          <a:p>
            <a:pPr algn="ctr"/>
            <a:endParaRPr lang="bg-BG" dirty="0" smtClean="0">
              <a:solidFill>
                <a:schemeClr val="tx1"/>
              </a:solidFill>
            </a:endParaRPr>
          </a:p>
          <a:p>
            <a:pPr algn="ctr"/>
            <a:endParaRPr lang="bg-BG" dirty="0" smtClean="0">
              <a:solidFill>
                <a:schemeClr val="tx1"/>
              </a:solidFill>
            </a:endParaRPr>
          </a:p>
          <a:p>
            <a:pPr algn="ctr"/>
            <a:endParaRPr lang="bg-BG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9381" y="158761"/>
            <a:ext cx="2802074" cy="6552000"/>
            <a:chOff x="172912" y="86637"/>
            <a:chExt cx="2660047" cy="63704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" name="Rectangle 3"/>
            <p:cNvSpPr/>
            <p:nvPr/>
          </p:nvSpPr>
          <p:spPr>
            <a:xfrm>
              <a:off x="182880" y="98474"/>
              <a:ext cx="2644726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 smtClean="0">
                <a:solidFill>
                  <a:schemeClr val="tx1"/>
                </a:solidFill>
              </a:endParaRPr>
            </a:p>
            <a:p>
              <a:pPr algn="ctr"/>
              <a:endParaRPr lang="bg-BG" dirty="0">
                <a:solidFill>
                  <a:schemeClr val="tx1"/>
                </a:solidFill>
              </a:endParaRPr>
            </a:p>
            <a:p>
              <a:pPr algn="ctr"/>
              <a:endParaRPr lang="bg-BG" dirty="0" smtClean="0">
                <a:solidFill>
                  <a:schemeClr val="tx1"/>
                </a:solidFill>
              </a:endParaRPr>
            </a:p>
            <a:p>
              <a:pPr algn="ctr"/>
              <a:endParaRPr lang="bg-BG" dirty="0">
                <a:solidFill>
                  <a:schemeClr val="tx1"/>
                </a:solidFill>
              </a:endParaRPr>
            </a:p>
            <a:p>
              <a:pPr algn="ctr"/>
              <a:endParaRPr lang="bg-BG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3678" r="67265" b="51771"/>
            <a:stretch/>
          </p:blipFill>
          <p:spPr>
            <a:xfrm>
              <a:off x="172912" y="86637"/>
              <a:ext cx="2660047" cy="130554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163512" y="160666"/>
            <a:ext cx="2796997" cy="6553334"/>
            <a:chOff x="3450120" y="98793"/>
            <a:chExt cx="2687962" cy="6372346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" name="Rectangle 4"/>
            <p:cNvSpPr/>
            <p:nvPr/>
          </p:nvSpPr>
          <p:spPr>
            <a:xfrm>
              <a:off x="3460653" y="112542"/>
              <a:ext cx="2672862" cy="6358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 smtClean="0">
                <a:solidFill>
                  <a:schemeClr val="tx1"/>
                </a:solidFill>
              </a:endParaRPr>
            </a:p>
            <a:p>
              <a:pPr algn="ctr"/>
              <a:endParaRPr lang="bg-BG" dirty="0">
                <a:solidFill>
                  <a:schemeClr val="tx1"/>
                </a:solidFill>
              </a:endParaRPr>
            </a:p>
            <a:p>
              <a:pPr algn="ctr"/>
              <a:endParaRPr lang="bg-BG" dirty="0" smtClean="0">
                <a:solidFill>
                  <a:schemeClr val="tx1"/>
                </a:solidFill>
              </a:endParaRPr>
            </a:p>
            <a:p>
              <a:pPr algn="ctr"/>
              <a:endParaRPr lang="bg-BG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6" t="3898" r="37910" b="51329"/>
            <a:stretch/>
          </p:blipFill>
          <p:spPr>
            <a:xfrm>
              <a:off x="3450120" y="98793"/>
              <a:ext cx="2687962" cy="126631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9" t="2536" r="6597" b="53356"/>
          <a:stretch/>
        </p:blipFill>
        <p:spPr>
          <a:xfrm>
            <a:off x="6167044" y="154186"/>
            <a:ext cx="2818827" cy="12574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8060" y="6123820"/>
            <a:ext cx="2832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chemeClr val="bg1"/>
                </a:solidFill>
              </a:rPr>
              <a:t>Образователна инфраструктура</a:t>
            </a:r>
            <a:endParaRPr lang="bg-BG" sz="1400" dirty="0">
              <a:solidFill>
                <a:schemeClr val="bg1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9028617" y="154433"/>
            <a:ext cx="3107818" cy="6536015"/>
            <a:chOff x="8962525" y="174168"/>
            <a:chExt cx="3107818" cy="6536015"/>
          </a:xfrm>
        </p:grpSpPr>
        <p:sp>
          <p:nvSpPr>
            <p:cNvPr id="71" name="Rectangle 70"/>
            <p:cNvSpPr/>
            <p:nvPr/>
          </p:nvSpPr>
          <p:spPr>
            <a:xfrm>
              <a:off x="9102982" y="174168"/>
              <a:ext cx="2800800" cy="6536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 smtClean="0">
                <a:solidFill>
                  <a:schemeClr val="tx1"/>
                </a:solidFill>
              </a:endParaRPr>
            </a:p>
            <a:p>
              <a:pPr algn="ctr"/>
              <a:endParaRPr lang="bg-BG" dirty="0">
                <a:solidFill>
                  <a:schemeClr val="tx1"/>
                </a:solidFill>
              </a:endParaRPr>
            </a:p>
            <a:p>
              <a:pPr algn="ctr"/>
              <a:endParaRPr lang="bg-BG" dirty="0">
                <a:solidFill>
                  <a:schemeClr val="tx1"/>
                </a:solidFill>
              </a:endParaRPr>
            </a:p>
          </p:txBody>
        </p:sp>
        <p:pic>
          <p:nvPicPr>
            <p:cNvPr id="72" name="Picture 7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1172" y="203557"/>
              <a:ext cx="838330" cy="725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TextBox 19"/>
            <p:cNvSpPr txBox="1"/>
            <p:nvPr/>
          </p:nvSpPr>
          <p:spPr>
            <a:xfrm>
              <a:off x="8962525" y="899346"/>
              <a:ext cx="3107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bg-BG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МИНИСТЕРСТВО НА РЕГИОНАЛНОТО </a:t>
              </a:r>
            </a:p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РАЗВИТИЕ И БЛАГОУСТРОЙСТВОТО</a:t>
              </a:r>
              <a:endParaRPr lang="bg-BG" sz="1200" b="1" dirty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-2971" y="6428298"/>
            <a:ext cx="12192000" cy="223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r">
              <a:lnSpc>
                <a:spcPct val="150000"/>
              </a:lnSpc>
            </a:pPr>
            <a:endParaRPr lang="bg-BG" sz="28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411604"/>
            <a:ext cx="12192000" cy="4830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ctr">
              <a:lnSpc>
                <a:spcPct val="150000"/>
              </a:lnSpc>
            </a:pPr>
            <a:r>
              <a:rPr lang="bg-BG" sz="2400" b="1" dirty="0" smtClean="0">
                <a:solidFill>
                  <a:schemeClr val="accent5">
                    <a:lumMod val="50000"/>
                  </a:schemeClr>
                </a:solidFill>
              </a:rPr>
              <a:t>Ангажименти на МРРБ</a:t>
            </a:r>
          </a:p>
        </p:txBody>
      </p:sp>
      <p:sp>
        <p:nvSpPr>
          <p:cNvPr id="17" name="Round Diagonal Corner Rectangle 16"/>
          <p:cNvSpPr/>
          <p:nvPr/>
        </p:nvSpPr>
        <p:spPr>
          <a:xfrm>
            <a:off x="336000" y="1965600"/>
            <a:ext cx="2520000" cy="4343400"/>
          </a:xfrm>
          <a:prstGeom prst="round2DiagRect">
            <a:avLst>
              <a:gd name="adj1" fmla="val 17821"/>
              <a:gd name="adj2" fmla="val 0"/>
            </a:avLst>
          </a:prstGeom>
          <a:solidFill>
            <a:srgbClr val="C4D6D6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3306000" y="1989000"/>
            <a:ext cx="2520000" cy="4343400"/>
          </a:xfrm>
          <a:prstGeom prst="round2DiagRect">
            <a:avLst>
              <a:gd name="adj1" fmla="val 17821"/>
              <a:gd name="adj2" fmla="val 0"/>
            </a:avLst>
          </a:prstGeom>
          <a:solidFill>
            <a:srgbClr val="A9D1A7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>
              <a:lnSpc>
                <a:spcPct val="150000"/>
              </a:lnSpc>
            </a:pPr>
            <a:endParaRPr lang="bg-B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Round Diagonal Corner Rectangle 18"/>
          <p:cNvSpPr/>
          <p:nvPr/>
        </p:nvSpPr>
        <p:spPr>
          <a:xfrm>
            <a:off x="6321000" y="1989000"/>
            <a:ext cx="2520000" cy="4343400"/>
          </a:xfrm>
          <a:prstGeom prst="round2DiagRect">
            <a:avLst>
              <a:gd name="adj1" fmla="val 17821"/>
              <a:gd name="adj2" fmla="val 0"/>
            </a:avLst>
          </a:prstGeom>
          <a:solidFill>
            <a:srgbClr val="B7C0CD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b"/>
          <a:lstStyle/>
          <a:p>
            <a:pPr algn="ctr"/>
            <a:endParaRPr lang="ru-RU" dirty="0"/>
          </a:p>
        </p:txBody>
      </p:sp>
      <p:sp>
        <p:nvSpPr>
          <p:cNvPr id="20" name="Round Diagonal Corner Rectangle 19"/>
          <p:cNvSpPr/>
          <p:nvPr/>
        </p:nvSpPr>
        <p:spPr>
          <a:xfrm>
            <a:off x="9291000" y="1964984"/>
            <a:ext cx="2520000" cy="4343400"/>
          </a:xfrm>
          <a:prstGeom prst="round2DiagRect">
            <a:avLst>
              <a:gd name="adj1" fmla="val 17821"/>
              <a:gd name="adj2" fmla="val 0"/>
            </a:avLst>
          </a:prstGeom>
          <a:solidFill>
            <a:srgbClr val="EDCDAD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>
              <a:lnSpc>
                <a:spcPct val="150000"/>
              </a:lnSpc>
            </a:pPr>
            <a:endParaRPr lang="bg-BG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606000" y="2199134"/>
            <a:ext cx="272322" cy="331656"/>
            <a:chOff x="7080676" y="1091888"/>
            <a:chExt cx="1219082" cy="156302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676" y="1895465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408" y="1091888"/>
              <a:ext cx="1199350" cy="119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3572517" y="2203816"/>
            <a:ext cx="272322" cy="331656"/>
            <a:chOff x="7080676" y="1091888"/>
            <a:chExt cx="1219082" cy="156302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676" y="1895465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408" y="1091888"/>
              <a:ext cx="1199350" cy="119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6544258" y="2199134"/>
            <a:ext cx="272322" cy="331656"/>
            <a:chOff x="7080676" y="1091888"/>
            <a:chExt cx="1219082" cy="156302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676" y="1895465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408" y="1091888"/>
              <a:ext cx="1199350" cy="119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9580888" y="2199134"/>
            <a:ext cx="272322" cy="331656"/>
            <a:chOff x="7080676" y="1091888"/>
            <a:chExt cx="1219082" cy="156302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676" y="1895465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408" y="1091888"/>
              <a:ext cx="1199350" cy="119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822871" y="1044000"/>
            <a:ext cx="1525218" cy="2396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559086" y="2524566"/>
            <a:ext cx="21169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dirty="0">
                <a:solidFill>
                  <a:schemeClr val="accent5">
                    <a:lumMod val="75000"/>
                  </a:schemeClr>
                </a:solidFill>
              </a:rPr>
              <a:t>Позиция за продължаване на инвестиционния характер на Кохезионната политика на ЕС и през следващия програмен период след 2020 г.</a:t>
            </a:r>
          </a:p>
          <a:p>
            <a:pPr>
              <a:lnSpc>
                <a:spcPct val="150000"/>
              </a:lnSpc>
            </a:pPr>
            <a:endParaRPr lang="bg-BG" dirty="0"/>
          </a:p>
        </p:txBody>
      </p:sp>
      <p:sp>
        <p:nvSpPr>
          <p:cNvPr id="6" name="TextBox 5"/>
          <p:cNvSpPr txBox="1"/>
          <p:nvPr/>
        </p:nvSpPr>
        <p:spPr>
          <a:xfrm>
            <a:off x="3418198" y="2529000"/>
            <a:ext cx="238121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dirty="0">
                <a:solidFill>
                  <a:schemeClr val="accent5">
                    <a:lumMod val="75000"/>
                  </a:schemeClr>
                </a:solidFill>
              </a:rPr>
              <a:t>Подкрепа за изпълнението на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Градския дневен ред на ЕС и Териториалния дневен ред на ЕС</a:t>
            </a:r>
            <a:endParaRPr lang="bg-BG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bg-BG" dirty="0"/>
          </a:p>
        </p:txBody>
      </p:sp>
      <p:sp>
        <p:nvSpPr>
          <p:cNvPr id="15" name="TextBox 14"/>
          <p:cNvSpPr txBox="1"/>
          <p:nvPr/>
        </p:nvSpPr>
        <p:spPr>
          <a:xfrm>
            <a:off x="9471000" y="2529000"/>
            <a:ext cx="23400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dirty="0">
                <a:solidFill>
                  <a:schemeClr val="accent5">
                    <a:lumMod val="75000"/>
                  </a:schemeClr>
                </a:solidFill>
              </a:rPr>
              <a:t>Гъвкави механизми за подкрепа – финансови инструменти, комбиниране на финансиране</a:t>
            </a:r>
          </a:p>
          <a:p>
            <a:pPr>
              <a:lnSpc>
                <a:spcPct val="150000"/>
              </a:lnSpc>
            </a:pPr>
            <a:endParaRPr lang="bg-BG" dirty="0"/>
          </a:p>
        </p:txBody>
      </p:sp>
      <p:sp>
        <p:nvSpPr>
          <p:cNvPr id="16" name="TextBox 15"/>
          <p:cNvSpPr txBox="1"/>
          <p:nvPr/>
        </p:nvSpPr>
        <p:spPr>
          <a:xfrm>
            <a:off x="6454228" y="2525896"/>
            <a:ext cx="2386772" cy="3378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1600" dirty="0">
                <a:solidFill>
                  <a:schemeClr val="accent5">
                    <a:lumMod val="75000"/>
                  </a:schemeClr>
                </a:solidFill>
              </a:rPr>
              <a:t>Подкрепа за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интегриран подход при регионалното и градското развитие – изпълняване на градски стратегии,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интегрирани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териториални инвестиции и други иновативни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подходи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1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00" y="1387944"/>
            <a:ext cx="332978" cy="43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2971" y="154187"/>
            <a:ext cx="12194971" cy="6566905"/>
            <a:chOff x="-2971" y="154187"/>
            <a:chExt cx="12194971" cy="6566905"/>
          </a:xfrm>
        </p:grpSpPr>
        <p:sp>
          <p:nvSpPr>
            <p:cNvPr id="6" name="Rectangle 5"/>
            <p:cNvSpPr/>
            <p:nvPr/>
          </p:nvSpPr>
          <p:spPr>
            <a:xfrm>
              <a:off x="9155169" y="154187"/>
              <a:ext cx="2800800" cy="6566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75224" y="169817"/>
              <a:ext cx="2800800" cy="6551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99380" y="184634"/>
              <a:ext cx="2832291" cy="6536458"/>
              <a:chOff x="172911" y="86637"/>
              <a:chExt cx="2688732" cy="6370434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sp>
            <p:nvSpPr>
              <p:cNvPr id="4" name="Rectangle 3"/>
              <p:cNvSpPr/>
              <p:nvPr/>
            </p:nvSpPr>
            <p:spPr>
              <a:xfrm>
                <a:off x="182880" y="98474"/>
                <a:ext cx="2644726" cy="63585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7" t="3678" r="67265" b="51771"/>
              <a:stretch/>
            </p:blipFill>
            <p:spPr>
              <a:xfrm>
                <a:off x="172911" y="86637"/>
                <a:ext cx="2688732" cy="1305543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3176336" y="174113"/>
              <a:ext cx="2829712" cy="6546978"/>
              <a:chOff x="3450120" y="98793"/>
              <a:chExt cx="2719402" cy="6372346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sp>
            <p:nvSpPr>
              <p:cNvPr id="5" name="Rectangle 4"/>
              <p:cNvSpPr/>
              <p:nvPr/>
            </p:nvSpPr>
            <p:spPr>
              <a:xfrm>
                <a:off x="3460653" y="112542"/>
                <a:ext cx="2672862" cy="63585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66" t="3898" r="37910" b="51329"/>
              <a:stretch/>
            </p:blipFill>
            <p:spPr>
              <a:xfrm>
                <a:off x="3450120" y="98793"/>
                <a:ext cx="2719402" cy="1266316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79" t="2536" r="6597" b="53356"/>
            <a:stretch/>
          </p:blipFill>
          <p:spPr>
            <a:xfrm>
              <a:off x="6167044" y="163286"/>
              <a:ext cx="2818827" cy="1248317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-2971" y="6428298"/>
              <a:ext cx="12192000" cy="2231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360000" bIns="72000" rtlCol="0" anchor="ctr"/>
            <a:lstStyle/>
            <a:p>
              <a:pPr algn="r">
                <a:lnSpc>
                  <a:spcPct val="150000"/>
                </a:lnSpc>
              </a:pPr>
              <a:endParaRPr lang="bg-BG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62" name="Picture 6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9923" y="170280"/>
              <a:ext cx="838330" cy="725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TextBox 19"/>
            <p:cNvSpPr txBox="1"/>
            <p:nvPr/>
          </p:nvSpPr>
          <p:spPr>
            <a:xfrm>
              <a:off x="9003775" y="899346"/>
              <a:ext cx="3107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bg-BG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МИНИСТЕРСТВО НА РЕГИОНАЛНОТО </a:t>
              </a:r>
            </a:p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РАЗВИТИЕ И БЛАГОУСТРОЙСТВОТО</a:t>
              </a:r>
              <a:endParaRPr lang="bg-BG" sz="1200" b="1" dirty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1359000"/>
              <a:ext cx="12192000" cy="48305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360000" bIns="72000" rtlCol="0" anchor="ctr"/>
            <a:lstStyle/>
            <a:p>
              <a:pPr>
                <a:lnSpc>
                  <a:spcPct val="150000"/>
                </a:lnSpc>
              </a:pPr>
              <a:r>
                <a:rPr lang="en-US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                   </a:t>
              </a:r>
              <a:r>
                <a:rPr lang="bg-BG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Изграждане </a:t>
              </a:r>
              <a:r>
                <a:rPr lang="bg-BG" sz="2400" b="1" dirty="0">
                  <a:solidFill>
                    <a:schemeClr val="accent5">
                      <a:lumMod val="50000"/>
                    </a:schemeClr>
                  </a:solidFill>
                </a:rPr>
                <a:t>на АМ „Хемус“ 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30838" y="2325328"/>
            <a:ext cx="25151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Инженеринг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на </a:t>
            </a: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участъка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Ябланица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Боаза </a:t>
            </a:r>
            <a:endParaRPr lang="en-US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От началото на януари т. г. има избран изпълнител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„ХВП Ябланица“ ДЗЗД,</a:t>
            </a:r>
          </a:p>
          <a:p>
            <a:pPr algn="r">
              <a:lnSpc>
                <a:spcPct val="150000"/>
              </a:lnSpc>
            </a:pP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с участници:  </a:t>
            </a:r>
          </a:p>
          <a:p>
            <a:pPr algn="r">
              <a:lnSpc>
                <a:spcPct val="150000"/>
              </a:lnSpc>
            </a:pP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„Хидрострой“ АД, </a:t>
            </a:r>
          </a:p>
          <a:p>
            <a:pPr algn="r">
              <a:lnSpc>
                <a:spcPct val="150000"/>
              </a:lnSpc>
            </a:pP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„Водстрой 98“ АД </a:t>
            </a:r>
          </a:p>
          <a:p>
            <a:pPr algn="r">
              <a:lnSpc>
                <a:spcPct val="150000"/>
              </a:lnSpc>
            </a:pP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и „Пътстрой Бургас“ ЕООД</a:t>
            </a:r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300952" y="2512667"/>
            <a:ext cx="137864" cy="157695"/>
            <a:chOff x="3968012" y="1049015"/>
            <a:chExt cx="1203672" cy="1571423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1" name="Group 100"/>
          <p:cNvGrpSpPr>
            <a:grpSpLocks/>
          </p:cNvGrpSpPr>
          <p:nvPr/>
        </p:nvGrpSpPr>
        <p:grpSpPr bwMode="auto">
          <a:xfrm>
            <a:off x="292974" y="3451305"/>
            <a:ext cx="137864" cy="157695"/>
            <a:chOff x="3968012" y="1049015"/>
            <a:chExt cx="1203672" cy="1571423"/>
          </a:xfrm>
        </p:grpSpPr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4" name="Group 103"/>
          <p:cNvGrpSpPr>
            <a:grpSpLocks/>
          </p:cNvGrpSpPr>
          <p:nvPr/>
        </p:nvGrpSpPr>
        <p:grpSpPr bwMode="auto">
          <a:xfrm>
            <a:off x="3261000" y="2475329"/>
            <a:ext cx="137864" cy="157695"/>
            <a:chOff x="3968012" y="1049015"/>
            <a:chExt cx="1203672" cy="1571423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2" descr="C:\Users\A.Nikolov\Desktop\AM_Hemus_78500-878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224" y="2325328"/>
            <a:ext cx="5780745" cy="366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351000" y="2304000"/>
            <a:ext cx="261758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Обща </a:t>
            </a: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дължина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  <a:t>9,3 </a:t>
            </a: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</a:rPr>
              <a:t>км</a:t>
            </a:r>
          </a:p>
          <a:p>
            <a:pPr>
              <a:lnSpc>
                <a:spcPct val="150000"/>
              </a:lnSpc>
            </a:pPr>
            <a:endParaRPr lang="ru-RU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Предложена цена: </a:t>
            </a:r>
          </a:p>
          <a:p>
            <a:pPr algn="r">
              <a:lnSpc>
                <a:spcPct val="150000"/>
              </a:lnSpc>
            </a:pP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55 млн. лв. без ДДС</a:t>
            </a:r>
          </a:p>
          <a:p>
            <a:pPr>
              <a:lnSpc>
                <a:spcPct val="150000"/>
              </a:lnSpc>
            </a:pP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Предстои 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подписване на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договора за СМР</a:t>
            </a:r>
            <a:endParaRPr lang="bg-BG" sz="14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261000" y="3429000"/>
            <a:ext cx="137864" cy="157695"/>
            <a:chOff x="3968012" y="1049015"/>
            <a:chExt cx="1203672" cy="157142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3258136" y="4396305"/>
            <a:ext cx="137864" cy="157695"/>
            <a:chOff x="3968012" y="1049015"/>
            <a:chExt cx="1203672" cy="15714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7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00" y="1387944"/>
            <a:ext cx="332978" cy="43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2971" y="154187"/>
            <a:ext cx="12194971" cy="6566905"/>
            <a:chOff x="-2971" y="154187"/>
            <a:chExt cx="12194971" cy="6566905"/>
          </a:xfrm>
        </p:grpSpPr>
        <p:sp>
          <p:nvSpPr>
            <p:cNvPr id="6" name="Rectangle 5"/>
            <p:cNvSpPr/>
            <p:nvPr/>
          </p:nvSpPr>
          <p:spPr>
            <a:xfrm>
              <a:off x="9155169" y="154187"/>
              <a:ext cx="2800800" cy="6566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75224" y="169817"/>
              <a:ext cx="2800800" cy="6551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99380" y="184634"/>
              <a:ext cx="2832291" cy="6536458"/>
              <a:chOff x="172911" y="86637"/>
              <a:chExt cx="2688732" cy="6370434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sp>
            <p:nvSpPr>
              <p:cNvPr id="4" name="Rectangle 3"/>
              <p:cNvSpPr/>
              <p:nvPr/>
            </p:nvSpPr>
            <p:spPr>
              <a:xfrm>
                <a:off x="182880" y="98474"/>
                <a:ext cx="2644726" cy="63585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7" t="3678" r="67265" b="51771"/>
              <a:stretch/>
            </p:blipFill>
            <p:spPr>
              <a:xfrm>
                <a:off x="172911" y="86637"/>
                <a:ext cx="2688732" cy="1305543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3176336" y="174113"/>
              <a:ext cx="2829712" cy="6546978"/>
              <a:chOff x="3450120" y="98793"/>
              <a:chExt cx="2719402" cy="6372346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sp>
            <p:nvSpPr>
              <p:cNvPr id="5" name="Rectangle 4"/>
              <p:cNvSpPr/>
              <p:nvPr/>
            </p:nvSpPr>
            <p:spPr>
              <a:xfrm>
                <a:off x="3460653" y="112542"/>
                <a:ext cx="2672862" cy="63585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66" t="3898" r="37910" b="51329"/>
              <a:stretch/>
            </p:blipFill>
            <p:spPr>
              <a:xfrm>
                <a:off x="3450120" y="98793"/>
                <a:ext cx="2719402" cy="1266316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79" t="2536" r="6597" b="53356"/>
            <a:stretch/>
          </p:blipFill>
          <p:spPr>
            <a:xfrm>
              <a:off x="6167044" y="163286"/>
              <a:ext cx="2818827" cy="1248317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-2971" y="6428298"/>
              <a:ext cx="12192000" cy="2231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360000" bIns="72000" rtlCol="0" anchor="ctr"/>
            <a:lstStyle/>
            <a:p>
              <a:pPr algn="r">
                <a:lnSpc>
                  <a:spcPct val="150000"/>
                </a:lnSpc>
              </a:pPr>
              <a:endParaRPr lang="bg-BG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62" name="Picture 6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9923" y="170280"/>
              <a:ext cx="838330" cy="725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TextBox 19"/>
            <p:cNvSpPr txBox="1"/>
            <p:nvPr/>
          </p:nvSpPr>
          <p:spPr>
            <a:xfrm>
              <a:off x="9003775" y="899346"/>
              <a:ext cx="3107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bg-BG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МИНИСТЕРСТВО НА РЕГИОНАЛНОТО </a:t>
              </a:r>
            </a:p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РАЗВИТИЕ И БЛАГОУСТРОЙСТВОТО</a:t>
              </a:r>
              <a:endParaRPr lang="bg-BG" sz="1200" b="1" dirty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1359000"/>
              <a:ext cx="12192000" cy="48305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360000" bIns="72000" rtlCol="0" anchor="ctr"/>
            <a:lstStyle/>
            <a:p>
              <a:pPr>
                <a:lnSpc>
                  <a:spcPct val="150000"/>
                </a:lnSpc>
              </a:pPr>
              <a:r>
                <a:rPr lang="en-US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                   </a:t>
              </a:r>
              <a:r>
                <a:rPr lang="bg-BG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Изграждане </a:t>
              </a:r>
              <a:r>
                <a:rPr lang="bg-BG" sz="2400" b="1" dirty="0">
                  <a:solidFill>
                    <a:schemeClr val="accent5">
                      <a:lumMod val="50000"/>
                    </a:schemeClr>
                  </a:solidFill>
                </a:rPr>
                <a:t>на АМ „Хемус“ 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30838" y="2325328"/>
            <a:ext cx="251516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Проектиране на участъка от Боаза до пресичането с </a:t>
            </a: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път II-35 Плевен – Ловеч</a:t>
            </a:r>
          </a:p>
          <a:p>
            <a:pPr>
              <a:lnSpc>
                <a:spcPct val="150000"/>
              </a:lnSpc>
            </a:pP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Обща </a:t>
            </a:r>
            <a:r>
              <a:rPr lang="bg-BG" sz="1400" b="1" dirty="0">
                <a:solidFill>
                  <a:schemeClr val="accent5">
                    <a:lumMod val="75000"/>
                  </a:schemeClr>
                </a:solidFill>
              </a:rPr>
              <a:t>дължина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  <a:t>50 км</a:t>
            </a:r>
          </a:p>
          <a:p>
            <a:pPr>
              <a:lnSpc>
                <a:spcPct val="150000"/>
              </a:lnSpc>
            </a:pPr>
            <a:endParaRPr lang="ru-RU" sz="1400" b="1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Индикативна стойност на строителството при осигурено финансиране</a:t>
            </a: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: 500 млн. лв.</a:t>
            </a:r>
          </a:p>
          <a:p>
            <a:pPr>
              <a:lnSpc>
                <a:spcPct val="150000"/>
              </a:lnSpc>
            </a:pP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>
              <a:lnSpc>
                <a:spcPct val="150000"/>
              </a:lnSpc>
            </a:pP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300952" y="2512667"/>
            <a:ext cx="137864" cy="157695"/>
            <a:chOff x="3968012" y="1049015"/>
            <a:chExt cx="1203672" cy="1571423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1" name="Group 100"/>
          <p:cNvGrpSpPr>
            <a:grpSpLocks/>
          </p:cNvGrpSpPr>
          <p:nvPr/>
        </p:nvGrpSpPr>
        <p:grpSpPr bwMode="auto">
          <a:xfrm>
            <a:off x="301447" y="3773199"/>
            <a:ext cx="137864" cy="157695"/>
            <a:chOff x="3968012" y="1049015"/>
            <a:chExt cx="1203672" cy="1571423"/>
          </a:xfrm>
        </p:grpSpPr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4" name="Group 103"/>
          <p:cNvGrpSpPr>
            <a:grpSpLocks/>
          </p:cNvGrpSpPr>
          <p:nvPr/>
        </p:nvGrpSpPr>
        <p:grpSpPr bwMode="auto">
          <a:xfrm>
            <a:off x="3261000" y="2475329"/>
            <a:ext cx="137864" cy="157695"/>
            <a:chOff x="3968012" y="1049015"/>
            <a:chExt cx="1203672" cy="1571423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3351000" y="2304000"/>
            <a:ext cx="261758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1400" b="1" dirty="0">
                <a:solidFill>
                  <a:schemeClr val="accent5">
                    <a:lumMod val="75000"/>
                  </a:schemeClr>
                </a:solidFill>
              </a:rPr>
              <a:t>Разделен е на три подучастъка:</a:t>
            </a:r>
          </a:p>
          <a:p>
            <a:pPr>
              <a:lnSpc>
                <a:spcPct val="150000"/>
              </a:lnSpc>
            </a:pP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от Боаза до пътен възел „Дерманци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“: </a:t>
            </a: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</a:rPr>
              <a:t>14 км</a:t>
            </a:r>
          </a:p>
          <a:p>
            <a:pPr>
              <a:lnSpc>
                <a:spcPct val="150000"/>
              </a:lnSpc>
            </a:pP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от п. в. „Дерманци“ до п. в. „Каленик“: </a:t>
            </a: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18 км</a:t>
            </a:r>
          </a:p>
          <a:p>
            <a:pPr>
              <a:lnSpc>
                <a:spcPct val="150000"/>
              </a:lnSpc>
            </a:pPr>
            <a:endParaRPr lang="bg-BG" sz="1400" b="1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от п. в. „Каленик“  до пресичането с път II-35 Плевен-Ловеч:</a:t>
            </a: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 18 км</a:t>
            </a:r>
          </a:p>
          <a:p>
            <a:pPr>
              <a:lnSpc>
                <a:spcPct val="150000"/>
              </a:lnSpc>
            </a:pPr>
            <a:endParaRPr lang="bg-BG" sz="1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261000" y="3136305"/>
            <a:ext cx="137864" cy="157695"/>
            <a:chOff x="3968012" y="1049015"/>
            <a:chExt cx="1203672" cy="157142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3258136" y="4059000"/>
            <a:ext cx="137864" cy="157695"/>
            <a:chOff x="3968012" y="1049015"/>
            <a:chExt cx="1203672" cy="15714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" name="Picture 2" descr="C:\Users\A.Nikolov\Desktop\AM_Hemus_Etap_1_25-07-201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224" y="2124000"/>
            <a:ext cx="5768078" cy="407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3258136" y="5071305"/>
            <a:ext cx="137864" cy="157695"/>
            <a:chOff x="3968012" y="1049015"/>
            <a:chExt cx="1203672" cy="1571423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291000" y="4441305"/>
            <a:ext cx="137864" cy="157695"/>
            <a:chOff x="3968012" y="1049015"/>
            <a:chExt cx="1203672" cy="1571423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167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00" y="1387944"/>
            <a:ext cx="332978" cy="43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2971" y="154187"/>
            <a:ext cx="12194971" cy="6566905"/>
            <a:chOff x="-2971" y="154187"/>
            <a:chExt cx="12194971" cy="6566905"/>
          </a:xfrm>
        </p:grpSpPr>
        <p:sp>
          <p:nvSpPr>
            <p:cNvPr id="6" name="Rectangle 5"/>
            <p:cNvSpPr/>
            <p:nvPr/>
          </p:nvSpPr>
          <p:spPr>
            <a:xfrm>
              <a:off x="9155169" y="154187"/>
              <a:ext cx="2800800" cy="6566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75224" y="169817"/>
              <a:ext cx="2800800" cy="6551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99380" y="184634"/>
              <a:ext cx="2832291" cy="6536458"/>
              <a:chOff x="172911" y="86637"/>
              <a:chExt cx="2688732" cy="6370434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sp>
            <p:nvSpPr>
              <p:cNvPr id="4" name="Rectangle 3"/>
              <p:cNvSpPr/>
              <p:nvPr/>
            </p:nvSpPr>
            <p:spPr>
              <a:xfrm>
                <a:off x="182880" y="98474"/>
                <a:ext cx="2644726" cy="63585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7" t="3678" r="67265" b="51771"/>
              <a:stretch/>
            </p:blipFill>
            <p:spPr>
              <a:xfrm>
                <a:off x="172911" y="86637"/>
                <a:ext cx="2688732" cy="1305543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3176336" y="174113"/>
              <a:ext cx="2829712" cy="6546978"/>
              <a:chOff x="3450120" y="98793"/>
              <a:chExt cx="2719402" cy="6372346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sp>
            <p:nvSpPr>
              <p:cNvPr id="5" name="Rectangle 4"/>
              <p:cNvSpPr/>
              <p:nvPr/>
            </p:nvSpPr>
            <p:spPr>
              <a:xfrm>
                <a:off x="3460653" y="112542"/>
                <a:ext cx="2672862" cy="63585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66" t="3898" r="37910" b="51329"/>
              <a:stretch/>
            </p:blipFill>
            <p:spPr>
              <a:xfrm>
                <a:off x="3450120" y="98793"/>
                <a:ext cx="2719402" cy="1266316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79" t="2536" r="6597" b="53356"/>
            <a:stretch/>
          </p:blipFill>
          <p:spPr>
            <a:xfrm>
              <a:off x="6167044" y="163286"/>
              <a:ext cx="2818827" cy="1248317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-2971" y="6428298"/>
              <a:ext cx="12192000" cy="2231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360000" bIns="72000" rtlCol="0" anchor="ctr"/>
            <a:lstStyle/>
            <a:p>
              <a:pPr algn="r">
                <a:lnSpc>
                  <a:spcPct val="150000"/>
                </a:lnSpc>
              </a:pPr>
              <a:endParaRPr lang="bg-BG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62" name="Picture 6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9923" y="170280"/>
              <a:ext cx="838330" cy="725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TextBox 19"/>
            <p:cNvSpPr txBox="1"/>
            <p:nvPr/>
          </p:nvSpPr>
          <p:spPr>
            <a:xfrm>
              <a:off x="9003775" y="899346"/>
              <a:ext cx="3107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bg-BG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МИНИСТЕРСТВО НА РЕГИОНАЛНОТО </a:t>
              </a:r>
            </a:p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РАЗВИТИЕ И БЛАГОУСТРОЙСТВОТО</a:t>
              </a:r>
              <a:endParaRPr lang="bg-BG" sz="1200" b="1" dirty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1359000"/>
              <a:ext cx="12192000" cy="48305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360000" bIns="72000" rtlCol="0" anchor="ctr"/>
            <a:lstStyle/>
            <a:p>
              <a:pPr>
                <a:lnSpc>
                  <a:spcPct val="150000"/>
                </a:lnSpc>
              </a:pPr>
              <a:r>
                <a:rPr lang="en-US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                   </a:t>
              </a:r>
              <a:r>
                <a:rPr lang="bg-BG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Изграждане </a:t>
              </a:r>
              <a:r>
                <a:rPr lang="bg-BG" sz="2400" b="1" dirty="0">
                  <a:solidFill>
                    <a:schemeClr val="accent5">
                      <a:lumMod val="50000"/>
                    </a:schemeClr>
                  </a:solidFill>
                </a:rPr>
                <a:t>на АМ „Хемус“ 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30838" y="2325328"/>
            <a:ext cx="25151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Проектиране на участъка от Боаза до пресичането с </a:t>
            </a: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път II-35 Плевен – Ловеч</a:t>
            </a:r>
          </a:p>
          <a:p>
            <a:pPr>
              <a:lnSpc>
                <a:spcPct val="150000"/>
              </a:lnSpc>
            </a:pP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bg-BG" sz="1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В края на май т. г. са подписани договорите с проектантите на трите подучастъка</a:t>
            </a:r>
          </a:p>
          <a:p>
            <a:pPr algn="r">
              <a:lnSpc>
                <a:spcPct val="150000"/>
              </a:lnSpc>
            </a:pP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300952" y="2512667"/>
            <a:ext cx="137864" cy="157695"/>
            <a:chOff x="3968012" y="1049015"/>
            <a:chExt cx="1203672" cy="1571423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1" name="Group 100"/>
          <p:cNvGrpSpPr>
            <a:grpSpLocks/>
          </p:cNvGrpSpPr>
          <p:nvPr/>
        </p:nvGrpSpPr>
        <p:grpSpPr bwMode="auto">
          <a:xfrm>
            <a:off x="292974" y="3993940"/>
            <a:ext cx="137864" cy="157695"/>
            <a:chOff x="3968012" y="1049015"/>
            <a:chExt cx="1203672" cy="1571423"/>
          </a:xfrm>
        </p:grpSpPr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3343420" y="3789000"/>
            <a:ext cx="261758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Боаза – п.в.„Дерманци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“</a:t>
            </a: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Проектант:</a:t>
            </a:r>
          </a:p>
          <a:p>
            <a:pPr algn="r"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„П.П.ВИА. АМ Хемус Етап 1“</a:t>
            </a:r>
          </a:p>
          <a:p>
            <a:pPr algn="r">
              <a:lnSpc>
                <a:spcPct val="150000"/>
              </a:lnSpc>
            </a:pP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</a:rPr>
              <a:t>с </a:t>
            </a: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участници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</a:rPr>
              <a:t>: „Пътпроект“ ЕООД, „</a:t>
            </a: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Пътпроект 2000“ ООД </a:t>
            </a:r>
          </a:p>
          <a:p>
            <a:pPr algn="r"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и „ВИА ПЛАН“ ЕООД</a:t>
            </a: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Сключен договор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2,1 млн. лв. с ДДС</a:t>
            </a: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" name="Picture 2" descr="C:\Users\A.Nikolov\Desktop\AM_Hemus_Etap_1_25-07-201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50963" r="65903" b="8275"/>
          <a:stretch/>
        </p:blipFill>
        <p:spPr bwMode="auto">
          <a:xfrm>
            <a:off x="3279000" y="1854000"/>
            <a:ext cx="2565000" cy="18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323369" y="3789000"/>
            <a:ext cx="26976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П.в.„Дерманци“ - п.в.„Каленик“</a:t>
            </a:r>
          </a:p>
          <a:p>
            <a:pPr>
              <a:lnSpc>
                <a:spcPct val="150000"/>
              </a:lnSpc>
            </a:pPr>
            <a:endParaRPr lang="bg-BG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Проектант</a:t>
            </a:r>
            <a:r>
              <a:rPr lang="bg-BG" sz="140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bg-BG" sz="1400" b="1" dirty="0">
                <a:solidFill>
                  <a:schemeClr val="accent4">
                    <a:lumMod val="75000"/>
                  </a:schemeClr>
                </a:solidFill>
              </a:rPr>
              <a:t>ДЗЗД „АМ Хемус-2016“</a:t>
            </a:r>
          </a:p>
          <a:p>
            <a:pPr algn="r"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с участници: „Рутекс“ ООД и „Контролс“ ООД</a:t>
            </a: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Сключен договор: </a:t>
            </a:r>
          </a:p>
          <a:p>
            <a:pPr algn="r">
              <a:lnSpc>
                <a:spcPct val="150000"/>
              </a:lnSpc>
            </a:pP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1,98 млн. лв. с ДДС</a:t>
            </a: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328420" y="3789000"/>
            <a:ext cx="26175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П.в. „Каленик“ - пресичане с път II-35 Плевен-Ловеч</a:t>
            </a: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Проектант:</a:t>
            </a:r>
          </a:p>
          <a:p>
            <a:pPr algn="r">
              <a:lnSpc>
                <a:spcPct val="150000"/>
              </a:lnSpc>
            </a:pP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ДЗЗД „АМ Хемус-2016“</a:t>
            </a:r>
          </a:p>
          <a:p>
            <a:pPr algn="r">
              <a:lnSpc>
                <a:spcPct val="150000"/>
              </a:lnSpc>
            </a:pP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</a:rPr>
              <a:t>с участници: „Рутекс“ ООД и „Контролс“ ООД</a:t>
            </a: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Сключен договор: </a:t>
            </a:r>
          </a:p>
          <a:p>
            <a:pPr algn="r">
              <a:lnSpc>
                <a:spcPct val="150000"/>
              </a:lnSpc>
            </a:pP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1,5 млн. лв. с ДДС</a:t>
            </a:r>
            <a:endParaRPr lang="bg-BG" sz="14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3" name="Picture 2" descr="C:\Users\A.Nikolov\Desktop\AM_Hemus_Etap_1_25-07-201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6" t="29161" r="28935" b="27231"/>
          <a:stretch>
            <a:fillRect/>
          </a:stretch>
        </p:blipFill>
        <p:spPr bwMode="auto">
          <a:xfrm>
            <a:off x="6195675" y="1854000"/>
            <a:ext cx="2808100" cy="191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 descr="C:\Users\A.Nikolov\Desktop\AM_Hemus_Etap_1_25-07-201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4" t="6976" r="7294" b="48958"/>
          <a:stretch/>
        </p:blipFill>
        <p:spPr bwMode="auto">
          <a:xfrm>
            <a:off x="9651000" y="1915569"/>
            <a:ext cx="1804798" cy="197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3213136" y="3969000"/>
            <a:ext cx="137864" cy="157695"/>
            <a:chOff x="3968012" y="1049015"/>
            <a:chExt cx="1203672" cy="1571423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6186000" y="3991305"/>
            <a:ext cx="137864" cy="157695"/>
            <a:chOff x="3968012" y="1049015"/>
            <a:chExt cx="1203672" cy="1571423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9181366" y="4009741"/>
            <a:ext cx="137864" cy="157695"/>
            <a:chOff x="3968012" y="1049015"/>
            <a:chExt cx="1203672" cy="1571423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439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00" y="1387944"/>
            <a:ext cx="332978" cy="43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2971" y="154187"/>
            <a:ext cx="12194971" cy="6566905"/>
            <a:chOff x="-2971" y="154187"/>
            <a:chExt cx="12194971" cy="6566905"/>
          </a:xfrm>
        </p:grpSpPr>
        <p:sp>
          <p:nvSpPr>
            <p:cNvPr id="6" name="Rectangle 5"/>
            <p:cNvSpPr/>
            <p:nvPr/>
          </p:nvSpPr>
          <p:spPr>
            <a:xfrm>
              <a:off x="9155169" y="154187"/>
              <a:ext cx="2800800" cy="6566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75224" y="169817"/>
              <a:ext cx="2800800" cy="6551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99380" y="184634"/>
              <a:ext cx="2832291" cy="6536458"/>
              <a:chOff x="172911" y="86637"/>
              <a:chExt cx="2688732" cy="6370434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sp>
            <p:nvSpPr>
              <p:cNvPr id="4" name="Rectangle 3"/>
              <p:cNvSpPr/>
              <p:nvPr/>
            </p:nvSpPr>
            <p:spPr>
              <a:xfrm>
                <a:off x="182880" y="98474"/>
                <a:ext cx="2644726" cy="63585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7" t="3678" r="67265" b="51771"/>
              <a:stretch/>
            </p:blipFill>
            <p:spPr>
              <a:xfrm>
                <a:off x="172911" y="86637"/>
                <a:ext cx="2688732" cy="1305543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3176336" y="174113"/>
              <a:ext cx="2829712" cy="6546978"/>
              <a:chOff x="3450120" y="98793"/>
              <a:chExt cx="2719402" cy="6372346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sp>
            <p:nvSpPr>
              <p:cNvPr id="5" name="Rectangle 4"/>
              <p:cNvSpPr/>
              <p:nvPr/>
            </p:nvSpPr>
            <p:spPr>
              <a:xfrm>
                <a:off x="3460653" y="112542"/>
                <a:ext cx="2672862" cy="63585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66" t="3898" r="37910" b="51329"/>
              <a:stretch/>
            </p:blipFill>
            <p:spPr>
              <a:xfrm>
                <a:off x="3450120" y="98793"/>
                <a:ext cx="2719402" cy="1266316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79" t="2536" r="6597" b="53356"/>
            <a:stretch/>
          </p:blipFill>
          <p:spPr>
            <a:xfrm>
              <a:off x="6167044" y="163286"/>
              <a:ext cx="2818827" cy="1248317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-2971" y="6428298"/>
              <a:ext cx="12192000" cy="2231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360000" bIns="72000" rtlCol="0" anchor="ctr"/>
            <a:lstStyle/>
            <a:p>
              <a:pPr algn="r">
                <a:lnSpc>
                  <a:spcPct val="150000"/>
                </a:lnSpc>
              </a:pPr>
              <a:endParaRPr lang="bg-BG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62" name="Picture 6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9923" y="170280"/>
              <a:ext cx="838330" cy="725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TextBox 19"/>
            <p:cNvSpPr txBox="1"/>
            <p:nvPr/>
          </p:nvSpPr>
          <p:spPr>
            <a:xfrm>
              <a:off x="9003775" y="899346"/>
              <a:ext cx="3107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bg-BG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МИНИСТЕРСТВО НА РЕГИОНАЛНОТО </a:t>
              </a:r>
            </a:p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РАЗВИТИЕ И БЛАГОУСТРОЙСТВОТО</a:t>
              </a:r>
              <a:endParaRPr lang="bg-BG" sz="1200" b="1" dirty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1359000"/>
              <a:ext cx="12192000" cy="48305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360000" bIns="72000" rtlCol="0" anchor="ctr"/>
            <a:lstStyle/>
            <a:p>
              <a:pPr>
                <a:lnSpc>
                  <a:spcPct val="150000"/>
                </a:lnSpc>
              </a:pPr>
              <a:r>
                <a:rPr lang="en-US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                   </a:t>
              </a:r>
              <a:r>
                <a:rPr lang="bg-BG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Изграждане </a:t>
              </a:r>
              <a:r>
                <a:rPr lang="bg-BG" sz="2400" b="1" dirty="0">
                  <a:solidFill>
                    <a:schemeClr val="accent5">
                      <a:lumMod val="50000"/>
                    </a:schemeClr>
                  </a:solidFill>
                </a:rPr>
                <a:t>на АМ „Хемус“ 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30837" y="2325328"/>
            <a:ext cx="26008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Инженеринг на участъка  от </a:t>
            </a: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п. в. „Белокопитово“  до </a:t>
            </a: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п. в. „Буховци“ </a:t>
            </a:r>
          </a:p>
          <a:p>
            <a:pPr>
              <a:lnSpc>
                <a:spcPct val="150000"/>
              </a:lnSpc>
            </a:pP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В края на май т. г. бяха отворени ценовите оферти на допуснатите участници</a:t>
            </a:r>
          </a:p>
          <a:p>
            <a:pPr>
              <a:lnSpc>
                <a:spcPct val="150000"/>
              </a:lnSpc>
            </a:pPr>
            <a:endParaRPr lang="bg-BG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Предстои избор на изпълнител</a:t>
            </a:r>
          </a:p>
          <a:p>
            <a:pPr>
              <a:lnSpc>
                <a:spcPct val="150000"/>
              </a:lnSpc>
            </a:pPr>
            <a:endParaRPr lang="bg-BG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300952" y="2512667"/>
            <a:ext cx="137864" cy="157695"/>
            <a:chOff x="3968012" y="1049015"/>
            <a:chExt cx="1203672" cy="1571423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1" name="Group 100"/>
          <p:cNvGrpSpPr>
            <a:grpSpLocks/>
          </p:cNvGrpSpPr>
          <p:nvPr/>
        </p:nvGrpSpPr>
        <p:grpSpPr bwMode="auto">
          <a:xfrm>
            <a:off x="292974" y="3811305"/>
            <a:ext cx="137864" cy="157695"/>
            <a:chOff x="3968012" y="1049015"/>
            <a:chExt cx="1203672" cy="1571423"/>
          </a:xfrm>
        </p:grpSpPr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4" name="Group 103"/>
          <p:cNvGrpSpPr>
            <a:grpSpLocks/>
          </p:cNvGrpSpPr>
          <p:nvPr/>
        </p:nvGrpSpPr>
        <p:grpSpPr bwMode="auto">
          <a:xfrm>
            <a:off x="3261000" y="2475329"/>
            <a:ext cx="137864" cy="157695"/>
            <a:chOff x="3968012" y="1049015"/>
            <a:chExt cx="1203672" cy="1571423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3351000" y="2304000"/>
            <a:ext cx="261758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Обща </a:t>
            </a: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дължина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  <a:t>16,3 </a:t>
            </a: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</a:rPr>
              <a:t>км</a:t>
            </a:r>
          </a:p>
          <a:p>
            <a:pPr>
              <a:lnSpc>
                <a:spcPct val="150000"/>
              </a:lnSpc>
            </a:pPr>
            <a:endParaRPr lang="ru-RU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ru-RU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Индикативна стойност на поръчката за СМР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</a:p>
          <a:p>
            <a:pPr algn="r">
              <a:lnSpc>
                <a:spcPct val="150000"/>
              </a:lnSpc>
            </a:pP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133 млн. лв. без ДДС</a:t>
            </a:r>
          </a:p>
          <a:p>
            <a:pPr>
              <a:lnSpc>
                <a:spcPct val="150000"/>
              </a:lnSpc>
            </a:pP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261000" y="3766305"/>
            <a:ext cx="137864" cy="157695"/>
            <a:chOff x="3968012" y="1049015"/>
            <a:chExt cx="1203672" cy="157142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" name="Picture 3" descr="C:\Users\A.Nikolov\Desktop\AM_Hemus_310_32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00" y="2120228"/>
            <a:ext cx="5724969" cy="405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291000" y="5049000"/>
            <a:ext cx="137864" cy="157695"/>
            <a:chOff x="3968012" y="1049015"/>
            <a:chExt cx="1203672" cy="1571423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504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00" y="1387944"/>
            <a:ext cx="332978" cy="43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2971" y="154187"/>
            <a:ext cx="12194971" cy="6566905"/>
            <a:chOff x="-2971" y="154187"/>
            <a:chExt cx="12194971" cy="6566905"/>
          </a:xfrm>
        </p:grpSpPr>
        <p:sp>
          <p:nvSpPr>
            <p:cNvPr id="6" name="Rectangle 5"/>
            <p:cNvSpPr/>
            <p:nvPr/>
          </p:nvSpPr>
          <p:spPr>
            <a:xfrm>
              <a:off x="9155169" y="154187"/>
              <a:ext cx="2800800" cy="6566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75224" y="169817"/>
              <a:ext cx="2800800" cy="6551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99380" y="184634"/>
              <a:ext cx="2832291" cy="6536458"/>
              <a:chOff x="172911" y="86637"/>
              <a:chExt cx="2688732" cy="6370434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sp>
            <p:nvSpPr>
              <p:cNvPr id="4" name="Rectangle 3"/>
              <p:cNvSpPr/>
              <p:nvPr/>
            </p:nvSpPr>
            <p:spPr>
              <a:xfrm>
                <a:off x="182880" y="98474"/>
                <a:ext cx="2644726" cy="63585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7" t="3678" r="67265" b="51771"/>
              <a:stretch/>
            </p:blipFill>
            <p:spPr>
              <a:xfrm>
                <a:off x="172911" y="86637"/>
                <a:ext cx="2688732" cy="1305543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3176336" y="174113"/>
              <a:ext cx="2829712" cy="6546978"/>
              <a:chOff x="3450120" y="98793"/>
              <a:chExt cx="2719402" cy="6372346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sp>
            <p:nvSpPr>
              <p:cNvPr id="5" name="Rectangle 4"/>
              <p:cNvSpPr/>
              <p:nvPr/>
            </p:nvSpPr>
            <p:spPr>
              <a:xfrm>
                <a:off x="3460653" y="112542"/>
                <a:ext cx="2672862" cy="63585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66" t="3898" r="37910" b="51329"/>
              <a:stretch/>
            </p:blipFill>
            <p:spPr>
              <a:xfrm>
                <a:off x="3450120" y="98793"/>
                <a:ext cx="2719402" cy="1266316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79" t="2536" r="6597" b="53356"/>
            <a:stretch/>
          </p:blipFill>
          <p:spPr>
            <a:xfrm>
              <a:off x="6167044" y="163286"/>
              <a:ext cx="2818827" cy="1248317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-2971" y="6428298"/>
              <a:ext cx="12192000" cy="2231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360000" bIns="72000" rtlCol="0" anchor="ctr"/>
            <a:lstStyle/>
            <a:p>
              <a:pPr algn="r">
                <a:lnSpc>
                  <a:spcPct val="150000"/>
                </a:lnSpc>
              </a:pPr>
              <a:endParaRPr lang="bg-BG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62" name="Picture 6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9923" y="170280"/>
              <a:ext cx="838330" cy="725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TextBox 19"/>
            <p:cNvSpPr txBox="1"/>
            <p:nvPr/>
          </p:nvSpPr>
          <p:spPr>
            <a:xfrm>
              <a:off x="9003775" y="899346"/>
              <a:ext cx="3107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bg-BG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МИНИСТЕРСТВО НА РЕГИОНАЛНОТО </a:t>
              </a:r>
            </a:p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РАЗВИТИЕ И БЛАГОУСТРОЙСТВОТО</a:t>
              </a:r>
              <a:endParaRPr lang="bg-BG" sz="1200" b="1" dirty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1359000"/>
              <a:ext cx="12192000" cy="48305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360000" bIns="72000" rtlCol="0" anchor="ctr"/>
            <a:lstStyle/>
            <a:p>
              <a:pPr>
                <a:lnSpc>
                  <a:spcPct val="150000"/>
                </a:lnSpc>
              </a:pPr>
              <a:r>
                <a:rPr lang="en-US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                   </a:t>
              </a:r>
              <a:r>
                <a:rPr lang="bg-BG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Изграждане </a:t>
              </a:r>
              <a:r>
                <a:rPr lang="bg-BG" sz="2400" b="1" dirty="0">
                  <a:solidFill>
                    <a:schemeClr val="accent5">
                      <a:lumMod val="50000"/>
                    </a:schemeClr>
                  </a:solidFill>
                </a:rPr>
                <a:t>на АМ „Хемус“ 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30837" y="2739509"/>
            <a:ext cx="260083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От пресичането с </a:t>
            </a:r>
            <a:endParaRPr lang="en-US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път II-35 Плевен – Ловеч </a:t>
            </a:r>
            <a:endParaRPr lang="en-US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до п.в. „Буховци“</a:t>
            </a:r>
          </a:p>
          <a:p>
            <a:pPr>
              <a:lnSpc>
                <a:spcPct val="150000"/>
              </a:lnSpc>
            </a:pP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Има идейни проекти за трасето</a:t>
            </a:r>
          </a:p>
          <a:p>
            <a:pPr>
              <a:lnSpc>
                <a:spcPct val="150000"/>
              </a:lnSpc>
            </a:pPr>
            <a:endParaRPr lang="bg-BG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bg-BG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300952" y="2917667"/>
            <a:ext cx="137864" cy="157695"/>
            <a:chOff x="3968012" y="1049015"/>
            <a:chExt cx="1203672" cy="1571423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1" name="Group 100"/>
          <p:cNvGrpSpPr>
            <a:grpSpLocks/>
          </p:cNvGrpSpPr>
          <p:nvPr/>
        </p:nvGrpSpPr>
        <p:grpSpPr bwMode="auto">
          <a:xfrm>
            <a:off x="292974" y="4216305"/>
            <a:ext cx="137864" cy="157695"/>
            <a:chOff x="3968012" y="1049015"/>
            <a:chExt cx="1203672" cy="1571423"/>
          </a:xfrm>
        </p:grpSpPr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4" name="Group 103"/>
          <p:cNvGrpSpPr>
            <a:grpSpLocks/>
          </p:cNvGrpSpPr>
          <p:nvPr/>
        </p:nvGrpSpPr>
        <p:grpSpPr bwMode="auto">
          <a:xfrm>
            <a:off x="3261000" y="2925329"/>
            <a:ext cx="137864" cy="157695"/>
            <a:chOff x="3968012" y="1049015"/>
            <a:chExt cx="1203672" cy="1571423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3351000" y="2754000"/>
            <a:ext cx="261758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Обща </a:t>
            </a: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дължина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  <a:t>175 </a:t>
            </a: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</a:rPr>
              <a:t>км</a:t>
            </a:r>
          </a:p>
          <a:p>
            <a:pPr>
              <a:lnSpc>
                <a:spcPct val="150000"/>
              </a:lnSpc>
            </a:pPr>
            <a:endParaRPr lang="ru-RU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ru-RU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b="1" dirty="0" smtClean="0">
                <a:solidFill>
                  <a:schemeClr val="accent5">
                    <a:lumMod val="75000"/>
                  </a:schemeClr>
                </a:solidFill>
              </a:rPr>
              <a:t>Индикативна стойност за изграждане на участъка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</a:p>
          <a:p>
            <a:pPr algn="r">
              <a:lnSpc>
                <a:spcPct val="150000"/>
              </a:lnSpc>
            </a:pPr>
            <a:r>
              <a:rPr lang="bg-BG" sz="1400" b="1" dirty="0" smtClean="0">
                <a:solidFill>
                  <a:schemeClr val="accent4">
                    <a:lumMod val="75000"/>
                  </a:schemeClr>
                </a:solidFill>
              </a:rPr>
              <a:t>1,5 млрд. лв. </a:t>
            </a:r>
          </a:p>
          <a:p>
            <a:pPr>
              <a:lnSpc>
                <a:spcPct val="150000"/>
              </a:lnSpc>
            </a:pP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bg-BG" sz="14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261000" y="4216305"/>
            <a:ext cx="137864" cy="157695"/>
            <a:chOff x="3968012" y="1049015"/>
            <a:chExt cx="1203672" cy="157142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C:\Users\A.Nikolov\Desktop\AM_Hemus_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876" y="2574000"/>
            <a:ext cx="5768094" cy="274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09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00" y="1387944"/>
            <a:ext cx="332978" cy="43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2971" y="154187"/>
            <a:ext cx="12194971" cy="6566905"/>
            <a:chOff x="-2971" y="154187"/>
            <a:chExt cx="12194971" cy="6566905"/>
          </a:xfrm>
        </p:grpSpPr>
        <p:sp>
          <p:nvSpPr>
            <p:cNvPr id="6" name="Rectangle 5"/>
            <p:cNvSpPr/>
            <p:nvPr/>
          </p:nvSpPr>
          <p:spPr>
            <a:xfrm>
              <a:off x="9155169" y="154187"/>
              <a:ext cx="2800800" cy="6566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75224" y="169817"/>
              <a:ext cx="2800800" cy="6551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99380" y="184634"/>
              <a:ext cx="2832291" cy="6536458"/>
              <a:chOff x="172911" y="86637"/>
              <a:chExt cx="2688732" cy="6370434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sp>
            <p:nvSpPr>
              <p:cNvPr id="4" name="Rectangle 3"/>
              <p:cNvSpPr/>
              <p:nvPr/>
            </p:nvSpPr>
            <p:spPr>
              <a:xfrm>
                <a:off x="182880" y="98474"/>
                <a:ext cx="2644726" cy="63585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7" t="3678" r="67265" b="51771"/>
              <a:stretch/>
            </p:blipFill>
            <p:spPr>
              <a:xfrm>
                <a:off x="172911" y="86637"/>
                <a:ext cx="2688732" cy="1305543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3176336" y="174113"/>
              <a:ext cx="2829712" cy="6546978"/>
              <a:chOff x="3450120" y="98793"/>
              <a:chExt cx="2719402" cy="6372346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sp>
            <p:nvSpPr>
              <p:cNvPr id="5" name="Rectangle 4"/>
              <p:cNvSpPr/>
              <p:nvPr/>
            </p:nvSpPr>
            <p:spPr>
              <a:xfrm>
                <a:off x="3460653" y="112542"/>
                <a:ext cx="2672862" cy="63585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66" t="3898" r="37910" b="51329"/>
              <a:stretch/>
            </p:blipFill>
            <p:spPr>
              <a:xfrm>
                <a:off x="3450120" y="98793"/>
                <a:ext cx="2719402" cy="1266316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79" t="2536" r="6597" b="53356"/>
            <a:stretch/>
          </p:blipFill>
          <p:spPr>
            <a:xfrm>
              <a:off x="6167044" y="163286"/>
              <a:ext cx="2818827" cy="1248317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-2971" y="6428298"/>
              <a:ext cx="12192000" cy="2231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360000" bIns="72000" rtlCol="0" anchor="ctr"/>
            <a:lstStyle/>
            <a:p>
              <a:pPr algn="r">
                <a:lnSpc>
                  <a:spcPct val="150000"/>
                </a:lnSpc>
              </a:pPr>
              <a:endParaRPr lang="bg-BG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42" name="Group 141"/>
            <p:cNvGrpSpPr/>
            <p:nvPr/>
          </p:nvGrpSpPr>
          <p:grpSpPr>
            <a:xfrm>
              <a:off x="3465409" y="4678061"/>
              <a:ext cx="141152" cy="1439523"/>
              <a:chOff x="354403" y="4678449"/>
              <a:chExt cx="141152" cy="1439523"/>
            </a:xfrm>
          </p:grpSpPr>
          <p:grpSp>
            <p:nvGrpSpPr>
              <p:cNvPr id="29" name="Group 28"/>
              <p:cNvGrpSpPr>
                <a:grpSpLocks/>
              </p:cNvGrpSpPr>
              <p:nvPr/>
            </p:nvGrpSpPr>
            <p:grpSpPr bwMode="auto">
              <a:xfrm>
                <a:off x="354403" y="4678449"/>
                <a:ext cx="137864" cy="157695"/>
                <a:chOff x="3968012" y="1049015"/>
                <a:chExt cx="1203672" cy="1571423"/>
              </a:xfrm>
            </p:grpSpPr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8012" y="1860989"/>
                  <a:ext cx="1199350" cy="7594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2334" y="1049015"/>
                  <a:ext cx="1199350" cy="11993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0" name="Group 29"/>
              <p:cNvGrpSpPr>
                <a:grpSpLocks/>
              </p:cNvGrpSpPr>
              <p:nvPr/>
            </p:nvGrpSpPr>
            <p:grpSpPr bwMode="auto">
              <a:xfrm>
                <a:off x="355922" y="5294330"/>
                <a:ext cx="137864" cy="157695"/>
                <a:chOff x="3968012" y="1049014"/>
                <a:chExt cx="1203672" cy="1571423"/>
              </a:xfrm>
            </p:grpSpPr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8012" y="1860988"/>
                  <a:ext cx="1199350" cy="7594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2334" y="1049014"/>
                  <a:ext cx="1199350" cy="11993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1" name="Group 30"/>
              <p:cNvGrpSpPr>
                <a:grpSpLocks/>
              </p:cNvGrpSpPr>
              <p:nvPr/>
            </p:nvGrpSpPr>
            <p:grpSpPr bwMode="auto">
              <a:xfrm>
                <a:off x="357691" y="5960277"/>
                <a:ext cx="137864" cy="157695"/>
                <a:chOff x="3968012" y="1049014"/>
                <a:chExt cx="1203672" cy="1571423"/>
              </a:xfrm>
            </p:grpSpPr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8012" y="1860988"/>
                  <a:ext cx="1199350" cy="7594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2334" y="1049014"/>
                  <a:ext cx="1199350" cy="11993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" name="TextBox 1"/>
            <p:cNvSpPr txBox="1"/>
            <p:nvPr/>
          </p:nvSpPr>
          <p:spPr>
            <a:xfrm>
              <a:off x="3651835" y="4578009"/>
              <a:ext cx="2420067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bg-BG" sz="14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СЗР</a:t>
              </a:r>
              <a:r>
                <a:rPr lang="bg-BG" sz="14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bg-BG" sz="1400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161 проекта </a:t>
              </a:r>
            </a:p>
            <a:p>
              <a:pPr lvl="0"/>
              <a:r>
                <a:rPr lang="bg-BG" sz="1400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  <a:r>
                <a:rPr lang="bg-BG" sz="1400" dirty="0" smtClean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426,5 </a:t>
              </a:r>
              <a:r>
                <a:rPr lang="bg-BG" sz="1400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млн. лв.</a:t>
              </a:r>
            </a:p>
            <a:p>
              <a:pPr lvl="0"/>
              <a:r>
                <a:rPr lang="bg-BG" sz="14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  <a:p>
              <a:pPr lvl="0"/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СЦР</a:t>
              </a:r>
              <a:r>
                <a:rPr lang="bg-BG" sz="14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bg-BG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bg-BG" sz="1400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145 проекта </a:t>
              </a:r>
            </a:p>
            <a:p>
              <a:pPr lvl="0"/>
              <a:r>
                <a:rPr lang="bg-BG" sz="1400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bg-BG" sz="1400" dirty="0" smtClean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421,5 </a:t>
              </a:r>
              <a:r>
                <a:rPr lang="bg-BG" sz="1400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млн.лв</a:t>
              </a:r>
              <a:r>
                <a:rPr lang="bg-BG" sz="1400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lvl="0"/>
              <a:endParaRPr lang="bg-BG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СИР</a:t>
              </a:r>
              <a:r>
                <a:rPr lang="bg-BG" sz="14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bg-BG" sz="1400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139 проекта    </a:t>
              </a:r>
            </a:p>
            <a:p>
              <a:pPr lvl="0"/>
              <a:r>
                <a:rPr lang="bg-BG" sz="1400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bg-BG" sz="1400" dirty="0" smtClean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534,5 </a:t>
              </a:r>
              <a:r>
                <a:rPr lang="bg-BG" sz="1400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млн. лв.</a:t>
              </a:r>
            </a:p>
            <a:p>
              <a:endParaRPr lang="bg-BG" dirty="0"/>
            </a:p>
          </p:txBody>
        </p:sp>
        <p:pic>
          <p:nvPicPr>
            <p:cNvPr id="44" name="Picture 3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9" r="51159" b="30908"/>
            <a:stretch/>
          </p:blipFill>
          <p:spPr bwMode="auto">
            <a:xfrm>
              <a:off x="199380" y="1840064"/>
              <a:ext cx="2805078" cy="260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5" name="Picture 2" descr="C:\Users\StoyanovI\Desktop\PROEKT 077\CD - Okonchatelno plashtane - project 077\Дейности и разходи\4.2.1 Оценка\Техническа документация - продукти\Окончателен доклад\Pictures\3.6_municipalities_per capita.jpg"/>
            <p:cNvPicPr>
              <a:picLocks noChangeAspect="1" noChangeArrowheads="1"/>
            </p:cNvPicPr>
            <p:nvPr/>
          </p:nvPicPr>
          <p:blipFill rotWithShape="1">
            <a:blip r:embed="rId8"/>
            <a:srcRect l="1712" r="53593" b="26317"/>
            <a:stretch/>
          </p:blipFill>
          <p:spPr bwMode="auto">
            <a:xfrm>
              <a:off x="6159121" y="1831815"/>
              <a:ext cx="2826750" cy="2609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167811" y="4798901"/>
              <a:ext cx="266565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ru-RU" altLang="bg-BG" sz="14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Общините договорили </a:t>
              </a:r>
              <a:endParaRPr lang="ru-RU" altLang="bg-BG" sz="1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ru-RU" altLang="bg-BG" sz="14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най-много </a:t>
              </a:r>
              <a:r>
                <a:rPr lang="ru-RU" altLang="bg-BG" sz="14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средства на един </a:t>
              </a:r>
              <a:r>
                <a:rPr lang="ru-RU" altLang="bg-BG" sz="14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жител</a:t>
              </a:r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bg-BG" dirty="0"/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9438882" y="4729083"/>
              <a:ext cx="156709" cy="1452398"/>
              <a:chOff x="3433760" y="4665574"/>
              <a:chExt cx="156709" cy="1452398"/>
            </a:xfrm>
          </p:grpSpPr>
          <p:grpSp>
            <p:nvGrpSpPr>
              <p:cNvPr id="47" name="Group 46"/>
              <p:cNvGrpSpPr>
                <a:grpSpLocks/>
              </p:cNvGrpSpPr>
              <p:nvPr/>
            </p:nvGrpSpPr>
            <p:grpSpPr bwMode="auto">
              <a:xfrm>
                <a:off x="3452605" y="4665574"/>
                <a:ext cx="137864" cy="157695"/>
                <a:chOff x="3968012" y="1049015"/>
                <a:chExt cx="1203672" cy="1571423"/>
              </a:xfrm>
            </p:grpSpPr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8012" y="1860989"/>
                  <a:ext cx="1199350" cy="7594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2334" y="1049015"/>
                  <a:ext cx="1199350" cy="11993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0" name="Group 49"/>
              <p:cNvGrpSpPr>
                <a:grpSpLocks/>
              </p:cNvGrpSpPr>
              <p:nvPr/>
            </p:nvGrpSpPr>
            <p:grpSpPr bwMode="auto">
              <a:xfrm>
                <a:off x="3433760" y="5296174"/>
                <a:ext cx="137864" cy="157695"/>
                <a:chOff x="3968012" y="1049014"/>
                <a:chExt cx="1203672" cy="1571423"/>
              </a:xfrm>
            </p:grpSpPr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8012" y="1860988"/>
                  <a:ext cx="1199350" cy="7594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2334" y="1049014"/>
                  <a:ext cx="1199350" cy="11993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3" name="Group 52"/>
              <p:cNvGrpSpPr>
                <a:grpSpLocks/>
              </p:cNvGrpSpPr>
              <p:nvPr/>
            </p:nvGrpSpPr>
            <p:grpSpPr bwMode="auto">
              <a:xfrm>
                <a:off x="3448208" y="5960277"/>
                <a:ext cx="137864" cy="157695"/>
                <a:chOff x="3968012" y="1049014"/>
                <a:chExt cx="1203672" cy="1571423"/>
              </a:xfrm>
            </p:grpSpPr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8012" y="1860988"/>
                  <a:ext cx="1199350" cy="7594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2334" y="1049014"/>
                  <a:ext cx="1199350" cy="11993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42" name="TextBox 41"/>
            <p:cNvSpPr txBox="1"/>
            <p:nvPr/>
          </p:nvSpPr>
          <p:spPr>
            <a:xfrm>
              <a:off x="162772" y="4755341"/>
              <a:ext cx="244357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Изпълнени  проекти:</a:t>
              </a:r>
            </a:p>
            <a:p>
              <a:pPr algn="r"/>
              <a:r>
                <a:rPr lang="bg-BG" sz="1400" b="1" dirty="0" smtClean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449</a:t>
              </a:r>
              <a:r>
                <a:rPr lang="bg-BG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endParaRPr lang="bg-BG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bg-BG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endParaRPr lang="bg-BG" sz="1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2648494" y="5056423"/>
              <a:ext cx="137864" cy="777602"/>
              <a:chOff x="364608" y="4835756"/>
              <a:chExt cx="137864" cy="777602"/>
            </a:xfrm>
          </p:grpSpPr>
          <p:grpSp>
            <p:nvGrpSpPr>
              <p:cNvPr id="56" name="Group 55"/>
              <p:cNvGrpSpPr>
                <a:grpSpLocks/>
              </p:cNvGrpSpPr>
              <p:nvPr/>
            </p:nvGrpSpPr>
            <p:grpSpPr bwMode="auto">
              <a:xfrm>
                <a:off x="364608" y="5455663"/>
                <a:ext cx="137864" cy="157695"/>
                <a:chOff x="3968012" y="1049015"/>
                <a:chExt cx="1203672" cy="1571423"/>
              </a:xfrm>
            </p:grpSpPr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8012" y="1860989"/>
                  <a:ext cx="1199350" cy="7594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2334" y="1049015"/>
                  <a:ext cx="1199350" cy="11993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9" name="Group 58"/>
              <p:cNvGrpSpPr>
                <a:grpSpLocks/>
              </p:cNvGrpSpPr>
              <p:nvPr/>
            </p:nvGrpSpPr>
            <p:grpSpPr bwMode="auto">
              <a:xfrm>
                <a:off x="364608" y="4835756"/>
                <a:ext cx="137864" cy="157695"/>
                <a:chOff x="3968012" y="1049015"/>
                <a:chExt cx="1203672" cy="1571423"/>
              </a:xfrm>
            </p:grpSpPr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8012" y="1860989"/>
                  <a:ext cx="1199350" cy="7594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2334" y="1049015"/>
                  <a:ext cx="1199350" cy="11993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5" name="TextBox 14"/>
            <p:cNvSpPr txBox="1"/>
            <p:nvPr/>
          </p:nvSpPr>
          <p:spPr>
            <a:xfrm>
              <a:off x="9800102" y="4640065"/>
              <a:ext cx="130376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Добрич</a:t>
              </a:r>
            </a:p>
            <a:p>
              <a:endParaRPr lang="bg-BG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bg-BG" sz="1400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endParaRPr lang="bg-BG" sz="1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bg-BG" sz="1400" dirty="0" smtClean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Бяла</a:t>
              </a:r>
              <a:endParaRPr lang="bg-BG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bg-BG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bg-BG" sz="1400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endParaRPr lang="bg-BG" sz="1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bg-BG" sz="1400" dirty="0" smtClean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Попово</a:t>
              </a:r>
              <a:endParaRPr lang="bg-BG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bg-BG" sz="1400" dirty="0"/>
            </a:p>
          </p:txBody>
        </p:sp>
        <p:pic>
          <p:nvPicPr>
            <p:cNvPr id="144" name="Picture 3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696" b="30908"/>
            <a:stretch/>
          </p:blipFill>
          <p:spPr bwMode="auto">
            <a:xfrm>
              <a:off x="3176336" y="1840064"/>
              <a:ext cx="2799833" cy="260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5" name="TextBox 144"/>
            <p:cNvSpPr txBox="1"/>
            <p:nvPr/>
          </p:nvSpPr>
          <p:spPr>
            <a:xfrm>
              <a:off x="84945" y="5381591"/>
              <a:ext cx="25041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Обща стойност: </a:t>
              </a:r>
            </a:p>
            <a:p>
              <a:pPr algn="r"/>
              <a:r>
                <a:rPr lang="bg-BG" sz="14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над</a:t>
              </a:r>
              <a:r>
                <a:rPr lang="bg-BG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bg-BG" sz="14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1,4 млрд. лв.</a:t>
              </a:r>
              <a:r>
                <a:rPr lang="bg-BG" sz="1400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48" name="Picture 2" descr="C:\Users\StoyanovI\Desktop\PROEKT 077\CD - Okonchatelno plashtane - project 077\Дейности и разходи\4.2.1 Оценка\Техническа документация - продукти\Окончателен доклад\Pictures\3.6_municipalities_per capita.jpg"/>
            <p:cNvPicPr>
              <a:picLocks noChangeAspect="1" noChangeArrowheads="1"/>
            </p:cNvPicPr>
            <p:nvPr/>
          </p:nvPicPr>
          <p:blipFill rotWithShape="1">
            <a:blip r:embed="rId8"/>
            <a:srcRect l="48690" r="7068" b="26317"/>
            <a:stretch/>
          </p:blipFill>
          <p:spPr bwMode="auto">
            <a:xfrm>
              <a:off x="9145200" y="1831816"/>
              <a:ext cx="2814576" cy="2609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2" descr="C:\Users\StoyanovI\Desktop\PROEKT 077\CD - Okonchatelno plashtane - project 077\Дейности и разходи\4.2.1 Оценка\Техническа документация - продукти\Окончателен доклад\Pictures\3.6_municipalities_per capita.jpg"/>
            <p:cNvPicPr>
              <a:picLocks noChangeAspect="1" noChangeArrowheads="1"/>
            </p:cNvPicPr>
            <p:nvPr/>
          </p:nvPicPr>
          <p:blipFill rotWithShape="1">
            <a:blip r:embed="rId8"/>
            <a:srcRect l="81065" t="76042" r="3554" b="1042"/>
            <a:stretch/>
          </p:blipFill>
          <p:spPr bwMode="auto">
            <a:xfrm>
              <a:off x="10949494" y="3519938"/>
              <a:ext cx="972763" cy="790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9923" y="170280"/>
              <a:ext cx="838330" cy="725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TextBox 19"/>
            <p:cNvSpPr txBox="1"/>
            <p:nvPr/>
          </p:nvSpPr>
          <p:spPr>
            <a:xfrm>
              <a:off x="9003775" y="899346"/>
              <a:ext cx="3107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bg-BG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МИНИСТЕРСТВО НА РЕГИОНАЛНОТО </a:t>
              </a:r>
            </a:p>
            <a:p>
              <a:pPr algn="ctr"/>
              <a:r>
                <a:rPr lang="bg-BG" sz="1200" b="1" dirty="0" smtClean="0">
                  <a:solidFill>
                    <a:srgbClr val="1F497D"/>
                  </a:solidFill>
                  <a:latin typeface="Sitka Heading" panose="02000505000000020004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РАЗВИТИЕ И БЛАГОУСТРОЙСТВОТО</a:t>
              </a:r>
              <a:endParaRPr lang="bg-BG" sz="1200" b="1" dirty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1359000"/>
              <a:ext cx="12192000" cy="48305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360000" bIns="72000" rtlCol="0" anchor="ctr"/>
            <a:lstStyle/>
            <a:p>
              <a:pPr>
                <a:lnSpc>
                  <a:spcPct val="150000"/>
                </a:lnSpc>
              </a:pPr>
              <a:r>
                <a:rPr lang="bg-BG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              Оперативна програма Регионално развитие 2007-2013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98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75200" y="176348"/>
            <a:ext cx="2800800" cy="6547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grpSp>
        <p:nvGrpSpPr>
          <p:cNvPr id="31" name="Group 30"/>
          <p:cNvGrpSpPr/>
          <p:nvPr/>
        </p:nvGrpSpPr>
        <p:grpSpPr>
          <a:xfrm>
            <a:off x="199381" y="162000"/>
            <a:ext cx="11780026" cy="6562269"/>
            <a:chOff x="199381" y="162000"/>
            <a:chExt cx="11780026" cy="6562269"/>
          </a:xfrm>
        </p:grpSpPr>
        <p:grpSp>
          <p:nvGrpSpPr>
            <p:cNvPr id="12" name="Group 11"/>
            <p:cNvGrpSpPr/>
            <p:nvPr/>
          </p:nvGrpSpPr>
          <p:grpSpPr>
            <a:xfrm>
              <a:off x="199381" y="163286"/>
              <a:ext cx="2802074" cy="6560983"/>
              <a:chOff x="172912" y="91037"/>
              <a:chExt cx="2660047" cy="6379168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sp>
            <p:nvSpPr>
              <p:cNvPr id="4" name="Rectangle 3"/>
              <p:cNvSpPr/>
              <p:nvPr/>
            </p:nvSpPr>
            <p:spPr>
              <a:xfrm>
                <a:off x="182880" y="98474"/>
                <a:ext cx="2644726" cy="63717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7" t="3678" r="67265" b="51771"/>
              <a:stretch/>
            </p:blipFill>
            <p:spPr>
              <a:xfrm>
                <a:off x="172912" y="91037"/>
                <a:ext cx="2660047" cy="1301144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3176336" y="163286"/>
              <a:ext cx="2796997" cy="6560983"/>
              <a:chOff x="3450120" y="91355"/>
              <a:chExt cx="2687962" cy="6379784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sp>
            <p:nvSpPr>
              <p:cNvPr id="5" name="Rectangle 4"/>
              <p:cNvSpPr/>
              <p:nvPr/>
            </p:nvSpPr>
            <p:spPr>
              <a:xfrm>
                <a:off x="3460653" y="112542"/>
                <a:ext cx="2672862" cy="63585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66" t="3898" r="37910" b="51329"/>
              <a:stretch/>
            </p:blipFill>
            <p:spPr>
              <a:xfrm>
                <a:off x="3450120" y="91355"/>
                <a:ext cx="2687962" cy="1273754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79" t="2536" r="6597" b="53356"/>
            <a:stretch/>
          </p:blipFill>
          <p:spPr>
            <a:xfrm>
              <a:off x="6153294" y="162000"/>
              <a:ext cx="2858752" cy="124272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178607" y="162000"/>
              <a:ext cx="2800800" cy="65622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000" y="183822"/>
            <a:ext cx="838330" cy="72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19"/>
          <p:cNvSpPr txBox="1"/>
          <p:nvPr/>
        </p:nvSpPr>
        <p:spPr>
          <a:xfrm>
            <a:off x="9038150" y="899346"/>
            <a:ext cx="3107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g-BG" sz="1200" b="1" dirty="0" smtClean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НА РЕГИОНАЛНОТО </a:t>
            </a:r>
          </a:p>
          <a:p>
            <a:pPr algn="ctr"/>
            <a:r>
              <a:rPr lang="bg-BG" sz="1200" b="1" dirty="0" smtClean="0">
                <a:solidFill>
                  <a:srgbClr val="1F497D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РАЗВИТИЕ И БЛАГОУСТРОЙСТВОТО</a:t>
            </a:r>
            <a:endParaRPr lang="bg-BG" sz="1200" b="1" dirty="0">
              <a:solidFill>
                <a:srgbClr val="1F497D"/>
              </a:solidFill>
              <a:latin typeface="Sitka Heading" panose="02000505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2971" y="6428298"/>
            <a:ext cx="12192000" cy="223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 algn="r">
              <a:lnSpc>
                <a:spcPct val="150000"/>
              </a:lnSpc>
            </a:pPr>
            <a:endParaRPr lang="bg-BG" sz="28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-2731" y="2344320"/>
            <a:ext cx="2777566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bg-BG" sz="1400" dirty="0" smtClean="0">
                <a:solidFill>
                  <a:schemeClr val="accent4">
                    <a:lumMod val="75000"/>
                  </a:schemeClr>
                </a:solidFill>
              </a:rPr>
              <a:t>Образователна инфраструктура</a:t>
            </a:r>
          </a:p>
          <a:p>
            <a:pPr algn="r">
              <a:lnSpc>
                <a:spcPct val="150000"/>
              </a:lnSpc>
            </a:pPr>
            <a:r>
              <a:rPr lang="bg-BG" sz="1400" dirty="0" smtClean="0">
                <a:solidFill>
                  <a:schemeClr val="accent4">
                    <a:lumMod val="75000"/>
                  </a:schemeClr>
                </a:solidFill>
              </a:rPr>
              <a:t>Социална инфраструктура</a:t>
            </a:r>
          </a:p>
          <a:p>
            <a:pPr algn="r">
              <a:lnSpc>
                <a:spcPct val="150000"/>
              </a:lnSpc>
            </a:pPr>
            <a:r>
              <a:rPr lang="bg-BG" sz="1400" dirty="0" err="1" smtClean="0">
                <a:solidFill>
                  <a:schemeClr val="accent4">
                    <a:lumMod val="75000"/>
                  </a:schemeClr>
                </a:solidFill>
              </a:rPr>
              <a:t>Деинституционализация</a:t>
            </a:r>
            <a:endParaRPr lang="bg-BG" sz="1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r">
              <a:lnSpc>
                <a:spcPct val="150000"/>
              </a:lnSpc>
            </a:pPr>
            <a:r>
              <a:rPr lang="bg-BG" sz="1400" dirty="0" smtClean="0">
                <a:solidFill>
                  <a:schemeClr val="accent4">
                    <a:lumMod val="75000"/>
                  </a:schemeClr>
                </a:solidFill>
              </a:rPr>
              <a:t>Културна инфраструктура</a:t>
            </a:r>
          </a:p>
          <a:p>
            <a:pPr algn="r">
              <a:lnSpc>
                <a:spcPct val="150000"/>
              </a:lnSpc>
            </a:pPr>
            <a:r>
              <a:rPr lang="bg-BG" sz="1400" dirty="0" smtClean="0">
                <a:solidFill>
                  <a:schemeClr val="accent4">
                    <a:lumMod val="75000"/>
                  </a:schemeClr>
                </a:solidFill>
              </a:rPr>
              <a:t>Здравна инфраструктура</a:t>
            </a:r>
          </a:p>
          <a:p>
            <a:pPr algn="r">
              <a:lnSpc>
                <a:spcPct val="150000"/>
              </a:lnSpc>
            </a:pPr>
            <a:r>
              <a:rPr lang="bg-BG" sz="1400" dirty="0" smtClean="0">
                <a:solidFill>
                  <a:schemeClr val="accent4">
                    <a:lumMod val="75000"/>
                  </a:schemeClr>
                </a:solidFill>
              </a:rPr>
              <a:t>Енергийна ефективност</a:t>
            </a:r>
          </a:p>
          <a:p>
            <a:pPr algn="r">
              <a:lnSpc>
                <a:spcPct val="150000"/>
              </a:lnSpc>
            </a:pPr>
            <a:r>
              <a:rPr lang="bg-BG" sz="1400" dirty="0" smtClean="0">
                <a:solidFill>
                  <a:schemeClr val="accent4">
                    <a:lumMod val="75000"/>
                  </a:schemeClr>
                </a:solidFill>
              </a:rPr>
              <a:t>Градска среда</a:t>
            </a:r>
          </a:p>
          <a:p>
            <a:pPr algn="r">
              <a:lnSpc>
                <a:spcPct val="150000"/>
              </a:lnSpc>
            </a:pPr>
            <a:r>
              <a:rPr lang="bg-BG" sz="1400" dirty="0" smtClean="0">
                <a:solidFill>
                  <a:schemeClr val="accent4">
                    <a:lumMod val="75000"/>
                  </a:schemeClr>
                </a:solidFill>
              </a:rPr>
              <a:t>Превенция </a:t>
            </a:r>
            <a:r>
              <a:rPr lang="bg-BG" sz="1400" dirty="0">
                <a:solidFill>
                  <a:schemeClr val="accent4">
                    <a:lumMod val="75000"/>
                  </a:schemeClr>
                </a:solidFill>
              </a:rPr>
              <a:t>на </a:t>
            </a:r>
            <a:r>
              <a:rPr lang="bg-BG" sz="1400" dirty="0" smtClean="0">
                <a:solidFill>
                  <a:schemeClr val="accent4">
                    <a:lumMod val="75000"/>
                  </a:schemeClr>
                </a:solidFill>
              </a:rPr>
              <a:t>риска</a:t>
            </a:r>
          </a:p>
          <a:p>
            <a:pPr algn="r">
              <a:lnSpc>
                <a:spcPct val="150000"/>
              </a:lnSpc>
            </a:pPr>
            <a:r>
              <a:rPr lang="bg-BG" sz="1400" dirty="0" smtClean="0">
                <a:solidFill>
                  <a:schemeClr val="accent4">
                    <a:lumMod val="75000"/>
                  </a:schemeClr>
                </a:solidFill>
              </a:rPr>
              <a:t>Градски транспорт</a:t>
            </a:r>
          </a:p>
          <a:p>
            <a:pPr algn="r">
              <a:lnSpc>
                <a:spcPct val="150000"/>
              </a:lnSpc>
            </a:pPr>
            <a:r>
              <a:rPr lang="bg-BG" sz="1400" dirty="0" smtClean="0">
                <a:solidFill>
                  <a:schemeClr val="accent4">
                    <a:lumMod val="75000"/>
                  </a:schemeClr>
                </a:solidFill>
              </a:rPr>
              <a:t>Пътна инфраструктура</a:t>
            </a:r>
          </a:p>
          <a:p>
            <a:pPr algn="r">
              <a:lnSpc>
                <a:spcPct val="150000"/>
              </a:lnSpc>
            </a:pPr>
            <a:r>
              <a:rPr lang="bg-BG" sz="1400" dirty="0" smtClean="0">
                <a:solidFill>
                  <a:schemeClr val="accent4">
                    <a:lumMod val="75000"/>
                  </a:schemeClr>
                </a:solidFill>
              </a:rPr>
              <a:t>Туристическа инфраструктура </a:t>
            </a:r>
            <a:endParaRPr lang="bg-BG" sz="14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bg-BG" dirty="0"/>
          </a:p>
        </p:txBody>
      </p:sp>
      <p:sp>
        <p:nvSpPr>
          <p:cNvPr id="142" name="TextBox 141"/>
          <p:cNvSpPr txBox="1"/>
          <p:nvPr/>
        </p:nvSpPr>
        <p:spPr>
          <a:xfrm>
            <a:off x="3406515" y="2343890"/>
            <a:ext cx="250802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101 проекта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/ 201,2 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млн.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лева</a:t>
            </a:r>
          </a:p>
          <a:p>
            <a:pPr>
              <a:lnSpc>
                <a:spcPct val="150000"/>
              </a:lnSpc>
            </a:pP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22 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проекта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/ 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25,2 млн.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лева</a:t>
            </a:r>
          </a:p>
          <a:p>
            <a:pPr>
              <a:lnSpc>
                <a:spcPct val="150000"/>
              </a:lnSpc>
            </a:pP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25 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проекта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/ 44,7 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млн.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лева</a:t>
            </a:r>
          </a:p>
          <a:p>
            <a:pPr>
              <a:lnSpc>
                <a:spcPct val="150000"/>
              </a:lnSpc>
            </a:pP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28 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проекта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/ 35 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млн.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лева </a:t>
            </a:r>
          </a:p>
          <a:p>
            <a:pPr>
              <a:lnSpc>
                <a:spcPct val="150000"/>
              </a:lnSpc>
            </a:pP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23 проекта / 135,2 млн.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лева </a:t>
            </a:r>
            <a:endParaRPr lang="bg-BG" sz="14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31 </a:t>
            </a:r>
            <a:r>
              <a:rPr lang="bg-BG" sz="1400" dirty="0" err="1" smtClean="0">
                <a:solidFill>
                  <a:schemeClr val="accent5">
                    <a:lumMod val="75000"/>
                  </a:schemeClr>
                </a:solidFill>
              </a:rPr>
              <a:t>жил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сгради / 3,7 млн.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лева </a:t>
            </a:r>
            <a:endParaRPr lang="bg-BG" sz="14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36 проекта / 212,4 млн.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лева </a:t>
            </a:r>
            <a:endParaRPr lang="bg-BG" sz="14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53 проекта / 88 млн.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лева </a:t>
            </a:r>
            <a:endParaRPr lang="bg-BG" sz="14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3 проекта / 156,5 млн.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лева </a:t>
            </a:r>
            <a:endParaRPr lang="bg-BG" sz="14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44 проекта / 328,1 млн.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лева </a:t>
            </a:r>
            <a:endParaRPr lang="bg-BG" sz="14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46 проекта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/ 120,1 </a:t>
            </a:r>
            <a:r>
              <a:rPr lang="bg-BG" sz="1400" dirty="0">
                <a:solidFill>
                  <a:schemeClr val="accent5">
                    <a:lumMod val="75000"/>
                  </a:schemeClr>
                </a:solidFill>
              </a:rPr>
              <a:t>млн. </a:t>
            </a:r>
            <a:r>
              <a:rPr lang="bg-BG" sz="1400" dirty="0" smtClean="0">
                <a:solidFill>
                  <a:schemeClr val="accent5">
                    <a:lumMod val="75000"/>
                  </a:schemeClr>
                </a:solidFill>
              </a:rPr>
              <a:t>лева </a:t>
            </a:r>
            <a:endParaRPr lang="bg-BG" dirty="0"/>
          </a:p>
        </p:txBody>
      </p:sp>
      <p:grpSp>
        <p:nvGrpSpPr>
          <p:cNvPr id="181" name="Group 180"/>
          <p:cNvGrpSpPr/>
          <p:nvPr/>
        </p:nvGrpSpPr>
        <p:grpSpPr>
          <a:xfrm>
            <a:off x="2752142" y="2510621"/>
            <a:ext cx="146390" cy="806981"/>
            <a:chOff x="8709578" y="2113259"/>
            <a:chExt cx="146390" cy="806981"/>
          </a:xfrm>
        </p:grpSpPr>
        <p:grpSp>
          <p:nvGrpSpPr>
            <p:cNvPr id="208" name="Group 207"/>
            <p:cNvGrpSpPr>
              <a:grpSpLocks/>
            </p:cNvGrpSpPr>
            <p:nvPr/>
          </p:nvGrpSpPr>
          <p:grpSpPr bwMode="auto">
            <a:xfrm>
              <a:off x="8718104" y="2113259"/>
              <a:ext cx="137864" cy="157695"/>
              <a:chOff x="3968012" y="1049015"/>
              <a:chExt cx="1203672" cy="1571423"/>
            </a:xfrm>
          </p:grpSpPr>
          <p:pic>
            <p:nvPicPr>
              <p:cNvPr id="215" name="Picture 2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012" y="1860989"/>
                <a:ext cx="1199350" cy="75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" name="Picture 2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334" y="1049015"/>
                <a:ext cx="1199350" cy="1199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9" name="Group 208"/>
            <p:cNvGrpSpPr>
              <a:grpSpLocks/>
            </p:cNvGrpSpPr>
            <p:nvPr/>
          </p:nvGrpSpPr>
          <p:grpSpPr bwMode="auto">
            <a:xfrm>
              <a:off x="8709578" y="2440579"/>
              <a:ext cx="137864" cy="157695"/>
              <a:chOff x="3968012" y="1049014"/>
              <a:chExt cx="1203672" cy="1571423"/>
            </a:xfrm>
          </p:grpSpPr>
          <p:pic>
            <p:nvPicPr>
              <p:cNvPr id="213" name="Picture 2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012" y="1860988"/>
                <a:ext cx="1199350" cy="75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4" name="Picture 21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334" y="1049014"/>
                <a:ext cx="1199350" cy="1199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0" name="Group 209"/>
            <p:cNvGrpSpPr>
              <a:grpSpLocks/>
            </p:cNvGrpSpPr>
            <p:nvPr/>
          </p:nvGrpSpPr>
          <p:grpSpPr bwMode="auto">
            <a:xfrm>
              <a:off x="8717856" y="2762545"/>
              <a:ext cx="137864" cy="157695"/>
              <a:chOff x="3968012" y="1049014"/>
              <a:chExt cx="1203672" cy="1571423"/>
            </a:xfrm>
          </p:grpSpPr>
          <p:pic>
            <p:nvPicPr>
              <p:cNvPr id="211" name="Picture 2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012" y="1860988"/>
                <a:ext cx="1199350" cy="75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2" name="Picture 2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334" y="1049014"/>
                <a:ext cx="1199350" cy="1199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82" name="Group 181"/>
          <p:cNvGrpSpPr/>
          <p:nvPr/>
        </p:nvGrpSpPr>
        <p:grpSpPr>
          <a:xfrm>
            <a:off x="2752142" y="3486437"/>
            <a:ext cx="146390" cy="806981"/>
            <a:chOff x="8709578" y="2113259"/>
            <a:chExt cx="146390" cy="806981"/>
          </a:xfrm>
        </p:grpSpPr>
        <p:grpSp>
          <p:nvGrpSpPr>
            <p:cNvPr id="199" name="Group 198"/>
            <p:cNvGrpSpPr>
              <a:grpSpLocks/>
            </p:cNvGrpSpPr>
            <p:nvPr/>
          </p:nvGrpSpPr>
          <p:grpSpPr bwMode="auto">
            <a:xfrm>
              <a:off x="8718104" y="2113259"/>
              <a:ext cx="137864" cy="157695"/>
              <a:chOff x="3968012" y="1049015"/>
              <a:chExt cx="1203672" cy="1571423"/>
            </a:xfrm>
          </p:grpSpPr>
          <p:pic>
            <p:nvPicPr>
              <p:cNvPr id="206" name="Picture 20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012" y="1860989"/>
                <a:ext cx="1199350" cy="75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" name="Picture 20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334" y="1049015"/>
                <a:ext cx="1199350" cy="1199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0" name="Group 199"/>
            <p:cNvGrpSpPr>
              <a:grpSpLocks/>
            </p:cNvGrpSpPr>
            <p:nvPr/>
          </p:nvGrpSpPr>
          <p:grpSpPr bwMode="auto">
            <a:xfrm>
              <a:off x="8709578" y="2440579"/>
              <a:ext cx="137864" cy="157695"/>
              <a:chOff x="3968012" y="1049014"/>
              <a:chExt cx="1203672" cy="1571423"/>
            </a:xfrm>
          </p:grpSpPr>
          <p:pic>
            <p:nvPicPr>
              <p:cNvPr id="204" name="Picture 20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012" y="1860988"/>
                <a:ext cx="1199350" cy="75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" name="Picture 20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334" y="1049014"/>
                <a:ext cx="1199350" cy="1199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1" name="Group 200"/>
            <p:cNvGrpSpPr>
              <a:grpSpLocks/>
            </p:cNvGrpSpPr>
            <p:nvPr/>
          </p:nvGrpSpPr>
          <p:grpSpPr bwMode="auto">
            <a:xfrm>
              <a:off x="8717856" y="2762545"/>
              <a:ext cx="137864" cy="157695"/>
              <a:chOff x="3968012" y="1049014"/>
              <a:chExt cx="1203672" cy="1571423"/>
            </a:xfrm>
          </p:grpSpPr>
          <p:pic>
            <p:nvPicPr>
              <p:cNvPr id="202" name="Picture 20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012" y="1860988"/>
                <a:ext cx="1199350" cy="75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3" name="Picture 20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334" y="1049014"/>
                <a:ext cx="1199350" cy="1199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83" name="Group 182"/>
          <p:cNvGrpSpPr/>
          <p:nvPr/>
        </p:nvGrpSpPr>
        <p:grpSpPr>
          <a:xfrm>
            <a:off x="2741016" y="4467019"/>
            <a:ext cx="146390" cy="806981"/>
            <a:chOff x="8709578" y="2113259"/>
            <a:chExt cx="146390" cy="806981"/>
          </a:xfrm>
        </p:grpSpPr>
        <p:grpSp>
          <p:nvGrpSpPr>
            <p:cNvPr id="190" name="Group 189"/>
            <p:cNvGrpSpPr>
              <a:grpSpLocks/>
            </p:cNvGrpSpPr>
            <p:nvPr/>
          </p:nvGrpSpPr>
          <p:grpSpPr bwMode="auto">
            <a:xfrm>
              <a:off x="8718104" y="2113259"/>
              <a:ext cx="137864" cy="157695"/>
              <a:chOff x="3968012" y="1049015"/>
              <a:chExt cx="1203672" cy="1571423"/>
            </a:xfrm>
          </p:grpSpPr>
          <p:pic>
            <p:nvPicPr>
              <p:cNvPr id="197" name="Picture 19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012" y="1860989"/>
                <a:ext cx="1199350" cy="75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8" name="Picture 19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334" y="1049015"/>
                <a:ext cx="1199350" cy="1199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1" name="Group 190"/>
            <p:cNvGrpSpPr>
              <a:grpSpLocks/>
            </p:cNvGrpSpPr>
            <p:nvPr/>
          </p:nvGrpSpPr>
          <p:grpSpPr bwMode="auto">
            <a:xfrm>
              <a:off x="8709578" y="2440579"/>
              <a:ext cx="137864" cy="157695"/>
              <a:chOff x="3968012" y="1049014"/>
              <a:chExt cx="1203672" cy="1571423"/>
            </a:xfrm>
          </p:grpSpPr>
          <p:pic>
            <p:nvPicPr>
              <p:cNvPr id="195" name="Picture 19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012" y="1860988"/>
                <a:ext cx="1199350" cy="75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6" name="Picture 19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334" y="1049014"/>
                <a:ext cx="1199350" cy="1199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2" name="Group 191"/>
            <p:cNvGrpSpPr>
              <a:grpSpLocks/>
            </p:cNvGrpSpPr>
            <p:nvPr/>
          </p:nvGrpSpPr>
          <p:grpSpPr bwMode="auto">
            <a:xfrm>
              <a:off x="8717856" y="2762545"/>
              <a:ext cx="137864" cy="157695"/>
              <a:chOff x="3968012" y="1049014"/>
              <a:chExt cx="1203672" cy="1571423"/>
            </a:xfrm>
          </p:grpSpPr>
          <p:pic>
            <p:nvPicPr>
              <p:cNvPr id="193" name="Picture 19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012" y="1860988"/>
                <a:ext cx="1199350" cy="75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" name="Picture 19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334" y="1049014"/>
                <a:ext cx="1199350" cy="1199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84" name="Group 183"/>
          <p:cNvGrpSpPr>
            <a:grpSpLocks/>
          </p:cNvGrpSpPr>
          <p:nvPr/>
        </p:nvGrpSpPr>
        <p:grpSpPr bwMode="auto">
          <a:xfrm>
            <a:off x="2748799" y="5386305"/>
            <a:ext cx="137864" cy="157695"/>
            <a:chOff x="3968012" y="1049015"/>
            <a:chExt cx="1203672" cy="1571423"/>
          </a:xfrm>
        </p:grpSpPr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5" name="Group 184"/>
          <p:cNvGrpSpPr>
            <a:grpSpLocks/>
          </p:cNvGrpSpPr>
          <p:nvPr/>
        </p:nvGrpSpPr>
        <p:grpSpPr bwMode="auto">
          <a:xfrm>
            <a:off x="2740273" y="5746305"/>
            <a:ext cx="137864" cy="157695"/>
            <a:chOff x="3968012" y="1049014"/>
            <a:chExt cx="1203672" cy="1571423"/>
          </a:xfrm>
        </p:grpSpPr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8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4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5" name="Group 144"/>
          <p:cNvGrpSpPr/>
          <p:nvPr/>
        </p:nvGrpSpPr>
        <p:grpSpPr>
          <a:xfrm>
            <a:off x="3263200" y="2511645"/>
            <a:ext cx="146390" cy="806981"/>
            <a:chOff x="8709578" y="2113259"/>
            <a:chExt cx="146390" cy="806981"/>
          </a:xfrm>
        </p:grpSpPr>
        <p:grpSp>
          <p:nvGrpSpPr>
            <p:cNvPr id="172" name="Group 171"/>
            <p:cNvGrpSpPr>
              <a:grpSpLocks/>
            </p:cNvGrpSpPr>
            <p:nvPr/>
          </p:nvGrpSpPr>
          <p:grpSpPr bwMode="auto">
            <a:xfrm>
              <a:off x="8718104" y="2113259"/>
              <a:ext cx="137864" cy="157695"/>
              <a:chOff x="3968012" y="1049015"/>
              <a:chExt cx="1203672" cy="1571423"/>
            </a:xfrm>
          </p:grpSpPr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012" y="1860989"/>
                <a:ext cx="1199350" cy="75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0" name="Picture 1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334" y="1049015"/>
                <a:ext cx="1199350" cy="1199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3" name="Group 172"/>
            <p:cNvGrpSpPr>
              <a:grpSpLocks/>
            </p:cNvGrpSpPr>
            <p:nvPr/>
          </p:nvGrpSpPr>
          <p:grpSpPr bwMode="auto">
            <a:xfrm>
              <a:off x="8709578" y="2440579"/>
              <a:ext cx="137864" cy="157695"/>
              <a:chOff x="3968012" y="1049014"/>
              <a:chExt cx="1203672" cy="1571423"/>
            </a:xfrm>
          </p:grpSpPr>
          <p:pic>
            <p:nvPicPr>
              <p:cNvPr id="177" name="Picture 17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012" y="1860988"/>
                <a:ext cx="1199350" cy="75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8" name="Picture 17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334" y="1049014"/>
                <a:ext cx="1199350" cy="1199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" name="Group 173"/>
            <p:cNvGrpSpPr>
              <a:grpSpLocks/>
            </p:cNvGrpSpPr>
            <p:nvPr/>
          </p:nvGrpSpPr>
          <p:grpSpPr bwMode="auto">
            <a:xfrm>
              <a:off x="8717856" y="2762545"/>
              <a:ext cx="137864" cy="157695"/>
              <a:chOff x="3968012" y="1049014"/>
              <a:chExt cx="1203672" cy="1571423"/>
            </a:xfrm>
          </p:grpSpPr>
          <p:pic>
            <p:nvPicPr>
              <p:cNvPr id="175" name="Picture 17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012" y="1860988"/>
                <a:ext cx="1199350" cy="75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6" name="Picture 1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334" y="1049014"/>
                <a:ext cx="1199350" cy="1199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46" name="Group 145"/>
          <p:cNvGrpSpPr/>
          <p:nvPr/>
        </p:nvGrpSpPr>
        <p:grpSpPr>
          <a:xfrm>
            <a:off x="3263200" y="3487461"/>
            <a:ext cx="146390" cy="806981"/>
            <a:chOff x="8709578" y="2113259"/>
            <a:chExt cx="146390" cy="806981"/>
          </a:xfrm>
        </p:grpSpPr>
        <p:grpSp>
          <p:nvGrpSpPr>
            <p:cNvPr id="163" name="Group 162"/>
            <p:cNvGrpSpPr>
              <a:grpSpLocks/>
            </p:cNvGrpSpPr>
            <p:nvPr/>
          </p:nvGrpSpPr>
          <p:grpSpPr bwMode="auto">
            <a:xfrm>
              <a:off x="8718104" y="2113259"/>
              <a:ext cx="137864" cy="157695"/>
              <a:chOff x="3968012" y="1049015"/>
              <a:chExt cx="1203672" cy="1571423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012" y="1860989"/>
                <a:ext cx="1199350" cy="75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1" name="Picture 17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334" y="1049015"/>
                <a:ext cx="1199350" cy="1199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4" name="Group 163"/>
            <p:cNvGrpSpPr>
              <a:grpSpLocks/>
            </p:cNvGrpSpPr>
            <p:nvPr/>
          </p:nvGrpSpPr>
          <p:grpSpPr bwMode="auto">
            <a:xfrm>
              <a:off x="8709578" y="2440579"/>
              <a:ext cx="137864" cy="157695"/>
              <a:chOff x="3968012" y="1049014"/>
              <a:chExt cx="1203672" cy="1571423"/>
            </a:xfrm>
          </p:grpSpPr>
          <p:pic>
            <p:nvPicPr>
              <p:cNvPr id="168" name="Picture 16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012" y="1860988"/>
                <a:ext cx="1199350" cy="75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" name="Picture 16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334" y="1049014"/>
                <a:ext cx="1199350" cy="1199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5" name="Group 164"/>
            <p:cNvGrpSpPr>
              <a:grpSpLocks/>
            </p:cNvGrpSpPr>
            <p:nvPr/>
          </p:nvGrpSpPr>
          <p:grpSpPr bwMode="auto">
            <a:xfrm>
              <a:off x="8717856" y="2762545"/>
              <a:ext cx="137864" cy="157695"/>
              <a:chOff x="3968012" y="1049014"/>
              <a:chExt cx="1203672" cy="1571423"/>
            </a:xfrm>
          </p:grpSpPr>
          <p:pic>
            <p:nvPicPr>
              <p:cNvPr id="166" name="Picture 16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012" y="1860988"/>
                <a:ext cx="1199350" cy="75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7" name="Picture 16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334" y="1049014"/>
                <a:ext cx="1199350" cy="1199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47" name="Group 146"/>
          <p:cNvGrpSpPr/>
          <p:nvPr/>
        </p:nvGrpSpPr>
        <p:grpSpPr>
          <a:xfrm>
            <a:off x="3252074" y="4734000"/>
            <a:ext cx="146142" cy="479661"/>
            <a:chOff x="8709578" y="2440579"/>
            <a:chExt cx="146142" cy="479661"/>
          </a:xfrm>
        </p:grpSpPr>
        <p:grpSp>
          <p:nvGrpSpPr>
            <p:cNvPr id="155" name="Group 154"/>
            <p:cNvGrpSpPr>
              <a:grpSpLocks/>
            </p:cNvGrpSpPr>
            <p:nvPr/>
          </p:nvGrpSpPr>
          <p:grpSpPr bwMode="auto">
            <a:xfrm>
              <a:off x="8709578" y="2440579"/>
              <a:ext cx="137864" cy="157695"/>
              <a:chOff x="3968012" y="1049014"/>
              <a:chExt cx="1203672" cy="1571423"/>
            </a:xfrm>
          </p:grpSpPr>
          <p:pic>
            <p:nvPicPr>
              <p:cNvPr id="159" name="Picture 15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012" y="1860988"/>
                <a:ext cx="1199350" cy="75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0" name="Picture 15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334" y="1049014"/>
                <a:ext cx="1199350" cy="1199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6" name="Group 155"/>
            <p:cNvGrpSpPr>
              <a:grpSpLocks/>
            </p:cNvGrpSpPr>
            <p:nvPr/>
          </p:nvGrpSpPr>
          <p:grpSpPr bwMode="auto">
            <a:xfrm>
              <a:off x="8717856" y="2762545"/>
              <a:ext cx="137864" cy="157695"/>
              <a:chOff x="3968012" y="1049014"/>
              <a:chExt cx="1203672" cy="1571423"/>
            </a:xfrm>
          </p:grpSpPr>
          <p:pic>
            <p:nvPicPr>
              <p:cNvPr id="157" name="Picture 15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012" y="1860988"/>
                <a:ext cx="1199350" cy="75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8" name="Picture 15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334" y="1049014"/>
                <a:ext cx="1199350" cy="1199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48" name="Group 147"/>
          <p:cNvGrpSpPr>
            <a:grpSpLocks/>
          </p:cNvGrpSpPr>
          <p:nvPr/>
        </p:nvGrpSpPr>
        <p:grpSpPr bwMode="auto">
          <a:xfrm>
            <a:off x="3259857" y="5362423"/>
            <a:ext cx="137864" cy="157695"/>
            <a:chOff x="3968012" y="1049015"/>
            <a:chExt cx="1203672" cy="1571423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9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5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9" name="Group 148"/>
          <p:cNvGrpSpPr>
            <a:grpSpLocks/>
          </p:cNvGrpSpPr>
          <p:nvPr/>
        </p:nvGrpSpPr>
        <p:grpSpPr bwMode="auto">
          <a:xfrm>
            <a:off x="3251331" y="5689743"/>
            <a:ext cx="137864" cy="157695"/>
            <a:chOff x="3968012" y="1049014"/>
            <a:chExt cx="1203672" cy="1571423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012" y="1860988"/>
              <a:ext cx="1199350" cy="7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334" y="1049014"/>
              <a:ext cx="1199350" cy="119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664528" y="1995826"/>
            <a:ext cx="2843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u="sng" dirty="0" smtClean="0">
                <a:solidFill>
                  <a:schemeClr val="accent5">
                    <a:lumMod val="75000"/>
                  </a:schemeClr>
                </a:solidFill>
              </a:rPr>
              <a:t>Тип интервенция</a:t>
            </a:r>
            <a:endParaRPr lang="bg-BG" sz="16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36587" y="1997857"/>
            <a:ext cx="2359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u="sng" dirty="0" smtClean="0">
                <a:solidFill>
                  <a:schemeClr val="accent5">
                    <a:lumMod val="75000"/>
                  </a:schemeClr>
                </a:solidFill>
              </a:rPr>
              <a:t>Изпълнени проекти</a:t>
            </a:r>
            <a:endParaRPr lang="bg-BG" sz="16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17" name="Group 216"/>
          <p:cNvGrpSpPr/>
          <p:nvPr/>
        </p:nvGrpSpPr>
        <p:grpSpPr>
          <a:xfrm>
            <a:off x="6186000" y="3761562"/>
            <a:ext cx="482530" cy="432438"/>
            <a:chOff x="400806" y="2980881"/>
            <a:chExt cx="1187060" cy="1159980"/>
          </a:xfrm>
        </p:grpSpPr>
        <p:sp>
          <p:nvSpPr>
            <p:cNvPr id="218" name="Oval 217"/>
            <p:cNvSpPr/>
            <p:nvPr/>
          </p:nvSpPr>
          <p:spPr>
            <a:xfrm>
              <a:off x="400806" y="3607461"/>
              <a:ext cx="1187060" cy="533400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  <a:alpha val="70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19" name="Group 218"/>
            <p:cNvGrpSpPr/>
            <p:nvPr/>
          </p:nvGrpSpPr>
          <p:grpSpPr>
            <a:xfrm>
              <a:off x="540872" y="2980881"/>
              <a:ext cx="906928" cy="906928"/>
              <a:chOff x="345837" y="3414157"/>
              <a:chExt cx="1120140" cy="1120140"/>
            </a:xfrm>
          </p:grpSpPr>
          <p:sp>
            <p:nvSpPr>
              <p:cNvPr id="220" name="Oval 219"/>
              <p:cNvSpPr/>
              <p:nvPr/>
            </p:nvSpPr>
            <p:spPr>
              <a:xfrm>
                <a:off x="345837" y="3414157"/>
                <a:ext cx="1120140" cy="112014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" name="Oval 386"/>
              <p:cNvSpPr/>
              <p:nvPr/>
            </p:nvSpPr>
            <p:spPr>
              <a:xfrm>
                <a:off x="429335" y="4210520"/>
                <a:ext cx="953144" cy="301967"/>
              </a:xfrm>
              <a:custGeom>
                <a:avLst/>
                <a:gdLst/>
                <a:ahLst/>
                <a:cxnLst/>
                <a:rect l="l" t="t" r="r" b="b"/>
                <a:pathLst>
                  <a:path w="1631433" h="516857">
                    <a:moveTo>
                      <a:pt x="1631433" y="0"/>
                    </a:moveTo>
                    <a:cubicBezTo>
                      <a:pt x="1484412" y="306093"/>
                      <a:pt x="1171289" y="516857"/>
                      <a:pt x="808939" y="516857"/>
                    </a:cubicBezTo>
                    <a:cubicBezTo>
                      <a:pt x="457720" y="516857"/>
                      <a:pt x="152749" y="318843"/>
                      <a:pt x="0" y="28139"/>
                    </a:cubicBezTo>
                    <a:cubicBezTo>
                      <a:pt x="176185" y="284482"/>
                      <a:pt x="471647" y="452035"/>
                      <a:pt x="806243" y="452035"/>
                    </a:cubicBezTo>
                    <a:cubicBezTo>
                      <a:pt x="1153007" y="452035"/>
                      <a:pt x="1457738" y="272075"/>
                      <a:pt x="1631433" y="0"/>
                    </a:cubicBezTo>
                    <a:close/>
                  </a:path>
                </a:pathLst>
              </a:custGeom>
              <a:solidFill>
                <a:sysClr val="window" lastClr="FFFFFF">
                  <a:alpha val="71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64852" y="3440925"/>
                <a:ext cx="882111" cy="775612"/>
              </a:xfrm>
              <a:prstGeom prst="ellipse">
                <a:avLst/>
              </a:prstGeom>
              <a:gradFill>
                <a:gsLst>
                  <a:gs pos="0">
                    <a:sysClr val="window" lastClr="FFFFFF">
                      <a:lumMod val="100000"/>
                      <a:alpha val="90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54" name="Group 253"/>
          <p:cNvGrpSpPr/>
          <p:nvPr/>
        </p:nvGrpSpPr>
        <p:grpSpPr>
          <a:xfrm>
            <a:off x="8211000" y="3257177"/>
            <a:ext cx="450000" cy="441823"/>
            <a:chOff x="400806" y="2980880"/>
            <a:chExt cx="1187060" cy="1159981"/>
          </a:xfrm>
        </p:grpSpPr>
        <p:sp>
          <p:nvSpPr>
            <p:cNvPr id="255" name="Oval 254"/>
            <p:cNvSpPr/>
            <p:nvPr/>
          </p:nvSpPr>
          <p:spPr>
            <a:xfrm>
              <a:off x="400806" y="3607461"/>
              <a:ext cx="1187060" cy="533400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  <a:alpha val="70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6" name="Group 255"/>
            <p:cNvGrpSpPr/>
            <p:nvPr/>
          </p:nvGrpSpPr>
          <p:grpSpPr>
            <a:xfrm>
              <a:off x="540872" y="2980880"/>
              <a:ext cx="906928" cy="906928"/>
              <a:chOff x="345840" y="3414155"/>
              <a:chExt cx="1120141" cy="1120140"/>
            </a:xfrm>
          </p:grpSpPr>
          <p:sp>
            <p:nvSpPr>
              <p:cNvPr id="257" name="Oval 256"/>
              <p:cNvSpPr/>
              <p:nvPr/>
            </p:nvSpPr>
            <p:spPr>
              <a:xfrm>
                <a:off x="345840" y="3414155"/>
                <a:ext cx="1120141" cy="112014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Oval 386"/>
              <p:cNvSpPr/>
              <p:nvPr/>
            </p:nvSpPr>
            <p:spPr>
              <a:xfrm>
                <a:off x="429335" y="4210520"/>
                <a:ext cx="953144" cy="301967"/>
              </a:xfrm>
              <a:custGeom>
                <a:avLst/>
                <a:gdLst/>
                <a:ahLst/>
                <a:cxnLst/>
                <a:rect l="l" t="t" r="r" b="b"/>
                <a:pathLst>
                  <a:path w="1631433" h="516857">
                    <a:moveTo>
                      <a:pt x="1631433" y="0"/>
                    </a:moveTo>
                    <a:cubicBezTo>
                      <a:pt x="1484412" y="306093"/>
                      <a:pt x="1171289" y="516857"/>
                      <a:pt x="808939" y="516857"/>
                    </a:cubicBezTo>
                    <a:cubicBezTo>
                      <a:pt x="457720" y="516857"/>
                      <a:pt x="152749" y="318843"/>
                      <a:pt x="0" y="28139"/>
                    </a:cubicBezTo>
                    <a:cubicBezTo>
                      <a:pt x="176185" y="284482"/>
                      <a:pt x="471647" y="452035"/>
                      <a:pt x="806243" y="452035"/>
                    </a:cubicBezTo>
                    <a:cubicBezTo>
                      <a:pt x="1153007" y="452035"/>
                      <a:pt x="1457738" y="272075"/>
                      <a:pt x="1631433" y="0"/>
                    </a:cubicBezTo>
                    <a:close/>
                  </a:path>
                </a:pathLst>
              </a:custGeom>
              <a:solidFill>
                <a:sysClr val="window" lastClr="FFFFFF">
                  <a:alpha val="71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464852" y="3440925"/>
                <a:ext cx="882111" cy="775612"/>
              </a:xfrm>
              <a:prstGeom prst="ellipse">
                <a:avLst/>
              </a:prstGeom>
              <a:gradFill>
                <a:gsLst>
                  <a:gs pos="0">
                    <a:sysClr val="window" lastClr="FFFFFF">
                      <a:lumMod val="100000"/>
                      <a:alpha val="90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45" name="Group 244"/>
          <p:cNvGrpSpPr/>
          <p:nvPr/>
        </p:nvGrpSpPr>
        <p:grpSpPr>
          <a:xfrm>
            <a:off x="6209587" y="2773864"/>
            <a:ext cx="462353" cy="430136"/>
            <a:chOff x="400806" y="2980880"/>
            <a:chExt cx="1187060" cy="1159981"/>
          </a:xfrm>
        </p:grpSpPr>
        <p:sp>
          <p:nvSpPr>
            <p:cNvPr id="246" name="Oval 245"/>
            <p:cNvSpPr/>
            <p:nvPr/>
          </p:nvSpPr>
          <p:spPr>
            <a:xfrm>
              <a:off x="400806" y="3607461"/>
              <a:ext cx="1187060" cy="533400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  <a:alpha val="70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47" name="Group 246"/>
            <p:cNvGrpSpPr/>
            <p:nvPr/>
          </p:nvGrpSpPr>
          <p:grpSpPr>
            <a:xfrm>
              <a:off x="540872" y="2980880"/>
              <a:ext cx="906928" cy="906928"/>
              <a:chOff x="345838" y="3414159"/>
              <a:chExt cx="1120142" cy="1120141"/>
            </a:xfrm>
          </p:grpSpPr>
          <p:sp>
            <p:nvSpPr>
              <p:cNvPr id="248" name="Oval 247"/>
              <p:cNvSpPr/>
              <p:nvPr/>
            </p:nvSpPr>
            <p:spPr>
              <a:xfrm>
                <a:off x="345838" y="3414159"/>
                <a:ext cx="1120142" cy="1120141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Oval 386"/>
              <p:cNvSpPr/>
              <p:nvPr/>
            </p:nvSpPr>
            <p:spPr>
              <a:xfrm>
                <a:off x="429335" y="4210520"/>
                <a:ext cx="953144" cy="301967"/>
              </a:xfrm>
              <a:custGeom>
                <a:avLst/>
                <a:gdLst/>
                <a:ahLst/>
                <a:cxnLst/>
                <a:rect l="l" t="t" r="r" b="b"/>
                <a:pathLst>
                  <a:path w="1631433" h="516857">
                    <a:moveTo>
                      <a:pt x="1631433" y="0"/>
                    </a:moveTo>
                    <a:cubicBezTo>
                      <a:pt x="1484412" y="306093"/>
                      <a:pt x="1171289" y="516857"/>
                      <a:pt x="808939" y="516857"/>
                    </a:cubicBezTo>
                    <a:cubicBezTo>
                      <a:pt x="457720" y="516857"/>
                      <a:pt x="152749" y="318843"/>
                      <a:pt x="0" y="28139"/>
                    </a:cubicBezTo>
                    <a:cubicBezTo>
                      <a:pt x="176185" y="284482"/>
                      <a:pt x="471647" y="452035"/>
                      <a:pt x="806243" y="452035"/>
                    </a:cubicBezTo>
                    <a:cubicBezTo>
                      <a:pt x="1153007" y="452035"/>
                      <a:pt x="1457738" y="272075"/>
                      <a:pt x="1631433" y="0"/>
                    </a:cubicBezTo>
                    <a:close/>
                  </a:path>
                </a:pathLst>
              </a:custGeom>
              <a:solidFill>
                <a:sysClr val="window" lastClr="FFFFFF">
                  <a:alpha val="71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464852" y="3440925"/>
                <a:ext cx="882111" cy="775612"/>
              </a:xfrm>
              <a:prstGeom prst="ellipse">
                <a:avLst/>
              </a:prstGeom>
              <a:gradFill>
                <a:gsLst>
                  <a:gs pos="0">
                    <a:sysClr val="window" lastClr="FFFFFF">
                      <a:lumMod val="100000"/>
                      <a:alpha val="90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Rectangle 22"/>
          <p:cNvSpPr/>
          <p:nvPr/>
        </p:nvSpPr>
        <p:spPr>
          <a:xfrm>
            <a:off x="6501000" y="3732335"/>
            <a:ext cx="2367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Правителствено потребление </a:t>
            </a: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 почти </a:t>
            </a:r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0.3% повече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81000" y="2652335"/>
            <a:ext cx="205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Частно </a:t>
            </a:r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потребление – с </a:t>
            </a: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почти </a:t>
            </a:r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0.3% </a:t>
            </a: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повече</a:t>
            </a:r>
            <a:endParaRPr lang="bg-BG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03928" y="3237335"/>
            <a:ext cx="2312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Реален БВП към 2013 г</a:t>
            </a: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</a:t>
            </a:r>
          </a:p>
          <a:p>
            <a:pPr lvl="0"/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0.8% по-висок</a:t>
            </a:r>
          </a:p>
        </p:txBody>
      </p:sp>
      <p:sp>
        <p:nvSpPr>
          <p:cNvPr id="3" name="Rectangle 2"/>
          <p:cNvSpPr/>
          <p:nvPr/>
        </p:nvSpPr>
        <p:spPr>
          <a:xfrm>
            <a:off x="6226314" y="4322001"/>
            <a:ext cx="18946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Внос – с 1.7% по-голям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72425" y="4807669"/>
            <a:ext cx="2268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Средна </a:t>
            </a:r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работна заплата </a:t>
            </a: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страната – с </a:t>
            </a:r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приблизително </a:t>
            </a:r>
            <a:endParaRPr lang="bg-BG" sz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</a:t>
            </a:r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по-висока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21638" y="2028421"/>
            <a:ext cx="4706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g-BG" sz="1400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Макроикономически </a:t>
            </a:r>
            <a:r>
              <a:rPr lang="bg-BG" sz="1400" u="sng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ефекти       /</a:t>
            </a:r>
            <a:r>
              <a:rPr lang="bg-BG" sz="1400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Модел </a:t>
            </a:r>
            <a:r>
              <a:rPr lang="bg-BG" sz="1200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СИБИЛА</a:t>
            </a:r>
            <a:r>
              <a:rPr lang="bg-BG" sz="1400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70472" y="5568003"/>
            <a:ext cx="2165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Реализирано </a:t>
            </a:r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в сектор „Строителство“ към 2013 г. – с 7.7% по-високо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757263" y="2771737"/>
            <a:ext cx="1956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Брой на заетите </a:t>
            </a:r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 </a:t>
            </a:r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0.1% по-висок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246000" y="3474000"/>
            <a:ext cx="252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Правителствени </a:t>
            </a:r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 –  </a:t>
            </a:r>
            <a:endParaRPr lang="bg-BG" sz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15.6% по-големи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89895" y="4182335"/>
            <a:ext cx="1941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Частни инвестиции – с 2.5% по-високи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283396" y="4799254"/>
            <a:ext cx="21226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</a:t>
            </a:r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с 0.2% повече в реално изражение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193397" y="5378671"/>
            <a:ext cx="2572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Заетост </a:t>
            </a:r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производство </a:t>
            </a:r>
            <a:endParaRPr lang="bg-BG" sz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сектора на </a:t>
            </a:r>
            <a:endParaRPr lang="bg-BG" sz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bg-BG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строителството </a:t>
            </a:r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 приблизително </a:t>
            </a:r>
            <a:endParaRPr lang="bg-BG" sz="1200" dirty="0"/>
          </a:p>
          <a:p>
            <a:pPr lvl="0" algn="r"/>
            <a:r>
              <a:rPr lang="bg-BG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 по-високи </a:t>
            </a:r>
            <a:endParaRPr lang="bg-BG" sz="1200" dirty="0">
              <a:solidFill>
                <a:schemeClr val="accent5">
                  <a:lumMod val="75000"/>
                </a:schemeClr>
              </a:solidFill>
            </a:endParaRPr>
          </a:p>
          <a:p>
            <a:pPr lvl="0"/>
            <a:endParaRPr lang="bg-BG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1" name="Rectangle 250"/>
          <p:cNvSpPr/>
          <p:nvPr/>
        </p:nvSpPr>
        <p:spPr>
          <a:xfrm>
            <a:off x="-2971" y="1369348"/>
            <a:ext cx="12192000" cy="4830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0" bIns="72000" rtlCol="0" anchor="ctr"/>
          <a:lstStyle/>
          <a:p>
            <a:pPr>
              <a:lnSpc>
                <a:spcPct val="150000"/>
              </a:lnSpc>
            </a:pPr>
            <a:r>
              <a:rPr lang="bg-BG" sz="2400" b="1" dirty="0" smtClean="0">
                <a:solidFill>
                  <a:schemeClr val="accent5">
                    <a:lumMod val="50000"/>
                  </a:schemeClr>
                </a:solidFill>
              </a:rPr>
              <a:t>              Оперативна програма Регионално развитие 2007-2013</a:t>
            </a:r>
          </a:p>
        </p:txBody>
      </p:sp>
      <p:grpSp>
        <p:nvGrpSpPr>
          <p:cNvPr id="252" name="Group 251"/>
          <p:cNvGrpSpPr/>
          <p:nvPr/>
        </p:nvGrpSpPr>
        <p:grpSpPr>
          <a:xfrm>
            <a:off x="6231000" y="4967177"/>
            <a:ext cx="450000" cy="441823"/>
            <a:chOff x="400806" y="2980880"/>
            <a:chExt cx="1187060" cy="1159981"/>
          </a:xfrm>
        </p:grpSpPr>
        <p:sp>
          <p:nvSpPr>
            <p:cNvPr id="253" name="Oval 252"/>
            <p:cNvSpPr/>
            <p:nvPr/>
          </p:nvSpPr>
          <p:spPr>
            <a:xfrm>
              <a:off x="400806" y="3607461"/>
              <a:ext cx="1187060" cy="533400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  <a:alpha val="70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2" name="Group 271"/>
            <p:cNvGrpSpPr/>
            <p:nvPr/>
          </p:nvGrpSpPr>
          <p:grpSpPr>
            <a:xfrm>
              <a:off x="540872" y="2980880"/>
              <a:ext cx="906928" cy="906928"/>
              <a:chOff x="345840" y="3414155"/>
              <a:chExt cx="1120141" cy="1120140"/>
            </a:xfrm>
          </p:grpSpPr>
          <p:sp>
            <p:nvSpPr>
              <p:cNvPr id="310" name="Oval 309"/>
              <p:cNvSpPr/>
              <p:nvPr/>
            </p:nvSpPr>
            <p:spPr>
              <a:xfrm>
                <a:off x="345840" y="3414155"/>
                <a:ext cx="1120141" cy="112014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" name="Oval 386"/>
              <p:cNvSpPr/>
              <p:nvPr/>
            </p:nvSpPr>
            <p:spPr>
              <a:xfrm>
                <a:off x="429335" y="4210520"/>
                <a:ext cx="953144" cy="301967"/>
              </a:xfrm>
              <a:custGeom>
                <a:avLst/>
                <a:gdLst/>
                <a:ahLst/>
                <a:cxnLst/>
                <a:rect l="l" t="t" r="r" b="b"/>
                <a:pathLst>
                  <a:path w="1631433" h="516857">
                    <a:moveTo>
                      <a:pt x="1631433" y="0"/>
                    </a:moveTo>
                    <a:cubicBezTo>
                      <a:pt x="1484412" y="306093"/>
                      <a:pt x="1171289" y="516857"/>
                      <a:pt x="808939" y="516857"/>
                    </a:cubicBezTo>
                    <a:cubicBezTo>
                      <a:pt x="457720" y="516857"/>
                      <a:pt x="152749" y="318843"/>
                      <a:pt x="0" y="28139"/>
                    </a:cubicBezTo>
                    <a:cubicBezTo>
                      <a:pt x="176185" y="284482"/>
                      <a:pt x="471647" y="452035"/>
                      <a:pt x="806243" y="452035"/>
                    </a:cubicBezTo>
                    <a:cubicBezTo>
                      <a:pt x="1153007" y="452035"/>
                      <a:pt x="1457738" y="272075"/>
                      <a:pt x="1631433" y="0"/>
                    </a:cubicBezTo>
                    <a:close/>
                  </a:path>
                </a:pathLst>
              </a:custGeom>
              <a:solidFill>
                <a:sysClr val="window" lastClr="FFFFFF">
                  <a:alpha val="71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464852" y="3440925"/>
                <a:ext cx="882111" cy="775612"/>
              </a:xfrm>
              <a:prstGeom prst="ellipse">
                <a:avLst/>
              </a:prstGeom>
              <a:gradFill>
                <a:gsLst>
                  <a:gs pos="0">
                    <a:sysClr val="window" lastClr="FFFFFF">
                      <a:lumMod val="100000"/>
                      <a:alpha val="90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3" name="Group 312"/>
          <p:cNvGrpSpPr/>
          <p:nvPr/>
        </p:nvGrpSpPr>
        <p:grpSpPr>
          <a:xfrm>
            <a:off x="8256000" y="5786562"/>
            <a:ext cx="482530" cy="432438"/>
            <a:chOff x="400806" y="2980881"/>
            <a:chExt cx="1187060" cy="1159980"/>
          </a:xfrm>
        </p:grpSpPr>
        <p:sp>
          <p:nvSpPr>
            <p:cNvPr id="314" name="Oval 313"/>
            <p:cNvSpPr/>
            <p:nvPr/>
          </p:nvSpPr>
          <p:spPr>
            <a:xfrm>
              <a:off x="400806" y="3607461"/>
              <a:ext cx="1187060" cy="533400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  <a:alpha val="70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15" name="Group 314"/>
            <p:cNvGrpSpPr/>
            <p:nvPr/>
          </p:nvGrpSpPr>
          <p:grpSpPr>
            <a:xfrm>
              <a:off x="540872" y="2980881"/>
              <a:ext cx="906928" cy="906928"/>
              <a:chOff x="345837" y="3414157"/>
              <a:chExt cx="1120140" cy="1120140"/>
            </a:xfrm>
          </p:grpSpPr>
          <p:sp>
            <p:nvSpPr>
              <p:cNvPr id="316" name="Oval 315"/>
              <p:cNvSpPr/>
              <p:nvPr/>
            </p:nvSpPr>
            <p:spPr>
              <a:xfrm>
                <a:off x="345837" y="3414157"/>
                <a:ext cx="1120140" cy="112014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" name="Oval 386"/>
              <p:cNvSpPr/>
              <p:nvPr/>
            </p:nvSpPr>
            <p:spPr>
              <a:xfrm>
                <a:off x="429335" y="4210520"/>
                <a:ext cx="953144" cy="301967"/>
              </a:xfrm>
              <a:custGeom>
                <a:avLst/>
                <a:gdLst/>
                <a:ahLst/>
                <a:cxnLst/>
                <a:rect l="l" t="t" r="r" b="b"/>
                <a:pathLst>
                  <a:path w="1631433" h="516857">
                    <a:moveTo>
                      <a:pt x="1631433" y="0"/>
                    </a:moveTo>
                    <a:cubicBezTo>
                      <a:pt x="1484412" y="306093"/>
                      <a:pt x="1171289" y="516857"/>
                      <a:pt x="808939" y="516857"/>
                    </a:cubicBezTo>
                    <a:cubicBezTo>
                      <a:pt x="457720" y="516857"/>
                      <a:pt x="152749" y="318843"/>
                      <a:pt x="0" y="28139"/>
                    </a:cubicBezTo>
                    <a:cubicBezTo>
                      <a:pt x="176185" y="284482"/>
                      <a:pt x="471647" y="452035"/>
                      <a:pt x="806243" y="452035"/>
                    </a:cubicBezTo>
                    <a:cubicBezTo>
                      <a:pt x="1153007" y="452035"/>
                      <a:pt x="1457738" y="272075"/>
                      <a:pt x="1631433" y="0"/>
                    </a:cubicBezTo>
                    <a:close/>
                  </a:path>
                </a:pathLst>
              </a:custGeom>
              <a:solidFill>
                <a:sysClr val="window" lastClr="FFFFFF">
                  <a:alpha val="71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464852" y="3440925"/>
                <a:ext cx="882111" cy="775612"/>
              </a:xfrm>
              <a:prstGeom prst="ellipse">
                <a:avLst/>
              </a:prstGeom>
              <a:gradFill>
                <a:gsLst>
                  <a:gs pos="0">
                    <a:sysClr val="window" lastClr="FFFFFF">
                      <a:lumMod val="100000"/>
                      <a:alpha val="90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9" name="Group 318"/>
          <p:cNvGrpSpPr/>
          <p:nvPr/>
        </p:nvGrpSpPr>
        <p:grpSpPr>
          <a:xfrm>
            <a:off x="8198647" y="4348864"/>
            <a:ext cx="462353" cy="430136"/>
            <a:chOff x="400806" y="2980880"/>
            <a:chExt cx="1187060" cy="1159981"/>
          </a:xfrm>
        </p:grpSpPr>
        <p:sp>
          <p:nvSpPr>
            <p:cNvPr id="320" name="Oval 319"/>
            <p:cNvSpPr/>
            <p:nvPr/>
          </p:nvSpPr>
          <p:spPr>
            <a:xfrm>
              <a:off x="400806" y="3607461"/>
              <a:ext cx="1187060" cy="533400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  <a:alpha val="70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21" name="Group 320"/>
            <p:cNvGrpSpPr/>
            <p:nvPr/>
          </p:nvGrpSpPr>
          <p:grpSpPr>
            <a:xfrm>
              <a:off x="540872" y="2980880"/>
              <a:ext cx="906928" cy="906928"/>
              <a:chOff x="345838" y="3414159"/>
              <a:chExt cx="1120142" cy="1120141"/>
            </a:xfrm>
          </p:grpSpPr>
          <p:sp>
            <p:nvSpPr>
              <p:cNvPr id="322" name="Oval 321"/>
              <p:cNvSpPr/>
              <p:nvPr/>
            </p:nvSpPr>
            <p:spPr>
              <a:xfrm>
                <a:off x="345838" y="3414159"/>
                <a:ext cx="1120142" cy="1120141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" name="Oval 386"/>
              <p:cNvSpPr/>
              <p:nvPr/>
            </p:nvSpPr>
            <p:spPr>
              <a:xfrm>
                <a:off x="429335" y="4210520"/>
                <a:ext cx="953144" cy="301967"/>
              </a:xfrm>
              <a:custGeom>
                <a:avLst/>
                <a:gdLst/>
                <a:ahLst/>
                <a:cxnLst/>
                <a:rect l="l" t="t" r="r" b="b"/>
                <a:pathLst>
                  <a:path w="1631433" h="516857">
                    <a:moveTo>
                      <a:pt x="1631433" y="0"/>
                    </a:moveTo>
                    <a:cubicBezTo>
                      <a:pt x="1484412" y="306093"/>
                      <a:pt x="1171289" y="516857"/>
                      <a:pt x="808939" y="516857"/>
                    </a:cubicBezTo>
                    <a:cubicBezTo>
                      <a:pt x="457720" y="516857"/>
                      <a:pt x="152749" y="318843"/>
                      <a:pt x="0" y="28139"/>
                    </a:cubicBezTo>
                    <a:cubicBezTo>
                      <a:pt x="176185" y="284482"/>
                      <a:pt x="471647" y="452035"/>
                      <a:pt x="806243" y="452035"/>
                    </a:cubicBezTo>
                    <a:cubicBezTo>
                      <a:pt x="1153007" y="452035"/>
                      <a:pt x="1457738" y="272075"/>
                      <a:pt x="1631433" y="0"/>
                    </a:cubicBezTo>
                    <a:close/>
                  </a:path>
                </a:pathLst>
              </a:custGeom>
              <a:solidFill>
                <a:sysClr val="window" lastClr="FFFFFF">
                  <a:alpha val="71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" name="Oval 323"/>
              <p:cNvSpPr/>
              <p:nvPr/>
            </p:nvSpPr>
            <p:spPr>
              <a:xfrm>
                <a:off x="464852" y="3440925"/>
                <a:ext cx="882111" cy="775612"/>
              </a:xfrm>
              <a:prstGeom prst="ellipse">
                <a:avLst/>
              </a:prstGeom>
              <a:gradFill>
                <a:gsLst>
                  <a:gs pos="0">
                    <a:sysClr val="window" lastClr="FFFFFF">
                      <a:lumMod val="100000"/>
                      <a:alpha val="90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5" name="Group 324"/>
          <p:cNvGrpSpPr/>
          <p:nvPr/>
        </p:nvGrpSpPr>
        <p:grpSpPr>
          <a:xfrm>
            <a:off x="9274733" y="2934952"/>
            <a:ext cx="482530" cy="432438"/>
            <a:chOff x="400806" y="2980881"/>
            <a:chExt cx="1187060" cy="1159980"/>
          </a:xfrm>
        </p:grpSpPr>
        <p:sp>
          <p:nvSpPr>
            <p:cNvPr id="326" name="Oval 325"/>
            <p:cNvSpPr/>
            <p:nvPr/>
          </p:nvSpPr>
          <p:spPr>
            <a:xfrm>
              <a:off x="400806" y="3607461"/>
              <a:ext cx="1187060" cy="533400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  <a:alpha val="70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27" name="Group 326"/>
            <p:cNvGrpSpPr/>
            <p:nvPr/>
          </p:nvGrpSpPr>
          <p:grpSpPr>
            <a:xfrm>
              <a:off x="540872" y="2980881"/>
              <a:ext cx="906928" cy="906928"/>
              <a:chOff x="345837" y="3414157"/>
              <a:chExt cx="1120140" cy="1120140"/>
            </a:xfrm>
          </p:grpSpPr>
          <p:sp>
            <p:nvSpPr>
              <p:cNvPr id="328" name="Oval 327"/>
              <p:cNvSpPr/>
              <p:nvPr/>
            </p:nvSpPr>
            <p:spPr>
              <a:xfrm>
                <a:off x="345837" y="3414157"/>
                <a:ext cx="1120140" cy="112014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" name="Oval 386"/>
              <p:cNvSpPr/>
              <p:nvPr/>
            </p:nvSpPr>
            <p:spPr>
              <a:xfrm>
                <a:off x="429335" y="4210520"/>
                <a:ext cx="953144" cy="301967"/>
              </a:xfrm>
              <a:custGeom>
                <a:avLst/>
                <a:gdLst/>
                <a:ahLst/>
                <a:cxnLst/>
                <a:rect l="l" t="t" r="r" b="b"/>
                <a:pathLst>
                  <a:path w="1631433" h="516857">
                    <a:moveTo>
                      <a:pt x="1631433" y="0"/>
                    </a:moveTo>
                    <a:cubicBezTo>
                      <a:pt x="1484412" y="306093"/>
                      <a:pt x="1171289" y="516857"/>
                      <a:pt x="808939" y="516857"/>
                    </a:cubicBezTo>
                    <a:cubicBezTo>
                      <a:pt x="457720" y="516857"/>
                      <a:pt x="152749" y="318843"/>
                      <a:pt x="0" y="28139"/>
                    </a:cubicBezTo>
                    <a:cubicBezTo>
                      <a:pt x="176185" y="284482"/>
                      <a:pt x="471647" y="452035"/>
                      <a:pt x="806243" y="452035"/>
                    </a:cubicBezTo>
                    <a:cubicBezTo>
                      <a:pt x="1153007" y="452035"/>
                      <a:pt x="1457738" y="272075"/>
                      <a:pt x="1631433" y="0"/>
                    </a:cubicBezTo>
                    <a:close/>
                  </a:path>
                </a:pathLst>
              </a:custGeom>
              <a:solidFill>
                <a:sysClr val="window" lastClr="FFFFFF">
                  <a:alpha val="71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464852" y="3440925"/>
                <a:ext cx="882111" cy="775612"/>
              </a:xfrm>
              <a:prstGeom prst="ellipse">
                <a:avLst/>
              </a:prstGeom>
              <a:gradFill>
                <a:gsLst>
                  <a:gs pos="0">
                    <a:sysClr val="window" lastClr="FFFFFF">
                      <a:lumMod val="100000"/>
                      <a:alpha val="90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1" name="Group 330"/>
          <p:cNvGrpSpPr/>
          <p:nvPr/>
        </p:nvGrpSpPr>
        <p:grpSpPr>
          <a:xfrm>
            <a:off x="11305611" y="3752414"/>
            <a:ext cx="462353" cy="430136"/>
            <a:chOff x="400806" y="2980880"/>
            <a:chExt cx="1187060" cy="1159981"/>
          </a:xfrm>
        </p:grpSpPr>
        <p:sp>
          <p:nvSpPr>
            <p:cNvPr id="332" name="Oval 331"/>
            <p:cNvSpPr/>
            <p:nvPr/>
          </p:nvSpPr>
          <p:spPr>
            <a:xfrm>
              <a:off x="400806" y="3607461"/>
              <a:ext cx="1187060" cy="533400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  <a:alpha val="70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33" name="Group 332"/>
            <p:cNvGrpSpPr/>
            <p:nvPr/>
          </p:nvGrpSpPr>
          <p:grpSpPr>
            <a:xfrm>
              <a:off x="540872" y="2980880"/>
              <a:ext cx="906928" cy="906928"/>
              <a:chOff x="345838" y="3414159"/>
              <a:chExt cx="1120142" cy="1120141"/>
            </a:xfrm>
          </p:grpSpPr>
          <p:sp>
            <p:nvSpPr>
              <p:cNvPr id="334" name="Oval 333"/>
              <p:cNvSpPr/>
              <p:nvPr/>
            </p:nvSpPr>
            <p:spPr>
              <a:xfrm>
                <a:off x="345838" y="3414159"/>
                <a:ext cx="1120142" cy="1120141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" name="Oval 386"/>
              <p:cNvSpPr/>
              <p:nvPr/>
            </p:nvSpPr>
            <p:spPr>
              <a:xfrm>
                <a:off x="429335" y="4210520"/>
                <a:ext cx="953144" cy="301967"/>
              </a:xfrm>
              <a:custGeom>
                <a:avLst/>
                <a:gdLst/>
                <a:ahLst/>
                <a:cxnLst/>
                <a:rect l="l" t="t" r="r" b="b"/>
                <a:pathLst>
                  <a:path w="1631433" h="516857">
                    <a:moveTo>
                      <a:pt x="1631433" y="0"/>
                    </a:moveTo>
                    <a:cubicBezTo>
                      <a:pt x="1484412" y="306093"/>
                      <a:pt x="1171289" y="516857"/>
                      <a:pt x="808939" y="516857"/>
                    </a:cubicBezTo>
                    <a:cubicBezTo>
                      <a:pt x="457720" y="516857"/>
                      <a:pt x="152749" y="318843"/>
                      <a:pt x="0" y="28139"/>
                    </a:cubicBezTo>
                    <a:cubicBezTo>
                      <a:pt x="176185" y="284482"/>
                      <a:pt x="471647" y="452035"/>
                      <a:pt x="806243" y="452035"/>
                    </a:cubicBezTo>
                    <a:cubicBezTo>
                      <a:pt x="1153007" y="452035"/>
                      <a:pt x="1457738" y="272075"/>
                      <a:pt x="1631433" y="0"/>
                    </a:cubicBezTo>
                    <a:close/>
                  </a:path>
                </a:pathLst>
              </a:custGeom>
              <a:solidFill>
                <a:sysClr val="window" lastClr="FFFFFF">
                  <a:alpha val="71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464852" y="3440925"/>
                <a:ext cx="882111" cy="775612"/>
              </a:xfrm>
              <a:prstGeom prst="ellipse">
                <a:avLst/>
              </a:prstGeom>
              <a:gradFill>
                <a:gsLst>
                  <a:gs pos="0">
                    <a:sysClr val="window" lastClr="FFFFFF">
                      <a:lumMod val="100000"/>
                      <a:alpha val="90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7" name="Group 336"/>
          <p:cNvGrpSpPr/>
          <p:nvPr/>
        </p:nvGrpSpPr>
        <p:grpSpPr>
          <a:xfrm>
            <a:off x="9291000" y="4202177"/>
            <a:ext cx="450000" cy="441823"/>
            <a:chOff x="400806" y="2980880"/>
            <a:chExt cx="1187060" cy="1159981"/>
          </a:xfrm>
        </p:grpSpPr>
        <p:sp>
          <p:nvSpPr>
            <p:cNvPr id="338" name="Oval 337"/>
            <p:cNvSpPr/>
            <p:nvPr/>
          </p:nvSpPr>
          <p:spPr>
            <a:xfrm>
              <a:off x="400806" y="3607461"/>
              <a:ext cx="1187060" cy="533400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  <a:alpha val="70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39" name="Group 338"/>
            <p:cNvGrpSpPr/>
            <p:nvPr/>
          </p:nvGrpSpPr>
          <p:grpSpPr>
            <a:xfrm>
              <a:off x="540872" y="2980880"/>
              <a:ext cx="906928" cy="906928"/>
              <a:chOff x="345840" y="3414155"/>
              <a:chExt cx="1120141" cy="1120140"/>
            </a:xfrm>
          </p:grpSpPr>
          <p:sp>
            <p:nvSpPr>
              <p:cNvPr id="340" name="Oval 339"/>
              <p:cNvSpPr/>
              <p:nvPr/>
            </p:nvSpPr>
            <p:spPr>
              <a:xfrm>
                <a:off x="345840" y="3414155"/>
                <a:ext cx="1120141" cy="112014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1" name="Oval 386"/>
              <p:cNvSpPr/>
              <p:nvPr/>
            </p:nvSpPr>
            <p:spPr>
              <a:xfrm>
                <a:off x="429335" y="4210520"/>
                <a:ext cx="953144" cy="301967"/>
              </a:xfrm>
              <a:custGeom>
                <a:avLst/>
                <a:gdLst/>
                <a:ahLst/>
                <a:cxnLst/>
                <a:rect l="l" t="t" r="r" b="b"/>
                <a:pathLst>
                  <a:path w="1631433" h="516857">
                    <a:moveTo>
                      <a:pt x="1631433" y="0"/>
                    </a:moveTo>
                    <a:cubicBezTo>
                      <a:pt x="1484412" y="306093"/>
                      <a:pt x="1171289" y="516857"/>
                      <a:pt x="808939" y="516857"/>
                    </a:cubicBezTo>
                    <a:cubicBezTo>
                      <a:pt x="457720" y="516857"/>
                      <a:pt x="152749" y="318843"/>
                      <a:pt x="0" y="28139"/>
                    </a:cubicBezTo>
                    <a:cubicBezTo>
                      <a:pt x="176185" y="284482"/>
                      <a:pt x="471647" y="452035"/>
                      <a:pt x="806243" y="452035"/>
                    </a:cubicBezTo>
                    <a:cubicBezTo>
                      <a:pt x="1153007" y="452035"/>
                      <a:pt x="1457738" y="272075"/>
                      <a:pt x="1631433" y="0"/>
                    </a:cubicBezTo>
                    <a:close/>
                  </a:path>
                </a:pathLst>
              </a:custGeom>
              <a:solidFill>
                <a:sysClr val="window" lastClr="FFFFFF">
                  <a:alpha val="71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464852" y="3440925"/>
                <a:ext cx="882111" cy="775612"/>
              </a:xfrm>
              <a:prstGeom prst="ellipse">
                <a:avLst/>
              </a:prstGeom>
              <a:gradFill>
                <a:gsLst>
                  <a:gs pos="0">
                    <a:sysClr val="window" lastClr="FFFFFF">
                      <a:lumMod val="100000"/>
                      <a:alpha val="90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3" name="Group 342"/>
          <p:cNvGrpSpPr/>
          <p:nvPr/>
        </p:nvGrpSpPr>
        <p:grpSpPr>
          <a:xfrm>
            <a:off x="9303470" y="5786562"/>
            <a:ext cx="482530" cy="432438"/>
            <a:chOff x="400806" y="2980881"/>
            <a:chExt cx="1187060" cy="1159980"/>
          </a:xfrm>
        </p:grpSpPr>
        <p:sp>
          <p:nvSpPr>
            <p:cNvPr id="344" name="Oval 343"/>
            <p:cNvSpPr/>
            <p:nvPr/>
          </p:nvSpPr>
          <p:spPr>
            <a:xfrm>
              <a:off x="400806" y="3607461"/>
              <a:ext cx="1187060" cy="533400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  <a:alpha val="70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45" name="Group 344"/>
            <p:cNvGrpSpPr/>
            <p:nvPr/>
          </p:nvGrpSpPr>
          <p:grpSpPr>
            <a:xfrm>
              <a:off x="540872" y="2980881"/>
              <a:ext cx="906928" cy="906928"/>
              <a:chOff x="345837" y="3414157"/>
              <a:chExt cx="1120140" cy="1120140"/>
            </a:xfrm>
          </p:grpSpPr>
          <p:sp>
            <p:nvSpPr>
              <p:cNvPr id="346" name="Oval 345"/>
              <p:cNvSpPr/>
              <p:nvPr/>
            </p:nvSpPr>
            <p:spPr>
              <a:xfrm>
                <a:off x="345837" y="3414157"/>
                <a:ext cx="1120140" cy="112014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7" name="Oval 386"/>
              <p:cNvSpPr/>
              <p:nvPr/>
            </p:nvSpPr>
            <p:spPr>
              <a:xfrm>
                <a:off x="429335" y="4210520"/>
                <a:ext cx="953144" cy="301967"/>
              </a:xfrm>
              <a:custGeom>
                <a:avLst/>
                <a:gdLst/>
                <a:ahLst/>
                <a:cxnLst/>
                <a:rect l="l" t="t" r="r" b="b"/>
                <a:pathLst>
                  <a:path w="1631433" h="516857">
                    <a:moveTo>
                      <a:pt x="1631433" y="0"/>
                    </a:moveTo>
                    <a:cubicBezTo>
                      <a:pt x="1484412" y="306093"/>
                      <a:pt x="1171289" y="516857"/>
                      <a:pt x="808939" y="516857"/>
                    </a:cubicBezTo>
                    <a:cubicBezTo>
                      <a:pt x="457720" y="516857"/>
                      <a:pt x="152749" y="318843"/>
                      <a:pt x="0" y="28139"/>
                    </a:cubicBezTo>
                    <a:cubicBezTo>
                      <a:pt x="176185" y="284482"/>
                      <a:pt x="471647" y="452035"/>
                      <a:pt x="806243" y="452035"/>
                    </a:cubicBezTo>
                    <a:cubicBezTo>
                      <a:pt x="1153007" y="452035"/>
                      <a:pt x="1457738" y="272075"/>
                      <a:pt x="1631433" y="0"/>
                    </a:cubicBezTo>
                    <a:close/>
                  </a:path>
                </a:pathLst>
              </a:custGeom>
              <a:solidFill>
                <a:sysClr val="window" lastClr="FFFFFF">
                  <a:alpha val="71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64852" y="3440925"/>
                <a:ext cx="882111" cy="775612"/>
              </a:xfrm>
              <a:prstGeom prst="ellipse">
                <a:avLst/>
              </a:prstGeom>
              <a:gradFill>
                <a:gsLst>
                  <a:gs pos="0">
                    <a:sysClr val="window" lastClr="FFFFFF">
                      <a:lumMod val="100000"/>
                      <a:alpha val="90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9" name="Group 348"/>
          <p:cNvGrpSpPr/>
          <p:nvPr/>
        </p:nvGrpSpPr>
        <p:grpSpPr>
          <a:xfrm>
            <a:off x="11305613" y="4888864"/>
            <a:ext cx="462353" cy="430136"/>
            <a:chOff x="400806" y="2980880"/>
            <a:chExt cx="1187060" cy="1159981"/>
          </a:xfrm>
        </p:grpSpPr>
        <p:sp>
          <p:nvSpPr>
            <p:cNvPr id="350" name="Oval 349"/>
            <p:cNvSpPr/>
            <p:nvPr/>
          </p:nvSpPr>
          <p:spPr>
            <a:xfrm>
              <a:off x="400806" y="3607461"/>
              <a:ext cx="1187060" cy="533400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  <a:alpha val="70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51" name="Group 350"/>
            <p:cNvGrpSpPr/>
            <p:nvPr/>
          </p:nvGrpSpPr>
          <p:grpSpPr>
            <a:xfrm>
              <a:off x="540872" y="2980880"/>
              <a:ext cx="906928" cy="906928"/>
              <a:chOff x="345838" y="3414159"/>
              <a:chExt cx="1120142" cy="1120141"/>
            </a:xfrm>
          </p:grpSpPr>
          <p:sp>
            <p:nvSpPr>
              <p:cNvPr id="352" name="Oval 351"/>
              <p:cNvSpPr/>
              <p:nvPr/>
            </p:nvSpPr>
            <p:spPr>
              <a:xfrm>
                <a:off x="345838" y="3414159"/>
                <a:ext cx="1120142" cy="1120141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3" name="Oval 386"/>
              <p:cNvSpPr/>
              <p:nvPr/>
            </p:nvSpPr>
            <p:spPr>
              <a:xfrm>
                <a:off x="429335" y="4210520"/>
                <a:ext cx="953144" cy="301967"/>
              </a:xfrm>
              <a:custGeom>
                <a:avLst/>
                <a:gdLst/>
                <a:ahLst/>
                <a:cxnLst/>
                <a:rect l="l" t="t" r="r" b="b"/>
                <a:pathLst>
                  <a:path w="1631433" h="516857">
                    <a:moveTo>
                      <a:pt x="1631433" y="0"/>
                    </a:moveTo>
                    <a:cubicBezTo>
                      <a:pt x="1484412" y="306093"/>
                      <a:pt x="1171289" y="516857"/>
                      <a:pt x="808939" y="516857"/>
                    </a:cubicBezTo>
                    <a:cubicBezTo>
                      <a:pt x="457720" y="516857"/>
                      <a:pt x="152749" y="318843"/>
                      <a:pt x="0" y="28139"/>
                    </a:cubicBezTo>
                    <a:cubicBezTo>
                      <a:pt x="176185" y="284482"/>
                      <a:pt x="471647" y="452035"/>
                      <a:pt x="806243" y="452035"/>
                    </a:cubicBezTo>
                    <a:cubicBezTo>
                      <a:pt x="1153007" y="452035"/>
                      <a:pt x="1457738" y="272075"/>
                      <a:pt x="1631433" y="0"/>
                    </a:cubicBezTo>
                    <a:close/>
                  </a:path>
                </a:pathLst>
              </a:custGeom>
              <a:solidFill>
                <a:sysClr val="window" lastClr="FFFFFF">
                  <a:alpha val="71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464852" y="3440925"/>
                <a:ext cx="882111" cy="775612"/>
              </a:xfrm>
              <a:prstGeom prst="ellipse">
                <a:avLst/>
              </a:prstGeom>
              <a:gradFill>
                <a:gsLst>
                  <a:gs pos="0">
                    <a:sysClr val="window" lastClr="FFFFFF">
                      <a:lumMod val="100000"/>
                      <a:alpha val="90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3" name="Picture 2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77" y="4430625"/>
            <a:ext cx="137369" cy="1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190" y="1393157"/>
            <a:ext cx="332978" cy="43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99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1858</TotalTime>
  <Words>2248</Words>
  <Application>Microsoft Office PowerPoint</Application>
  <PresentationFormat>Custom</PresentationFormat>
  <Paragraphs>525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Mimi</dc:creator>
  <cp:lastModifiedBy>Yova Apostolova</cp:lastModifiedBy>
  <cp:revision>415</cp:revision>
  <dcterms:created xsi:type="dcterms:W3CDTF">2017-06-18T19:16:18Z</dcterms:created>
  <dcterms:modified xsi:type="dcterms:W3CDTF">2017-06-29T08:16:13Z</dcterms:modified>
</cp:coreProperties>
</file>