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 bookmarkIdSeed="2">
  <p:sldMasterIdLst>
    <p:sldMasterId id="2147484037" r:id="rId4"/>
  </p:sldMasterIdLst>
  <p:notesMasterIdLst>
    <p:notesMasterId r:id="rId24"/>
  </p:notesMasterIdLst>
  <p:handoutMasterIdLst>
    <p:handoutMasterId r:id="rId25"/>
  </p:handoutMasterIdLst>
  <p:sldIdLst>
    <p:sldId id="283" r:id="rId5"/>
    <p:sldId id="304" r:id="rId6"/>
    <p:sldId id="305" r:id="rId7"/>
    <p:sldId id="306" r:id="rId8"/>
    <p:sldId id="310" r:id="rId9"/>
    <p:sldId id="309" r:id="rId10"/>
    <p:sldId id="308" r:id="rId11"/>
    <p:sldId id="311" r:id="rId12"/>
    <p:sldId id="312" r:id="rId13"/>
    <p:sldId id="318" r:id="rId14"/>
    <p:sldId id="314" r:id="rId15"/>
    <p:sldId id="315" r:id="rId16"/>
    <p:sldId id="316" r:id="rId17"/>
    <p:sldId id="317" r:id="rId18"/>
    <p:sldId id="320" r:id="rId19"/>
    <p:sldId id="321" r:id="rId20"/>
    <p:sldId id="319" r:id="rId21"/>
    <p:sldId id="322" r:id="rId22"/>
    <p:sldId id="290" r:id="rId23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10337-77AD-4F62-AB90-FD3FBD4277AD}" type="datetimeFigureOut">
              <a:rPr lang="bg-BG" smtClean="0"/>
              <a:t>28.6.2024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DD4F8-5484-4B96-8D4B-82D229CCF9C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22285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52ADB1-275D-430A-89EE-5C7E6CFF6FF2}" type="datetimeFigureOut">
              <a:rPr lang="en-US" smtClean="0"/>
              <a:t>6/28/2024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25628-3A68-42F4-BA86-9818179531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9258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5628-3A68-42F4-BA86-98181795314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035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5628-3A68-42F4-BA86-98181795314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269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5628-3A68-42F4-BA86-98181795314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7634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25628-3A68-42F4-BA86-98181795314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657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8677B-9D33-4404-9D30-F646AA2C258E}" type="datetime1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005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782200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12859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1464686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182749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226708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1674001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624192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804025"/>
          </a:xfrm>
          <a:solidFill>
            <a:schemeClr val="bg1">
              <a:lumMod val="85000"/>
            </a:schemeClr>
          </a:solidFill>
        </p:spPr>
        <p:txBody>
          <a:bodyPr tIns="1728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661395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Slide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5700" y="2204792"/>
            <a:ext cx="5956300" cy="1944000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35700" y="41488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180000" tIns="180000" rIns="252000" bIns="18000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524778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1087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er Slid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11412" y="0"/>
            <a:ext cx="9780588" cy="6371351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</a:t>
            </a:r>
            <a:br>
              <a:rPr lang="en-US" noProof="0" dirty="0"/>
            </a:br>
            <a:r>
              <a:rPr lang="en-US" noProof="0" dirty="0"/>
              <a:t>your Photo Here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9E4D4535-D519-40ED-B8A4-2EA1276BB6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10760"/>
            <a:ext cx="5956300" cy="1100565"/>
          </a:xfrm>
          <a:solidFill>
            <a:schemeClr val="tx1">
              <a:alpha val="80000"/>
            </a:schemeClr>
          </a:solidFill>
        </p:spPr>
        <p:txBody>
          <a:bodyPr lIns="252000" tIns="180000" rIns="180000" bIns="180000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266700" indent="0" algn="r">
              <a:buNone/>
              <a:defRPr sz="1800">
                <a:solidFill>
                  <a:schemeClr val="bg1"/>
                </a:solidFill>
              </a:defRPr>
            </a:lvl2pPr>
            <a:lvl3pPr marL="542925" indent="0" algn="r">
              <a:buNone/>
              <a:defRPr sz="1800">
                <a:solidFill>
                  <a:schemeClr val="bg1"/>
                </a:solidFill>
              </a:defRPr>
            </a:lvl3pPr>
            <a:lvl4pPr marL="809625" indent="0" algn="r">
              <a:buNone/>
              <a:defRPr sz="1800">
                <a:solidFill>
                  <a:schemeClr val="bg1"/>
                </a:solidFill>
              </a:defRPr>
            </a:lvl4pPr>
            <a:lvl5pPr marL="1076325" indent="0" algn="r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8062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01805257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11800" y="3802899"/>
            <a:ext cx="4648200" cy="985000"/>
          </a:xfrm>
          <a:solidFill>
            <a:schemeClr val="bg1"/>
          </a:solidFill>
        </p:spPr>
        <p:txBody>
          <a:bodyPr lIns="180000" tIns="180000" rIns="180000" bIns="180000"/>
          <a:lstStyle>
            <a:lvl1pPr algn="r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11800" y="4787900"/>
            <a:ext cx="4648200" cy="1162800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2668686"/>
            <a:ext cx="5472000" cy="299942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508F53F-6AA2-4060-904A-BC90211DC043}"/>
              </a:ext>
            </a:extLst>
          </p:cNvPr>
          <p:cNvSpPr/>
          <p:nvPr userDrawn="1"/>
        </p:nvSpPr>
        <p:spPr>
          <a:xfrm>
            <a:off x="9348588" y="3700775"/>
            <a:ext cx="2411412" cy="1148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6372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mage Layou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-1"/>
            <a:ext cx="6096000" cy="6371351"/>
          </a:xfrm>
          <a:solidFill>
            <a:schemeClr val="bg1">
              <a:lumMod val="95000"/>
            </a:schemeClr>
          </a:solidFill>
        </p:spPr>
        <p:txBody>
          <a:bodyPr tIns="1584000" anchor="t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18100" y="1869795"/>
            <a:ext cx="6641900" cy="1124345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/>
          <a:lstStyle>
            <a:lvl1pPr algn="l"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118334" y="2994141"/>
            <a:ext cx="6641626" cy="590155"/>
          </a:xfr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8000" y="3763648"/>
            <a:ext cx="5472000" cy="2428351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A5285E0-8F27-49C4-AADF-92A3B72D41FD}"/>
              </a:ext>
            </a:extLst>
          </p:cNvPr>
          <p:cNvSpPr/>
          <p:nvPr userDrawn="1"/>
        </p:nvSpPr>
        <p:spPr>
          <a:xfrm>
            <a:off x="9775824" y="1762069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18183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mparison Left Placeholder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2307689"/>
            <a:ext cx="5472000" cy="3600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815037"/>
            <a:ext cx="5472000" cy="33769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2" name="Comparison Left Placeholder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2308214"/>
            <a:ext cx="5472000" cy="358775"/>
          </a:xfrm>
        </p:spPr>
        <p:txBody>
          <a:bodyPr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2812214"/>
            <a:ext cx="5472113" cy="3379036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0" name="Rectangle 9" descr="Accent block left">
            <a:extLst>
              <a:ext uri="{FF2B5EF4-FFF2-40B4-BE49-F238E27FC236}">
                <a16:creationId xmlns:a16="http://schemas.microsoft.com/office/drawing/2014/main" id="{BBC0CAF5-0DE6-4BEA-824E-124A54A76AC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2100317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1" name="Rectangle 10" descr="Accent bar right&#10;">
            <a:extLst>
              <a:ext uri="{FF2B5EF4-FFF2-40B4-BE49-F238E27FC236}">
                <a16:creationId xmlns:a16="http://schemas.microsoft.com/office/drawing/2014/main" id="{ED008080-B2F5-441A-8B15-30AE86BBF94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2100317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422079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1"/>
            <a:ext cx="12192000" cy="6371350"/>
          </a:xfr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&amp; Drop your photo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0" y="5359400"/>
            <a:ext cx="5664000" cy="565899"/>
          </a:xfrm>
          <a:solidFill>
            <a:schemeClr val="tx1"/>
          </a:solidFill>
        </p:spPr>
        <p:txBody>
          <a:bodyPr lIns="180000" tIns="180000" rIns="180000" bIns="180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/>
              <a:t>Enter your caption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8E7C83-06D7-4C5B-85B7-0E5713B4FA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25828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EB7F0EE8-BE52-4A79-8FC8-4A2487FA01F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780102" cy="6804025"/>
          </a:xfrm>
          <a:solidFill>
            <a:schemeClr val="bg1">
              <a:lumMod val="85000"/>
            </a:schemeClr>
          </a:solidFill>
        </p:spPr>
        <p:txBody>
          <a:bodyPr tIns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noProof="0" dirty="0"/>
              <a:t>Insert or Drag and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58200" y="2798354"/>
            <a:ext cx="3733800" cy="1013684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Thank You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52FA7FC9-E40E-4144-84E4-34E3722E9A6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58200" y="3957705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Full Name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97289182-4FE6-4A18-9775-4588D5801CF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458200" y="4306722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Phone Number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BD4E94C7-6CAF-4FEE-9E02-D3D3A2AC5EA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458200" y="4655739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Email or Social Media Handle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0DE421A3-3C59-48FC-BC3B-007ADFBEB4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458200" y="5004756"/>
            <a:ext cx="2910342" cy="316800"/>
          </a:xfrm>
          <a:solidFill>
            <a:schemeClr val="tx1">
              <a:lumMod val="75000"/>
              <a:lumOff val="25000"/>
            </a:schemeClr>
          </a:solidFill>
        </p:spPr>
        <p:txBody>
          <a:bodyPr rIns="72000" anchor="ctr"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Company Website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8458200" y="2685912"/>
            <a:ext cx="3733800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2FB6A7-1E80-487C-93E6-DCAA8751EF21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53190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198557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512000"/>
            <a:ext cx="5472000" cy="468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11250"/>
            <a:ext cx="5472113" cy="4680000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25707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360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511476"/>
            <a:ext cx="3600450" cy="4679249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511475"/>
            <a:ext cx="3600450" cy="4679250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5514327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512000"/>
            <a:ext cx="2160000" cy="4679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512000"/>
            <a:ext cx="2160588" cy="4679250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512000"/>
            <a:ext cx="2160588" cy="4679250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507535"/>
            <a:ext cx="2160588" cy="4679250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507535"/>
            <a:ext cx="2160588" cy="468371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55505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00400" y="2811053"/>
            <a:ext cx="8991600" cy="1261295"/>
          </a:xfrm>
          <a:solidFill>
            <a:schemeClr val="bg1"/>
          </a:solidFill>
        </p:spPr>
        <p:txBody>
          <a:bodyPr vert="horz" lIns="180000" tIns="180000" rIns="252000" bIns="180000" rtlCol="0" anchor="t">
            <a:noAutofit/>
          </a:bodyPr>
          <a:lstStyle>
            <a:lvl1pPr algn="r">
              <a:defRPr lang="en-ZA" sz="6000" b="1" spc="-300" dirty="0"/>
            </a:lvl1pPr>
          </a:lstStyle>
          <a:p>
            <a:pPr lvl="0" algn="r"/>
            <a:r>
              <a:rPr lang="en-US" noProof="0"/>
              <a:t>Click to edit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00400" y="4061039"/>
            <a:ext cx="6580188" cy="580921"/>
          </a:xfrm>
          <a:solidFill>
            <a:schemeClr val="tx1">
              <a:alpha val="80000"/>
            </a:schemeClr>
          </a:solidFill>
        </p:spPr>
        <p:txBody>
          <a:bodyPr vert="horz" lIns="180000" tIns="180000" rIns="180000" bIns="180000" rtlCol="0">
            <a:noAutofit/>
          </a:bodyPr>
          <a:lstStyle>
            <a:lvl1pPr marL="0" indent="0" algn="r">
              <a:buNone/>
              <a:defRPr lang="en-ZA" dirty="0">
                <a:solidFill>
                  <a:schemeClr val="bg1"/>
                </a:solidFill>
              </a:defRPr>
            </a:lvl1pPr>
          </a:lstStyle>
          <a:p>
            <a:pPr marL="266700" lvl="0" indent="-266700" algn="ctr"/>
            <a:r>
              <a:rPr lang="en-US" noProof="0" smtClean="0"/>
              <a:t>Click to edit Master subtitle style</a:t>
            </a:r>
            <a:endParaRPr lang="en-US" noProof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9780588" y="2698612"/>
            <a:ext cx="2411412" cy="11482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8637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CD721-8763-4123-83FD-5FB992790FDF}" type="datetime1">
              <a:rPr lang="en-US" smtClean="0"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1372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E473AB13-DFF9-4538-9907-E261659E0E0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700" y="2156226"/>
            <a:ext cx="5958000" cy="1958400"/>
          </a:xfrm>
          <a:solidFill>
            <a:schemeClr val="bg1"/>
          </a:solidFill>
        </p:spPr>
        <p:txBody>
          <a:bodyPr lIns="252000" tIns="180000" rIns="180000" bIns="180000"/>
          <a:lstStyle>
            <a:lvl1pPr>
              <a:defRPr sz="6000" b="1" spc="-3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r>
              <a:rPr lang="en-US" noProof="0"/>
              <a:t>Click to edit section divider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16FE98-6A12-44EC-8485-8B5EFABD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DD44D8-4A8F-4693-B90A-166855B29D25}"/>
              </a:ext>
            </a:extLst>
          </p:cNvPr>
          <p:cNvSpPr/>
          <p:nvPr userDrawn="1"/>
        </p:nvSpPr>
        <p:spPr>
          <a:xfrm>
            <a:off x="0" y="5209682"/>
            <a:ext cx="2411412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C0FBB1B-4F0E-4365-BF27-3150FC6C3B90}"/>
              </a:ext>
            </a:extLst>
          </p:cNvPr>
          <p:cNvSpPr/>
          <p:nvPr userDrawn="1"/>
        </p:nvSpPr>
        <p:spPr>
          <a:xfrm>
            <a:off x="9780103" y="6803351"/>
            <a:ext cx="1979897" cy="5465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A13D8A8-6C3D-4527-959D-41C3213F7F02}"/>
              </a:ext>
            </a:extLst>
          </p:cNvPr>
          <p:cNvSpPr/>
          <p:nvPr userDrawn="1"/>
        </p:nvSpPr>
        <p:spPr>
          <a:xfrm>
            <a:off x="0" y="6803351"/>
            <a:ext cx="9780104" cy="546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504A767-1C0B-484E-BF7D-CD42D30A52EE}"/>
              </a:ext>
            </a:extLst>
          </p:cNvPr>
          <p:cNvSpPr/>
          <p:nvPr userDrawn="1"/>
        </p:nvSpPr>
        <p:spPr>
          <a:xfrm>
            <a:off x="11760000" y="6803351"/>
            <a:ext cx="432000" cy="546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0EF489-F21B-4E7C-9A44-D3CC8DC34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14B95064-E6BF-43CD-ACBD-6363E8D9B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4114627"/>
            <a:ext cx="5956300" cy="1095056"/>
          </a:xfrm>
          <a:solidFill>
            <a:schemeClr val="tx1">
              <a:alpha val="80000"/>
            </a:schemeClr>
          </a:solidFill>
        </p:spPr>
        <p:txBody>
          <a:bodyPr vert="horz" lIns="252000" tIns="180000" rIns="180000" bIns="180000" rtlCol="0">
            <a:noAutofit/>
          </a:bodyPr>
          <a:lstStyle>
            <a:lvl1pPr marL="0" indent="0" algn="l">
              <a:buNone/>
              <a:defRPr lang="en-US">
                <a:solidFill>
                  <a:schemeClr val="bg1"/>
                </a:solidFill>
              </a:defRPr>
            </a:lvl1pPr>
          </a:lstStyle>
          <a:p>
            <a:pPr marL="266700" lvl="0" indent="-26670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59817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008000"/>
            <a:ext cx="11328000" cy="518325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911362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1E0B79-3CC8-4DCF-8AEC-AC43BC9A3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886" y="1007250"/>
            <a:ext cx="5460114" cy="5169713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546508-E26C-46CD-8939-D20E71BF4E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1999" y="1007250"/>
            <a:ext cx="5448115" cy="5169713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6341801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016231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2" name="Rectangle 11" descr="Accent bar right&#10;">
            <a:extLst>
              <a:ext uri="{FF2B5EF4-FFF2-40B4-BE49-F238E27FC236}">
                <a16:creationId xmlns:a16="http://schemas.microsoft.com/office/drawing/2014/main" id="{3E8A46E0-47C2-4441-B7DD-F621A80F1F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299887" y="1016231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02C307-6561-4E11-9899-1F34830AE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800" y="1224128"/>
            <a:ext cx="5448115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CD73439B-6B1B-47C5-B2B0-409015FB33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086" y="1224128"/>
            <a:ext cx="5447914" cy="3587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12AC6878-44C6-4445-A225-70C0DC482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99886" y="1955731"/>
            <a:ext cx="5447914" cy="4233932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6D675DA8-374F-4915-973A-53612A41FF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1800" y="1943031"/>
            <a:ext cx="5447914" cy="4246632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5926407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5B68CA9-AC4C-4D15-9BA1-A9F1AC560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29B24D8A-D8A5-4F57-A260-A4CF75FCB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543778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3932037" cy="1411276"/>
          </a:xfrm>
        </p:spPr>
        <p:txBody>
          <a:bodyPr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1" name="Rectangle 10" descr="Accent block left">
            <a:extLst>
              <a:ext uri="{FF2B5EF4-FFF2-40B4-BE49-F238E27FC236}">
                <a16:creationId xmlns:a16="http://schemas.microsoft.com/office/drawing/2014/main" id="{48A1A904-FE62-4BE3-BAE9-0EEAE7B1E3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31800" y="1892926"/>
            <a:ext cx="1984175" cy="11482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noProof="0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E50A411-2E68-4F4D-B4BC-62E87C6336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200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FBF39A8-0BD5-48FD-9993-F595D4F72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88816" y="432001"/>
            <a:ext cx="6971184" cy="54290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52423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noProof="0"/>
              <a:t>Click to edit page title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noProof="0"/>
              <a:t>Subtitle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CCB8C2-B6A2-4C69-8D3A-57420A034BA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3CF994-8B2C-443F-B695-7378DD360DAA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7630869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1876717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0694D9D-C633-4D52-965E-E5BBD9883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DB3A426-6D4A-4D91-ACD6-A2C25BAE44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664370" y="2033588"/>
            <a:ext cx="8863262" cy="2790825"/>
          </a:xfrm>
        </p:spPr>
        <p:txBody>
          <a:bodyPr anchor="ctr"/>
          <a:lstStyle>
            <a:lvl1pPr marL="0" indent="0" algn="ctr">
              <a:buNone/>
              <a:defRPr sz="6000"/>
            </a:lvl1pPr>
            <a:lvl2pPr marL="266700" indent="0">
              <a:buNone/>
              <a:defRPr/>
            </a:lvl2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039815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8070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27993869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0272894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A68BE-4425-45C9-A51C-4AE77C64E272}" type="datetime1">
              <a:rPr lang="en-US" smtClean="0"/>
              <a:t>6/28/2024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70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85C24-D90D-4A38-AC34-52EC228E416E}" type="datetime1">
              <a:rPr lang="en-US" smtClean="0"/>
              <a:t>6/28/2024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40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4955274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8106664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6/28/2024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9B51A1E-902D-48AF-9020-955120F399B6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30450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8" r:id="rId1"/>
    <p:sldLayoutId id="2147484039" r:id="rId2"/>
    <p:sldLayoutId id="2147484040" r:id="rId3"/>
    <p:sldLayoutId id="2147484041" r:id="rId4"/>
    <p:sldLayoutId id="2147484042" r:id="rId5"/>
    <p:sldLayoutId id="2147484043" r:id="rId6"/>
    <p:sldLayoutId id="2147484044" r:id="rId7"/>
    <p:sldLayoutId id="2147484045" r:id="rId8"/>
    <p:sldLayoutId id="2147484046" r:id="rId9"/>
    <p:sldLayoutId id="2147484047" r:id="rId10"/>
    <p:sldLayoutId id="2147484048" r:id="rId11"/>
    <p:sldLayoutId id="2147484049" r:id="rId12"/>
    <p:sldLayoutId id="2147484050" r:id="rId13"/>
    <p:sldLayoutId id="2147484051" r:id="rId14"/>
    <p:sldLayoutId id="2147484052" r:id="rId15"/>
    <p:sldLayoutId id="2147484053" r:id="rId16"/>
    <p:sldLayoutId id="2147484054" r:id="rId17"/>
    <p:sldLayoutId id="2147483663" r:id="rId18"/>
    <p:sldLayoutId id="2147483664" r:id="rId19"/>
    <p:sldLayoutId id="2147483665" r:id="rId20"/>
    <p:sldLayoutId id="2147483666" r:id="rId21"/>
    <p:sldLayoutId id="2147483667" r:id="rId22"/>
    <p:sldLayoutId id="2147483668" r:id="rId23"/>
    <p:sldLayoutId id="2147483669" r:id="rId24"/>
    <p:sldLayoutId id="2147483670" r:id="rId25"/>
    <p:sldLayoutId id="2147483671" r:id="rId26"/>
    <p:sldLayoutId id="2147483672" r:id="rId27"/>
    <p:sldLayoutId id="2147483673" r:id="rId28"/>
    <p:sldLayoutId id="2147483674" r:id="rId29"/>
    <p:sldLayoutId id="2147483675" r:id="rId30"/>
    <p:sldLayoutId id="2147483676" r:id="rId31"/>
    <p:sldLayoutId id="2147483677" r:id="rId32"/>
    <p:sldLayoutId id="2147483678" r:id="rId33"/>
    <p:sldLayoutId id="2147483679" r:id="rId34"/>
    <p:sldLayoutId id="2147483680" r:id="rId35"/>
    <p:sldLayoutId id="2147483681" r:id="rId36"/>
    <p:sldLayoutId id="2147483682" r:id="rId37"/>
    <p:sldLayoutId id="2147483683" r:id="rId38"/>
    <p:sldLayoutId id="2147483684" r:id="rId3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518" y="2187407"/>
            <a:ext cx="11819313" cy="2617247"/>
          </a:xfrm>
        </p:spPr>
        <p:txBody>
          <a:bodyPr/>
          <a:lstStyle/>
          <a:p>
            <a:pPr algn="ctr"/>
            <a:r>
              <a:rPr lang="ru-RU" sz="2800" dirty="0">
                <a:solidFill>
                  <a:srgbClr val="92D050"/>
                </a:solidFill>
                <a:ea typeface="+mn-ea"/>
                <a:cs typeface="+mn-cs"/>
              </a:rPr>
              <a:t>ИЗПЪЛНЕНИЕ НА ДОГОВОРИ ЗА ФИНАНСИРАНЕ ЗА ПРЕДОСТАВЯНЕ НА СРЕДСТВА НА КРАЙНИ ПОЛУЧАТЕЛИ  </a:t>
            </a:r>
            <a:r>
              <a:rPr lang="ru-RU" sz="2800" dirty="0" smtClean="0">
                <a:solidFill>
                  <a:srgbClr val="92D050"/>
                </a:solidFill>
                <a:ea typeface="+mn-ea"/>
                <a:cs typeface="+mn-cs"/>
              </a:rPr>
              <a:t>ПО </a:t>
            </a:r>
            <a:r>
              <a:rPr lang="ru-RU" sz="2800" dirty="0">
                <a:solidFill>
                  <a:srgbClr val="92D050"/>
                </a:solidFill>
                <a:ea typeface="+mn-ea"/>
                <a:cs typeface="+mn-cs"/>
              </a:rPr>
              <a:t>ПРОЦЕДУРА </a:t>
            </a:r>
            <a:br>
              <a:rPr lang="ru-RU" sz="2800" dirty="0">
                <a:solidFill>
                  <a:srgbClr val="92D050"/>
                </a:solidFill>
                <a:ea typeface="+mn-ea"/>
                <a:cs typeface="+mn-cs"/>
              </a:rPr>
            </a:br>
            <a:r>
              <a:rPr lang="en-US" sz="2800" dirty="0" smtClean="0">
                <a:solidFill>
                  <a:srgbClr val="92D050"/>
                </a:solidFill>
                <a:ea typeface="+mn-ea"/>
                <a:cs typeface="+mn-cs"/>
              </a:rPr>
              <a:t>BG-RRP-8.013</a:t>
            </a:r>
            <a:r>
              <a:rPr lang="bg-BG" sz="2800" dirty="0" smtClean="0">
                <a:solidFill>
                  <a:srgbClr val="92D050"/>
                </a:solidFill>
                <a:ea typeface="+mn-ea"/>
                <a:cs typeface="+mn-cs"/>
              </a:rPr>
              <a:t> </a:t>
            </a:r>
            <a:r>
              <a:rPr lang="en-US" sz="2800" dirty="0" smtClean="0">
                <a:solidFill>
                  <a:srgbClr val="92D050"/>
                </a:solidFill>
                <a:ea typeface="+mn-ea"/>
                <a:cs typeface="+mn-cs"/>
              </a:rPr>
              <a:t>„</a:t>
            </a:r>
            <a:r>
              <a:rPr lang="ru-RU" sz="2800" dirty="0" smtClean="0">
                <a:solidFill>
                  <a:srgbClr val="92D050"/>
                </a:solidFill>
                <a:ea typeface="+mn-ea"/>
                <a:cs typeface="+mn-cs"/>
              </a:rPr>
              <a:t>ЕКОЛОГОСЪОБРАЗНА МОБИЛНОСТ“</a:t>
            </a:r>
            <a:br>
              <a:rPr lang="ru-RU" sz="2800" dirty="0" smtClean="0">
                <a:solidFill>
                  <a:srgbClr val="92D050"/>
                </a:solidFill>
                <a:ea typeface="+mn-ea"/>
                <a:cs typeface="+mn-cs"/>
              </a:rPr>
            </a:br>
            <a:r>
              <a:rPr lang="ru-RU" sz="2800" dirty="0" smtClean="0">
                <a:solidFill>
                  <a:srgbClr val="92D050"/>
                </a:solidFill>
                <a:ea typeface="+mn-ea"/>
                <a:cs typeface="+mn-cs"/>
              </a:rPr>
              <a:t/>
            </a:r>
            <a:br>
              <a:rPr lang="ru-RU" sz="2800" dirty="0" smtClean="0">
                <a:solidFill>
                  <a:srgbClr val="92D050"/>
                </a:solidFill>
                <a:ea typeface="+mn-ea"/>
                <a:cs typeface="+mn-cs"/>
              </a:rPr>
            </a:br>
            <a:r>
              <a:rPr lang="ru-RU" sz="2800" dirty="0" smtClean="0">
                <a:solidFill>
                  <a:srgbClr val="92D050"/>
                </a:solidFill>
                <a:ea typeface="+mn-ea"/>
                <a:cs typeface="+mn-cs"/>
              </a:rPr>
              <a:t>НАЦИОНАЛЕН ПЛАН ЗА ВЪЗСТАНОВЯВАНЕ И УСТОЙЧИВОСТ</a:t>
            </a:r>
            <a:br>
              <a:rPr lang="ru-RU" sz="2800" dirty="0" smtClean="0">
                <a:solidFill>
                  <a:srgbClr val="92D050"/>
                </a:solidFill>
                <a:ea typeface="+mn-ea"/>
                <a:cs typeface="+mn-cs"/>
              </a:rPr>
            </a:br>
            <a:r>
              <a:rPr lang="ru-RU" sz="2800" dirty="0" smtClean="0">
                <a:solidFill>
                  <a:srgbClr val="92D050"/>
                </a:solidFill>
                <a:ea typeface="+mn-ea"/>
                <a:cs typeface="+mn-cs"/>
              </a:rPr>
              <a:t/>
            </a:r>
            <a:br>
              <a:rPr lang="ru-RU" sz="2800" dirty="0" smtClean="0">
                <a:solidFill>
                  <a:srgbClr val="92D050"/>
                </a:solidFill>
                <a:ea typeface="+mn-ea"/>
                <a:cs typeface="+mn-cs"/>
              </a:rPr>
            </a:br>
            <a: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anose="02020603050405020304" pitchFamily="18" charset="0"/>
              </a:rPr>
              <a:t/>
            </a:r>
            <a:br>
              <a:rPr lang="ru-RU" sz="28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</a:br>
            <a:endParaRPr lang="en-US" sz="28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6C1DE0A-7865-466B-B5D7-781C92357026}"/>
              </a:ext>
            </a:extLst>
          </p:cNvPr>
          <p:cNvSpPr txBox="1"/>
          <p:nvPr/>
        </p:nvSpPr>
        <p:spPr>
          <a:xfrm>
            <a:off x="9694027" y="6356797"/>
            <a:ext cx="2342803" cy="237295"/>
          </a:xfrm>
          <a:prstGeom prst="rect">
            <a:avLst/>
          </a:prstGeom>
          <a:noFill/>
        </p:spPr>
        <p:txBody>
          <a:bodyPr wrap="square" tIns="108000" bIns="0" rtlCol="0" anchor="ctr">
            <a:spAutoFit/>
          </a:bodyPr>
          <a:lstStyle/>
          <a:p>
            <a:pPr lvl="0" algn="r" defTabSz="914400">
              <a:lnSpc>
                <a:spcPts val="1000"/>
              </a:lnSpc>
              <a:defRPr/>
            </a:pPr>
            <a:r>
              <a:rPr lang="bg-BG" sz="2800" b="1" spc="-300" dirty="0" smtClean="0">
                <a:solidFill>
                  <a:srgbClr val="92D050"/>
                </a:solidFill>
                <a:latin typeface="+mj-lt"/>
              </a:rPr>
              <a:t>1</a:t>
            </a:r>
            <a:r>
              <a:rPr lang="en-US" sz="2800" b="1" spc="-300" dirty="0" smtClean="0">
                <a:solidFill>
                  <a:srgbClr val="92D050"/>
                </a:solidFill>
                <a:latin typeface="+mj-lt"/>
              </a:rPr>
              <a:t>4</a:t>
            </a:r>
            <a:r>
              <a:rPr lang="bg-BG" sz="2800" b="1" spc="-300" dirty="0" smtClean="0">
                <a:solidFill>
                  <a:srgbClr val="92D050"/>
                </a:solidFill>
                <a:latin typeface="+mj-lt"/>
              </a:rPr>
              <a:t> ю</a:t>
            </a:r>
            <a:r>
              <a:rPr lang="bg-BG" sz="2800" b="1" spc="-300" dirty="0">
                <a:solidFill>
                  <a:srgbClr val="92D050"/>
                </a:solidFill>
                <a:latin typeface="+mj-lt"/>
              </a:rPr>
              <a:t>н</a:t>
            </a:r>
            <a:r>
              <a:rPr lang="bg-BG" sz="2800" b="1" spc="-300" dirty="0" smtClean="0">
                <a:solidFill>
                  <a:srgbClr val="92D050"/>
                </a:solidFill>
                <a:latin typeface="+mj-lt"/>
              </a:rPr>
              <a:t>и</a:t>
            </a:r>
            <a:r>
              <a:rPr lang="en-US" sz="2800" b="1" spc="-300" dirty="0" smtClean="0">
                <a:solidFill>
                  <a:srgbClr val="92D050"/>
                </a:solidFill>
                <a:latin typeface="+mj-lt"/>
              </a:rPr>
              <a:t> 202</a:t>
            </a:r>
            <a:r>
              <a:rPr lang="bg-BG" sz="2800" b="1" spc="-300" dirty="0" smtClean="0">
                <a:solidFill>
                  <a:srgbClr val="92D050"/>
                </a:solidFill>
                <a:latin typeface="+mj-lt"/>
              </a:rPr>
              <a:t>4 </a:t>
            </a:r>
            <a:r>
              <a:rPr lang="bg-BG" sz="2800" b="1" spc="-300" dirty="0">
                <a:solidFill>
                  <a:srgbClr val="92D050"/>
                </a:solidFill>
                <a:latin typeface="+mj-lt"/>
              </a:rPr>
              <a:t>г</a:t>
            </a:r>
            <a:r>
              <a:rPr lang="bg-BG" sz="2800" b="1" spc="-300" dirty="0" smtClean="0">
                <a:solidFill>
                  <a:srgbClr val="92D050"/>
                </a:solidFill>
                <a:latin typeface="+mj-lt"/>
              </a:rPr>
              <a:t>. </a:t>
            </a:r>
            <a:endParaRPr lang="en-US" sz="2800" b="1" spc="-300" dirty="0">
              <a:solidFill>
                <a:srgbClr val="92D050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841" y="5480186"/>
            <a:ext cx="4627984" cy="1377814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17518" y="224662"/>
            <a:ext cx="11819312" cy="1562574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b="1" dirty="0"/>
                <a:t>Главна дирекция „Стратегическо планиране и програми за регионално развитие</a:t>
              </a:r>
              <a:r>
                <a:rPr lang="bg-BG" b="1" dirty="0" smtClean="0"/>
                <a:t>”,</a:t>
              </a:r>
              <a:endParaRPr lang="bg-BG" altLang="bg-BG" b="1" dirty="0">
                <a:solidFill>
                  <a:schemeClr val="tx1"/>
                </a:solidFill>
              </a:endParaRP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b="1" dirty="0" smtClean="0"/>
                <a:t>Министерство </a:t>
              </a:r>
              <a:r>
                <a:rPr lang="bg-BG" b="1" dirty="0"/>
                <a:t>на регионалното развитие и благоустройството</a:t>
              </a:r>
              <a:r>
                <a:rPr lang="bg-BG" dirty="0"/>
                <a:t>, </a:t>
              </a:r>
              <a:endParaRPr lang="bg-BG" dirty="0" smtClean="0"/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b="1" dirty="0" smtClean="0"/>
                <a:t>Структура </a:t>
              </a:r>
              <a:r>
                <a:rPr lang="bg-BG" b="1" dirty="0"/>
                <a:t>за наблюдение и докладване </a:t>
              </a:r>
              <a:r>
                <a:rPr lang="bg-BG" b="1" dirty="0" smtClean="0"/>
                <a:t>по </a:t>
              </a:r>
              <a:r>
                <a:rPr lang="bg-BG" b="1" dirty="0"/>
                <a:t>инвестиция C8.I7 „Екологосъобразна мобилност – пилотна схема за подкрепа на устойчивата градска мобилност” </a:t>
              </a:r>
              <a:endParaRPr lang="bg-BG" b="1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97301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7835" y="2450968"/>
            <a:ext cx="7979117" cy="1541112"/>
          </a:xfrm>
        </p:spPr>
        <p:txBody>
          <a:bodyPr>
            <a:normAutofit/>
          </a:bodyPr>
          <a:lstStyle/>
          <a:p>
            <a:pPr algn="just" defTabSz="341313">
              <a:lnSpc>
                <a:spcPct val="110000"/>
              </a:lnSpc>
              <a:buClr>
                <a:srgbClr val="90C226"/>
              </a:buClr>
            </a:pP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Плащането на средствата по инвестицията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от страна на СНД се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извършва на база </a:t>
            </a:r>
            <a: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подаден от </a:t>
            </a:r>
            <a:r>
              <a:rPr lang="ru-RU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КП, съответно одобрен от СНД, </a:t>
            </a:r>
            <a: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Дневен финансов отчет (ДФО) в </a:t>
            </a:r>
            <a:r>
              <a:rPr lang="ru-RU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ИСУН.</a:t>
            </a:r>
          </a:p>
          <a:p>
            <a:pPr algn="just" defTabSz="341313">
              <a:lnSpc>
                <a:spcPct val="120000"/>
              </a:lnSpc>
              <a:buClr>
                <a:srgbClr val="90C226"/>
              </a:buClr>
            </a:pPr>
            <a: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ДФО в ИСУН представлява пакет отчетни документи, който съдържа два елемента – „Финансов отчет“ и „Искане за плащане</a:t>
            </a:r>
            <a:r>
              <a:rPr lang="ru-RU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>
                  <a:solidFill>
                    <a:srgbClr val="000000"/>
                  </a:solidFill>
                </a:rPr>
                <a:t>Извършване на плащания</a:t>
              </a: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67835" y="3728130"/>
            <a:ext cx="63192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Финансовият отчет съдържа опис на документите, които се искат за плащане.</a:t>
            </a: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5203" y="3630523"/>
            <a:ext cx="1722359" cy="1722359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1028435" y="4491702"/>
            <a:ext cx="5958676" cy="168241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07142" y="4642530"/>
            <a:ext cx="5843175" cy="165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КП може да поиска плащането на два типа разходи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342900" indent="-342900" algn="just"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Предстоящи за извършване плащания по инвестицията, дължими от КП</a:t>
            </a:r>
            <a:r>
              <a:rPr lang="en-US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/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партньор – бюджетна организация;</a:t>
            </a:r>
          </a:p>
          <a:p>
            <a:pPr marL="342900" indent="-342900" algn="just"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Извършени плащания по инвестицията от КП</a:t>
            </a:r>
            <a:r>
              <a:rPr lang="en-US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/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партньор – бюджетна организация с цел възстановяването им от СНД.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186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>
                  <a:solidFill>
                    <a:srgbClr val="000000"/>
                  </a:solidFill>
                </a:rPr>
                <a:t>Извършване на плащания</a:t>
              </a: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39" y="3511477"/>
            <a:ext cx="1780667" cy="178066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98886" y="3474080"/>
            <a:ext cx="5848350" cy="16260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Разходооправдателен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</a:t>
            </a:r>
            <a:r>
              <a:rPr lang="en-US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или друг документ с еквивалентна доказателствена стойност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 извършен контрол по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ЗФУКПС;</a:t>
            </a:r>
          </a:p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 </a:t>
            </a: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 извършена проверка от ИС „Разплащания с публични средства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“.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7059" y="2332073"/>
            <a:ext cx="8326111" cy="15809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Към всеки поискан за плащане разход е необходимо да се приложи набор от документи, чието</a:t>
            </a:r>
            <a:r>
              <a:rPr lang="ru-RU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съдържание е определено в </a:t>
            </a:r>
            <a: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договора за финансиране, условията за кандидатстване и условията за изпълнение по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процедура </a:t>
            </a:r>
            <a:r>
              <a:rPr lang="en-US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BG-RRP-8.013.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Минималният списък от изискуеми документи включва</a:t>
            </a:r>
            <a:r>
              <a:rPr lang="ru-RU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  <a:endParaRPr lang="bg-BG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indent="-342900" algn="just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</a:pPr>
            <a:endParaRPr lang="ru-RU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1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979" y="2356871"/>
            <a:ext cx="8175082" cy="4081929"/>
          </a:xfrm>
        </p:spPr>
        <p:txBody>
          <a:bodyPr>
            <a:normAutofit/>
          </a:bodyPr>
          <a:lstStyle/>
          <a:p>
            <a:pPr algn="just" defTabSz="341313">
              <a:buClr>
                <a:srgbClr val="90C226"/>
              </a:buClr>
            </a:pP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Докладване на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изпълнението на инвестициите и напредъка по тях се извършва – чрез подаване на Финансово-технически отчети (ФТО) в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ИСУН.</a:t>
            </a:r>
            <a:endParaRPr lang="bg-BG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just" defTabSz="341313">
              <a:buNone/>
            </a:pPr>
            <a:r>
              <a:rPr lang="bg-BG" dirty="0" smtClean="0"/>
              <a:t>  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 smtClean="0">
                  <a:solidFill>
                    <a:srgbClr val="000000"/>
                  </a:solidFill>
                </a:rPr>
                <a:t>Подаване на финансово-технически отчети</a:t>
              </a:r>
              <a:endParaRPr lang="bg-BG" altLang="bg-BG" dirty="0">
                <a:solidFill>
                  <a:srgbClr val="000000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50979" y="2936988"/>
            <a:ext cx="8536236" cy="8997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Обхват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 срок за подаване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</a:p>
          <a:p>
            <a:pPr marL="342900" indent="-342900" algn="just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Обхват на ФТО – финансово-технически напредък за изминало тримесечие;</a:t>
            </a:r>
          </a:p>
          <a:p>
            <a:pPr marL="342900" lvl="0" indent="-342900" algn="just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Срокове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 подаване –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най-малко веднъж за тримесечие, но не по-късно от: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46087" y="3944495"/>
            <a:ext cx="544898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§"/>
            </a:pP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 5-ти април на текущата година за дейности/разходи, извършени в периода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м. януари </a:t>
            </a: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м. март</a:t>
            </a: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;</a:t>
            </a:r>
          </a:p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§"/>
            </a:pP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 5-ти юли на текущата година за дейности/разходи, извършени в периода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м. април </a:t>
            </a: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м. юни;</a:t>
            </a:r>
          </a:p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§"/>
            </a:pP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 5-ти октомври </a:t>
            </a: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 текущата година за дейности/разходи, извършени в периода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м. юли </a:t>
            </a: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м. септември;</a:t>
            </a:r>
            <a:endParaRPr lang="ru-RU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§"/>
            </a:pP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 5-ти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януари </a:t>
            </a: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следващата </a:t>
            </a: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година за дейности/разходи, извършени в периода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м. октомври </a:t>
            </a: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м. декември на текущата година.</a:t>
            </a:r>
            <a:endParaRPr lang="ru-RU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176" y="3944495"/>
            <a:ext cx="1654057" cy="165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958" y="3709575"/>
            <a:ext cx="5700403" cy="645610"/>
          </a:xfrm>
        </p:spPr>
        <p:txBody>
          <a:bodyPr>
            <a:normAutofit/>
          </a:bodyPr>
          <a:lstStyle/>
          <a:p>
            <a:pPr lvl="0" algn="just" defTabSz="341313">
              <a:buClr>
                <a:srgbClr val="90C226"/>
              </a:buClr>
            </a:pP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Финансовият отчет съдържа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извършените разходи за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периода на отчитане.</a:t>
            </a:r>
            <a:endParaRPr lang="bg-BG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indent="0" algn="just" defTabSz="341313">
              <a:buNone/>
            </a:pPr>
            <a:endParaRPr lang="bg-BG" dirty="0" smtClean="0"/>
          </a:p>
          <a:p>
            <a:pPr marL="0" indent="0" algn="just" defTabSz="341313">
              <a:buNone/>
            </a:pPr>
            <a:endParaRPr lang="bg-BG" dirty="0" smtClean="0"/>
          </a:p>
          <a:p>
            <a:pPr marL="0" indent="0" algn="just">
              <a:buNone/>
            </a:pP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>
                  <a:solidFill>
                    <a:srgbClr val="000000"/>
                  </a:solidFill>
                </a:rPr>
                <a:t>Подаване на финансово-технически отчети</a:t>
              </a:r>
              <a:endParaRPr lang="bg-BG" altLang="bg-BG" dirty="0">
                <a:solidFill>
                  <a:srgbClr val="000000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71844" y="2565671"/>
            <a:ext cx="8229630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ФТО в </a:t>
            </a:r>
            <a:r>
              <a:rPr lang="ru-RU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ИСУН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представлява пакет отчетни документи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 два елемента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– „Технически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отчет“ и „Финансов отчет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“.</a:t>
            </a:r>
            <a:endParaRPr lang="bg-BG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Финансовият напредък се представя в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елемент „Финансов отчет“ на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пакета отчетни документи.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176" y="3944495"/>
            <a:ext cx="1654057" cy="1654057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1056714" y="4355185"/>
            <a:ext cx="5334657" cy="14045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56714" y="4487160"/>
            <a:ext cx="5174403" cy="1786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Списъкът с разходи се генерира автоматично въз основа на дневните финансови отчети за избрания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период;</a:t>
            </a:r>
          </a:p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Съществува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възможност допълване/коригиране на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списъка, както и за редактиране на информацията за отделните разходи.</a:t>
            </a:r>
          </a:p>
          <a:p>
            <a:pPr marL="342900" lvl="0" indent="-342900" algn="just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endParaRPr lang="bg-BG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22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689" y="2460568"/>
            <a:ext cx="8226785" cy="4081929"/>
          </a:xfrm>
        </p:spPr>
        <p:txBody>
          <a:bodyPr>
            <a:normAutofit/>
          </a:bodyPr>
          <a:lstStyle/>
          <a:p>
            <a:pPr marL="0" indent="0" algn="just" defTabSz="341313">
              <a:buNone/>
            </a:pPr>
            <a:r>
              <a:rPr lang="bg-BG" dirty="0" smtClean="0"/>
              <a:t>    </a:t>
            </a: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>
                  <a:solidFill>
                    <a:srgbClr val="000000"/>
                  </a:solidFill>
                </a:rPr>
                <a:t>Подаване на финансово-технически отчети</a:t>
              </a:r>
              <a:endParaRPr lang="bg-BG" altLang="bg-BG" dirty="0">
                <a:solidFill>
                  <a:srgbClr val="000000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97353" y="4152881"/>
            <a:ext cx="8065425" cy="1682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06563" indent="173038" algn="just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Разходооправдателен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документ;</a:t>
            </a:r>
          </a:p>
          <a:p>
            <a:pPr marL="1706563" indent="173038" algn="just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за извършен контрол по ЗФУКПС;</a:t>
            </a:r>
          </a:p>
          <a:p>
            <a:pPr marL="1706563" indent="173038" algn="just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ru-RU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Документ за извършена проверка от ИС „Разплащания с публични средства</a:t>
            </a:r>
            <a:r>
              <a:rPr lang="ru-RU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“;</a:t>
            </a:r>
            <a:endParaRPr lang="ru-RU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706563" indent="173038" algn="just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Извлечение от счетоводната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система;</a:t>
            </a:r>
            <a:endParaRPr lang="bg-BG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1706563" indent="173038" algn="just">
              <a:lnSpc>
                <a:spcPct val="8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Дневник на покупките по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ЗДДС.</a:t>
            </a:r>
            <a:endParaRPr lang="ru-RU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067" y="4188544"/>
            <a:ext cx="1780667" cy="178066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67059" y="2332073"/>
            <a:ext cx="8326111" cy="229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Към всеки поискан за плащане разход е необходимо да бъде наличен наборът от документи, чието</a:t>
            </a:r>
            <a:r>
              <a:rPr lang="ru-RU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съдържание е определено в </a:t>
            </a:r>
            <a:r>
              <a:rPr lang="ru-RU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договора за финансиране, условията за кандидатстване и условията за изпълнение по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процедура </a:t>
            </a:r>
            <a:r>
              <a:rPr lang="en-US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BG-RRP-8.013. </a:t>
            </a:r>
            <a:endParaRPr lang="bg-BG" sz="1500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Приложените към ДФО прикачени документи се генерират автоматично. Необходимите допълнителни документи се добавят.</a:t>
            </a:r>
          </a:p>
          <a:p>
            <a:pPr marL="342900" lvl="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Списък от изискуеми документи (неизчерпателен)</a:t>
            </a:r>
            <a:r>
              <a:rPr lang="ru-RU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:</a:t>
            </a:r>
            <a:endParaRPr lang="bg-BG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indent="-342900" algn="just">
              <a:lnSpc>
                <a:spcPct val="8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ü"/>
            </a:pPr>
            <a:endParaRPr lang="ru-RU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sz="13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48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342" y="2407814"/>
            <a:ext cx="8422793" cy="4081929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spcBef>
                <a:spcPts val="0"/>
              </a:spcBef>
              <a:buNone/>
            </a:pPr>
            <a:endParaRPr lang="ru-RU" sz="800" b="1" dirty="0">
              <a:solidFill>
                <a:schemeClr val="tx1"/>
              </a:solidFill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ru-RU" sz="2600" dirty="0" smtClean="0"/>
              <a:t>При подаване на ФТО чрез структуриран формат </a:t>
            </a:r>
            <a:r>
              <a:rPr lang="bg-BG" sz="2600" dirty="0"/>
              <a:t>„</a:t>
            </a:r>
            <a:r>
              <a:rPr lang="ru-RU" sz="2600" dirty="0" smtClean="0"/>
              <a:t>Технически отчет</a:t>
            </a:r>
            <a:r>
              <a:rPr lang="bg-BG" sz="2600" dirty="0"/>
              <a:t>“</a:t>
            </a:r>
            <a:r>
              <a:rPr lang="ru-RU" sz="2600" dirty="0" smtClean="0"/>
              <a:t> в ИСУН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bg-BG" sz="2600" dirty="0" smtClean="0"/>
              <a:t>Информация за попълване:</a:t>
            </a:r>
            <a:endParaRPr lang="ru-RU" sz="2600" dirty="0"/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bg-BG" sz="2400" dirty="0" smtClean="0"/>
              <a:t>Описание на </a:t>
            </a:r>
            <a:r>
              <a:rPr lang="bg-BG" sz="2400" dirty="0"/>
              <a:t>всички изпълнени през отчетния период </a:t>
            </a:r>
            <a:r>
              <a:rPr lang="bg-BG" sz="2400" dirty="0" smtClean="0"/>
              <a:t>дейности;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bg-BG" sz="2400" dirty="0" smtClean="0"/>
              <a:t>Проблеми и причини при забава в изпълнението;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bg-BG" sz="2400" dirty="0" smtClean="0"/>
              <a:t>Постигнати индикатори.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bg-BG" sz="2600" dirty="0" smtClean="0"/>
              <a:t>Необходими документи</a:t>
            </a:r>
          </a:p>
          <a:p>
            <a:pPr marL="342900" lvl="1" indent="-342900" algn="just">
              <a:lnSpc>
                <a:spcPct val="150000"/>
              </a:lnSpc>
              <a:spcBef>
                <a:spcPts val="0"/>
              </a:spcBef>
            </a:pPr>
            <a:r>
              <a:rPr lang="bg-BG" sz="2400" dirty="0"/>
              <a:t>Отчитане на СМР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bg-BG" sz="2400" dirty="0" smtClean="0"/>
              <a:t>Пълна строителна документация;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bg-BG" sz="2400" dirty="0"/>
              <a:t>Протокол за приемане на извършени СМР (бивш образец акт 19</a:t>
            </a:r>
            <a:r>
              <a:rPr lang="bg-BG" sz="2400" dirty="0" smtClean="0"/>
              <a:t>);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bg-BG" sz="2400" dirty="0" smtClean="0"/>
              <a:t>Задължително разграничаване на </a:t>
            </a:r>
            <a:r>
              <a:rPr lang="bg-BG" sz="2400" dirty="0"/>
              <a:t>приетите СМР по вида разход – със средства от МВУ, собствен принос, недопустими и непредвидени разходи (ако е приложимо</a:t>
            </a:r>
            <a:r>
              <a:rPr lang="bg-BG" sz="2400" dirty="0" smtClean="0"/>
              <a:t>).</a:t>
            </a:r>
            <a:endParaRPr lang="bg-BG" sz="2400" dirty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48092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bg-BG" sz="2400" dirty="0" smtClean="0">
                  <a:solidFill>
                    <a:schemeClr val="tx1"/>
                  </a:solidFill>
                </a:rPr>
                <a:t>Технически отчет</a:t>
              </a:r>
              <a:endParaRPr lang="bg-BG" altLang="bg-BG" sz="2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57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026" y="2382876"/>
            <a:ext cx="8884947" cy="4081929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bg-BG" sz="2900" dirty="0" smtClean="0"/>
              <a:t>Проверки от КП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2200" b="1" dirty="0" smtClean="0"/>
              <a:t>    ВАЖНО! </a:t>
            </a:r>
            <a:r>
              <a:rPr lang="ru-RU" sz="2200" dirty="0" smtClean="0"/>
              <a:t>Всяка </a:t>
            </a:r>
            <a:r>
              <a:rPr lang="ru-RU" sz="2200" dirty="0"/>
              <a:t>документална проверка и проверка на място задължително се документират от </a:t>
            </a:r>
            <a:r>
              <a:rPr lang="ru-RU" sz="2200" dirty="0" smtClean="0"/>
              <a:t>КП!</a:t>
            </a:r>
            <a:endParaRPr lang="bg-BG" sz="2200" dirty="0" smtClean="0"/>
          </a:p>
          <a:p>
            <a:pPr algn="just">
              <a:lnSpc>
                <a:spcPct val="150000"/>
              </a:lnSpc>
            </a:pPr>
            <a:r>
              <a:rPr lang="bg-BG" sz="2900" dirty="0" smtClean="0"/>
              <a:t>Проверки от СНД 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300" dirty="0" smtClean="0"/>
              <a:t>Изпълнение на инвестицията съгласно условията на договора;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300" dirty="0" smtClean="0"/>
              <a:t>Реално извършени СМР;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300" dirty="0" smtClean="0"/>
              <a:t>Реално предоставени услуги </a:t>
            </a:r>
            <a:r>
              <a:rPr lang="ru-RU" sz="2300" dirty="0"/>
              <a:t>и </a:t>
            </a:r>
            <a:r>
              <a:rPr lang="ru-RU" sz="2300" dirty="0" smtClean="0"/>
              <a:t>доставки;</a:t>
            </a:r>
            <a:endParaRPr lang="ru-RU" sz="2300" dirty="0"/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300" dirty="0" smtClean="0"/>
              <a:t>Съответствие </a:t>
            </a:r>
            <a:r>
              <a:rPr lang="ru-RU" sz="2300" dirty="0"/>
              <a:t>между планираните и реализираните дейности, </a:t>
            </a:r>
            <a:r>
              <a:rPr lang="ru-RU" sz="2300" dirty="0" smtClean="0"/>
              <a:t>етапи </a:t>
            </a:r>
            <a:r>
              <a:rPr lang="ru-RU" sz="2300" dirty="0"/>
              <a:t>и цели; 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300" dirty="0" smtClean="0"/>
              <a:t>Осигурена </a:t>
            </a:r>
            <a:r>
              <a:rPr lang="ru-RU" sz="2300" dirty="0"/>
              <a:t>одитна следа;</a:t>
            </a:r>
          </a:p>
          <a:p>
            <a:pPr lvl="1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300" dirty="0"/>
              <a:t>Спазени </a:t>
            </a:r>
            <a:r>
              <a:rPr lang="ru-RU" sz="2300" dirty="0" smtClean="0"/>
              <a:t>изисквания за информация и публичност.</a:t>
            </a:r>
            <a:endParaRPr lang="ru-RU" sz="2300" dirty="0"/>
          </a:p>
          <a:p>
            <a:pPr algn="just">
              <a:lnSpc>
                <a:spcPct val="150000"/>
              </a:lnSpc>
            </a:pPr>
            <a:r>
              <a:rPr lang="bg-BG" sz="2900" dirty="0" smtClean="0"/>
              <a:t>Изпълнение на препоръки</a:t>
            </a:r>
          </a:p>
          <a:p>
            <a:pPr algn="just"/>
            <a:endParaRPr lang="ru-RU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96427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bg-BG" sz="2400" dirty="0">
                  <a:solidFill>
                    <a:schemeClr val="tx1"/>
                  </a:solidFill>
                </a:rPr>
                <a:t>Проверки на място</a:t>
              </a: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76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0342" y="2407814"/>
            <a:ext cx="8495689" cy="4081929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>
              <a:spcBef>
                <a:spcPts val="0"/>
              </a:spcBef>
            </a:pPr>
            <a:r>
              <a:rPr lang="ru-RU" sz="2000" dirty="0" smtClean="0"/>
              <a:t>Кореспонденция чрез </a:t>
            </a:r>
            <a:r>
              <a:rPr lang="bg-BG" sz="2000" dirty="0" smtClean="0"/>
              <a:t>ИСУН</a:t>
            </a:r>
            <a:endParaRPr lang="ru-RU" sz="2000" dirty="0"/>
          </a:p>
          <a:p>
            <a:pPr algn="just"/>
            <a:r>
              <a:rPr lang="bg-BG" sz="2000" dirty="0" smtClean="0"/>
              <a:t>Информация за избрания екип </a:t>
            </a:r>
            <a:r>
              <a:rPr lang="bg-BG" sz="1700" dirty="0" smtClean="0"/>
              <a:t>- </a:t>
            </a:r>
            <a:r>
              <a:rPr lang="bg-BG" sz="1600" dirty="0" smtClean="0"/>
              <a:t>документи </a:t>
            </a:r>
            <a:r>
              <a:rPr lang="bg-BG" sz="1600" dirty="0"/>
              <a:t>за всеки член на екипа (договори, заповеди, автобиографии, документи, удостоверяващи наличния опит и декларации по образец за конфликт на интереси и нередности)</a:t>
            </a:r>
            <a:endParaRPr lang="bg-BG" sz="1600" dirty="0" smtClean="0"/>
          </a:p>
          <a:p>
            <a:pPr algn="just"/>
            <a:r>
              <a:rPr lang="bg-BG" sz="2000" dirty="0" smtClean="0"/>
              <a:t>Актуализиран ДОУ</a:t>
            </a:r>
          </a:p>
          <a:p>
            <a:pPr lvl="1" algn="just">
              <a:buFontTx/>
              <a:buChar char="!"/>
            </a:pPr>
            <a:r>
              <a:rPr lang="ru-RU" dirty="0"/>
              <a:t>КП е длъжен да приложи Актуализиран договор за извършване на обществена услуга за обществен превоз на пътници (ДОУ) в съответствие с изискванията на Регламент (ЕО) №1370/2007 към датата на предоставяне на придобити по проекта активи за ползване/експлоатация от страна на съответния оператор.</a:t>
            </a:r>
            <a:endParaRPr lang="bg-BG" dirty="0" smtClean="0"/>
          </a:p>
          <a:p>
            <a:pPr algn="just"/>
            <a:r>
              <a:rPr lang="bg-BG" sz="2000" dirty="0"/>
              <a:t>Съхранение на </a:t>
            </a:r>
            <a:r>
              <a:rPr lang="bg-BG" sz="2000" dirty="0" smtClean="0"/>
              <a:t>документи – срок и изисквания</a:t>
            </a:r>
          </a:p>
          <a:p>
            <a:pPr algn="just"/>
            <a:endParaRPr lang="ru-RU" sz="22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48092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bg-BG" sz="2400" dirty="0" smtClean="0">
                  <a:solidFill>
                    <a:schemeClr val="tx1"/>
                  </a:solidFill>
                </a:rPr>
                <a:t>Техническо отчитане</a:t>
              </a:r>
              <a:endParaRPr lang="bg-BG" altLang="bg-BG" sz="2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60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211" y="2815139"/>
            <a:ext cx="8788552" cy="3319654"/>
          </a:xfrm>
        </p:spPr>
        <p:txBody>
          <a:bodyPr>
            <a:noAutofit/>
          </a:bodyPr>
          <a:lstStyle/>
          <a:p>
            <a:pPr algn="just"/>
            <a:r>
              <a:rPr lang="bg-BG" sz="2000" dirty="0"/>
              <a:t>Информация на уебсайта на КП</a:t>
            </a:r>
            <a:r>
              <a:rPr lang="bg-BG" sz="22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;</a:t>
            </a:r>
          </a:p>
          <a:p>
            <a:pPr algn="just"/>
            <a:r>
              <a:rPr lang="bg-BG" sz="2000" dirty="0"/>
              <a:t>Във всеки документ, свързан с изпълнението на проекта;</a:t>
            </a:r>
          </a:p>
          <a:p>
            <a:pPr algn="just"/>
            <a:r>
              <a:rPr lang="bg-BG" sz="2000" dirty="0"/>
              <a:t>Временен билборд;</a:t>
            </a:r>
          </a:p>
          <a:p>
            <a:pPr algn="just"/>
            <a:r>
              <a:rPr lang="bg-BG" sz="2000" dirty="0"/>
              <a:t>Постоянна обяснителна табела;</a:t>
            </a:r>
          </a:p>
          <a:p>
            <a:pPr algn="just"/>
            <a:r>
              <a:rPr lang="bg-BG" sz="2000" dirty="0"/>
              <a:t>Стикери на закупеното оборудване;</a:t>
            </a:r>
          </a:p>
          <a:p>
            <a:pPr algn="just"/>
            <a:r>
              <a:rPr lang="bg-BG" sz="2000" dirty="0"/>
              <a:t>Минимум две публични събития.</a:t>
            </a:r>
            <a:endParaRPr lang="ru-RU" sz="2000" dirty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48092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sz="2400" dirty="0">
                  <a:solidFill>
                    <a:schemeClr val="tx1"/>
                  </a:solidFill>
                </a:rPr>
                <a:t>Информация и </a:t>
              </a:r>
              <a:r>
                <a:rPr lang="bg-BG" sz="2400" dirty="0" smtClean="0">
                  <a:solidFill>
                    <a:schemeClr val="tx1"/>
                  </a:solidFill>
                </a:rPr>
                <a:t>публичност</a:t>
              </a:r>
              <a:endParaRPr lang="bg-BG" altLang="bg-BG" sz="2400" dirty="0">
                <a:solidFill>
                  <a:schemeClr val="tx1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62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9498" y="277091"/>
            <a:ext cx="7518607" cy="678873"/>
          </a:xfrm>
        </p:spPr>
        <p:txBody>
          <a:bodyPr>
            <a:normAutofit fontScale="90000"/>
          </a:bodyPr>
          <a:lstStyle/>
          <a:p>
            <a:pPr algn="ctr">
              <a:buClr>
                <a:schemeClr val="tx2">
                  <a:lumMod val="50000"/>
                </a:schemeClr>
              </a:buClr>
            </a:pPr>
            <a:r>
              <a:rPr lang="ru-RU" sz="2000" b="1" dirty="0">
                <a:solidFill>
                  <a:srgbClr val="92D050"/>
                </a:solidFill>
                <a:latin typeface="Calibri" panose="020F0502020204030204" pitchFamily="34" charset="0"/>
              </a:rPr>
              <a:t>ПРОЦЕДУРА </a:t>
            </a:r>
            <a:r>
              <a:rPr lang="en-US" sz="2000" b="1" dirty="0">
                <a:solidFill>
                  <a:srgbClr val="92D050"/>
                </a:solidFill>
                <a:latin typeface="Calibri" panose="020F0502020204030204" pitchFamily="34" charset="0"/>
              </a:rPr>
              <a:t>BG-RRP-8.013 </a:t>
            </a:r>
            <a:r>
              <a:rPr lang="en-US" sz="20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„</a:t>
            </a:r>
            <a:r>
              <a:rPr lang="ru-RU" sz="2000" b="1" dirty="0" smtClean="0">
                <a:solidFill>
                  <a:srgbClr val="92D050"/>
                </a:solidFill>
                <a:latin typeface="Calibri" panose="020F0502020204030204" pitchFamily="34" charset="0"/>
              </a:rPr>
              <a:t>ЕКОЛОГОСЪОБРАЗНА МОБИЛНОСТ“ </a:t>
            </a:r>
            <a:r>
              <a:rPr lang="ru-RU" sz="2000" dirty="0">
                <a:solidFill>
                  <a:srgbClr val="92D050"/>
                </a:solidFill>
                <a:latin typeface="Calibri" panose="020F0502020204030204" pitchFamily="34" charset="0"/>
              </a:rPr>
              <a:t/>
            </a:r>
            <a:br>
              <a:rPr lang="ru-RU" sz="2000" dirty="0">
                <a:solidFill>
                  <a:srgbClr val="92D050"/>
                </a:solidFill>
                <a:latin typeface="Calibri" panose="020F0502020204030204" pitchFamily="34" charset="0"/>
              </a:rPr>
            </a:br>
            <a:endParaRPr lang="bg-BG" sz="2000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541" y="1534292"/>
            <a:ext cx="8445731" cy="299614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bg-BG" b="1" u="sng" dirty="0"/>
          </a:p>
          <a:p>
            <a:pPr marL="0" indent="0">
              <a:buNone/>
            </a:pPr>
            <a:endParaRPr lang="bg-BG" sz="4300" dirty="0">
              <a:solidFill>
                <a:srgbClr val="92D050"/>
              </a:solidFill>
              <a:latin typeface="Calibri" panose="020F0502020204030204" pitchFamily="34" charset="0"/>
              <a:ea typeface="+mj-ea"/>
              <a:cs typeface="+mj-cs"/>
            </a:endParaRPr>
          </a:p>
          <a:p>
            <a:pPr marL="0" indent="0">
              <a:buNone/>
            </a:pPr>
            <a:r>
              <a:rPr lang="bg-BG" sz="4300" dirty="0" smtClean="0">
                <a:solidFill>
                  <a:srgbClr val="92D050"/>
                </a:solidFill>
                <a:latin typeface="Calibri" panose="020F0502020204030204" pitchFamily="34" charset="0"/>
                <a:ea typeface="+mj-ea"/>
                <a:cs typeface="+mj-cs"/>
              </a:rPr>
              <a:t>Благодарим </a:t>
            </a:r>
            <a:r>
              <a:rPr lang="bg-BG" sz="4300" dirty="0">
                <a:solidFill>
                  <a:srgbClr val="92D050"/>
                </a:solidFill>
                <a:latin typeface="Calibri" panose="020F0502020204030204" pitchFamily="34" charset="0"/>
                <a:ea typeface="+mj-ea"/>
                <a:cs typeface="+mj-cs"/>
              </a:rPr>
              <a:t>за вниманието</a:t>
            </a:r>
            <a:r>
              <a:rPr lang="bg-BG" sz="4300" dirty="0" smtClean="0">
                <a:solidFill>
                  <a:srgbClr val="92D050"/>
                </a:solidFill>
                <a:latin typeface="Calibri" panose="020F0502020204030204" pitchFamily="34" charset="0"/>
                <a:ea typeface="+mj-ea"/>
                <a:cs typeface="+mj-cs"/>
              </a:rPr>
              <a:t>!</a:t>
            </a:r>
          </a:p>
          <a:p>
            <a:pPr marL="0" indent="0">
              <a:buNone/>
            </a:pPr>
            <a:endParaRPr lang="bg-BG" sz="4300" dirty="0">
              <a:solidFill>
                <a:srgbClr val="92D050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2328" y="5404800"/>
            <a:ext cx="4492945" cy="130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90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579" y="2007386"/>
            <a:ext cx="8986058" cy="4535111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1600" b="1" dirty="0" smtClean="0"/>
              <a:t>Допустими изменения на сключен договор за финансиране: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400" dirty="0" smtClean="0"/>
              <a:t>Промени </a:t>
            </a:r>
            <a:r>
              <a:rPr lang="ru-RU" sz="1400" dirty="0"/>
              <a:t>чрез </a:t>
            </a:r>
            <a:r>
              <a:rPr lang="ru-RU" sz="1400" u="sng" dirty="0"/>
              <a:t>сключване на допълнително споразумение (анекс)</a:t>
            </a:r>
            <a:r>
              <a:rPr lang="ru-RU" sz="1400" dirty="0"/>
              <a:t> към подписан договор за финансиране е задължително в следните </a:t>
            </a:r>
            <a:r>
              <a:rPr lang="ru-RU" sz="1400" dirty="0" smtClean="0"/>
              <a:t>случаи: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При промяна </a:t>
            </a:r>
            <a:r>
              <a:rPr lang="ru-RU" sz="1400" dirty="0"/>
              <a:t>на първоначалните стойности на конкретните разходи, посочени в бюджета на проекта, когато се извършва преразпределение на средства, водещо до </a:t>
            </a:r>
            <a:r>
              <a:rPr lang="ru-RU" sz="1400" dirty="0" smtClean="0"/>
              <a:t>увеличаване </a:t>
            </a:r>
            <a:r>
              <a:rPr lang="ru-RU" sz="1400" dirty="0"/>
              <a:t>или </a:t>
            </a:r>
            <a:r>
              <a:rPr lang="ru-RU" sz="1400" dirty="0" smtClean="0"/>
              <a:t>намаляване </a:t>
            </a:r>
            <a:r>
              <a:rPr lang="ru-RU" sz="1400" dirty="0"/>
              <a:t>на договорените в бюджета стойности на разходите, както и разделянето, окрупняването и отпадането на конкретни разходи (видове разходи);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ru-RU" sz="1400" dirty="0" smtClean="0"/>
              <a:t>При промяна </a:t>
            </a:r>
            <a:r>
              <a:rPr lang="ru-RU" sz="1400" dirty="0"/>
              <a:t>на срока </a:t>
            </a:r>
            <a:r>
              <a:rPr lang="ru-RU" sz="1400" dirty="0" smtClean="0"/>
              <a:t>за изпълнение на договора;                                      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1400" dirty="0" smtClean="0"/>
              <a:t>Промени чрез </a:t>
            </a:r>
            <a:r>
              <a:rPr lang="ru-RU" sz="1400" u="sng" dirty="0" smtClean="0"/>
              <a:t>писмено уведомление от крайния получател</a:t>
            </a:r>
            <a:r>
              <a:rPr lang="ru-RU" sz="1400" dirty="0" smtClean="0"/>
              <a:t>: </a:t>
            </a:r>
            <a:r>
              <a:rPr lang="bg-BG" sz="1400" dirty="0" smtClean="0"/>
              <a:t>отстраняване </a:t>
            </a:r>
            <a:r>
              <a:rPr lang="bg-BG" sz="1400" dirty="0"/>
              <a:t>на технически грешки в проекта с изключение на промяна на индикатори, етапи и </a:t>
            </a:r>
            <a:r>
              <a:rPr lang="bg-BG" sz="1400" dirty="0" smtClean="0"/>
              <a:t>цели; промяна </a:t>
            </a:r>
            <a:r>
              <a:rPr lang="bg-BG" sz="1400" dirty="0"/>
              <a:t>в седалище и адреса на </a:t>
            </a:r>
            <a:r>
              <a:rPr lang="bg-BG" sz="1400" dirty="0" smtClean="0"/>
              <a:t>управление, наименованието, законния/</a:t>
            </a:r>
            <a:r>
              <a:rPr lang="bg-BG" sz="1400" dirty="0" err="1" smtClean="0"/>
              <a:t>ите</a:t>
            </a:r>
            <a:r>
              <a:rPr lang="bg-BG" sz="1400" dirty="0" smtClean="0"/>
              <a:t> представляващ/и лице/а и банкова сметка на </a:t>
            </a:r>
            <a:r>
              <a:rPr lang="bg-BG" sz="1400" dirty="0"/>
              <a:t>крайния получател</a:t>
            </a:r>
            <a:r>
              <a:rPr lang="bg-BG" sz="1400" dirty="0" smtClean="0"/>
              <a:t>.</a:t>
            </a:r>
            <a:endParaRPr lang="ru-RU" sz="1400" dirty="0"/>
          </a:p>
          <a:p>
            <a:pPr algn="just"/>
            <a:r>
              <a:rPr lang="ru-RU" sz="1600" b="1" dirty="0" smtClean="0"/>
              <a:t>Недопустими изменения на сключен договор за финансиране: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bg-BG" sz="1400" dirty="0" smtClean="0"/>
              <a:t>Промени </a:t>
            </a:r>
            <a:r>
              <a:rPr lang="bg-BG" sz="1400" dirty="0"/>
              <a:t>в бюджета на проекта, водещи до увеличаване на първоначално договорения процент и </a:t>
            </a:r>
            <a:r>
              <a:rPr lang="bg-BG" sz="1400" dirty="0" smtClean="0"/>
              <a:t>размер на средствата, предвидени в договора за финансиране;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bg-BG" sz="1400" dirty="0"/>
              <a:t>Промени, които поставят под въпрос постигането на етапите и целите и планираните резултати на </a:t>
            </a:r>
            <a:r>
              <a:rPr lang="bg-BG" sz="1400" dirty="0" smtClean="0"/>
              <a:t>проекта;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bg-BG" sz="1400" dirty="0"/>
              <a:t>Промени, които биха представлявали нарушение на принципа на равнопоставеност на кандидатите и нарушават конкурентните </a:t>
            </a:r>
            <a:r>
              <a:rPr lang="bg-BG" sz="1400" dirty="0" smtClean="0"/>
              <a:t>условия;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bg-BG" sz="1400" dirty="0"/>
              <a:t>Промени, </a:t>
            </a:r>
            <a:r>
              <a:rPr lang="bg-BG" sz="1400" dirty="0" smtClean="0"/>
              <a:t>които </a:t>
            </a:r>
            <a:r>
              <a:rPr lang="bg-BG" sz="1400" dirty="0"/>
              <a:t>биха довели до несъответствие на проекта със съответните правила за държавна </a:t>
            </a:r>
            <a:r>
              <a:rPr lang="bg-BG" sz="1400" dirty="0" smtClean="0"/>
              <a:t>помощ.</a:t>
            </a:r>
            <a:endParaRPr lang="ru-RU" sz="1400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654869" y="838931"/>
            <a:ext cx="6601957" cy="1013936"/>
            <a:chOff x="2151545" y="-2764640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51545" y="-2764640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225338" y="-2593848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bg-BG" dirty="0" smtClean="0">
                  <a:solidFill>
                    <a:schemeClr val="tx1"/>
                  </a:solidFill>
                </a:rPr>
                <a:t>Изменения на сключен договор за финансиране</a:t>
              </a:r>
              <a:endParaRPr lang="bg-BG" altLang="bg-BG" dirty="0">
                <a:solidFill>
                  <a:schemeClr val="tx1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57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448" y="2045662"/>
            <a:ext cx="9143999" cy="441367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1400" dirty="0" smtClean="0"/>
              <a:t>При </a:t>
            </a:r>
            <a:r>
              <a:rPr lang="ru-RU" sz="1400" dirty="0"/>
              <a:t>стартиране на процедура по искане за изменение на Договор чрез анекс, крайният получател следва сам да създаде </a:t>
            </a:r>
            <a:r>
              <a:rPr lang="ru-RU" sz="1400" b="1" u="sng" dirty="0"/>
              <a:t>нова версия </a:t>
            </a:r>
            <a:r>
              <a:rPr lang="ru-RU" sz="1400" b="1" u="sng" dirty="0" smtClean="0"/>
              <a:t>на </a:t>
            </a:r>
            <a:r>
              <a:rPr lang="ru-RU" sz="1400" b="1" u="sng" dirty="0"/>
              <a:t>договора в ИСУН</a:t>
            </a:r>
            <a:r>
              <a:rPr lang="ru-RU" sz="1400" dirty="0"/>
              <a:t>. В раздел „Искане за изменение/промяна“, поле „Описание на исканите промени (до 35 000 символа)“ следва да се посочат основните причини, довели до исканото изменение. Крайният получател сам нанася всички промени в съответните раздели на договора в </a:t>
            </a:r>
            <a:r>
              <a:rPr lang="ru-RU" sz="1400" dirty="0" smtClean="0"/>
              <a:t>ИСУН. В </a:t>
            </a:r>
            <a:r>
              <a:rPr lang="ru-RU" sz="1400" dirty="0"/>
              <a:t>поле „Прикачени документи“ се прилагат всички необходими документи към искането в един .ZIP файл, наименуван с поредността на анекса и вида изменение (напр. „Анекс_01_срок_бюджет“). Крайният получател не следва да променя/изтрива съдържанието на документи в договора, одобрени и налични в Раздел „Прикачени документи“.</a:t>
            </a:r>
          </a:p>
          <a:p>
            <a:pPr algn="just"/>
            <a:r>
              <a:rPr lang="ru-RU" sz="1400" b="1" u="sng" dirty="0" smtClean="0"/>
              <a:t>Необходими документи</a:t>
            </a:r>
            <a:r>
              <a:rPr lang="ru-RU" sz="1400" dirty="0" smtClean="0"/>
              <a:t>: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1400" b="1" dirty="0" smtClean="0"/>
              <a:t>обяснителна </a:t>
            </a:r>
            <a:r>
              <a:rPr lang="ru-RU" sz="1400" b="1" dirty="0"/>
              <a:t>записка </a:t>
            </a:r>
            <a:r>
              <a:rPr lang="ru-RU" sz="1400" dirty="0"/>
              <a:t>в свободен текст, в който е посочен конкретен член за изменение от Договора (от ПРИЛОЖЕНИЕ Е2 - Условия за изпълнение на одобрените инвестиции, чл. 13.ИЗМЕНЕНИЕ НА СКЛЮЧЕН ДОГОВОР</a:t>
            </a:r>
            <a:r>
              <a:rPr lang="ru-RU" sz="1400" dirty="0" smtClean="0"/>
              <a:t>), </a:t>
            </a:r>
            <a:r>
              <a:rPr lang="ru-RU" sz="1400" dirty="0"/>
              <a:t>която се представя във формат MS Word, подписана с електронен подпис от лицето, което представлява крайния получател или упълномощено от него лице. В обяснителната записка следва да бъдат описани подробно, ясно и детайлно причините, довели до исканото изменение. В допълнение, в обяснителната записка следва да се посочат всички промени, извършени в договора в ИСУН от крайния получател като е видно какво е било в първоначално сключения договор и с какво е променено (стойности, текстове, приложения). </a:t>
            </a:r>
            <a:endParaRPr lang="ru-RU" sz="1400" dirty="0" smtClean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ru-RU" sz="1400" b="1" dirty="0" smtClean="0"/>
              <a:t>други </a:t>
            </a:r>
            <a:r>
              <a:rPr lang="ru-RU" sz="1400" b="1" dirty="0"/>
              <a:t>документи </a:t>
            </a:r>
            <a:r>
              <a:rPr lang="ru-RU" sz="1400" dirty="0"/>
              <a:t>- в случай че има променени/актуализирани </a:t>
            </a:r>
            <a:r>
              <a:rPr lang="ru-RU" sz="1400" dirty="0" smtClean="0"/>
              <a:t>приложения към договора, </a:t>
            </a:r>
            <a:r>
              <a:rPr lang="ru-RU" sz="1400" dirty="0"/>
              <a:t>крайният получател сам следва да ги приложим към изменението на договора в ИСУН. Това са документи, които се променят спрямо своите версии в сключения договор или подкрепящи документи, които обосновават исканите </a:t>
            </a:r>
            <a:r>
              <a:rPr lang="ru-RU" sz="1400" dirty="0" smtClean="0"/>
              <a:t>промени</a:t>
            </a:r>
            <a:r>
              <a:rPr lang="ru-RU" sz="1400" dirty="0"/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52255" y="917168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713046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bg-BG" dirty="0" smtClean="0">
                  <a:solidFill>
                    <a:schemeClr val="tx1"/>
                  </a:solidFill>
                </a:rPr>
                <a:t>Процедура по сключване на допълнително споразумение към договор за финансиране и необходими документи</a:t>
              </a:r>
              <a:endParaRPr lang="bg-BG" altLang="bg-BG" dirty="0">
                <a:solidFill>
                  <a:schemeClr val="tx1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754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1438" y="2277688"/>
            <a:ext cx="8884947" cy="4081929"/>
          </a:xfrm>
        </p:spPr>
        <p:txBody>
          <a:bodyPr>
            <a:normAutofit/>
          </a:bodyPr>
          <a:lstStyle/>
          <a:p>
            <a:pPr algn="just"/>
            <a:endParaRPr lang="ru-RU" dirty="0"/>
          </a:p>
          <a:p>
            <a:pPr algn="just"/>
            <a:r>
              <a:rPr lang="ru-RU" dirty="0" smtClean="0"/>
              <a:t>Договорът </a:t>
            </a:r>
            <a:r>
              <a:rPr lang="ru-RU" dirty="0"/>
              <a:t>се прекратява при изтичането на предвидените в него срокове за изпълнение и уреждане на отношенията между </a:t>
            </a:r>
            <a:r>
              <a:rPr lang="ru-RU" dirty="0" smtClean="0"/>
              <a:t>страните.</a:t>
            </a:r>
          </a:p>
          <a:p>
            <a:pPr algn="just"/>
            <a:r>
              <a:rPr lang="bg-BG" dirty="0" smtClean="0"/>
              <a:t>Ръководителят </a:t>
            </a:r>
            <a:r>
              <a:rPr lang="bg-BG" dirty="0"/>
              <a:t>на СНД може едностранно да прекрати договора за финансиране, за да предотврати или отстрани тежки последици за обществения интерес или при установена с влязъл в сила акт на компетентен орган измама, корупция или конфликт на </a:t>
            </a:r>
            <a:r>
              <a:rPr lang="bg-BG" dirty="0" smtClean="0"/>
              <a:t>интереси.</a:t>
            </a:r>
          </a:p>
          <a:p>
            <a:pPr algn="just"/>
            <a:r>
              <a:rPr lang="bg-BG" dirty="0" smtClean="0"/>
              <a:t>Когато </a:t>
            </a:r>
            <a:r>
              <a:rPr lang="bg-BG" dirty="0"/>
              <a:t>договорът не е възможно да бъде приведен в съответствие с </a:t>
            </a:r>
            <a:r>
              <a:rPr lang="bg-BG" dirty="0" smtClean="0"/>
              <a:t>гореописаните хипотези, </a:t>
            </a:r>
            <a:r>
              <a:rPr lang="bg-BG" dirty="0"/>
              <a:t>както и при несъгласие на другата страна, договорът може да бъде едностранно </a:t>
            </a:r>
            <a:r>
              <a:rPr lang="bg-BG" dirty="0" smtClean="0"/>
              <a:t>прекратен</a:t>
            </a:r>
            <a:r>
              <a:rPr lang="bg-BG" dirty="0"/>
              <a:t>.</a:t>
            </a:r>
            <a:endParaRPr lang="ru-RU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452254" y="1068048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22634" y="-2205080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altLang="bg-BG" dirty="0" smtClean="0">
                  <a:solidFill>
                    <a:schemeClr val="tx1"/>
                  </a:solidFill>
                </a:rPr>
                <a:t>Прекратяване на договор за финансиране </a:t>
              </a:r>
              <a:endParaRPr lang="bg-BG" altLang="bg-BG" dirty="0">
                <a:solidFill>
                  <a:schemeClr val="tx1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629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6553" y="2341548"/>
            <a:ext cx="9363083" cy="4200949"/>
          </a:xfrm>
        </p:spPr>
        <p:txBody>
          <a:bodyPr>
            <a:normAutofit fontScale="25000" lnSpcReduction="20000"/>
          </a:bodyPr>
          <a:lstStyle/>
          <a:p>
            <a:pPr algn="just"/>
            <a:endParaRPr lang="ru-RU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800" dirty="0" smtClean="0"/>
              <a:t>За </a:t>
            </a:r>
            <a:r>
              <a:rPr lang="ru-RU" sz="4800" dirty="0"/>
              <a:t>гарантиране спазването на принципа за добро финансово управление </a:t>
            </a:r>
            <a:r>
              <a:rPr lang="ru-RU" sz="4800" dirty="0" smtClean="0"/>
              <a:t>СНД </a:t>
            </a:r>
            <a:r>
              <a:rPr lang="ru-RU" sz="4800" dirty="0"/>
              <a:t>извършва предварителен контрол на ключови елементи от възлагането на </a:t>
            </a:r>
            <a:r>
              <a:rPr lang="ru-RU" sz="4800" dirty="0" smtClean="0"/>
              <a:t>обществени поръчки </a:t>
            </a:r>
            <a:r>
              <a:rPr lang="ru-RU" sz="4800" dirty="0"/>
              <a:t>по реда на </a:t>
            </a:r>
            <a:r>
              <a:rPr lang="ru-RU" sz="4800" dirty="0" smtClean="0"/>
              <a:t>ЗОП. Обект на проверка са:</a:t>
            </a:r>
          </a:p>
          <a:p>
            <a:pPr marL="444500" indent="-85725" algn="just">
              <a:buFont typeface="Wingdings" panose="05000000000000000000" pitchFamily="2" charset="2"/>
              <a:buChar char="ü"/>
            </a:pPr>
            <a:r>
              <a:rPr lang="ru-RU" sz="4800" dirty="0" smtClean="0"/>
              <a:t> Документация </a:t>
            </a:r>
            <a:r>
              <a:rPr lang="ru-RU" sz="4800" dirty="0"/>
              <a:t>за участие в обществена </a:t>
            </a:r>
            <a:r>
              <a:rPr lang="ru-RU" sz="4800" dirty="0" smtClean="0"/>
              <a:t>поръчка</a:t>
            </a:r>
          </a:p>
          <a:p>
            <a:pPr marL="444500" indent="-85725" algn="just">
              <a:buFont typeface="Wingdings" panose="05000000000000000000" pitchFamily="2" charset="2"/>
              <a:buChar char="ü"/>
            </a:pPr>
            <a:r>
              <a:rPr lang="ru-RU" sz="4800" dirty="0" smtClean="0"/>
              <a:t>  Изменение </a:t>
            </a:r>
            <a:r>
              <a:rPr lang="ru-RU" sz="4800" dirty="0"/>
              <a:t>на сключен </a:t>
            </a:r>
            <a:r>
              <a:rPr lang="ru-RU" sz="4800" dirty="0" smtClean="0"/>
              <a:t>договор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4800" dirty="0" smtClean="0"/>
              <a:t>Предварителният </a:t>
            </a:r>
            <a:r>
              <a:rPr lang="ru-RU" sz="4800" dirty="0"/>
              <a:t>контрол обхваща процедури, чиито стойности са по-големи или равни на посочените в чл. 20, ал. 1 от </a:t>
            </a:r>
            <a:r>
              <a:rPr lang="ru-RU" sz="4800" dirty="0" smtClean="0"/>
              <a:t>ЗОП.</a:t>
            </a:r>
            <a:endParaRPr lang="en-US" sz="48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bg-BG" sz="4800" dirty="0" smtClean="0"/>
              <a:t>Не се извършва предварителен контрол в следните случаи:</a:t>
            </a:r>
            <a:r>
              <a:rPr lang="ru-RU" sz="4800" dirty="0" smtClean="0"/>
              <a:t> </a:t>
            </a:r>
            <a:endParaRPr lang="en-US" sz="4800" dirty="0" smtClean="0"/>
          </a:p>
          <a:p>
            <a:pPr indent="15875" algn="just">
              <a:buFont typeface="Wingdings" panose="05000000000000000000" pitchFamily="2" charset="2"/>
              <a:buChar char="ü"/>
            </a:pPr>
            <a:r>
              <a:rPr lang="ru-RU" sz="4800" dirty="0" smtClean="0"/>
              <a:t>    </a:t>
            </a:r>
            <a:r>
              <a:rPr lang="bg-BG" sz="4800" dirty="0" smtClean="0"/>
              <a:t>Когато е и</a:t>
            </a:r>
            <a:r>
              <a:rPr lang="ru-RU" sz="4800" dirty="0" smtClean="0"/>
              <a:t>звършен от АОП </a:t>
            </a:r>
            <a:r>
              <a:rPr lang="ru-RU" sz="4800" dirty="0"/>
              <a:t>контрол по реда чл. 229, ал. 1, т. 2, буква „г“ във връзка с чл. 232 от ЗОП (чрез случаен избор на процедури за възлагане на обществени поръчки), съответно по реда на чл. 229, ал. 1, т. 2, буква „е“ във връзка с чл. 235 от ЗОП (изменения на договори за обществени поръчки на основание чл. 116, ал.1, т.2 от ЗОП</a:t>
            </a:r>
            <a:r>
              <a:rPr lang="ru-RU" sz="4800" dirty="0" smtClean="0"/>
              <a:t>).</a:t>
            </a:r>
          </a:p>
          <a:p>
            <a:pPr lvl="0" indent="15875" algn="just">
              <a:buFont typeface="Wingdings" panose="05000000000000000000" pitchFamily="2" charset="2"/>
              <a:buChar char="ü"/>
            </a:pPr>
            <a:r>
              <a:rPr lang="bg-BG" sz="4800" dirty="0" smtClean="0"/>
              <a:t>    Когато </a:t>
            </a:r>
            <a:r>
              <a:rPr lang="bg-BG" sz="4800" dirty="0"/>
              <a:t>възложителите използват стандартизирани изисквания </a:t>
            </a:r>
            <a:r>
              <a:rPr lang="bg-BG" sz="4800" dirty="0" smtClean="0"/>
              <a:t>за избор </a:t>
            </a:r>
            <a:r>
              <a:rPr lang="bg-BG" sz="4800" dirty="0"/>
              <a:t>на изпълнител за строителство, доставка или услуга, които са съгласувани от Министерството на финансите, или ако използват предвидените в ЗОП динамични системи за възлагане и електронни каталози</a:t>
            </a:r>
            <a:r>
              <a:rPr lang="bg-BG" sz="4800" dirty="0" smtClean="0"/>
              <a:t>. Към настоящия момент е неприложимо, тъй като няма утвърдени от МФ.</a:t>
            </a:r>
          </a:p>
          <a:p>
            <a:pPr marL="0" lvl="0" indent="0" algn="just">
              <a:buNone/>
              <a:tabLst>
                <a:tab pos="358775" algn="l"/>
              </a:tabLst>
            </a:pPr>
            <a:r>
              <a:rPr lang="bg-BG" sz="4800" dirty="0"/>
              <a:t>	</a:t>
            </a:r>
            <a:r>
              <a:rPr lang="bg-BG" sz="4800" dirty="0" smtClean="0">
                <a:solidFill>
                  <a:srgbClr val="FF0000"/>
                </a:solidFill>
              </a:rPr>
              <a:t>! </a:t>
            </a:r>
            <a:r>
              <a:rPr lang="ru-RU" sz="4800" dirty="0"/>
              <a:t>В тези случаи се извършва контрол единствено за спазване на принципа за </a:t>
            </a:r>
            <a:r>
              <a:rPr lang="ru-RU" sz="4800" b="1" dirty="0"/>
              <a:t>„ненанасяне на значителни вреди“ </a:t>
            </a:r>
            <a:r>
              <a:rPr lang="ru-RU" sz="4800" dirty="0" smtClean="0"/>
              <a:t>чрез 	извършване на преглед </a:t>
            </a:r>
            <a:r>
              <a:rPr lang="ru-RU" sz="4800" dirty="0"/>
              <a:t>за получаване на увереност, че възложителят, в приложимите случаи, е </a:t>
            </a:r>
            <a:r>
              <a:rPr lang="ru-RU" sz="4800" dirty="0" smtClean="0"/>
              <a:t>	предвидил в 	техническата </a:t>
            </a:r>
            <a:r>
              <a:rPr lang="ru-RU" sz="4800" dirty="0"/>
              <a:t>спецификация мерки, </a:t>
            </a:r>
            <a:r>
              <a:rPr lang="ru-RU" sz="4800" dirty="0" smtClean="0"/>
              <a:t>съдържащи </a:t>
            </a:r>
            <a:r>
              <a:rPr lang="ru-RU" sz="4800" dirty="0"/>
              <a:t>условия, свързани с принципа за „ненанасяне на </a:t>
            </a:r>
            <a:r>
              <a:rPr lang="ru-RU" sz="4800" dirty="0" smtClean="0"/>
              <a:t>значителни 	вреди</a:t>
            </a:r>
            <a:r>
              <a:rPr lang="ru-RU" sz="4800" dirty="0"/>
              <a:t>“ по смисъла на член 17 от Регламент (ЕС) 2020/852 </a:t>
            </a:r>
            <a:r>
              <a:rPr lang="ru-RU" sz="4800" dirty="0" smtClean="0"/>
              <a:t>на Европейския </a:t>
            </a:r>
            <a:r>
              <a:rPr lang="ru-RU" sz="4800" dirty="0"/>
              <a:t>парламент и на </a:t>
            </a:r>
            <a:r>
              <a:rPr lang="ru-RU" sz="4800" dirty="0" smtClean="0"/>
              <a:t>Съвета от 18 юни 	2020	година</a:t>
            </a:r>
            <a:r>
              <a:rPr lang="ru-RU" sz="4800" dirty="0"/>
              <a:t>. Дейностите, предмет на поръчката, следва да оказват </a:t>
            </a:r>
            <a:r>
              <a:rPr lang="ru-RU" sz="4800" dirty="0" smtClean="0"/>
              <a:t>незначително предвидимо въздействие </a:t>
            </a:r>
            <a:r>
              <a:rPr lang="ru-RU" sz="4800" dirty="0"/>
              <a:t>върху </a:t>
            </a:r>
            <a:r>
              <a:rPr lang="ru-RU" sz="4800" dirty="0" smtClean="0"/>
              <a:t>	околната </a:t>
            </a:r>
            <a:r>
              <a:rPr lang="ru-RU" sz="4800" dirty="0"/>
              <a:t>среда.</a:t>
            </a:r>
            <a:r>
              <a:rPr lang="bg-BG" sz="4800" dirty="0" smtClean="0"/>
              <a:t>       </a:t>
            </a:r>
            <a:endParaRPr lang="en-US" sz="4800" dirty="0"/>
          </a:p>
          <a:p>
            <a:pPr algn="just">
              <a:buFont typeface="Wingdings" panose="05000000000000000000" pitchFamily="2" charset="2"/>
              <a:buChar char="ü"/>
            </a:pPr>
            <a:endParaRPr lang="ru-RU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marL="0" marR="0" lvl="0" indent="0" algn="ctr" defTabSz="1244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lang="bg-BG" altLang="bg-BG" dirty="0" smtClean="0">
                  <a:solidFill>
                    <a:prstClr val="black"/>
                  </a:solidFill>
                  <a:latin typeface="Trebuchet MS" panose="020B0603020202020204"/>
                </a:rPr>
                <a:t>Предварителен контрол</a:t>
              </a:r>
              <a:endPara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8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689" y="2460568"/>
            <a:ext cx="8884947" cy="4081929"/>
          </a:xfrm>
        </p:spPr>
        <p:txBody>
          <a:bodyPr>
            <a:normAutofit fontScale="85000" lnSpcReduction="20000"/>
          </a:bodyPr>
          <a:lstStyle/>
          <a:p>
            <a:pPr algn="just"/>
            <a:endParaRPr lang="ru-RU" dirty="0"/>
          </a:p>
          <a:p>
            <a:r>
              <a:rPr lang="bg-BG" b="1" dirty="0"/>
              <a:t>а. Предварителен контрол на документацията за участие в процедури за избор на изпълнители</a:t>
            </a:r>
            <a:endParaRPr lang="en-US" dirty="0"/>
          </a:p>
          <a:p>
            <a:pPr marL="0" indent="0">
              <a:buNone/>
            </a:pPr>
            <a:r>
              <a:rPr lang="bg-BG" dirty="0"/>
              <a:t>Крайният получател е длъжен да предостави на </a:t>
            </a:r>
            <a:r>
              <a:rPr lang="bg-BG" dirty="0" smtClean="0"/>
              <a:t>СНД </a:t>
            </a:r>
            <a:r>
              <a:rPr lang="bg-BG" dirty="0"/>
              <a:t>чрез </a:t>
            </a:r>
            <a:r>
              <a:rPr lang="bg-BG" dirty="0" smtClean="0"/>
              <a:t>ИСУН </a:t>
            </a:r>
            <a:r>
              <a:rPr lang="bg-BG" dirty="0"/>
              <a:t>и преди публикуването й документацията за възлагане на обществена поръчка по реда на ЗОП</a:t>
            </a:r>
            <a:r>
              <a:rPr lang="bg-BG" dirty="0" smtClean="0"/>
              <a:t>.</a:t>
            </a:r>
          </a:p>
          <a:p>
            <a:pPr marL="0" indent="0">
              <a:buNone/>
            </a:pPr>
            <a:r>
              <a:rPr lang="bg-BG" dirty="0" smtClean="0">
                <a:solidFill>
                  <a:srgbClr val="FF0000"/>
                </a:solidFill>
              </a:rPr>
              <a:t>! </a:t>
            </a:r>
            <a:r>
              <a:rPr lang="bg-BG" dirty="0" smtClean="0"/>
              <a:t>Предварителният </a:t>
            </a:r>
            <a:r>
              <a:rPr lang="bg-BG" dirty="0"/>
              <a:t>контрол за законосъобразност се осъществява </a:t>
            </a:r>
            <a:r>
              <a:rPr lang="bg-BG" b="1" u="sng" dirty="0"/>
              <a:t>в срок до 10 работни дни </a:t>
            </a:r>
            <a:r>
              <a:rPr lang="bg-BG" dirty="0"/>
              <a:t>от предоставяне на документацията от крайния получател.</a:t>
            </a:r>
            <a:endParaRPr lang="en-US" dirty="0"/>
          </a:p>
          <a:p>
            <a:pPr marL="0" indent="0">
              <a:buNone/>
            </a:pPr>
            <a:r>
              <a:rPr lang="bg-BG" dirty="0"/>
              <a:t>Когато са установени несъответствия с изискванията на ЗОП в предоставената за контрол документация, крайният получател се уведомява чрез комуникация в </a:t>
            </a:r>
            <a:r>
              <a:rPr lang="bg-BG" dirty="0" smtClean="0"/>
              <a:t>ИСУН </a:t>
            </a:r>
            <a:r>
              <a:rPr lang="bg-BG" dirty="0"/>
              <a:t>за установените несъответствия, препоръките за тяхното отстраняване и се определя подходящ срок за коригиране на документацията.</a:t>
            </a:r>
            <a:endParaRPr lang="en-US" dirty="0"/>
          </a:p>
          <a:p>
            <a:pPr marL="0" indent="0">
              <a:buNone/>
            </a:pPr>
            <a:r>
              <a:rPr lang="bg-BG" dirty="0" smtClean="0">
                <a:solidFill>
                  <a:srgbClr val="FF0000"/>
                </a:solidFill>
              </a:rPr>
              <a:t>! </a:t>
            </a:r>
            <a:r>
              <a:rPr lang="bg-BG" dirty="0" smtClean="0"/>
              <a:t>Срокът </a:t>
            </a:r>
            <a:r>
              <a:rPr lang="bg-BG" dirty="0"/>
              <a:t>за осъществяване на предварителния контрол </a:t>
            </a:r>
            <a:r>
              <a:rPr lang="bg-BG" b="1" u="sng" dirty="0"/>
              <a:t>спира да тече </a:t>
            </a:r>
            <a:r>
              <a:rPr lang="bg-BG" dirty="0"/>
              <a:t>за времето, през което е дадена възможност на крайния получател да отстрани несъответствията в документацията.</a:t>
            </a:r>
            <a:endParaRPr lang="en-US" dirty="0"/>
          </a:p>
          <a:p>
            <a:pPr marL="0" indent="0">
              <a:buNone/>
            </a:pPr>
            <a:r>
              <a:rPr lang="bg-BG" dirty="0"/>
              <a:t>За извършената проверка се изготвя </a:t>
            </a:r>
            <a:r>
              <a:rPr lang="bg-BG" dirty="0" smtClean="0"/>
              <a:t>становище, </a:t>
            </a:r>
            <a:r>
              <a:rPr lang="bg-BG" dirty="0"/>
              <a:t>което се предоставя на крайния получател чрез </a:t>
            </a:r>
            <a:r>
              <a:rPr lang="bg-BG" dirty="0" smtClean="0"/>
              <a:t>ИСУН. </a:t>
            </a:r>
            <a:r>
              <a:rPr lang="bg-BG" dirty="0"/>
              <a:t>В становището се посочва, че </a:t>
            </a:r>
            <a:r>
              <a:rPr lang="bg-BG" dirty="0" err="1"/>
              <a:t>неотразяването</a:t>
            </a:r>
            <a:r>
              <a:rPr lang="bg-BG" dirty="0"/>
              <a:t> на дадените препоръки в документацията за обществена поръчка/избор на изпълнител може да има финансови последици вследствие на осъществяване на контрол за спазване на принципа на добро финансово управление</a:t>
            </a:r>
            <a:r>
              <a:rPr lang="bg-BG" dirty="0" smtClean="0"/>
              <a:t>.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marL="0" marR="0" lvl="0" indent="0" algn="ctr" defTabSz="1244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altLang="bg-BG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Видове предварителен контрол</a:t>
              </a:r>
              <a:endPara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208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465" y="2973936"/>
            <a:ext cx="9286172" cy="3230311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1500" b="1" dirty="0" smtClean="0"/>
              <a:t>б. Предварителен </a:t>
            </a:r>
            <a:r>
              <a:rPr lang="ru-RU" sz="1500" b="1" dirty="0"/>
              <a:t>контрол на изменение на сключен договор</a:t>
            </a:r>
          </a:p>
          <a:p>
            <a:pPr marL="0" indent="0" algn="just">
              <a:buNone/>
            </a:pPr>
            <a:r>
              <a:rPr lang="ru-RU" sz="1500" dirty="0" smtClean="0"/>
              <a:t>В </a:t>
            </a:r>
            <a:r>
              <a:rPr lang="ru-RU" sz="1500" dirty="0"/>
              <a:t>случай на предприемане на действия по изменение на сключения договор, КП представя проекта на изменение преди подписването му за осъществяване на предварителен контрол за законосъобразност.</a:t>
            </a:r>
          </a:p>
          <a:p>
            <a:pPr marL="0" indent="0" algn="just">
              <a:buNone/>
            </a:pPr>
            <a:r>
              <a:rPr lang="ru-RU" sz="1500" dirty="0"/>
              <a:t>Ако не е налице изключението от приложното поле на предварителния контрол, посочено по-горе, в срок </a:t>
            </a:r>
            <a:r>
              <a:rPr lang="ru-RU" sz="1500" b="1" u="sng" dirty="0"/>
              <a:t>до 5 работни дни </a:t>
            </a:r>
            <a:r>
              <a:rPr lang="ru-RU" sz="1500" dirty="0"/>
              <a:t>от предоставяне на проекта за изменение, </a:t>
            </a:r>
            <a:r>
              <a:rPr lang="ru-RU" sz="1500" dirty="0" smtClean="0"/>
              <a:t>се извършва анализ дали е </a:t>
            </a:r>
            <a:r>
              <a:rPr lang="ru-RU" sz="1500" dirty="0"/>
              <a:t>налице </a:t>
            </a:r>
            <a:r>
              <a:rPr lang="ru-RU" sz="1500" dirty="0" smtClean="0"/>
              <a:t>някоя </a:t>
            </a:r>
            <a:r>
              <a:rPr lang="ru-RU" sz="1500" dirty="0"/>
              <a:t>от хипотезите, предвидени в член 116 от </a:t>
            </a:r>
            <a:r>
              <a:rPr lang="ru-RU" sz="1500" dirty="0" smtClean="0"/>
              <a:t>ЗОП. За резултатите се изготвя </a:t>
            </a:r>
            <a:r>
              <a:rPr lang="ru-RU" sz="1500" dirty="0"/>
              <a:t>становище, което се предоставя на крайния </a:t>
            </a:r>
            <a:r>
              <a:rPr lang="ru-RU" sz="1500" dirty="0" smtClean="0"/>
              <a:t>получател чрез ИСУН.</a:t>
            </a:r>
            <a:endParaRPr lang="ru-RU" sz="1500" dirty="0"/>
          </a:p>
        </p:txBody>
      </p:sp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marL="0" marR="0" lvl="0" indent="0" algn="ctr" defTabSz="1244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altLang="bg-BG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Видове предварителен контрол</a:t>
              </a:r>
              <a:endPara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85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9047781" cy="4206028"/>
          </a:xfrm>
        </p:spPr>
        <p:txBody>
          <a:bodyPr>
            <a:normAutofit fontScale="62500" lnSpcReduction="20000"/>
          </a:bodyPr>
          <a:lstStyle/>
          <a:p>
            <a:endParaRPr lang="bg-BG" dirty="0" smtClean="0"/>
          </a:p>
          <a:p>
            <a:r>
              <a:rPr lang="ru-RU" sz="1900" dirty="0"/>
              <a:t> СНД извършва последващ контрол на </a:t>
            </a:r>
            <a:r>
              <a:rPr lang="ru-RU" sz="1900" b="1" dirty="0"/>
              <a:t>приключили</a:t>
            </a:r>
            <a:r>
              <a:rPr lang="ru-RU" sz="1900" dirty="0"/>
              <a:t> процедури за избор на изпълнител по реда на ЗОП или на ПМС № 80 от 2022 г. за определяне на правилата за възлагане на дейности по инвестиции от крайни получатели на средства от Механизма за възстановяване и устойчивост въз основа на оценка на риска. Оценката включва следните критерии: </a:t>
            </a:r>
          </a:p>
          <a:p>
            <a:pPr marL="538163" indent="-179388">
              <a:buFont typeface="Wingdings" panose="05000000000000000000" pitchFamily="2" charset="2"/>
              <a:buChar char="ü"/>
            </a:pPr>
            <a:r>
              <a:rPr lang="ru-RU" sz="1900" dirty="0" smtClean="0"/>
              <a:t>Брой </a:t>
            </a:r>
            <a:r>
              <a:rPr lang="ru-RU" sz="1900" dirty="0"/>
              <a:t>подадени оферти (по-малък от 3</a:t>
            </a:r>
            <a:r>
              <a:rPr lang="ru-RU" sz="1900" dirty="0" smtClean="0"/>
              <a:t>);</a:t>
            </a:r>
          </a:p>
          <a:p>
            <a:pPr marL="538163" indent="-179388">
              <a:buFont typeface="Wingdings" panose="05000000000000000000" pitchFamily="2" charset="2"/>
              <a:buChar char="ü"/>
            </a:pPr>
            <a:r>
              <a:rPr lang="ru-RU" sz="1900" dirty="0" smtClean="0"/>
              <a:t>Съотношение </a:t>
            </a:r>
            <a:r>
              <a:rPr lang="ru-RU" sz="1900" dirty="0"/>
              <a:t>на отстранени участници към подадени оферти (коефициент по-голям от 0,5</a:t>
            </a:r>
            <a:r>
              <a:rPr lang="ru-RU" sz="1900" dirty="0" smtClean="0"/>
              <a:t>);</a:t>
            </a:r>
          </a:p>
          <a:p>
            <a:pPr marL="538163" indent="-179388">
              <a:buFont typeface="Wingdings" panose="05000000000000000000" pitchFamily="2" charset="2"/>
              <a:buChar char="ü"/>
            </a:pPr>
            <a:r>
              <a:rPr lang="ru-RU" sz="1900" dirty="0" smtClean="0"/>
              <a:t>Съотношение </a:t>
            </a:r>
            <a:r>
              <a:rPr lang="ru-RU" sz="1900" dirty="0"/>
              <a:t>между крайната стойност и прогнозната (над 90% и под 50%).</a:t>
            </a:r>
          </a:p>
          <a:p>
            <a:pPr marL="0" indent="0">
              <a:buNone/>
              <a:tabLst>
                <a:tab pos="358775" algn="l"/>
              </a:tabLst>
            </a:pPr>
            <a:r>
              <a:rPr lang="ru-RU" sz="1900" dirty="0" smtClean="0"/>
              <a:t>	При </a:t>
            </a:r>
            <a:r>
              <a:rPr lang="ru-RU" sz="1900" dirty="0"/>
              <a:t>реализация на поне един от горните критерии или друг критерий, допълнително включен </a:t>
            </a:r>
            <a:r>
              <a:rPr lang="ru-RU" sz="1900" dirty="0" smtClean="0"/>
              <a:t>по преценка </a:t>
            </a:r>
            <a:r>
              <a:rPr lang="ru-RU" sz="1900" dirty="0"/>
              <a:t>на </a:t>
            </a:r>
            <a:r>
              <a:rPr lang="ru-RU" sz="1900" dirty="0" smtClean="0"/>
              <a:t>СНД, 	свързан </a:t>
            </a:r>
            <a:r>
              <a:rPr lang="ru-RU" sz="1900" dirty="0"/>
              <a:t>със </a:t>
            </a:r>
            <a:r>
              <a:rPr lang="ru-RU" sz="1900" dirty="0" smtClean="0"/>
              <a:t>	спецификата </a:t>
            </a:r>
            <a:r>
              <a:rPr lang="ru-RU" sz="1900" dirty="0"/>
              <a:t>на съответната поръчка, се пристъпва към </a:t>
            </a:r>
            <a:r>
              <a:rPr lang="ru-RU" sz="1900" dirty="0" smtClean="0"/>
              <a:t>проверка</a:t>
            </a:r>
            <a:r>
              <a:rPr lang="ru-RU" sz="1900" dirty="0"/>
              <a:t>. </a:t>
            </a:r>
            <a:r>
              <a:rPr lang="ru-RU" sz="1900" dirty="0" smtClean="0">
                <a:solidFill>
                  <a:srgbClr val="FF0000"/>
                </a:solidFill>
              </a:rPr>
              <a:t>! </a:t>
            </a:r>
            <a:r>
              <a:rPr lang="ru-RU" sz="1900" dirty="0" smtClean="0"/>
              <a:t>Проверката </a:t>
            </a:r>
            <a:r>
              <a:rPr lang="ru-RU" sz="1900" dirty="0"/>
              <a:t>се осъществява </a:t>
            </a:r>
            <a:r>
              <a:rPr lang="ru-RU" sz="1900" b="1" u="sng" dirty="0"/>
              <a:t>в срок </a:t>
            </a:r>
            <a:r>
              <a:rPr lang="ru-RU" sz="1900" b="1" dirty="0" smtClean="0"/>
              <a:t>	</a:t>
            </a:r>
            <a:r>
              <a:rPr lang="ru-RU" sz="1900" b="1" u="sng" dirty="0" smtClean="0"/>
              <a:t>до 10 работни </a:t>
            </a:r>
            <a:r>
              <a:rPr lang="ru-RU" sz="1900" b="1" u="sng" dirty="0"/>
              <a:t>дни </a:t>
            </a:r>
            <a:r>
              <a:rPr lang="ru-RU" sz="1900" dirty="0" smtClean="0"/>
              <a:t>от предоставянето </a:t>
            </a:r>
            <a:r>
              <a:rPr lang="ru-RU" sz="1900" dirty="0"/>
              <a:t>на </a:t>
            </a:r>
            <a:r>
              <a:rPr lang="ru-RU" sz="1900" dirty="0" smtClean="0"/>
              <a:t>пълната документацията по </a:t>
            </a:r>
            <a:r>
              <a:rPr lang="ru-RU" sz="1900" dirty="0"/>
              <a:t>избора от </a:t>
            </a:r>
            <a:r>
              <a:rPr lang="ru-RU" sz="1900" dirty="0" smtClean="0"/>
              <a:t>КП.</a:t>
            </a:r>
          </a:p>
          <a:p>
            <a:pPr marL="0" indent="0">
              <a:buNone/>
              <a:tabLst>
                <a:tab pos="358775" algn="l"/>
              </a:tabLst>
            </a:pPr>
            <a:r>
              <a:rPr lang="ru-RU" sz="1900" dirty="0"/>
              <a:t>	</a:t>
            </a:r>
            <a:r>
              <a:rPr lang="ru-RU" sz="1900" dirty="0" smtClean="0"/>
              <a:t>В </a:t>
            </a:r>
            <a:r>
              <a:rPr lang="ru-RU" sz="1900" dirty="0"/>
              <a:t>случай, че процедурата е била обект на предварителен контрол, се взема предвид становището, с </a:t>
            </a:r>
            <a:r>
              <a:rPr lang="ru-RU" sz="1900" dirty="0" smtClean="0"/>
              <a:t>което 	предварителният </a:t>
            </a:r>
            <a:r>
              <a:rPr lang="ru-RU" sz="1900" dirty="0"/>
              <a:t>контрол е приключил, като проверяващият експерт отчита заключението </a:t>
            </a:r>
            <a:r>
              <a:rPr lang="ru-RU" sz="1900" dirty="0" smtClean="0"/>
              <a:t>от предварителния 	контрол.</a:t>
            </a:r>
          </a:p>
          <a:p>
            <a:pPr marL="0" indent="0">
              <a:buNone/>
              <a:tabLst>
                <a:tab pos="358775" algn="l"/>
              </a:tabLst>
            </a:pPr>
            <a:r>
              <a:rPr lang="ru-RU" sz="1900" dirty="0"/>
              <a:t>	</a:t>
            </a:r>
            <a:r>
              <a:rPr lang="ru-RU" sz="1900" dirty="0" smtClean="0"/>
              <a:t>Когато </a:t>
            </a:r>
            <a:r>
              <a:rPr lang="ru-RU" sz="1900" dirty="0"/>
              <a:t>в рамките на дейностите на контрол на СНД се установят индикатори за измама, </a:t>
            </a:r>
            <a:r>
              <a:rPr lang="ru-RU" sz="1900" dirty="0" smtClean="0"/>
              <a:t>корупция или конфликт на 	интереси и двойно </a:t>
            </a:r>
            <a:r>
              <a:rPr lang="ru-RU" sz="1900" dirty="0"/>
              <a:t>финансиране се прилага процедурата за докладване </a:t>
            </a:r>
            <a:r>
              <a:rPr lang="ru-RU" sz="1900" dirty="0" smtClean="0"/>
              <a:t>на сигнали за сериозни нередности.</a:t>
            </a:r>
          </a:p>
          <a:p>
            <a:pPr marL="0" indent="0">
              <a:buNone/>
              <a:tabLst>
                <a:tab pos="358775" algn="l"/>
              </a:tabLst>
            </a:pPr>
            <a:r>
              <a:rPr lang="bg-BG" sz="1900" dirty="0" smtClean="0"/>
              <a:t>	Когато </a:t>
            </a:r>
            <a:r>
              <a:rPr lang="bg-BG" sz="1900" dirty="0"/>
              <a:t>в рамките на дейностите по наблюдение и контрол </a:t>
            </a:r>
            <a:r>
              <a:rPr lang="bg-BG" sz="1900" dirty="0" smtClean="0"/>
              <a:t>СНД установи индикатори </a:t>
            </a:r>
            <a:r>
              <a:rPr lang="bg-BG" sz="1900" dirty="0"/>
              <a:t>за нарушения на нормативните </a:t>
            </a:r>
            <a:r>
              <a:rPr lang="bg-BG" sz="1900" dirty="0" smtClean="0"/>
              <a:t>	актове, които </a:t>
            </a:r>
            <a:r>
              <a:rPr lang="bg-BG" sz="1900" dirty="0"/>
              <a:t>уреждат бюджетната, финансово-стопанската или отчетната дейност, както и възлагането и </a:t>
            </a:r>
            <a:r>
              <a:rPr lang="bg-BG" sz="1900" dirty="0" smtClean="0"/>
              <a:t>	изпълнението </a:t>
            </a:r>
            <a:r>
              <a:rPr lang="bg-BG" sz="1900" dirty="0"/>
              <a:t>на обществени </a:t>
            </a:r>
            <a:r>
              <a:rPr lang="bg-BG" sz="1900" dirty="0" smtClean="0"/>
              <a:t>поръчки </a:t>
            </a:r>
            <a:r>
              <a:rPr lang="bg-BG" sz="1900" dirty="0"/>
              <a:t>от </a:t>
            </a:r>
            <a:r>
              <a:rPr lang="bg-BG" sz="1900" dirty="0" smtClean="0"/>
              <a:t>КП, </a:t>
            </a:r>
            <a:r>
              <a:rPr lang="bg-BG" sz="1900" dirty="0"/>
              <a:t>информацията се процедира към Агенцията за държавна финансова </a:t>
            </a:r>
            <a:r>
              <a:rPr lang="bg-BG" sz="1900" dirty="0" smtClean="0"/>
              <a:t>	инспекция </a:t>
            </a:r>
            <a:r>
              <a:rPr lang="en-US" sz="1900" dirty="0"/>
              <a:t>(</a:t>
            </a:r>
            <a:r>
              <a:rPr lang="bg-BG" sz="1900" dirty="0"/>
              <a:t>АДФИ</a:t>
            </a:r>
            <a:r>
              <a:rPr lang="en-US" sz="1900" dirty="0"/>
              <a:t>) </a:t>
            </a:r>
            <a:r>
              <a:rPr lang="bg-BG" sz="1900" dirty="0"/>
              <a:t>за извършване на </a:t>
            </a:r>
            <a:r>
              <a:rPr lang="bg-BG" sz="1900" dirty="0" smtClean="0"/>
              <a:t>инспекционна </a:t>
            </a:r>
            <a:r>
              <a:rPr lang="bg-BG" sz="1900" dirty="0"/>
              <a:t>дейност по реда на ЗДФИ, както и за установяване на нарушения </a:t>
            </a:r>
            <a:r>
              <a:rPr lang="bg-BG" sz="1900" dirty="0" smtClean="0"/>
              <a:t>	по ЗОП.</a:t>
            </a:r>
            <a:endParaRPr lang="ru-RU" sz="1900" dirty="0" smtClean="0"/>
          </a:p>
          <a:p>
            <a:pPr marL="0" indent="0">
              <a:buNone/>
              <a:tabLst>
                <a:tab pos="358775" algn="l"/>
              </a:tabLst>
            </a:pPr>
            <a:endParaRPr lang="ru-RU" dirty="0"/>
          </a:p>
          <a:p>
            <a:pPr marL="0" indent="0">
              <a:buNone/>
              <a:tabLst>
                <a:tab pos="358775" algn="l"/>
              </a:tabLst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2409916" y="1030635"/>
            <a:ext cx="6947729" cy="1129954"/>
            <a:chOff x="2122634" y="-2363478"/>
            <a:chExt cx="2741957" cy="1511654"/>
          </a:xfrm>
        </p:grpSpPr>
        <p:sp>
          <p:nvSpPr>
            <p:cNvPr id="5" name="Rounded Rectangle 4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 txBox="1"/>
            <p:nvPr/>
          </p:nvSpPr>
          <p:spPr>
            <a:xfrm>
              <a:off x="2122634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marL="0" marR="0" lvl="0" indent="0" algn="ctr" defTabSz="124460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bg-BG" altLang="bg-BG" sz="18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rebuchet MS" panose="020B0603020202020204"/>
                  <a:ea typeface="+mn-ea"/>
                  <a:cs typeface="+mn-cs"/>
                </a:rPr>
                <a:t>Последващ контрол</a:t>
              </a:r>
              <a:endParaRPr kumimoji="0" lang="bg-BG" altLang="bg-BG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endParaRPr>
            </a:p>
          </p:txBody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782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585258" y="1108009"/>
            <a:ext cx="6601957" cy="1013936"/>
            <a:chOff x="2122634" y="-2363478"/>
            <a:chExt cx="2741957" cy="1511654"/>
          </a:xfrm>
        </p:grpSpPr>
        <p:sp>
          <p:nvSpPr>
            <p:cNvPr id="7" name="Rounded Rectangle 6"/>
            <p:cNvSpPr/>
            <p:nvPr/>
          </p:nvSpPr>
          <p:spPr>
            <a:xfrm>
              <a:off x="2122634" y="-2363478"/>
              <a:ext cx="2741957" cy="1511654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 txBox="1"/>
            <p:nvPr/>
          </p:nvSpPr>
          <p:spPr>
            <a:xfrm>
              <a:off x="2151545" y="-2192686"/>
              <a:ext cx="2594371" cy="11700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53340" rIns="10668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bg-BG" dirty="0" smtClean="0">
                  <a:solidFill>
                    <a:srgbClr val="000000"/>
                  </a:solidFill>
                </a:rPr>
                <a:t>Планиране </a:t>
              </a:r>
              <a:r>
                <a:rPr lang="bg-BG" dirty="0">
                  <a:solidFill>
                    <a:srgbClr val="000000"/>
                  </a:solidFill>
                </a:rPr>
                <a:t>на средства и прогнози за плащания</a:t>
              </a:r>
              <a:endParaRPr lang="bg-BG" altLang="bg-BG" dirty="0">
                <a:solidFill>
                  <a:srgbClr val="000000"/>
                </a:solidFill>
              </a:endParaRPr>
            </a:p>
          </p:txBody>
        </p:sp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09" y="120120"/>
            <a:ext cx="3005328" cy="94792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820" y="3399906"/>
            <a:ext cx="1843655" cy="184365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65010" y="2593281"/>
            <a:ext cx="90445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Планирането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 средствата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по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инвестицията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се извършва на база въвеждана от КП прогноза за предстоящите плащания:</a:t>
            </a:r>
            <a:endParaRPr lang="bg-BG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5010" y="3133629"/>
            <a:ext cx="6216557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Обхват и срок за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въвеждане:</a:t>
            </a:r>
            <a:endParaRPr lang="bg-BG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Обхват –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прогнозата обхваща предстоящите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плащания, които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КП планува</a:t>
            </a:r>
            <a:r>
              <a:rPr lang="en-US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да извърши през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текущия и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следващия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месец;</a:t>
            </a:r>
          </a:p>
          <a:p>
            <a:pPr marL="342900" lvl="0" indent="-342900" algn="just">
              <a:spcBef>
                <a:spcPts val="1000"/>
              </a:spcBef>
              <a:buClr>
                <a:srgbClr val="90C226"/>
              </a:buClr>
              <a:buSzPct val="80000"/>
              <a:buFont typeface="Wingdings" panose="05000000000000000000" pitchFamily="2" charset="2"/>
              <a:buChar char="ü"/>
            </a:pP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Срок за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въвеждане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</a:t>
            </a:r>
            <a:r>
              <a:rPr lang="bg-BG" sz="13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прогнозата се въвежда ежемесечно до </a:t>
            </a:r>
            <a:r>
              <a:rPr lang="bg-BG" sz="1300" dirty="0">
                <a:solidFill>
                  <a:prstClr val="black">
                    <a:lumMod val="75000"/>
                    <a:lumOff val="25000"/>
                  </a:prstClr>
                </a:solidFill>
              </a:rPr>
              <a:t>3-то число на текущия месец.  </a:t>
            </a:r>
          </a:p>
          <a:p>
            <a:pPr marL="342900" lvl="0" indent="-342900" algn="just" defTabSz="341313">
              <a:spcBef>
                <a:spcPts val="1000"/>
              </a:spcBef>
              <a:buClr>
                <a:srgbClr val="90C226"/>
              </a:buClr>
              <a:buSzPct val="80000"/>
              <a:buFont typeface="Wingdings 3" charset="2"/>
              <a:buChar char=""/>
            </a:pP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Подаване на прогнозата –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същата се въвежда в структуриран вид в ИСУН. По изключение (напр. временна техническа невъзможност за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въвеждането ѝ в структуриран вид в ИСУН) прогнозата се изпраща по електронен път </a:t>
            </a:r>
            <a:r>
              <a:rPr lang="bg-BG" sz="1500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чрез </a:t>
            </a:r>
            <a:r>
              <a:rPr lang="bg-BG" sz="1500" dirty="0">
                <a:solidFill>
                  <a:prstClr val="black">
                    <a:lumMod val="75000"/>
                    <a:lumOff val="25000"/>
                  </a:prstClr>
                </a:solidFill>
              </a:rPr>
              <a:t>ИСУН.</a:t>
            </a:r>
            <a:endParaRPr lang="ru-RU" sz="1500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61EAB5F-88FC-4FAE-AE3C-037A3C365E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4C90D-2A62-4985-9618-3460247437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8A2F88-55C5-4ED1-9541-807C6542476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16c05727-aa75-4e4a-9b5f-8a80a1165891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2193</Words>
  <Application>Microsoft Office PowerPoint</Application>
  <PresentationFormat>Widescreen</PresentationFormat>
  <Paragraphs>148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Times New Roman</vt:lpstr>
      <vt:lpstr>Trebuchet MS</vt:lpstr>
      <vt:lpstr>Wingdings</vt:lpstr>
      <vt:lpstr>Wingdings 3</vt:lpstr>
      <vt:lpstr>Facet</vt:lpstr>
      <vt:lpstr>ИЗПЪЛНЕНИЕ НА ДОГОВОРИ ЗА ФИНАНСИРАНЕ ЗА ПРЕДОСТАВЯНЕ НА СРЕДСТВА НА КРАЙНИ ПОЛУЧАТЕЛИ  ПО ПРОЦЕДУРА  BG-RRP-8.013 „ЕКОЛОГОСЪОБРАЗНА МОБИЛНОСТ“  НАЦИОНАЛЕН ПЛАН ЗА ВЪЗСТАНОВЯВАНЕ И УСТОЙЧИВОСТ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ПРОЦЕДУРА BG-RRP-8.013 „ЕКОЛОГОСЪОБРАЗНА МОБИЛНОСТ“ 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2023-01-05T08:06:06Z</dcterms:created>
  <dcterms:modified xsi:type="dcterms:W3CDTF">2024-06-28T11:10:00Z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