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66" r:id="rId3"/>
    <p:sldId id="265" r:id="rId4"/>
    <p:sldId id="267" r:id="rId5"/>
    <p:sldId id="286" r:id="rId6"/>
    <p:sldId id="263" r:id="rId7"/>
    <p:sldId id="301" r:id="rId8"/>
    <p:sldId id="302" r:id="rId9"/>
    <p:sldId id="303" r:id="rId10"/>
    <p:sldId id="304" r:id="rId11"/>
    <p:sldId id="305" r:id="rId12"/>
    <p:sldId id="306" r:id="rId13"/>
    <p:sldId id="261" r:id="rId14"/>
    <p:sldId id="262" r:id="rId15"/>
    <p:sldId id="307" r:id="rId16"/>
    <p:sldId id="308" r:id="rId17"/>
    <p:sldId id="309" r:id="rId18"/>
    <p:sldId id="310" r:id="rId19"/>
    <p:sldId id="287" r:id="rId20"/>
    <p:sldId id="288" r:id="rId21"/>
    <p:sldId id="290" r:id="rId22"/>
    <p:sldId id="268" r:id="rId23"/>
    <p:sldId id="272" r:id="rId24"/>
    <p:sldId id="273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9" r:id="rId36"/>
    <p:sldId id="291" r:id="rId37"/>
    <p:sldId id="292" r:id="rId38"/>
    <p:sldId id="260" r:id="rId39"/>
    <p:sldId id="259" r:id="rId40"/>
    <p:sldId id="293" r:id="rId4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8C0"/>
    <a:srgbClr val="B5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24689-0BBA-4CF9-B83D-E1F002727B74}" v="10" dt="2025-07-01T15:44:22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9" d="100"/>
          <a:sy n="99" d="100"/>
        </p:scale>
        <p:origin x="33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itsa Ivanova" userId="c9a550889046e548" providerId="LiveId" clId="{68B24689-0BBA-4CF9-B83D-E1F002727B74}"/>
    <pc:docChg chg="custSel addSld delSld modSld">
      <pc:chgData name="Ralitsa Ivanova" userId="c9a550889046e548" providerId="LiveId" clId="{68B24689-0BBA-4CF9-B83D-E1F002727B74}" dt="2025-07-01T15:44:42.582" v="43" actId="47"/>
      <pc:docMkLst>
        <pc:docMk/>
      </pc:docMkLst>
      <pc:sldChg chg="delSp modSp del mod">
        <pc:chgData name="Ralitsa Ivanova" userId="c9a550889046e548" providerId="LiveId" clId="{68B24689-0BBA-4CF9-B83D-E1F002727B74}" dt="2025-07-01T15:36:12.789" v="17" actId="2696"/>
        <pc:sldMkLst>
          <pc:docMk/>
          <pc:sldMk cId="4282709723" sldId="298"/>
        </pc:sldMkLst>
        <pc:spChg chg="del mod">
          <ac:chgData name="Ralitsa Ivanova" userId="c9a550889046e548" providerId="LiveId" clId="{68B24689-0BBA-4CF9-B83D-E1F002727B74}" dt="2025-07-01T15:33:17.033" v="5"/>
          <ac:spMkLst>
            <pc:docMk/>
            <pc:sldMk cId="4282709723" sldId="298"/>
            <ac:spMk id="4" creationId="{CC6279F2-4226-9DC1-C7B9-809EA3DDE7B7}"/>
          </ac:spMkLst>
        </pc:spChg>
      </pc:sldChg>
      <pc:sldChg chg="del">
        <pc:chgData name="Ralitsa Ivanova" userId="c9a550889046e548" providerId="LiveId" clId="{68B24689-0BBA-4CF9-B83D-E1F002727B74}" dt="2025-07-01T15:42:38.151" v="27" actId="47"/>
        <pc:sldMkLst>
          <pc:docMk/>
          <pc:sldMk cId="969876506" sldId="299"/>
        </pc:sldMkLst>
      </pc:sldChg>
      <pc:sldChg chg="modSp del mod">
        <pc:chgData name="Ralitsa Ivanova" userId="c9a550889046e548" providerId="LiveId" clId="{68B24689-0BBA-4CF9-B83D-E1F002727B74}" dt="2025-07-01T15:44:42.582" v="43" actId="47"/>
        <pc:sldMkLst>
          <pc:docMk/>
          <pc:sldMk cId="325720225" sldId="300"/>
        </pc:sldMkLst>
        <pc:spChg chg="mod">
          <ac:chgData name="Ralitsa Ivanova" userId="c9a550889046e548" providerId="LiveId" clId="{68B24689-0BBA-4CF9-B83D-E1F002727B74}" dt="2025-07-01T15:44:03.604" v="37" actId="21"/>
          <ac:spMkLst>
            <pc:docMk/>
            <pc:sldMk cId="325720225" sldId="300"/>
            <ac:spMk id="2" creationId="{C276B21A-A8C0-FBEA-BA02-89F12294641B}"/>
          </ac:spMkLst>
        </pc:spChg>
      </pc:sldChg>
      <pc:sldChg chg="addSp modSp add mod">
        <pc:chgData name="Ralitsa Ivanova" userId="c9a550889046e548" providerId="LiveId" clId="{68B24689-0BBA-4CF9-B83D-E1F002727B74}" dt="2025-07-01T15:35:37.053" v="16" actId="113"/>
        <pc:sldMkLst>
          <pc:docMk/>
          <pc:sldMk cId="5915563" sldId="307"/>
        </pc:sldMkLst>
        <pc:spChg chg="add mod">
          <ac:chgData name="Ralitsa Ivanova" userId="c9a550889046e548" providerId="LiveId" clId="{68B24689-0BBA-4CF9-B83D-E1F002727B74}" dt="2025-07-01T15:35:37.053" v="16" actId="113"/>
          <ac:spMkLst>
            <pc:docMk/>
            <pc:sldMk cId="5915563" sldId="307"/>
            <ac:spMk id="2" creationId="{612F7594-1F2E-1692-A762-FA6F5FF7D087}"/>
          </ac:spMkLst>
        </pc:spChg>
        <pc:spChg chg="mod">
          <ac:chgData name="Ralitsa Ivanova" userId="c9a550889046e548" providerId="LiveId" clId="{68B24689-0BBA-4CF9-B83D-E1F002727B74}" dt="2025-07-01T15:34:43.268" v="11" actId="123"/>
          <ac:spMkLst>
            <pc:docMk/>
            <pc:sldMk cId="5915563" sldId="307"/>
            <ac:spMk id="12" creationId="{31DE6378-8C57-6F74-C133-6E5A6740E27B}"/>
          </ac:spMkLst>
        </pc:spChg>
      </pc:sldChg>
      <pc:sldChg chg="delSp modSp add mod">
        <pc:chgData name="Ralitsa Ivanova" userId="c9a550889046e548" providerId="LiveId" clId="{68B24689-0BBA-4CF9-B83D-E1F002727B74}" dt="2025-07-01T15:38:32.948" v="23" actId="21"/>
        <pc:sldMkLst>
          <pc:docMk/>
          <pc:sldMk cId="1958293520" sldId="308"/>
        </pc:sldMkLst>
        <pc:spChg chg="del">
          <ac:chgData name="Ralitsa Ivanova" userId="c9a550889046e548" providerId="LiveId" clId="{68B24689-0BBA-4CF9-B83D-E1F002727B74}" dt="2025-07-01T15:38:32.948" v="23" actId="21"/>
          <ac:spMkLst>
            <pc:docMk/>
            <pc:sldMk cId="1958293520" sldId="308"/>
            <ac:spMk id="2" creationId="{73DA1200-F53E-128C-3C27-C26D7B0883A3}"/>
          </ac:spMkLst>
        </pc:spChg>
        <pc:spChg chg="mod">
          <ac:chgData name="Ralitsa Ivanova" userId="c9a550889046e548" providerId="LiveId" clId="{68B24689-0BBA-4CF9-B83D-E1F002727B74}" dt="2025-07-01T15:38:24.969" v="22" actId="123"/>
          <ac:spMkLst>
            <pc:docMk/>
            <pc:sldMk cId="1958293520" sldId="308"/>
            <ac:spMk id="12" creationId="{DBBD1F78-2B94-86BF-91DF-65B0887FFC12}"/>
          </ac:spMkLst>
        </pc:spChg>
      </pc:sldChg>
      <pc:sldChg chg="modSp add mod">
        <pc:chgData name="Ralitsa Ivanova" userId="c9a550889046e548" providerId="LiveId" clId="{68B24689-0BBA-4CF9-B83D-E1F002727B74}" dt="2025-07-01T15:43:32.744" v="35" actId="123"/>
        <pc:sldMkLst>
          <pc:docMk/>
          <pc:sldMk cId="2085806027" sldId="309"/>
        </pc:sldMkLst>
        <pc:spChg chg="mod">
          <ac:chgData name="Ralitsa Ivanova" userId="c9a550889046e548" providerId="LiveId" clId="{68B24689-0BBA-4CF9-B83D-E1F002727B74}" dt="2025-07-01T15:43:32.744" v="35" actId="123"/>
          <ac:spMkLst>
            <pc:docMk/>
            <pc:sldMk cId="2085806027" sldId="309"/>
            <ac:spMk id="12" creationId="{15F9F00E-550C-9F0F-31A2-175961197D8D}"/>
          </ac:spMkLst>
        </pc:spChg>
      </pc:sldChg>
      <pc:sldChg chg="add del">
        <pc:chgData name="Ralitsa Ivanova" userId="c9a550889046e548" providerId="LiveId" clId="{68B24689-0BBA-4CF9-B83D-E1F002727B74}" dt="2025-07-01T15:42:25.171" v="26" actId="47"/>
        <pc:sldMkLst>
          <pc:docMk/>
          <pc:sldMk cId="124989908" sldId="310"/>
        </pc:sldMkLst>
      </pc:sldChg>
      <pc:sldChg chg="modSp add mod">
        <pc:chgData name="Ralitsa Ivanova" userId="c9a550889046e548" providerId="LiveId" clId="{68B24689-0BBA-4CF9-B83D-E1F002727B74}" dt="2025-07-01T15:44:39.143" v="42" actId="1076"/>
        <pc:sldMkLst>
          <pc:docMk/>
          <pc:sldMk cId="1363982110" sldId="310"/>
        </pc:sldMkLst>
        <pc:spChg chg="mod">
          <ac:chgData name="Ralitsa Ivanova" userId="c9a550889046e548" providerId="LiveId" clId="{68B24689-0BBA-4CF9-B83D-E1F002727B74}" dt="2025-07-01T15:44:39.143" v="42" actId="1076"/>
          <ac:spMkLst>
            <pc:docMk/>
            <pc:sldMk cId="1363982110" sldId="310"/>
            <ac:spMk id="12" creationId="{F16344E1-F573-710E-F171-CE8478EDEA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75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6A8CC-68DF-F740-8A51-7E91EE321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0E247-7B96-0DE8-AA1B-2F3E9D71C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D50CDD-F3FF-F943-2D54-994D76F24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966FD-E1F6-A5B9-091D-4B813E5BA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5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3F45C-9BB1-CA54-A90C-5DA6351EE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789021-370C-7EC6-538B-A6ACA73A0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307DF5-9E6F-1195-D446-F08B0E290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F5C35-C091-79E6-95F0-E4FC0CF40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06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51085-F4BC-255C-8746-065741D8A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E78060-FBB5-E461-3E70-E990B9F86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208ADB-CDD5-6BB1-DD67-4ECBC01D0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AF5F4-6E23-D11D-ED41-8CBE1E447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8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9AA7B-CF1D-6F98-5F65-73A80CF0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0138E-F093-B0F9-2A20-5BF1D2413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CEB9EA-299B-C65D-EB28-186416670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13FF2-9987-E156-B56A-A66BD38AE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40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A3BD-9329-2909-A43B-810247766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0557D-E982-CEC0-C62E-EAC43EFB0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9AA81-A0B6-4675-A951-167153B05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E40D8-97DA-351F-47E5-D504B33F7D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5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5B8EB-5AC1-DDF4-4E61-BE903F614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FE2FB0-C71C-688A-8251-65A109CF3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0D0DD6-57DE-8429-FF7F-11C0B9E12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A86FA-FD14-42AC-34D5-F34A9A434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15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C56D7-E919-E3B1-93DA-31D7078A7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665994-1F50-CA7B-1889-6C47B6F3A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C3AA2-E1E1-7E58-E0A4-706332EAE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6A33-78DC-BCDA-C182-E172A4CD5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85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406D7-38BD-0336-0E47-2689FE37C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A9C906-338F-FAC9-CF40-91407E6EF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F490B0-D924-E51D-5F0B-205EFAABF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179EB-FE56-F4B3-E441-EB396DAFD2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3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596C7-5189-95E2-A827-78CA84A90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BA2505-0A81-FC55-0AEE-5ECE93DAC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2D9DD4-C85D-BFB7-5273-B2E07522D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77F1E-3228-34AC-9A6E-13F7B822C5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03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1CD88-9803-FAB7-A205-0A3FEBD30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C58739-1D11-8651-5CF3-98ABDCB4E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2608C2-3AEE-A01D-8488-1C4D84811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44312-5B13-40F0-36EB-E19DEBAFCD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10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72910-D994-6A55-1E4C-0E9D46C6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E9723E-2CFE-6026-19DB-1926F2351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27F407-AB8C-40D9-BEC6-CB0A83BCC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7C05F-E37D-8EAB-2D50-FEF04296E7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5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tel:500-20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25434" cy="2325434"/>
          </a:xfrm>
          <a:prstGeom prst="rect">
            <a:avLst/>
          </a:prstGeom>
        </p:spPr>
      </p:pic>
      <p:sp>
        <p:nvSpPr>
          <p:cNvPr id="3" name="StaticPath"/>
          <p:cNvSpPr/>
          <p:nvPr/>
        </p:nvSpPr>
        <p:spPr>
          <a:xfrm>
            <a:off x="2731338" y="1371976"/>
            <a:ext cx="4352353" cy="2892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4" name="Text"/>
          <p:cNvSpPr/>
          <p:nvPr/>
        </p:nvSpPr>
        <p:spPr>
          <a:xfrm>
            <a:off x="2389141" y="2571750"/>
            <a:ext cx="5036749" cy="4931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Мерки за </a:t>
            </a:r>
            <a:r>
              <a:rPr lang="ru-RU" sz="300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насърчаване</a:t>
            </a:r>
            <a:r>
              <a:rPr lang="ru-RU" sz="300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на </a:t>
            </a:r>
            <a:r>
              <a:rPr lang="ru-RU" sz="300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градското</a:t>
            </a:r>
            <a:r>
              <a:rPr lang="ru-RU" sz="300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ru-RU" sz="300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земеделие</a:t>
            </a:r>
            <a:r>
              <a:rPr lang="ru-RU" sz="300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в </a:t>
            </a:r>
            <a:r>
              <a:rPr lang="ru-RU" sz="300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градове</a:t>
            </a:r>
            <a:r>
              <a:rPr lang="ru-RU" sz="300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с над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20 000 жители в </a:t>
            </a:r>
            <a:r>
              <a:rPr lang="ru-RU" sz="300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трансграничната</a:t>
            </a:r>
            <a:r>
              <a:rPr lang="ru-RU" sz="300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зона </a:t>
            </a:r>
            <a:r>
              <a:rPr lang="ru-RU" sz="300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Румъния-България</a:t>
            </a:r>
            <a:endParaRPr lang="en-US" sz="3000" b="1" dirty="0"/>
          </a:p>
        </p:txBody>
      </p:sp>
      <p:sp>
        <p:nvSpPr>
          <p:cNvPr id="7" name="StaticPath"/>
          <p:cNvSpPr/>
          <p:nvPr/>
        </p:nvSpPr>
        <p:spPr>
          <a:xfrm>
            <a:off x="8307514" y="4294556"/>
            <a:ext cx="428625" cy="428625"/>
          </a:xfrm>
          <a:prstGeom prst="rect">
            <a:avLst/>
          </a:prstGeom>
          <a:solidFill>
            <a:srgbClr val="FF98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pic>
        <p:nvPicPr>
          <p:cNvPr id="16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197A381B-78A9-FEF3-8129-C0A16A9BE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82" y="151920"/>
            <a:ext cx="2003772" cy="8106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2B202-EF6E-70A3-D528-0A6A49FF7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ticPath">
            <a:extLst>
              <a:ext uri="{FF2B5EF4-FFF2-40B4-BE49-F238E27FC236}">
                <a16:creationId xmlns:a16="http://schemas.microsoft.com/office/drawing/2014/main" id="{0E663F2D-7938-7222-7235-546135EDD9B0}"/>
              </a:ext>
            </a:extLst>
          </p:cNvPr>
          <p:cNvSpPr/>
          <p:nvPr/>
        </p:nvSpPr>
        <p:spPr>
          <a:xfrm rot="1438200">
            <a:off x="954334" y="-891622"/>
            <a:ext cx="1543050" cy="1543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>
            <a:extLst>
              <a:ext uri="{FF2B5EF4-FFF2-40B4-BE49-F238E27FC236}">
                <a16:creationId xmlns:a16="http://schemas.microsoft.com/office/drawing/2014/main" id="{0287C0E6-A9EF-E78E-8243-1C97DF19E59A}"/>
              </a:ext>
            </a:extLst>
          </p:cNvPr>
          <p:cNvSpPr/>
          <p:nvPr/>
        </p:nvSpPr>
        <p:spPr>
          <a:xfrm rot="18497400">
            <a:off x="7552059" y="4167658"/>
            <a:ext cx="1797368" cy="1797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>
            <a:extLst>
              <a:ext uri="{FF2B5EF4-FFF2-40B4-BE49-F238E27FC236}">
                <a16:creationId xmlns:a16="http://schemas.microsoft.com/office/drawing/2014/main" id="{ABA336ED-884A-C914-EC4E-0E5FC5EE4116}"/>
              </a:ext>
            </a:extLst>
          </p:cNvPr>
          <p:cNvSpPr/>
          <p:nvPr/>
        </p:nvSpPr>
        <p:spPr>
          <a:xfrm>
            <a:off x="7301878" y="3143283"/>
            <a:ext cx="3366135" cy="460058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 dirty="0"/>
          </a:p>
        </p:txBody>
      </p:sp>
      <p:sp>
        <p:nvSpPr>
          <p:cNvPr id="9" name="StaticPath">
            <a:extLst>
              <a:ext uri="{FF2B5EF4-FFF2-40B4-BE49-F238E27FC236}">
                <a16:creationId xmlns:a16="http://schemas.microsoft.com/office/drawing/2014/main" id="{70E45455-FCD0-31CB-5439-C9813324F1C5}"/>
              </a:ext>
            </a:extLst>
          </p:cNvPr>
          <p:cNvSpPr/>
          <p:nvPr/>
        </p:nvSpPr>
        <p:spPr>
          <a:xfrm>
            <a:off x="7116228" y="3140425"/>
            <a:ext cx="465772" cy="465773"/>
          </a:xfrm>
          <a:prstGeom prst="ellipse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CCFC2D3E-4A3F-DE50-DEFB-80222D51B886}"/>
              </a:ext>
            </a:extLst>
          </p:cNvPr>
          <p:cNvSpPr txBox="1"/>
          <p:nvPr/>
        </p:nvSpPr>
        <p:spPr>
          <a:xfrm>
            <a:off x="509173" y="263426"/>
            <a:ext cx="63959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G" sz="1600" b="1" dirty="0"/>
              <a:t>🧱 </a:t>
            </a:r>
          </a:p>
          <a:p>
            <a:r>
              <a:rPr lang="en-GB" sz="1600" b="1" dirty="0"/>
              <a:t>Vertical farming / Sky farming (</a:t>
            </a:r>
            <a:r>
              <a:rPr lang="az-Cyrl-AZ" sz="1600" b="1" dirty="0"/>
              <a:t>Вертикално земеделие)</a:t>
            </a:r>
          </a:p>
          <a:p>
            <a:endParaRPr lang="az-Cyrl-AZ" sz="1600" dirty="0"/>
          </a:p>
          <a:p>
            <a:pPr algn="just"/>
            <a:r>
              <a:rPr lang="az-Cyrl-AZ" sz="1600" dirty="0"/>
              <a:t>Вертикалното земеделие използва многоетажни конструкции или стени за отглеждане на растения в контролирана среда. Обикновено включва хидропонни или аеропонни системи с </a:t>
            </a:r>
            <a:r>
              <a:rPr lang="en-GB" sz="1600" dirty="0"/>
              <a:t>LED </a:t>
            </a:r>
            <a:r>
              <a:rPr lang="az-Cyrl-AZ" sz="1600" dirty="0"/>
              <a:t>осветление и автоматизирано хранене. То позволява висока продуктивност на минимална площ, често в затворени градски пространства. Този метод е много подходящ за производство на листни зеленчуци и билки.</a:t>
            </a:r>
          </a:p>
          <a:p>
            <a:pPr algn="just"/>
            <a:endParaRPr lang="az-Cyrl-AZ" sz="1600" dirty="0"/>
          </a:p>
          <a:p>
            <a:r>
              <a:rPr lang="en-BG" sz="1600" b="1" dirty="0"/>
              <a:t>🏘️ </a:t>
            </a:r>
          </a:p>
          <a:p>
            <a:r>
              <a:rPr lang="en-GB" sz="1600" b="1" dirty="0"/>
              <a:t>Urban farm (</a:t>
            </a:r>
            <a:r>
              <a:rPr lang="az-Cyrl-AZ" sz="1600" b="1" dirty="0"/>
              <a:t>Градска ферма)</a:t>
            </a:r>
          </a:p>
          <a:p>
            <a:endParaRPr lang="az-Cyrl-AZ" sz="1600" dirty="0"/>
          </a:p>
          <a:p>
            <a:pPr algn="just"/>
            <a:r>
              <a:rPr lang="az-Cyrl-AZ" sz="1600" dirty="0"/>
              <a:t>Градските ферми са по-големи производствени зони в рамките на града, където се отглеждат култури или се отглеждат животни. Те често се използват и за образователни, социални или търговски цели. Урбанните ферми могат да осигурят работа на местната общност и да подобрят достъпа до пресни храни. Те също така се борят с така наречените „пустини на храната“ в бедни райони.</a:t>
            </a:r>
          </a:p>
        </p:txBody>
      </p:sp>
    </p:spTree>
    <p:extLst>
      <p:ext uri="{BB962C8B-B14F-4D97-AF65-F5344CB8AC3E}">
        <p14:creationId xmlns:p14="http://schemas.microsoft.com/office/powerpoint/2010/main" val="415667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F9420-9C15-CF75-8A72-A8790F65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ticPath">
            <a:extLst>
              <a:ext uri="{FF2B5EF4-FFF2-40B4-BE49-F238E27FC236}">
                <a16:creationId xmlns:a16="http://schemas.microsoft.com/office/drawing/2014/main" id="{4C3AD185-693D-432A-31DB-4ACD345FB0E4}"/>
              </a:ext>
            </a:extLst>
          </p:cNvPr>
          <p:cNvSpPr/>
          <p:nvPr/>
        </p:nvSpPr>
        <p:spPr>
          <a:xfrm rot="1438200">
            <a:off x="954334" y="-891622"/>
            <a:ext cx="1543050" cy="1543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>
            <a:extLst>
              <a:ext uri="{FF2B5EF4-FFF2-40B4-BE49-F238E27FC236}">
                <a16:creationId xmlns:a16="http://schemas.microsoft.com/office/drawing/2014/main" id="{8199EBD5-8D38-2CDA-D2E7-D32EAE821A55}"/>
              </a:ext>
            </a:extLst>
          </p:cNvPr>
          <p:cNvSpPr/>
          <p:nvPr/>
        </p:nvSpPr>
        <p:spPr>
          <a:xfrm rot="18497400">
            <a:off x="7552059" y="4167658"/>
            <a:ext cx="1797368" cy="1797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>
            <a:extLst>
              <a:ext uri="{FF2B5EF4-FFF2-40B4-BE49-F238E27FC236}">
                <a16:creationId xmlns:a16="http://schemas.microsoft.com/office/drawing/2014/main" id="{E83395E4-3702-1D20-1A96-2865CA36F203}"/>
              </a:ext>
            </a:extLst>
          </p:cNvPr>
          <p:cNvSpPr/>
          <p:nvPr/>
        </p:nvSpPr>
        <p:spPr>
          <a:xfrm>
            <a:off x="7301878" y="3143283"/>
            <a:ext cx="3366135" cy="460058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 dirty="0"/>
          </a:p>
        </p:txBody>
      </p:sp>
      <p:sp>
        <p:nvSpPr>
          <p:cNvPr id="9" name="StaticPath">
            <a:extLst>
              <a:ext uri="{FF2B5EF4-FFF2-40B4-BE49-F238E27FC236}">
                <a16:creationId xmlns:a16="http://schemas.microsoft.com/office/drawing/2014/main" id="{F24559EC-CD8A-51FD-DD1B-C0D55995EEDB}"/>
              </a:ext>
            </a:extLst>
          </p:cNvPr>
          <p:cNvSpPr/>
          <p:nvPr/>
        </p:nvSpPr>
        <p:spPr>
          <a:xfrm>
            <a:off x="7116228" y="3140425"/>
            <a:ext cx="465772" cy="465773"/>
          </a:xfrm>
          <a:prstGeom prst="ellipse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15476F75-1B9A-D480-40C3-B3A6FE29905D}"/>
              </a:ext>
            </a:extLst>
          </p:cNvPr>
          <p:cNvSpPr txBox="1"/>
          <p:nvPr/>
        </p:nvSpPr>
        <p:spPr>
          <a:xfrm>
            <a:off x="509173" y="263426"/>
            <a:ext cx="63959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G" sz="1600" b="1" dirty="0"/>
              <a:t>🌿 </a:t>
            </a:r>
          </a:p>
          <a:p>
            <a:r>
              <a:rPr lang="en-GB" sz="1600" b="1" dirty="0"/>
              <a:t>Community garden (</a:t>
            </a:r>
            <a:r>
              <a:rPr lang="az-Cyrl-AZ" sz="1600" b="1" dirty="0"/>
              <a:t>Обществена градина)</a:t>
            </a:r>
          </a:p>
          <a:p>
            <a:pPr algn="just"/>
            <a:br>
              <a:rPr lang="az-Cyrl-AZ" sz="1600" dirty="0"/>
            </a:br>
            <a:r>
              <a:rPr lang="az-Cyrl-AZ" sz="1600" dirty="0"/>
              <a:t>Обществените градини са пространства, където хора от дадена общност съвместно отглеждат зеленчуци, плодове, цветя или билки. Те насърчават социална сплотеност, междукултурен обмен и екологична ангажираност. Често се създават в изоставени или подценени градски пространства. Достъпът и управлението обикновено се регулират от местна организация или общината.</a:t>
            </a:r>
          </a:p>
          <a:p>
            <a:pPr algn="just"/>
            <a:endParaRPr lang="az-Cyrl-AZ" sz="1600" dirty="0"/>
          </a:p>
          <a:p>
            <a:r>
              <a:rPr lang="en-BG" sz="1600" b="1" dirty="0"/>
              <a:t>🏡 </a:t>
            </a:r>
          </a:p>
          <a:p>
            <a:r>
              <a:rPr lang="en-GB" sz="1600" b="1" dirty="0"/>
              <a:t>Backyard garden (</a:t>
            </a:r>
            <a:r>
              <a:rPr lang="az-Cyrl-AZ" sz="1600" b="1" dirty="0"/>
              <a:t>Градина в заден двор)</a:t>
            </a:r>
          </a:p>
          <a:p>
            <a:endParaRPr lang="az-Cyrl-AZ" sz="1600" dirty="0"/>
          </a:p>
          <a:p>
            <a:pPr algn="just"/>
            <a:r>
              <a:rPr lang="az-Cyrl-AZ" sz="1600" dirty="0"/>
              <a:t>Тези градини са част от частни имоти, обикновено в задния двор на къщи или жилищни сгради. Те се използват за лично производство на храна – зеленчуци, плодове, подправки – или декоративни растения. </a:t>
            </a:r>
            <a:r>
              <a:rPr lang="en-GB" sz="1600" dirty="0"/>
              <a:t>Backyard </a:t>
            </a:r>
            <a:r>
              <a:rPr lang="az-Cyrl-AZ" sz="1600" dirty="0"/>
              <a:t>градините допринасят за самозадоволяване и устойчив живот. Освен това са добър начин за релаксация и връзка с природата в градска среда.</a:t>
            </a:r>
          </a:p>
        </p:txBody>
      </p:sp>
    </p:spTree>
    <p:extLst>
      <p:ext uri="{BB962C8B-B14F-4D97-AF65-F5344CB8AC3E}">
        <p14:creationId xmlns:p14="http://schemas.microsoft.com/office/powerpoint/2010/main" val="189889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64E75-7680-6472-E225-888AB3229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ticPath">
            <a:extLst>
              <a:ext uri="{FF2B5EF4-FFF2-40B4-BE49-F238E27FC236}">
                <a16:creationId xmlns:a16="http://schemas.microsoft.com/office/drawing/2014/main" id="{ECA687E5-11E6-C7C2-4019-C7362C15EB9C}"/>
              </a:ext>
            </a:extLst>
          </p:cNvPr>
          <p:cNvSpPr/>
          <p:nvPr/>
        </p:nvSpPr>
        <p:spPr>
          <a:xfrm rot="1438200">
            <a:off x="954334" y="-891622"/>
            <a:ext cx="1543050" cy="1543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>
            <a:extLst>
              <a:ext uri="{FF2B5EF4-FFF2-40B4-BE49-F238E27FC236}">
                <a16:creationId xmlns:a16="http://schemas.microsoft.com/office/drawing/2014/main" id="{44A82418-4C07-C7E3-03F3-C168139A4E72}"/>
              </a:ext>
            </a:extLst>
          </p:cNvPr>
          <p:cNvSpPr/>
          <p:nvPr/>
        </p:nvSpPr>
        <p:spPr>
          <a:xfrm rot="18497400">
            <a:off x="7552059" y="4167658"/>
            <a:ext cx="1797368" cy="1797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>
            <a:extLst>
              <a:ext uri="{FF2B5EF4-FFF2-40B4-BE49-F238E27FC236}">
                <a16:creationId xmlns:a16="http://schemas.microsoft.com/office/drawing/2014/main" id="{E2C79FAA-E8E6-C01A-7FAD-301CAFD15AF4}"/>
              </a:ext>
            </a:extLst>
          </p:cNvPr>
          <p:cNvSpPr/>
          <p:nvPr/>
        </p:nvSpPr>
        <p:spPr>
          <a:xfrm>
            <a:off x="7301878" y="3143283"/>
            <a:ext cx="3366135" cy="460058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 dirty="0"/>
          </a:p>
        </p:txBody>
      </p:sp>
      <p:sp>
        <p:nvSpPr>
          <p:cNvPr id="9" name="StaticPath">
            <a:extLst>
              <a:ext uri="{FF2B5EF4-FFF2-40B4-BE49-F238E27FC236}">
                <a16:creationId xmlns:a16="http://schemas.microsoft.com/office/drawing/2014/main" id="{4EDAAF35-2F3B-F199-151F-D0176D31B61F}"/>
              </a:ext>
            </a:extLst>
          </p:cNvPr>
          <p:cNvSpPr/>
          <p:nvPr/>
        </p:nvSpPr>
        <p:spPr>
          <a:xfrm>
            <a:off x="7116228" y="3140425"/>
            <a:ext cx="465772" cy="465773"/>
          </a:xfrm>
          <a:prstGeom prst="ellipse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75C95776-1E51-E365-847C-A87B8C69CB99}"/>
              </a:ext>
            </a:extLst>
          </p:cNvPr>
          <p:cNvSpPr txBox="1"/>
          <p:nvPr/>
        </p:nvSpPr>
        <p:spPr>
          <a:xfrm>
            <a:off x="509173" y="263426"/>
            <a:ext cx="639598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🧱 </a:t>
            </a:r>
          </a:p>
          <a:p>
            <a:r>
              <a:rPr lang="ru-RU" sz="1600" b="1" dirty="0" err="1"/>
              <a:t>Edible</a:t>
            </a:r>
            <a:r>
              <a:rPr lang="ru-RU" sz="1600" b="1" dirty="0"/>
              <a:t> </a:t>
            </a:r>
            <a:r>
              <a:rPr lang="ru-RU" sz="1600" b="1" dirty="0" err="1"/>
              <a:t>walls</a:t>
            </a:r>
            <a:r>
              <a:rPr lang="ru-RU" sz="1600" b="1" dirty="0"/>
              <a:t> (</a:t>
            </a:r>
            <a:r>
              <a:rPr lang="ru-RU" sz="1600" b="1" dirty="0" err="1"/>
              <a:t>Ядивни</a:t>
            </a:r>
            <a:r>
              <a:rPr lang="ru-RU" sz="1600" b="1" dirty="0"/>
              <a:t> стени)</a:t>
            </a:r>
          </a:p>
          <a:p>
            <a:pPr algn="just"/>
            <a:br>
              <a:rPr lang="ru-RU" sz="1600" dirty="0"/>
            </a:br>
            <a:r>
              <a:rPr lang="ru-RU" sz="1500" dirty="0" err="1"/>
              <a:t>Ядивните</a:t>
            </a:r>
            <a:r>
              <a:rPr lang="ru-RU" sz="1500" dirty="0"/>
              <a:t> стени </a:t>
            </a:r>
            <a:r>
              <a:rPr lang="ru-RU" sz="1500" dirty="0" err="1"/>
              <a:t>са</a:t>
            </a:r>
            <a:r>
              <a:rPr lang="ru-RU" sz="1500" dirty="0"/>
              <a:t> </a:t>
            </a:r>
            <a:r>
              <a:rPr lang="ru-RU" sz="1500" dirty="0" err="1"/>
              <a:t>вертикални</a:t>
            </a:r>
            <a:r>
              <a:rPr lang="ru-RU" sz="1500" dirty="0"/>
              <a:t> </a:t>
            </a:r>
            <a:r>
              <a:rPr lang="ru-RU" sz="1500" dirty="0" err="1"/>
              <a:t>градини</a:t>
            </a:r>
            <a:r>
              <a:rPr lang="ru-RU" sz="1500" dirty="0"/>
              <a:t>, </a:t>
            </a:r>
            <a:r>
              <a:rPr lang="ru-RU" sz="1500" dirty="0" err="1"/>
              <a:t>вградени</a:t>
            </a:r>
            <a:r>
              <a:rPr lang="ru-RU" sz="1500" dirty="0"/>
              <a:t> в стени на </a:t>
            </a:r>
            <a:r>
              <a:rPr lang="ru-RU" sz="1500" dirty="0" err="1"/>
              <a:t>сгради</a:t>
            </a:r>
            <a:r>
              <a:rPr lang="ru-RU" sz="1500" dirty="0"/>
              <a:t> или огради, </a:t>
            </a:r>
            <a:r>
              <a:rPr lang="ru-RU" sz="1500" dirty="0" err="1"/>
              <a:t>които</a:t>
            </a:r>
            <a:r>
              <a:rPr lang="ru-RU" sz="1500" dirty="0"/>
              <a:t> </a:t>
            </a:r>
            <a:r>
              <a:rPr lang="ru-RU" sz="1500" dirty="0" err="1"/>
              <a:t>съдържат</a:t>
            </a:r>
            <a:r>
              <a:rPr lang="ru-RU" sz="1500" dirty="0"/>
              <a:t> </a:t>
            </a:r>
            <a:r>
              <a:rPr lang="ru-RU" sz="1500" dirty="0" err="1"/>
              <a:t>ядливи</a:t>
            </a:r>
            <a:r>
              <a:rPr lang="ru-RU" sz="1500" dirty="0"/>
              <a:t> растения – най-</a:t>
            </a:r>
            <a:r>
              <a:rPr lang="ru-RU" sz="1500" dirty="0" err="1"/>
              <a:t>често</a:t>
            </a:r>
            <a:r>
              <a:rPr lang="ru-RU" sz="1500" dirty="0"/>
              <a:t> </a:t>
            </a:r>
            <a:r>
              <a:rPr lang="ru-RU" sz="1500" dirty="0" err="1"/>
              <a:t>билки</a:t>
            </a:r>
            <a:r>
              <a:rPr lang="ru-RU" sz="1500" dirty="0"/>
              <a:t>, </a:t>
            </a:r>
            <a:r>
              <a:rPr lang="ru-RU" sz="1500" dirty="0" err="1"/>
              <a:t>салати</a:t>
            </a:r>
            <a:r>
              <a:rPr lang="ru-RU" sz="1500" dirty="0"/>
              <a:t> и малки </a:t>
            </a:r>
            <a:r>
              <a:rPr lang="ru-RU" sz="1500" dirty="0" err="1"/>
              <a:t>зеленчуци</a:t>
            </a:r>
            <a:r>
              <a:rPr lang="ru-RU" sz="1500" dirty="0"/>
              <a:t>. Те </a:t>
            </a:r>
            <a:r>
              <a:rPr lang="ru-RU" sz="1500" dirty="0" err="1"/>
              <a:t>пестят</a:t>
            </a:r>
            <a:r>
              <a:rPr lang="ru-RU" sz="1500" dirty="0"/>
              <a:t> пространство и </a:t>
            </a:r>
            <a:r>
              <a:rPr lang="ru-RU" sz="1500" dirty="0" err="1"/>
              <a:t>същевременно</a:t>
            </a:r>
            <a:r>
              <a:rPr lang="ru-RU" sz="1500" dirty="0"/>
              <a:t> </a:t>
            </a:r>
            <a:r>
              <a:rPr lang="ru-RU" sz="1500" dirty="0" err="1"/>
              <a:t>подобряват</a:t>
            </a:r>
            <a:r>
              <a:rPr lang="ru-RU" sz="1500" dirty="0"/>
              <a:t> микроклимата на </a:t>
            </a:r>
            <a:r>
              <a:rPr lang="ru-RU" sz="1500" dirty="0" err="1"/>
              <a:t>сградата</a:t>
            </a:r>
            <a:r>
              <a:rPr lang="ru-RU" sz="1500" dirty="0"/>
              <a:t>. </a:t>
            </a:r>
            <a:r>
              <a:rPr lang="ru-RU" sz="1500" dirty="0" err="1"/>
              <a:t>Осигуряват</a:t>
            </a:r>
            <a:r>
              <a:rPr lang="ru-RU" sz="1500" dirty="0"/>
              <a:t> красива и </a:t>
            </a:r>
            <a:r>
              <a:rPr lang="ru-RU" sz="1500" dirty="0" err="1"/>
              <a:t>функционална</a:t>
            </a:r>
            <a:r>
              <a:rPr lang="ru-RU" sz="1500" dirty="0"/>
              <a:t> зелена </a:t>
            </a:r>
            <a:r>
              <a:rPr lang="ru-RU" sz="1500" dirty="0" err="1"/>
              <a:t>повърхност</a:t>
            </a:r>
            <a:r>
              <a:rPr lang="ru-RU" sz="1500" dirty="0"/>
              <a:t>. </a:t>
            </a:r>
            <a:r>
              <a:rPr lang="ru-RU" sz="1500" dirty="0" err="1"/>
              <a:t>Могат</a:t>
            </a:r>
            <a:r>
              <a:rPr lang="ru-RU" sz="1500" dirty="0"/>
              <a:t> да </a:t>
            </a:r>
            <a:r>
              <a:rPr lang="ru-RU" sz="1500" dirty="0" err="1"/>
              <a:t>бъдат</a:t>
            </a:r>
            <a:r>
              <a:rPr lang="ru-RU" sz="1500" dirty="0"/>
              <a:t> част от „</a:t>
            </a:r>
            <a:r>
              <a:rPr lang="ru-RU" sz="1500" dirty="0" err="1"/>
              <a:t>зелената</a:t>
            </a:r>
            <a:r>
              <a:rPr lang="ru-RU" sz="1500" dirty="0"/>
              <a:t> архитектура“.</a:t>
            </a:r>
          </a:p>
          <a:p>
            <a:endParaRPr lang="ru-RU" sz="1600" dirty="0"/>
          </a:p>
          <a:p>
            <a:r>
              <a:rPr lang="en-BG" sz="1600" b="1" dirty="0"/>
              <a:t>🏞️ </a:t>
            </a:r>
          </a:p>
          <a:p>
            <a:r>
              <a:rPr lang="en-GB" sz="1600" b="1" dirty="0"/>
              <a:t>Edible landscape (</a:t>
            </a:r>
            <a:r>
              <a:rPr lang="az-Cyrl-AZ" sz="1600" b="1" dirty="0"/>
              <a:t>Ядивен пейзаж)</a:t>
            </a:r>
          </a:p>
          <a:p>
            <a:pPr algn="just"/>
            <a:br>
              <a:rPr lang="az-Cyrl-AZ" sz="1600" dirty="0"/>
            </a:br>
            <a:r>
              <a:rPr lang="az-Cyrl-AZ" sz="1500" dirty="0"/>
              <a:t>Това е концепция за озеленяване, при която декоративните растения се заменят или комбинират с ядливи – като плодни дървета, зеленчуци, билки и ягодоплодни. Ядивният пейзаж превръща паркове, алеи или спортни площадки в функционални пространства. Той съчетава естетика и продуктивност и насърчава устойчив начин на живот. Може да бъде част от публичната инфраструктура или частни пространства.</a:t>
            </a:r>
          </a:p>
        </p:txBody>
      </p:sp>
    </p:spTree>
    <p:extLst>
      <p:ext uri="{BB962C8B-B14F-4D97-AF65-F5344CB8AC3E}">
        <p14:creationId xmlns:p14="http://schemas.microsoft.com/office/powerpoint/2010/main" val="264232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-377957" y="3770185"/>
            <a:ext cx="3577590" cy="642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>
            <a:off x="2889885" y="3778758"/>
            <a:ext cx="634365" cy="634365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Title"/>
          <p:cNvSpPr/>
          <p:nvPr/>
        </p:nvSpPr>
        <p:spPr>
          <a:xfrm rot="16200000">
            <a:off x="1143000" y="1905000"/>
            <a:ext cx="4762500" cy="952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5167" b="1" dirty="0">
                <a:solidFill>
                  <a:srgbClr val="FFFFFF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</a:t>
            </a:r>
            <a:endParaRPr lang="en-US" sz="5167" dirty="0"/>
          </a:p>
        </p:txBody>
      </p:sp>
      <p:sp>
        <p:nvSpPr>
          <p:cNvPr id="6" name="StaticPath"/>
          <p:cNvSpPr/>
          <p:nvPr/>
        </p:nvSpPr>
        <p:spPr>
          <a:xfrm>
            <a:off x="8613363" y="3736823"/>
            <a:ext cx="282893" cy="282893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/>
          <p:cNvSpPr/>
          <p:nvPr/>
        </p:nvSpPr>
        <p:spPr>
          <a:xfrm>
            <a:off x="8624364" y="4091654"/>
            <a:ext cx="285750" cy="28575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/>
          <p:cNvSpPr/>
          <p:nvPr/>
        </p:nvSpPr>
        <p:spPr>
          <a:xfrm>
            <a:off x="8624364" y="4476750"/>
            <a:ext cx="285750" cy="285750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9" name="StaticPath"/>
          <p:cNvSpPr/>
          <p:nvPr/>
        </p:nvSpPr>
        <p:spPr>
          <a:xfrm>
            <a:off x="513313" y="1455896"/>
            <a:ext cx="3931920" cy="1471178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/>
          <a:lstStyle/>
          <a:p>
            <a:pPr algn="just"/>
            <a:r>
              <a:rPr lang="ru-RU" dirty="0" err="1"/>
              <a:t>Трансграничният</a:t>
            </a:r>
            <a:r>
              <a:rPr lang="ru-RU" dirty="0"/>
              <a:t> подход </a:t>
            </a:r>
            <a:r>
              <a:rPr lang="ru-RU" dirty="0" err="1"/>
              <a:t>позволява</a:t>
            </a:r>
            <a:r>
              <a:rPr lang="ru-RU" dirty="0"/>
              <a:t> на </a:t>
            </a:r>
            <a:r>
              <a:rPr lang="ru-RU" dirty="0" err="1"/>
              <a:t>Румъния</a:t>
            </a:r>
            <a:r>
              <a:rPr lang="ru-RU" dirty="0"/>
              <a:t> и </a:t>
            </a:r>
            <a:r>
              <a:rPr lang="ru-RU" dirty="0" err="1"/>
              <a:t>България</a:t>
            </a:r>
            <a:r>
              <a:rPr lang="ru-RU" dirty="0"/>
              <a:t> да </a:t>
            </a:r>
            <a:r>
              <a:rPr lang="ru-RU" dirty="0" err="1"/>
              <a:t>работят</a:t>
            </a:r>
            <a:r>
              <a:rPr lang="ru-RU" dirty="0"/>
              <a:t> </a:t>
            </a:r>
            <a:r>
              <a:rPr lang="ru-RU" dirty="0" err="1"/>
              <a:t>заедно</a:t>
            </a:r>
            <a:r>
              <a:rPr lang="ru-RU" dirty="0"/>
              <a:t> за </a:t>
            </a:r>
            <a:r>
              <a:rPr lang="ru-RU" dirty="0" err="1"/>
              <a:t>постигане</a:t>
            </a:r>
            <a:r>
              <a:rPr lang="ru-RU" dirty="0"/>
              <a:t> на общи цели, </a:t>
            </a:r>
            <a:r>
              <a:rPr lang="ru-RU" dirty="0" err="1"/>
              <a:t>като</a:t>
            </a:r>
            <a:r>
              <a:rPr lang="ru-RU" dirty="0"/>
              <a:t> се справят </a:t>
            </a:r>
            <a:r>
              <a:rPr lang="ru-RU" dirty="0" err="1"/>
              <a:t>заедно</a:t>
            </a:r>
            <a:r>
              <a:rPr lang="ru-RU" dirty="0"/>
              <a:t> с </a:t>
            </a:r>
            <a:r>
              <a:rPr lang="ru-RU" dirty="0" err="1"/>
              <a:t>общите</a:t>
            </a:r>
            <a:r>
              <a:rPr lang="ru-RU" dirty="0"/>
              <a:t> </a:t>
            </a:r>
            <a:r>
              <a:rPr lang="ru-RU" dirty="0" err="1"/>
              <a:t>предизвикателства</a:t>
            </a:r>
            <a:r>
              <a:rPr lang="ru-RU" dirty="0"/>
              <a:t> и </a:t>
            </a:r>
            <a:r>
              <a:rPr lang="ru-RU" dirty="0" err="1"/>
              <a:t>проблеми</a:t>
            </a:r>
            <a:r>
              <a:rPr lang="ru-RU" dirty="0"/>
              <a:t>. </a:t>
            </a:r>
            <a:endParaRPr lang="bg-BG" dirty="0"/>
          </a:p>
        </p:txBody>
      </p:sp>
      <p:sp>
        <p:nvSpPr>
          <p:cNvPr id="10" name="Form 1 title"/>
          <p:cNvSpPr/>
          <p:nvPr/>
        </p:nvSpPr>
        <p:spPr>
          <a:xfrm>
            <a:off x="4811554" y="439150"/>
            <a:ext cx="3801809" cy="2583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767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</a:t>
            </a:r>
            <a:endParaRPr lang="en-US" sz="1767" dirty="0"/>
          </a:p>
        </p:txBody>
      </p:sp>
      <p:sp>
        <p:nvSpPr>
          <p:cNvPr id="11" name="Form 1 text"/>
          <p:cNvSpPr/>
          <p:nvPr/>
        </p:nvSpPr>
        <p:spPr>
          <a:xfrm>
            <a:off x="4860607" y="840581"/>
            <a:ext cx="3571875" cy="1770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3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endParaRPr lang="en-US" sz="1233" dirty="0"/>
          </a:p>
        </p:txBody>
      </p:sp>
      <p:sp>
        <p:nvSpPr>
          <p:cNvPr id="12" name="StaticPath"/>
          <p:cNvSpPr/>
          <p:nvPr/>
        </p:nvSpPr>
        <p:spPr>
          <a:xfrm>
            <a:off x="4943863" y="275667"/>
            <a:ext cx="3331845" cy="4486833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/>
          <a:lstStyle/>
          <a:p>
            <a:pPr algn="just"/>
            <a:r>
              <a:rPr lang="ru-RU" dirty="0" err="1"/>
              <a:t>Трансграничният</a:t>
            </a:r>
            <a:r>
              <a:rPr lang="ru-RU" dirty="0"/>
              <a:t> подход </a:t>
            </a:r>
            <a:r>
              <a:rPr lang="ru-RU" dirty="0" err="1"/>
              <a:t>позволява</a:t>
            </a:r>
            <a:r>
              <a:rPr lang="ru-RU" dirty="0"/>
              <a:t> обмен на информация, </a:t>
            </a:r>
            <a:r>
              <a:rPr lang="ru-RU" dirty="0" err="1"/>
              <a:t>иновации</a:t>
            </a:r>
            <a:r>
              <a:rPr lang="ru-RU" dirty="0"/>
              <a:t> и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е от </a:t>
            </a:r>
            <a:r>
              <a:rPr lang="ru-RU" dirty="0" err="1"/>
              <a:t>полза</a:t>
            </a:r>
            <a:r>
              <a:rPr lang="ru-RU" dirty="0"/>
              <a:t> за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участници</a:t>
            </a:r>
            <a:r>
              <a:rPr lang="ru-RU" dirty="0"/>
              <a:t> в проекта.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Спестяване </a:t>
            </a:r>
            <a:r>
              <a:rPr lang="ru-RU" dirty="0" err="1"/>
              <a:t>материални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човешки</a:t>
            </a:r>
            <a:r>
              <a:rPr lang="ru-RU" dirty="0"/>
              <a:t> капитал и </a:t>
            </a:r>
            <a:r>
              <a:rPr lang="ru-RU" dirty="0" err="1"/>
              <a:t>време</a:t>
            </a:r>
            <a:r>
              <a:rPr lang="ru-RU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/>
              <a:t>Разширяване</a:t>
            </a:r>
            <a:r>
              <a:rPr lang="ru-RU" dirty="0"/>
              <a:t> </a:t>
            </a:r>
            <a:r>
              <a:rPr lang="ru-RU" dirty="0" err="1"/>
              <a:t>въздействието</a:t>
            </a:r>
            <a:r>
              <a:rPr lang="ru-RU" dirty="0"/>
              <a:t> и обхвата;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/>
              <a:t>Изграждане</a:t>
            </a:r>
            <a:r>
              <a:rPr lang="ru-RU" dirty="0"/>
              <a:t> на </a:t>
            </a:r>
            <a:r>
              <a:rPr lang="ru-RU" dirty="0" err="1"/>
              <a:t>устойчиви</a:t>
            </a:r>
            <a:r>
              <a:rPr lang="ru-RU" dirty="0"/>
              <a:t> мрежи;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Обмен на опит и </a:t>
            </a:r>
            <a:r>
              <a:rPr lang="ru-RU" dirty="0" err="1"/>
              <a:t>добри</a:t>
            </a:r>
            <a:r>
              <a:rPr lang="ru-RU" dirty="0"/>
              <a:t> практики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/>
              <a:t>Обединяването</a:t>
            </a:r>
            <a:r>
              <a:rPr lang="ru-RU" dirty="0"/>
              <a:t> на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експертиза</a:t>
            </a:r>
            <a:r>
              <a:rPr lang="ru-RU" dirty="0"/>
              <a:t> и опит.</a:t>
            </a:r>
            <a:endParaRPr lang="bg-BG" dirty="0"/>
          </a:p>
        </p:txBody>
      </p:sp>
      <p:sp>
        <p:nvSpPr>
          <p:cNvPr id="13" name="Form 2 text"/>
          <p:cNvSpPr/>
          <p:nvPr/>
        </p:nvSpPr>
        <p:spPr>
          <a:xfrm>
            <a:off x="4850749" y="3263265"/>
            <a:ext cx="2381250" cy="9712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3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endParaRPr lang="en-US" sz="1233" dirty="0"/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6D2BCC38-1D21-AE67-71B4-999C70BEFC22}"/>
              </a:ext>
            </a:extLst>
          </p:cNvPr>
          <p:cNvSpPr txBox="1"/>
          <p:nvPr/>
        </p:nvSpPr>
        <p:spPr>
          <a:xfrm>
            <a:off x="848572" y="697468"/>
            <a:ext cx="393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ТРАНСГРАНИЧЕН ПОДХОД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-1491139" y="529542"/>
            <a:ext cx="3577590" cy="642938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>
            <a:off x="1743218" y="533733"/>
            <a:ext cx="634365" cy="634365"/>
          </a:xfrm>
          <a:prstGeom prst="ellipse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Title"/>
          <p:cNvSpPr/>
          <p:nvPr/>
        </p:nvSpPr>
        <p:spPr>
          <a:xfrm rot="16200000">
            <a:off x="1143000" y="1905000"/>
            <a:ext cx="4762500" cy="952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5167" b="1" dirty="0">
                <a:solidFill>
                  <a:srgbClr val="FFFFFF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</a:t>
            </a:r>
            <a:endParaRPr lang="en-US" sz="5167" dirty="0"/>
          </a:p>
        </p:txBody>
      </p:sp>
      <p:sp>
        <p:nvSpPr>
          <p:cNvPr id="6" name="StaticPath"/>
          <p:cNvSpPr/>
          <p:nvPr/>
        </p:nvSpPr>
        <p:spPr>
          <a:xfrm>
            <a:off x="8337280" y="3858816"/>
            <a:ext cx="282893" cy="282893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/>
          <p:cNvSpPr/>
          <p:nvPr/>
        </p:nvSpPr>
        <p:spPr>
          <a:xfrm>
            <a:off x="8338614" y="4185142"/>
            <a:ext cx="285750" cy="28575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/>
          <p:cNvSpPr/>
          <p:nvPr/>
        </p:nvSpPr>
        <p:spPr>
          <a:xfrm>
            <a:off x="8336899" y="4518851"/>
            <a:ext cx="285750" cy="285750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9" name="StaticPath"/>
          <p:cNvSpPr/>
          <p:nvPr/>
        </p:nvSpPr>
        <p:spPr>
          <a:xfrm>
            <a:off x="351474" y="1689652"/>
            <a:ext cx="3931920" cy="2599083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pPr algn="just"/>
            <a:r>
              <a:rPr lang="ru-RU" dirty="0" err="1"/>
              <a:t>Градското</a:t>
            </a:r>
            <a:r>
              <a:rPr lang="ru-RU" dirty="0"/>
              <a:t> </a:t>
            </a:r>
            <a:r>
              <a:rPr lang="ru-RU" dirty="0" err="1"/>
              <a:t>земеделие</a:t>
            </a:r>
            <a:r>
              <a:rPr lang="ru-RU" dirty="0"/>
              <a:t> е </a:t>
            </a:r>
            <a:r>
              <a:rPr lang="ru-RU" dirty="0" err="1"/>
              <a:t>иновативен</a:t>
            </a:r>
            <a:r>
              <a:rPr lang="ru-RU" dirty="0"/>
              <a:t> начин за </a:t>
            </a:r>
            <a:r>
              <a:rPr lang="ru-RU" dirty="0" err="1"/>
              <a:t>създаване</a:t>
            </a:r>
            <a:r>
              <a:rPr lang="ru-RU" dirty="0"/>
              <a:t> и </a:t>
            </a:r>
            <a:r>
              <a:rPr lang="ru-RU" dirty="0" err="1"/>
              <a:t>поддържане</a:t>
            </a:r>
            <a:r>
              <a:rPr lang="ru-RU" dirty="0"/>
              <a:t> на зелени пространства в </a:t>
            </a:r>
            <a:r>
              <a:rPr lang="ru-RU" dirty="0" err="1"/>
              <a:t>градовете</a:t>
            </a:r>
            <a:r>
              <a:rPr lang="ru-RU" dirty="0"/>
              <a:t>. То </a:t>
            </a:r>
            <a:r>
              <a:rPr lang="ru-RU" dirty="0" err="1"/>
              <a:t>съчетава</a:t>
            </a:r>
            <a:r>
              <a:rPr lang="ru-RU" dirty="0"/>
              <a:t> </a:t>
            </a:r>
            <a:r>
              <a:rPr lang="ru-RU" dirty="0" err="1"/>
              <a:t>земеделието</a:t>
            </a:r>
            <a:r>
              <a:rPr lang="ru-RU" dirty="0"/>
              <a:t> с </a:t>
            </a:r>
            <a:r>
              <a:rPr lang="ru-RU" dirty="0" err="1"/>
              <a:t>градската</a:t>
            </a:r>
            <a:r>
              <a:rPr lang="ru-RU" dirty="0"/>
              <a:t> среда и </a:t>
            </a:r>
            <a:r>
              <a:rPr lang="ru-RU" dirty="0" err="1"/>
              <a:t>насърчава</a:t>
            </a:r>
            <a:r>
              <a:rPr lang="ru-RU" dirty="0"/>
              <a:t> </a:t>
            </a:r>
            <a:r>
              <a:rPr lang="ru-RU" dirty="0" err="1"/>
              <a:t>устойчивите</a:t>
            </a:r>
            <a:r>
              <a:rPr lang="ru-RU" dirty="0"/>
              <a:t> и </a:t>
            </a:r>
            <a:r>
              <a:rPr lang="ru-RU" dirty="0" err="1"/>
              <a:t>здравословни</a:t>
            </a:r>
            <a:r>
              <a:rPr lang="ru-RU" dirty="0"/>
              <a:t> </a:t>
            </a:r>
            <a:r>
              <a:rPr lang="ru-RU" dirty="0" err="1"/>
              <a:t>градове</a:t>
            </a:r>
            <a:r>
              <a:rPr lang="ru-RU" dirty="0"/>
              <a:t>. Ползите от </a:t>
            </a:r>
            <a:r>
              <a:rPr lang="ru-RU" dirty="0" err="1"/>
              <a:t>този</a:t>
            </a:r>
            <a:r>
              <a:rPr lang="ru-RU" dirty="0"/>
              <a:t> тип зелени пространства </a:t>
            </a:r>
            <a:r>
              <a:rPr lang="ru-RU" dirty="0" err="1"/>
              <a:t>са</a:t>
            </a:r>
            <a:r>
              <a:rPr lang="ru-RU" dirty="0"/>
              <a:t> много </a:t>
            </a:r>
            <a:r>
              <a:rPr lang="ru-RU" dirty="0" err="1"/>
              <a:t>повече</a:t>
            </a:r>
            <a:r>
              <a:rPr lang="ru-RU" dirty="0"/>
              <a:t> в сравнение с </a:t>
            </a:r>
            <a:r>
              <a:rPr lang="ru-RU" dirty="0" err="1"/>
              <a:t>цветните</a:t>
            </a:r>
            <a:r>
              <a:rPr lang="ru-RU" dirty="0"/>
              <a:t> или </a:t>
            </a:r>
            <a:r>
              <a:rPr lang="ru-RU" dirty="0" err="1"/>
              <a:t>озеленените</a:t>
            </a:r>
            <a:r>
              <a:rPr lang="ru-RU" dirty="0"/>
              <a:t> </a:t>
            </a:r>
            <a:r>
              <a:rPr lang="ru-RU" dirty="0" err="1"/>
              <a:t>терени</a:t>
            </a:r>
            <a:r>
              <a:rPr lang="ru-RU" dirty="0"/>
              <a:t>.</a:t>
            </a:r>
          </a:p>
        </p:txBody>
      </p:sp>
      <p:sp>
        <p:nvSpPr>
          <p:cNvPr id="10" name="Form 1 title"/>
          <p:cNvSpPr/>
          <p:nvPr/>
        </p:nvSpPr>
        <p:spPr>
          <a:xfrm>
            <a:off x="4811554" y="439150"/>
            <a:ext cx="3801809" cy="2583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767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</a:t>
            </a:r>
            <a:endParaRPr lang="en-US" sz="1767" dirty="0"/>
          </a:p>
        </p:txBody>
      </p:sp>
      <p:sp>
        <p:nvSpPr>
          <p:cNvPr id="11" name="Form 1 text"/>
          <p:cNvSpPr/>
          <p:nvPr/>
        </p:nvSpPr>
        <p:spPr>
          <a:xfrm>
            <a:off x="4860607" y="840581"/>
            <a:ext cx="3571875" cy="1770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3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endParaRPr lang="en-US" sz="1233" dirty="0"/>
          </a:p>
        </p:txBody>
      </p:sp>
      <p:sp>
        <p:nvSpPr>
          <p:cNvPr id="12" name="StaticPath"/>
          <p:cNvSpPr/>
          <p:nvPr/>
        </p:nvSpPr>
        <p:spPr>
          <a:xfrm>
            <a:off x="4643748" y="2625563"/>
            <a:ext cx="3331845" cy="1670718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pPr algn="just"/>
            <a:r>
              <a:rPr lang="ru-RU" dirty="0" err="1"/>
              <a:t>Първи</a:t>
            </a:r>
            <a:r>
              <a:rPr lang="ru-RU" dirty="0"/>
              <a:t> опит да се </a:t>
            </a:r>
            <a:r>
              <a:rPr lang="ru-RU" dirty="0" err="1"/>
              <a:t>обърне</a:t>
            </a:r>
            <a:r>
              <a:rPr lang="ru-RU" dirty="0"/>
              <a:t> внимание на </a:t>
            </a:r>
            <a:r>
              <a:rPr lang="ru-RU" dirty="0" err="1"/>
              <a:t>регулаторната</a:t>
            </a:r>
            <a:r>
              <a:rPr lang="ru-RU" dirty="0"/>
              <a:t> рамка за </a:t>
            </a:r>
            <a:r>
              <a:rPr lang="ru-RU" dirty="0" err="1"/>
              <a:t>практикуване</a:t>
            </a:r>
            <a:r>
              <a:rPr lang="ru-RU" dirty="0"/>
              <a:t> на </a:t>
            </a:r>
            <a:r>
              <a:rPr lang="ru-RU" dirty="0" err="1"/>
              <a:t>градско</a:t>
            </a:r>
            <a:r>
              <a:rPr lang="ru-RU" dirty="0"/>
              <a:t> </a:t>
            </a:r>
            <a:r>
              <a:rPr lang="ru-RU" dirty="0" err="1"/>
              <a:t>земеделие</a:t>
            </a:r>
            <a:r>
              <a:rPr lang="ru-RU" dirty="0"/>
              <a:t>, </a:t>
            </a:r>
            <a:r>
              <a:rPr lang="ru-RU" dirty="0" err="1"/>
              <a:t>особено</a:t>
            </a:r>
            <a:r>
              <a:rPr lang="ru-RU" dirty="0"/>
              <a:t> в </a:t>
            </a:r>
            <a:r>
              <a:rPr lang="ru-RU" dirty="0" err="1"/>
              <a:t>трансграничния</a:t>
            </a:r>
            <a:r>
              <a:rPr lang="ru-RU" dirty="0"/>
              <a:t> регион </a:t>
            </a:r>
            <a:r>
              <a:rPr lang="ru-RU" dirty="0" err="1"/>
              <a:t>Румъния-България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13" name="Form 2 text"/>
          <p:cNvSpPr/>
          <p:nvPr/>
        </p:nvSpPr>
        <p:spPr>
          <a:xfrm>
            <a:off x="4850749" y="3263265"/>
            <a:ext cx="2381250" cy="9712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3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endParaRPr lang="en-US" sz="1233" dirty="0"/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A5ADCBE6-9BE0-092B-1E6C-ADCAB8281777}"/>
              </a:ext>
            </a:extLst>
          </p:cNvPr>
          <p:cNvSpPr txBox="1"/>
          <p:nvPr/>
        </p:nvSpPr>
        <p:spPr>
          <a:xfrm>
            <a:off x="3597965" y="298174"/>
            <a:ext cx="3091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ИНОВАЦИЯ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47E9F-51B7-E029-0942-492080203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ticPath">
            <a:extLst>
              <a:ext uri="{FF2B5EF4-FFF2-40B4-BE49-F238E27FC236}">
                <a16:creationId xmlns:a16="http://schemas.microsoft.com/office/drawing/2014/main" id="{8962E447-B9C3-8DD7-5531-66BD7F270C2A}"/>
              </a:ext>
            </a:extLst>
          </p:cNvPr>
          <p:cNvSpPr/>
          <p:nvPr/>
        </p:nvSpPr>
        <p:spPr>
          <a:xfrm rot="1438200">
            <a:off x="954334" y="-891622"/>
            <a:ext cx="1543050" cy="1543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>
            <a:extLst>
              <a:ext uri="{FF2B5EF4-FFF2-40B4-BE49-F238E27FC236}">
                <a16:creationId xmlns:a16="http://schemas.microsoft.com/office/drawing/2014/main" id="{77B4B471-9D37-AE36-C4FC-33A6602EF340}"/>
              </a:ext>
            </a:extLst>
          </p:cNvPr>
          <p:cNvSpPr/>
          <p:nvPr/>
        </p:nvSpPr>
        <p:spPr>
          <a:xfrm rot="18497400">
            <a:off x="7552059" y="4167658"/>
            <a:ext cx="1797368" cy="1797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>
            <a:extLst>
              <a:ext uri="{FF2B5EF4-FFF2-40B4-BE49-F238E27FC236}">
                <a16:creationId xmlns:a16="http://schemas.microsoft.com/office/drawing/2014/main" id="{D94ABBBC-BE6F-9091-C6E8-A09366E2B768}"/>
              </a:ext>
            </a:extLst>
          </p:cNvPr>
          <p:cNvSpPr/>
          <p:nvPr/>
        </p:nvSpPr>
        <p:spPr>
          <a:xfrm>
            <a:off x="7301878" y="3143283"/>
            <a:ext cx="3366135" cy="460058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 dirty="0"/>
          </a:p>
        </p:txBody>
      </p:sp>
      <p:sp>
        <p:nvSpPr>
          <p:cNvPr id="9" name="StaticPath">
            <a:extLst>
              <a:ext uri="{FF2B5EF4-FFF2-40B4-BE49-F238E27FC236}">
                <a16:creationId xmlns:a16="http://schemas.microsoft.com/office/drawing/2014/main" id="{10AF070F-5D92-9728-1560-1514724D259A}"/>
              </a:ext>
            </a:extLst>
          </p:cNvPr>
          <p:cNvSpPr/>
          <p:nvPr/>
        </p:nvSpPr>
        <p:spPr>
          <a:xfrm>
            <a:off x="7116228" y="3140425"/>
            <a:ext cx="465772" cy="465773"/>
          </a:xfrm>
          <a:prstGeom prst="ellipse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31DE6378-8C57-6F74-C133-6E5A6740E27B}"/>
              </a:ext>
            </a:extLst>
          </p:cNvPr>
          <p:cNvSpPr txBox="1"/>
          <p:nvPr/>
        </p:nvSpPr>
        <p:spPr>
          <a:xfrm>
            <a:off x="427298" y="546691"/>
            <a:ext cx="63959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z-Cyrl-AZ" sz="1400" b="1" dirty="0">
                <a:latin typeface="UICTFontTextStyleEmphasizedBody"/>
              </a:rPr>
              <a:t>Германия:</a:t>
            </a:r>
            <a:endParaRPr lang="az-Cyrl-AZ" sz="1400" dirty="0">
              <a:latin typeface=".AppleSystemUIFont"/>
            </a:endParaRPr>
          </a:p>
          <a:p>
            <a:pPr algn="just"/>
            <a:r>
              <a:rPr lang="az-Cyrl-AZ" sz="1400" dirty="0">
                <a:latin typeface="UICTFontTextStyleBody"/>
              </a:rPr>
              <a:t>Задължително проектиране на екстензивни зелени покриви на сгради с плосък покрив</a:t>
            </a:r>
            <a:endParaRPr lang="az-Cyrl-AZ" sz="1400" dirty="0">
              <a:latin typeface=".AppleSystemUIFont"/>
            </a:endParaRPr>
          </a:p>
          <a:p>
            <a:pPr algn="just"/>
            <a:r>
              <a:rPr lang="az-Cyrl-AZ" sz="1400" dirty="0">
                <a:latin typeface="UICTFontTextStyleBody"/>
              </a:rPr>
              <a:t>Задължително озеленяване на всички плоски покриви с квадратура над 100 кв.м.</a:t>
            </a:r>
            <a:endParaRPr lang="az-Cyrl-AZ" sz="1400" dirty="0">
              <a:latin typeface=".AppleSystemUIFont"/>
            </a:endParaRPr>
          </a:p>
          <a:p>
            <a:pPr algn="just"/>
            <a:r>
              <a:rPr lang="az-Cyrl-AZ" sz="1400" b="1" dirty="0">
                <a:latin typeface="UICTFontTextStyleEmphasizedBody"/>
              </a:rPr>
              <a:t>Франция</a:t>
            </a:r>
            <a:endParaRPr lang="az-Cyrl-AZ" sz="1400" dirty="0">
              <a:latin typeface=".AppleSystemUIFont"/>
            </a:endParaRPr>
          </a:p>
          <a:p>
            <a:pPr algn="just"/>
            <a:r>
              <a:rPr lang="az-Cyrl-AZ" sz="1400" dirty="0">
                <a:latin typeface="UICTFontTextStyleBody"/>
              </a:rPr>
              <a:t>Всички новопостроени сгради в търговските зони трябва да имат зелени покриви, соларни панели) или хибрид между двете.</a:t>
            </a:r>
            <a:endParaRPr lang="az-Cyrl-AZ" sz="1400" dirty="0">
              <a:latin typeface=".AppleSystemUIFont"/>
            </a:endParaRPr>
          </a:p>
          <a:p>
            <a:pPr algn="just"/>
            <a:r>
              <a:rPr lang="az-Cyrl-AZ" sz="1400" dirty="0">
                <a:latin typeface="UICTFontTextStyleBody"/>
              </a:rPr>
              <a:t>За парцелите в Париж, които се намират в районите с голяма гъстота на застрояване, задължителните 20% вегетативни площи върху естествен терен се допълват с 15% друга зеленина, включително покривно и фасадно озеленяване.</a:t>
            </a:r>
            <a:endParaRPr lang="az-Cyrl-AZ" sz="1400" dirty="0">
              <a:latin typeface=".AppleSystemUIFont"/>
            </a:endParaRPr>
          </a:p>
          <a:p>
            <a:pPr algn="just"/>
            <a:r>
              <a:rPr lang="az-Cyrl-AZ" sz="1400" i="1" dirty="0">
                <a:latin typeface="UICTFontTextStyleItalicBody"/>
              </a:rPr>
              <a:t>Източник: </a:t>
            </a:r>
            <a:r>
              <a:rPr lang="en-GB" sz="1400" i="1" dirty="0">
                <a:latin typeface="UICTFontTextStyleItalicBody"/>
              </a:rPr>
              <a:t>https://www.geoplastglobal.com</a:t>
            </a:r>
            <a:endParaRPr lang="en-GB" sz="1400" dirty="0">
              <a:latin typeface=".AppleSystemUIFont"/>
            </a:endParaRPr>
          </a:p>
          <a:p>
            <a:pPr algn="just"/>
            <a:r>
              <a:rPr lang="az-Cyrl-AZ" sz="1400" b="1" dirty="0">
                <a:latin typeface="UICTFontTextStyleEmphasizedBody"/>
              </a:rPr>
              <a:t>Брюксел, Белгия</a:t>
            </a:r>
            <a:endParaRPr lang="az-Cyrl-AZ" sz="1400" dirty="0">
              <a:latin typeface=".AppleSystemUIFont"/>
            </a:endParaRPr>
          </a:p>
          <a:p>
            <a:pPr algn="just"/>
            <a:r>
              <a:rPr lang="az-Cyrl-AZ" sz="1400" dirty="0">
                <a:latin typeface="UICTFontTextStyleBody"/>
              </a:rPr>
              <a:t>Задължително озеленяване на всички плоски покриви с квадратура над 100 кв.м.</a:t>
            </a:r>
            <a:endParaRPr lang="az-Cyrl-AZ" sz="1400" dirty="0">
              <a:latin typeface=".AppleSystemUIFont"/>
            </a:endParaRPr>
          </a:p>
          <a:p>
            <a:pPr algn="just"/>
            <a:r>
              <a:rPr lang="az-Cyrl-AZ" sz="1400" b="1" dirty="0">
                <a:latin typeface="UICTFontTextStyleEmphasizedBody"/>
              </a:rPr>
              <a:t>Базел, Швейцария</a:t>
            </a:r>
            <a:endParaRPr lang="az-Cyrl-AZ" sz="1400" dirty="0">
              <a:latin typeface=".AppleSystemUIFont"/>
            </a:endParaRPr>
          </a:p>
          <a:p>
            <a:pPr algn="just"/>
            <a:r>
              <a:rPr lang="az-Cyrl-AZ" sz="1400" dirty="0">
                <a:latin typeface="UICTFontTextStyleBody"/>
              </a:rPr>
              <a:t>Задължително изискване всички плоски покриви на</a:t>
            </a:r>
            <a:br>
              <a:rPr lang="az-Cyrl-AZ" sz="1400" dirty="0">
                <a:latin typeface="UICTFontTextStyleBody"/>
              </a:rPr>
            </a:br>
            <a:r>
              <a:rPr lang="az-Cyrl-AZ" sz="1400" dirty="0">
                <a:latin typeface="UICTFontTextStyleBody"/>
              </a:rPr>
              <a:t>нови и обновени сгради да бъдат озеленени, без минимален размер на площта.</a:t>
            </a:r>
            <a:endParaRPr lang="az-Cyrl-AZ" sz="1400" dirty="0">
              <a:latin typeface=".AppleSystemUIFont"/>
            </a:endParaRPr>
          </a:p>
          <a:p>
            <a:pPr algn="just"/>
            <a:r>
              <a:rPr lang="az-Cyrl-AZ" sz="1400" dirty="0">
                <a:latin typeface="UICTFontTextStyleBody"/>
              </a:rPr>
              <a:t>Базел има най-голямата площ на зелени покриви на глава от населението в света.</a:t>
            </a:r>
            <a:endParaRPr lang="az-Cyrl-AZ" sz="1400" dirty="0">
              <a:latin typeface=".AppleSystemUIFon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F7594-1F2E-1692-A762-FA6F5FF7D087}"/>
              </a:ext>
            </a:extLst>
          </p:cNvPr>
          <p:cNvSpPr txBox="1"/>
          <p:nvPr/>
        </p:nvSpPr>
        <p:spPr>
          <a:xfrm>
            <a:off x="4052590" y="202688"/>
            <a:ext cx="50914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1700" b="1" dirty="0"/>
              <a:t>Примери за нормативна база в страните от Европа</a:t>
            </a:r>
            <a:endParaRPr lang="en-BG" sz="1700" b="1" dirty="0"/>
          </a:p>
        </p:txBody>
      </p:sp>
    </p:spTree>
    <p:extLst>
      <p:ext uri="{BB962C8B-B14F-4D97-AF65-F5344CB8AC3E}">
        <p14:creationId xmlns:p14="http://schemas.microsoft.com/office/powerpoint/2010/main" val="5915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30DBB-D361-69F8-91E9-F4D44B267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ticPath">
            <a:extLst>
              <a:ext uri="{FF2B5EF4-FFF2-40B4-BE49-F238E27FC236}">
                <a16:creationId xmlns:a16="http://schemas.microsoft.com/office/drawing/2014/main" id="{CC25BF90-512C-4DC2-77DE-DE12B156CCE0}"/>
              </a:ext>
            </a:extLst>
          </p:cNvPr>
          <p:cNvSpPr/>
          <p:nvPr/>
        </p:nvSpPr>
        <p:spPr>
          <a:xfrm rot="1438200">
            <a:off x="954334" y="-891622"/>
            <a:ext cx="1543050" cy="1543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>
            <a:extLst>
              <a:ext uri="{FF2B5EF4-FFF2-40B4-BE49-F238E27FC236}">
                <a16:creationId xmlns:a16="http://schemas.microsoft.com/office/drawing/2014/main" id="{B8ACB292-9AE7-1F23-185A-F17F9D0B490F}"/>
              </a:ext>
            </a:extLst>
          </p:cNvPr>
          <p:cNvSpPr/>
          <p:nvPr/>
        </p:nvSpPr>
        <p:spPr>
          <a:xfrm rot="18497400">
            <a:off x="7552059" y="4167658"/>
            <a:ext cx="1797368" cy="1797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>
            <a:extLst>
              <a:ext uri="{FF2B5EF4-FFF2-40B4-BE49-F238E27FC236}">
                <a16:creationId xmlns:a16="http://schemas.microsoft.com/office/drawing/2014/main" id="{5D5CF46A-9BA9-70FE-F21D-784D4F0419F9}"/>
              </a:ext>
            </a:extLst>
          </p:cNvPr>
          <p:cNvSpPr/>
          <p:nvPr/>
        </p:nvSpPr>
        <p:spPr>
          <a:xfrm>
            <a:off x="7301878" y="3143283"/>
            <a:ext cx="3366135" cy="460058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 dirty="0"/>
          </a:p>
        </p:txBody>
      </p:sp>
      <p:sp>
        <p:nvSpPr>
          <p:cNvPr id="9" name="StaticPath">
            <a:extLst>
              <a:ext uri="{FF2B5EF4-FFF2-40B4-BE49-F238E27FC236}">
                <a16:creationId xmlns:a16="http://schemas.microsoft.com/office/drawing/2014/main" id="{395371AD-9153-BA82-B546-AA6502738C51}"/>
              </a:ext>
            </a:extLst>
          </p:cNvPr>
          <p:cNvSpPr/>
          <p:nvPr/>
        </p:nvSpPr>
        <p:spPr>
          <a:xfrm>
            <a:off x="7116228" y="3140425"/>
            <a:ext cx="465772" cy="465773"/>
          </a:xfrm>
          <a:prstGeom prst="ellipse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DBBD1F78-2B94-86BF-91DF-65B0887FFC12}"/>
              </a:ext>
            </a:extLst>
          </p:cNvPr>
          <p:cNvSpPr txBox="1"/>
          <p:nvPr/>
        </p:nvSpPr>
        <p:spPr>
          <a:xfrm>
            <a:off x="571415" y="1663809"/>
            <a:ext cx="63959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BG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 СА ОСНОВНИТЕ УЧАСТНИЦИ В ТОЗИ СЕКТОР?</a:t>
            </a:r>
            <a:endParaRPr lang="bg-BG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BG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BG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Основните участници и заинтересовани страни в този сравнително нов градски отрасъл са експерти по териториално планиране и общинската администрация, от една страна, и еколози и зелени активисти, икономисти, фермери и градинари, както и граждани, квартални екипи, социални, образователни, научни и медицински организации, както и  неправителствени организации, търговски лица, частни и общински фирми и широката общественост, от друга страна.</a:t>
            </a:r>
            <a:endParaRPr lang="en-BG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9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BA90F-5234-BE97-BA8B-80EAD6073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ticPath">
            <a:extLst>
              <a:ext uri="{FF2B5EF4-FFF2-40B4-BE49-F238E27FC236}">
                <a16:creationId xmlns:a16="http://schemas.microsoft.com/office/drawing/2014/main" id="{E03209DA-64B6-CB02-0AC5-2B66634356B0}"/>
              </a:ext>
            </a:extLst>
          </p:cNvPr>
          <p:cNvSpPr/>
          <p:nvPr/>
        </p:nvSpPr>
        <p:spPr>
          <a:xfrm rot="1438200">
            <a:off x="954334" y="-891622"/>
            <a:ext cx="1543050" cy="1543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>
            <a:extLst>
              <a:ext uri="{FF2B5EF4-FFF2-40B4-BE49-F238E27FC236}">
                <a16:creationId xmlns:a16="http://schemas.microsoft.com/office/drawing/2014/main" id="{3B570259-BD72-895A-6460-611AD21639AF}"/>
              </a:ext>
            </a:extLst>
          </p:cNvPr>
          <p:cNvSpPr/>
          <p:nvPr/>
        </p:nvSpPr>
        <p:spPr>
          <a:xfrm rot="18497400">
            <a:off x="7552059" y="4167658"/>
            <a:ext cx="1797368" cy="1797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>
            <a:extLst>
              <a:ext uri="{FF2B5EF4-FFF2-40B4-BE49-F238E27FC236}">
                <a16:creationId xmlns:a16="http://schemas.microsoft.com/office/drawing/2014/main" id="{896C1AA5-2B33-6E06-6123-2FAF7D53EF2F}"/>
              </a:ext>
            </a:extLst>
          </p:cNvPr>
          <p:cNvSpPr/>
          <p:nvPr/>
        </p:nvSpPr>
        <p:spPr>
          <a:xfrm>
            <a:off x="7301878" y="3143283"/>
            <a:ext cx="3366135" cy="460058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 dirty="0"/>
          </a:p>
        </p:txBody>
      </p:sp>
      <p:sp>
        <p:nvSpPr>
          <p:cNvPr id="9" name="StaticPath">
            <a:extLst>
              <a:ext uri="{FF2B5EF4-FFF2-40B4-BE49-F238E27FC236}">
                <a16:creationId xmlns:a16="http://schemas.microsoft.com/office/drawing/2014/main" id="{AC735BE4-5C39-9F82-749D-5A16D4F710CB}"/>
              </a:ext>
            </a:extLst>
          </p:cNvPr>
          <p:cNvSpPr/>
          <p:nvPr/>
        </p:nvSpPr>
        <p:spPr>
          <a:xfrm>
            <a:off x="7116228" y="3140425"/>
            <a:ext cx="465772" cy="465773"/>
          </a:xfrm>
          <a:prstGeom prst="ellipse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15F9F00E-550C-9F0F-31A2-175961197D8D}"/>
              </a:ext>
            </a:extLst>
          </p:cNvPr>
          <p:cNvSpPr txBox="1"/>
          <p:nvPr/>
        </p:nvSpPr>
        <p:spPr>
          <a:xfrm>
            <a:off x="720240" y="1047583"/>
            <a:ext cx="63959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400" b="1" dirty="0">
                <a:latin typeface="UICTFontTextStyleBody"/>
              </a:rPr>
              <a:t>Кои са основните ползи свързани с градското земеделие?</a:t>
            </a:r>
          </a:p>
          <a:p>
            <a:endParaRPr lang="az-Cyrl-AZ" sz="1400" dirty="0">
              <a:latin typeface=".AppleSystemUIFont"/>
            </a:endParaRPr>
          </a:p>
          <a:p>
            <a:r>
              <a:rPr lang="az-Cyrl-AZ" sz="1400" i="1" dirty="0">
                <a:latin typeface="UICTFontTextStyleItalicBody"/>
              </a:rPr>
              <a:t>1. </a:t>
            </a:r>
            <a:r>
              <a:rPr lang="az-Cyrl-AZ" sz="1400" b="1" i="1" dirty="0">
                <a:latin typeface="UICTFontTextStyleItalicBody"/>
              </a:rPr>
              <a:t>Икономически въздействия</a:t>
            </a:r>
            <a:endParaRPr lang="az-Cyrl-AZ" sz="1400" b="1" dirty="0">
              <a:latin typeface=".AppleSystemUIFont"/>
            </a:endParaRPr>
          </a:p>
          <a:p>
            <a:pPr algn="just"/>
            <a:r>
              <a:rPr lang="az-Cyrl-AZ" sz="1400" dirty="0">
                <a:latin typeface="UICTFontTextStyleBody"/>
              </a:rPr>
              <a:t>Според изследване, градските споделени градини могат да произвеждат продукция на стойност между </a:t>
            </a:r>
            <a:r>
              <a:rPr lang="az-Cyrl-AZ" sz="1400" u="sng" dirty="0">
                <a:latin typeface="UICTFontTextStyleBody"/>
                <a:hlinkClick r:id="rId3"/>
              </a:rPr>
              <a:t>500-2000</a:t>
            </a:r>
            <a:r>
              <a:rPr lang="az-Cyrl-AZ" sz="1400" dirty="0">
                <a:latin typeface="UICTFontTextStyleBody"/>
              </a:rPr>
              <a:t> долара на семейство на година, а всеки 1 долар инвестиран в такива градина има шесткратна възвръщаемост.</a:t>
            </a:r>
            <a:endParaRPr lang="az-Cyrl-AZ" sz="1400" dirty="0">
              <a:latin typeface=".AppleSystemUIFont"/>
            </a:endParaRPr>
          </a:p>
          <a:p>
            <a:br>
              <a:rPr lang="az-Cyrl-AZ" sz="1400" dirty="0">
                <a:latin typeface=".AppleSystemUIFont"/>
              </a:rPr>
            </a:br>
            <a:endParaRPr lang="az-Cyrl-AZ" sz="1400" dirty="0">
              <a:latin typeface=".AppleSystemUIFont"/>
            </a:endParaRPr>
          </a:p>
          <a:p>
            <a:r>
              <a:rPr lang="az-Cyrl-AZ" sz="1400" i="1" dirty="0">
                <a:latin typeface="UICTFontTextStyleItalicBody"/>
              </a:rPr>
              <a:t>2. </a:t>
            </a:r>
            <a:r>
              <a:rPr lang="az-Cyrl-AZ" sz="1400" b="1" i="1" dirty="0">
                <a:latin typeface="UICTFontTextStyleItalicBody"/>
              </a:rPr>
              <a:t>Социални въздействия</a:t>
            </a:r>
            <a:endParaRPr lang="az-Cyrl-AZ" sz="1400" b="1" dirty="0">
              <a:latin typeface=".AppleSystemUIFont"/>
            </a:endParaRPr>
          </a:p>
          <a:p>
            <a:pPr algn="just"/>
            <a:r>
              <a:rPr lang="az-Cyrl-AZ" sz="1400" dirty="0">
                <a:latin typeface="UICTFontTextStyleBody"/>
              </a:rPr>
              <a:t>В община Троян, общинската оранжерия и овощна градина, които се обработват от доброволци, осигуряват здравословна, местно отгледана, храна за детските заведения в района. Успешни примери от София е зеленчуковата градина “Светът на Мария” в кв., Надежда, която ползва градското земеделие като част от социалната подкрепа, която предоставя на хора с интелектуални затруднения.</a:t>
            </a:r>
            <a:endParaRPr lang="az-Cyrl-AZ" sz="1400" dirty="0"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208580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8782B-E36C-BEA8-5310-859C7CBE1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ticPath">
            <a:extLst>
              <a:ext uri="{FF2B5EF4-FFF2-40B4-BE49-F238E27FC236}">
                <a16:creationId xmlns:a16="http://schemas.microsoft.com/office/drawing/2014/main" id="{DE56E82F-55D7-73AC-44B1-6BBEE8C568CF}"/>
              </a:ext>
            </a:extLst>
          </p:cNvPr>
          <p:cNvSpPr/>
          <p:nvPr/>
        </p:nvSpPr>
        <p:spPr>
          <a:xfrm rot="1438200">
            <a:off x="954334" y="-891622"/>
            <a:ext cx="1543050" cy="1543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>
            <a:extLst>
              <a:ext uri="{FF2B5EF4-FFF2-40B4-BE49-F238E27FC236}">
                <a16:creationId xmlns:a16="http://schemas.microsoft.com/office/drawing/2014/main" id="{8A051AA3-4BEA-61D1-A4DF-72FFDCED7DFA}"/>
              </a:ext>
            </a:extLst>
          </p:cNvPr>
          <p:cNvSpPr/>
          <p:nvPr/>
        </p:nvSpPr>
        <p:spPr>
          <a:xfrm rot="18497400">
            <a:off x="7552059" y="4167658"/>
            <a:ext cx="1797368" cy="1797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>
            <a:extLst>
              <a:ext uri="{FF2B5EF4-FFF2-40B4-BE49-F238E27FC236}">
                <a16:creationId xmlns:a16="http://schemas.microsoft.com/office/drawing/2014/main" id="{F46E116D-A9DA-70D2-9C71-3A687317A4D7}"/>
              </a:ext>
            </a:extLst>
          </p:cNvPr>
          <p:cNvSpPr/>
          <p:nvPr/>
        </p:nvSpPr>
        <p:spPr>
          <a:xfrm>
            <a:off x="7301878" y="3143283"/>
            <a:ext cx="3366135" cy="460058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 dirty="0"/>
          </a:p>
        </p:txBody>
      </p:sp>
      <p:sp>
        <p:nvSpPr>
          <p:cNvPr id="9" name="StaticPath">
            <a:extLst>
              <a:ext uri="{FF2B5EF4-FFF2-40B4-BE49-F238E27FC236}">
                <a16:creationId xmlns:a16="http://schemas.microsoft.com/office/drawing/2014/main" id="{E722AC50-517E-9E69-3C96-23284B940C31}"/>
              </a:ext>
            </a:extLst>
          </p:cNvPr>
          <p:cNvSpPr/>
          <p:nvPr/>
        </p:nvSpPr>
        <p:spPr>
          <a:xfrm>
            <a:off x="7116228" y="3140425"/>
            <a:ext cx="465772" cy="465773"/>
          </a:xfrm>
          <a:prstGeom prst="ellipse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F16344E1-F573-710E-F171-CE8478EDEA34}"/>
              </a:ext>
            </a:extLst>
          </p:cNvPr>
          <p:cNvSpPr txBox="1"/>
          <p:nvPr/>
        </p:nvSpPr>
        <p:spPr>
          <a:xfrm>
            <a:off x="566183" y="1047583"/>
            <a:ext cx="63959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400" b="1" i="1" dirty="0">
                <a:latin typeface="UICTFontTextStyleItalicBody"/>
              </a:rPr>
              <a:t>3. Принос към градската екология и климат</a:t>
            </a:r>
          </a:p>
          <a:p>
            <a:endParaRPr lang="az-Cyrl-AZ" sz="1400" dirty="0">
              <a:latin typeface=".AppleSystemUIFont"/>
            </a:endParaRPr>
          </a:p>
          <a:p>
            <a:pPr algn="just"/>
            <a:r>
              <a:rPr lang="az-Cyrl-AZ" sz="1400" dirty="0">
                <a:latin typeface="UICTFontTextStyleBody"/>
              </a:rPr>
              <a:t>На първо място градското земеделие може да помогне за разрешаването на проблеми със сметосъбирането и третирането на градските отпадъци като ги превръща в производствен ресурс. То оказва и положително въздействие върху изчистването и „позеленяването“ на града, като превръща пустеещите междублокови пространства и площи в покрайнините на града, както и буферни и резервни незастроени зони,  в зелени зони с положителен ефект върху микроклимата (сянка, балансиране на температура, намаляване и ‘задържане’ на въглеродните емисии, ограничаване на прахови частици във въздуха, намаляване на повърхностния отток на дъждовните води и задържането им в градината и оттам повишаване на влагата на въздуха, подобряване на циркулацията на въздуха).</a:t>
            </a:r>
            <a:endParaRPr lang="az-Cyrl-AZ" sz="1400" dirty="0"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1363982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357188" y="833438"/>
            <a:ext cx="4286250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71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Целеви групи: Кой ще се възползва от резултатите?</a:t>
            </a:r>
            <a:endParaRPr lang="en-US" sz="1710" b="1" dirty="0"/>
          </a:p>
        </p:txBody>
      </p:sp>
      <p:sp>
        <p:nvSpPr>
          <p:cNvPr id="3" name="StaticPath"/>
          <p:cNvSpPr/>
          <p:nvPr/>
        </p:nvSpPr>
        <p:spPr>
          <a:xfrm rot="6244200">
            <a:off x="-201134" y="-740106"/>
            <a:ext cx="11430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 rot="1299600">
            <a:off x="271260" y="4738309"/>
            <a:ext cx="2154555" cy="18830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StaticPath"/>
          <p:cNvSpPr/>
          <p:nvPr/>
        </p:nvSpPr>
        <p:spPr>
          <a:xfrm>
            <a:off x="8461200" y="361140"/>
            <a:ext cx="371475" cy="3714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6" name="StaticPath"/>
          <p:cNvSpPr/>
          <p:nvPr/>
        </p:nvSpPr>
        <p:spPr>
          <a:xfrm>
            <a:off x="8457581" y="845010"/>
            <a:ext cx="371475" cy="3714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/>
          <p:cNvSpPr/>
          <p:nvPr/>
        </p:nvSpPr>
        <p:spPr>
          <a:xfrm>
            <a:off x="8461248" y="1317974"/>
            <a:ext cx="371475" cy="3714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/>
          <p:cNvSpPr/>
          <p:nvPr/>
        </p:nvSpPr>
        <p:spPr>
          <a:xfrm>
            <a:off x="4838700" y="190500"/>
            <a:ext cx="3429000" cy="200025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Form title 1"/>
          <p:cNvSpPr/>
          <p:nvPr/>
        </p:nvSpPr>
        <p:spPr>
          <a:xfrm>
            <a:off x="4973526" y="300037"/>
            <a:ext cx="3095625" cy="2381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Местна власт и институции</a:t>
            </a:r>
            <a:endParaRPr lang="en-US" sz="1500" dirty="0"/>
          </a:p>
        </p:txBody>
      </p:sp>
      <p:sp>
        <p:nvSpPr>
          <p:cNvPr id="10" name="Form text 1"/>
          <p:cNvSpPr/>
          <p:nvPr/>
        </p:nvSpPr>
        <p:spPr>
          <a:xfrm>
            <a:off x="4956334" y="657416"/>
            <a:ext cx="3095625" cy="1524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30 града с над 20 000 жители – 20 в Румъния и 10 в България. Представители на местната власт и институции, които ще прилагат и регулират градското земеделие.</a:t>
            </a:r>
            <a:endParaRPr lang="en-US" sz="1500" dirty="0"/>
          </a:p>
        </p:txBody>
      </p:sp>
      <p:sp>
        <p:nvSpPr>
          <p:cNvPr id="11" name="StaticPath"/>
          <p:cNvSpPr/>
          <p:nvPr/>
        </p:nvSpPr>
        <p:spPr>
          <a:xfrm>
            <a:off x="582358" y="1736074"/>
            <a:ext cx="3429000" cy="200025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2" name="Form title 2"/>
          <p:cNvSpPr/>
          <p:nvPr/>
        </p:nvSpPr>
        <p:spPr>
          <a:xfrm>
            <a:off x="717042" y="1844516"/>
            <a:ext cx="3095625" cy="2381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Образование и младежи</a:t>
            </a:r>
            <a:endParaRPr lang="en-US" sz="1500" dirty="0"/>
          </a:p>
        </p:txBody>
      </p:sp>
      <p:sp>
        <p:nvSpPr>
          <p:cNvPr id="13" name="Form text 2"/>
          <p:cNvSpPr/>
          <p:nvPr/>
        </p:nvSpPr>
        <p:spPr>
          <a:xfrm>
            <a:off x="699849" y="2203275"/>
            <a:ext cx="3095625" cy="1524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Проектът обхваща 60 училища в двете държави, включително асоциирани партньори ProCultura и ПГ по лозарство и винопроизводство „А. Стамболийски“.</a:t>
            </a:r>
            <a:endParaRPr lang="en-US" sz="1500" dirty="0"/>
          </a:p>
        </p:txBody>
      </p:sp>
      <p:sp>
        <p:nvSpPr>
          <p:cNvPr id="14" name="StaticPath"/>
          <p:cNvSpPr/>
          <p:nvPr/>
        </p:nvSpPr>
        <p:spPr>
          <a:xfrm>
            <a:off x="5372100" y="2733675"/>
            <a:ext cx="3429000" cy="200025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5" name="Form title 3"/>
          <p:cNvSpPr/>
          <p:nvPr/>
        </p:nvSpPr>
        <p:spPr>
          <a:xfrm>
            <a:off x="5507927" y="2843498"/>
            <a:ext cx="3095625" cy="2381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Граждани и НПО</a:t>
            </a:r>
            <a:endParaRPr lang="en-US" sz="1500" dirty="0"/>
          </a:p>
        </p:txBody>
      </p:sp>
      <p:sp>
        <p:nvSpPr>
          <p:cNvPr id="16" name="Form text 3"/>
          <p:cNvSpPr/>
          <p:nvPr/>
        </p:nvSpPr>
        <p:spPr>
          <a:xfrm>
            <a:off x="5490734" y="3202257"/>
            <a:ext cx="3095625" cy="1524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Жителите на целевите градове, сдружения по интереси, екологични НПО и доброволчески организации, които ще участват и се възползват от резултатите.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5BD60FB-4156-840D-06FB-8F2DB30F4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1" y="471215"/>
            <a:ext cx="4544570" cy="2781700"/>
          </a:xfrm>
          <a:prstGeom prst="rect">
            <a:avLst/>
          </a:prstGeom>
        </p:spPr>
      </p:pic>
      <p:sp>
        <p:nvSpPr>
          <p:cNvPr id="3" name="StaticPath">
            <a:extLst>
              <a:ext uri="{FF2B5EF4-FFF2-40B4-BE49-F238E27FC236}">
                <a16:creationId xmlns:a16="http://schemas.microsoft.com/office/drawing/2014/main" id="{E7917349-EC09-62AD-0335-97F9E3744C82}"/>
              </a:ext>
            </a:extLst>
          </p:cNvPr>
          <p:cNvSpPr/>
          <p:nvPr/>
        </p:nvSpPr>
        <p:spPr>
          <a:xfrm>
            <a:off x="5510463" y="1985209"/>
            <a:ext cx="2868329" cy="2535413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r>
              <a:rPr lang="ru-RU" sz="1600" b="1" dirty="0">
                <a:ea typeface="OpenSans-Regular"/>
              </a:rPr>
              <a:t>Приоритет</a:t>
            </a:r>
            <a:r>
              <a:rPr lang="ru-RU" sz="1600" dirty="0">
                <a:ea typeface="OpenSans-Regular"/>
              </a:rPr>
              <a:t> – </a:t>
            </a:r>
            <a:r>
              <a:rPr lang="ru-RU" sz="1600" dirty="0" err="1">
                <a:ea typeface="OpenSans-Regular"/>
              </a:rPr>
              <a:t>По-зелен</a:t>
            </a:r>
            <a:r>
              <a:rPr lang="ru-RU" sz="1600" dirty="0">
                <a:ea typeface="OpenSans-Regular"/>
              </a:rPr>
              <a:t> регион</a:t>
            </a:r>
          </a:p>
          <a:p>
            <a:r>
              <a:rPr lang="ru-RU" sz="1600" b="1" dirty="0">
                <a:ea typeface="OpenSans-Regular"/>
              </a:rPr>
              <a:t>Специфична цел </a:t>
            </a:r>
            <a:r>
              <a:rPr lang="ru-RU" sz="1600" dirty="0">
                <a:ea typeface="OpenSans-Regular"/>
              </a:rPr>
              <a:t>- Подобряване на </a:t>
            </a:r>
            <a:r>
              <a:rPr lang="ru-RU" sz="1600" dirty="0" err="1">
                <a:ea typeface="OpenSans-Regular"/>
              </a:rPr>
              <a:t>защитата</a:t>
            </a:r>
            <a:r>
              <a:rPr lang="ru-RU" sz="1600" dirty="0">
                <a:ea typeface="OpenSans-Regular"/>
              </a:rPr>
              <a:t> и </a:t>
            </a:r>
            <a:r>
              <a:rPr lang="ru-RU" sz="1600" dirty="0" err="1">
                <a:ea typeface="OpenSans-Regular"/>
              </a:rPr>
              <a:t>опазването</a:t>
            </a:r>
            <a:r>
              <a:rPr lang="ru-RU" sz="1600" dirty="0">
                <a:ea typeface="OpenSans-Regular"/>
              </a:rPr>
              <a:t> на </a:t>
            </a:r>
            <a:r>
              <a:rPr lang="ru-RU" sz="1600" dirty="0" err="1">
                <a:ea typeface="OpenSans-Regular"/>
              </a:rPr>
              <a:t>природата</a:t>
            </a:r>
            <a:r>
              <a:rPr lang="ru-RU" sz="1600" dirty="0">
                <a:ea typeface="OpenSans-Regular"/>
              </a:rPr>
              <a:t>,</a:t>
            </a:r>
          </a:p>
          <a:p>
            <a:r>
              <a:rPr lang="ru-RU" sz="1600" dirty="0" err="1">
                <a:ea typeface="OpenSans-Regular"/>
              </a:rPr>
              <a:t>биоразнообразието</a:t>
            </a:r>
            <a:r>
              <a:rPr lang="ru-RU" sz="1600" dirty="0">
                <a:ea typeface="OpenSans-Regular"/>
              </a:rPr>
              <a:t> и </a:t>
            </a:r>
            <a:r>
              <a:rPr lang="ru-RU" sz="1600" dirty="0" err="1">
                <a:ea typeface="OpenSans-Regular"/>
              </a:rPr>
              <a:t>зелената</a:t>
            </a:r>
            <a:r>
              <a:rPr lang="ru-RU" sz="1600" dirty="0">
                <a:ea typeface="OpenSans-Regular"/>
              </a:rPr>
              <a:t> инфраструктура,</a:t>
            </a:r>
          </a:p>
          <a:p>
            <a:r>
              <a:rPr lang="ru-RU" sz="1600" dirty="0" err="1">
                <a:ea typeface="OpenSans-Regular"/>
              </a:rPr>
              <a:t>включително</a:t>
            </a:r>
            <a:r>
              <a:rPr lang="ru-RU" sz="1600" dirty="0">
                <a:ea typeface="OpenSans-Regular"/>
              </a:rPr>
              <a:t> в </a:t>
            </a:r>
            <a:r>
              <a:rPr lang="ru-RU" sz="1600" dirty="0" err="1">
                <a:ea typeface="OpenSans-Regular"/>
              </a:rPr>
              <a:t>градските</a:t>
            </a:r>
            <a:r>
              <a:rPr lang="ru-RU" sz="1600" dirty="0">
                <a:ea typeface="OpenSans-Regular"/>
              </a:rPr>
              <a:t> </a:t>
            </a:r>
            <a:r>
              <a:rPr lang="ru-RU" sz="1600" dirty="0" err="1">
                <a:ea typeface="OpenSans-Regular"/>
              </a:rPr>
              <a:t>райони</a:t>
            </a:r>
            <a:r>
              <a:rPr lang="ru-RU" sz="1600" dirty="0">
                <a:ea typeface="OpenSans-Regular"/>
              </a:rPr>
              <a:t> и </a:t>
            </a:r>
            <a:r>
              <a:rPr lang="ru-RU" sz="1600" dirty="0" err="1">
                <a:ea typeface="OpenSans-Regular"/>
              </a:rPr>
              <a:t>намаляване</a:t>
            </a:r>
            <a:r>
              <a:rPr lang="ru-RU" sz="1600" dirty="0">
                <a:ea typeface="OpenSans-Regular"/>
              </a:rPr>
              <a:t> на </a:t>
            </a:r>
            <a:r>
              <a:rPr lang="ru-RU" sz="1600" dirty="0" err="1">
                <a:ea typeface="OpenSans-Regular"/>
              </a:rPr>
              <a:t>всички</a:t>
            </a:r>
            <a:endParaRPr lang="ru-RU" sz="1600" dirty="0">
              <a:ea typeface="OpenSans-Regular"/>
            </a:endParaRPr>
          </a:p>
          <a:p>
            <a:r>
              <a:rPr lang="ru-RU" sz="1600" dirty="0" err="1">
                <a:ea typeface="OpenSans-Regular"/>
              </a:rPr>
              <a:t>форми</a:t>
            </a:r>
            <a:r>
              <a:rPr lang="ru-RU" sz="1600" dirty="0">
                <a:ea typeface="OpenSans-Regular"/>
              </a:rPr>
              <a:t> на </a:t>
            </a:r>
            <a:r>
              <a:rPr lang="ru-RU" sz="1600" dirty="0" err="1">
                <a:ea typeface="OpenSans-Regular"/>
              </a:rPr>
              <a:t>замърсяване</a:t>
            </a:r>
            <a:r>
              <a:rPr lang="en-US" sz="1600" dirty="0">
                <a:ea typeface="OpenSans-Regular"/>
              </a:rPr>
              <a:t>.</a:t>
            </a:r>
            <a:endParaRPr lang="ru-RU" sz="1600" dirty="0">
              <a:ea typeface="Open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94320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357188" y="833438"/>
            <a:ext cx="4286250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765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Проектът в контекста на европейските стратегии</a:t>
            </a:r>
            <a:endParaRPr lang="en-US" sz="1765" dirty="0"/>
          </a:p>
        </p:txBody>
      </p:sp>
      <p:sp>
        <p:nvSpPr>
          <p:cNvPr id="3" name="StaticPath"/>
          <p:cNvSpPr/>
          <p:nvPr/>
        </p:nvSpPr>
        <p:spPr>
          <a:xfrm rot="6244200">
            <a:off x="-201134" y="-740106"/>
            <a:ext cx="11430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 rot="1299600">
            <a:off x="271260" y="4738309"/>
            <a:ext cx="2154555" cy="1883093"/>
          </a:xfrm>
          <a:prstGeom prst="rect">
            <a:avLst/>
          </a:prstGeom>
          <a:solidFill>
            <a:schemeClr val="bg2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StaticPath"/>
          <p:cNvSpPr/>
          <p:nvPr/>
        </p:nvSpPr>
        <p:spPr>
          <a:xfrm>
            <a:off x="8461200" y="361140"/>
            <a:ext cx="371475" cy="371475"/>
          </a:xfrm>
          <a:prstGeom prst="ellipse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6" name="StaticPath"/>
          <p:cNvSpPr/>
          <p:nvPr/>
        </p:nvSpPr>
        <p:spPr>
          <a:xfrm>
            <a:off x="8457581" y="845010"/>
            <a:ext cx="371475" cy="3714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/>
          <p:cNvSpPr/>
          <p:nvPr/>
        </p:nvSpPr>
        <p:spPr>
          <a:xfrm>
            <a:off x="8461248" y="1317974"/>
            <a:ext cx="371475" cy="3714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/>
          <p:cNvSpPr/>
          <p:nvPr/>
        </p:nvSpPr>
        <p:spPr>
          <a:xfrm>
            <a:off x="4838700" y="190500"/>
            <a:ext cx="3429000" cy="200025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Form title 1"/>
          <p:cNvSpPr/>
          <p:nvPr/>
        </p:nvSpPr>
        <p:spPr>
          <a:xfrm>
            <a:off x="4973526" y="300037"/>
            <a:ext cx="3095625" cy="2381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Европейски стратегически рамки</a:t>
            </a:r>
            <a:endParaRPr lang="en-US" sz="1300" dirty="0"/>
          </a:p>
        </p:txBody>
      </p:sp>
      <p:sp>
        <p:nvSpPr>
          <p:cNvPr id="10" name="Form text 1"/>
          <p:cNvSpPr/>
          <p:nvPr/>
        </p:nvSpPr>
        <p:spPr>
          <a:xfrm>
            <a:off x="4956334" y="657416"/>
            <a:ext cx="3095625" cy="1524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37" dirty="0">
                <a:solidFill>
                  <a:srgbClr val="000000"/>
                </a:solidFill>
                <a:latin typeface="OpenSans-Regular"/>
                <a:ea typeface="OpenSans-Regular" pitchFamily="34" charset="-122"/>
                <a:cs typeface="OpenSans-Regular" pitchFamily="34" charset="-120"/>
              </a:rPr>
              <a:t>✔ Дунавска стратегия – опазване на биоразнообразието, почвата и въздуха</a:t>
            </a:r>
            <a:endParaRPr lang="en-US" sz="1237" dirty="0">
              <a:latin typeface="OpenSans-Regular"/>
            </a:endParaRPr>
          </a:p>
          <a:p>
            <a:pPr marL="0" indent="0" algn="l">
              <a:buNone/>
            </a:pPr>
            <a:r>
              <a:rPr lang="en-US" sz="1237" dirty="0">
                <a:solidFill>
                  <a:srgbClr val="000000"/>
                </a:solidFill>
                <a:latin typeface="OpenSans-Regular"/>
                <a:ea typeface="OpenSans-Regular" pitchFamily="34" charset="-122"/>
                <a:cs typeface="OpenSans-Regular" pitchFamily="34" charset="-120"/>
              </a:rPr>
              <a:t>✔ Зелена сделка и стратегия за биоразнообразие – озеленяване в градове с над 20 000 жители</a:t>
            </a:r>
            <a:endParaRPr lang="en-US" sz="1237" dirty="0">
              <a:latin typeface="OpenSans-Regular"/>
            </a:endParaRPr>
          </a:p>
          <a:p>
            <a:pPr marL="0" indent="0" algn="l">
              <a:buNone/>
            </a:pPr>
            <a:r>
              <a:rPr lang="en-US" sz="1237" dirty="0">
                <a:solidFill>
                  <a:srgbClr val="000000"/>
                </a:solidFill>
                <a:latin typeface="OpenSans-Regular"/>
                <a:ea typeface="OpenSans-Regular" pitchFamily="34" charset="-122"/>
                <a:cs typeface="OpenSans-Regular" pitchFamily="34" charset="-120"/>
              </a:rPr>
              <a:t>✔ От фермата до вилицата – устойчиво хранене и местно производство</a:t>
            </a:r>
            <a:endParaRPr lang="en-US" sz="1237" dirty="0">
              <a:latin typeface="OpenSans-Regular"/>
            </a:endParaRPr>
          </a:p>
        </p:txBody>
      </p:sp>
      <p:sp>
        <p:nvSpPr>
          <p:cNvPr id="11" name="StaticPath"/>
          <p:cNvSpPr/>
          <p:nvPr/>
        </p:nvSpPr>
        <p:spPr>
          <a:xfrm>
            <a:off x="582358" y="1736074"/>
            <a:ext cx="3429000" cy="200025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2" name="Form title 2"/>
          <p:cNvSpPr/>
          <p:nvPr/>
        </p:nvSpPr>
        <p:spPr>
          <a:xfrm>
            <a:off x="717042" y="1844516"/>
            <a:ext cx="3095625" cy="2381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Териториална програма 2030</a:t>
            </a:r>
            <a:endParaRPr lang="en-US" sz="1300" dirty="0"/>
          </a:p>
        </p:txBody>
      </p:sp>
      <p:sp>
        <p:nvSpPr>
          <p:cNvPr id="13" name="Form text 2"/>
          <p:cNvSpPr/>
          <p:nvPr/>
        </p:nvSpPr>
        <p:spPr>
          <a:xfrm>
            <a:off x="699849" y="2203275"/>
            <a:ext cx="3095625" cy="1524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✔ Обмен на опит и интегрирани подходи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✔ Сътрудничество между градове, нива на управление и обществени групи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✔ Политики за сближаване, Interreg и развитие на селските райони</a:t>
            </a:r>
            <a:endParaRPr lang="en-US" sz="1300" dirty="0"/>
          </a:p>
        </p:txBody>
      </p:sp>
      <p:sp>
        <p:nvSpPr>
          <p:cNvPr id="14" name="StaticPath"/>
          <p:cNvSpPr/>
          <p:nvPr/>
        </p:nvSpPr>
        <p:spPr>
          <a:xfrm>
            <a:off x="5372100" y="2733675"/>
            <a:ext cx="3429000" cy="200025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5" name="Form title 3"/>
          <p:cNvSpPr/>
          <p:nvPr/>
        </p:nvSpPr>
        <p:spPr>
          <a:xfrm>
            <a:off x="5507927" y="2843498"/>
            <a:ext cx="3095625" cy="2381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Нов европейски Баухаус</a:t>
            </a:r>
            <a:endParaRPr lang="en-US" sz="1300" dirty="0"/>
          </a:p>
        </p:txBody>
      </p:sp>
      <p:sp>
        <p:nvSpPr>
          <p:cNvPr id="16" name="Form text 3"/>
          <p:cNvSpPr/>
          <p:nvPr/>
        </p:nvSpPr>
        <p:spPr>
          <a:xfrm>
            <a:off x="5490734" y="3202257"/>
            <a:ext cx="3095625" cy="1524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✔ Устойчивост и естетика на градската среда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✔ Приобщаване и общностна интеграция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✔ Кръгова икономика и здравословна жизнена среда</a:t>
            </a:r>
            <a:endParaRPr lang="en-US" sz="13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428625" y="238125"/>
            <a:ext cx="4286250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97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Очаквани резултати от проекта</a:t>
            </a:r>
            <a:endParaRPr lang="en-US" sz="2297" dirty="0"/>
          </a:p>
        </p:txBody>
      </p:sp>
      <p:sp>
        <p:nvSpPr>
          <p:cNvPr id="3" name="StaticPath"/>
          <p:cNvSpPr/>
          <p:nvPr/>
        </p:nvSpPr>
        <p:spPr>
          <a:xfrm rot="1174800">
            <a:off x="5923961" y="-1184562"/>
            <a:ext cx="1588770" cy="1588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pic>
        <p:nvPicPr>
          <p:cNvPr id="4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258" y="1353467"/>
            <a:ext cx="2321719" cy="2321719"/>
          </a:xfrm>
          <a:prstGeom prst="rect">
            <a:avLst/>
          </a:prstGeom>
        </p:spPr>
      </p:pic>
      <p:sp>
        <p:nvSpPr>
          <p:cNvPr id="5" name="Index border 1"/>
          <p:cNvSpPr/>
          <p:nvPr/>
        </p:nvSpPr>
        <p:spPr>
          <a:xfrm>
            <a:off x="523875" y="1285875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6" name="Index 1"/>
          <p:cNvSpPr/>
          <p:nvPr/>
        </p:nvSpPr>
        <p:spPr>
          <a:xfrm>
            <a:off x="528638" y="1335881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1</a:t>
            </a:r>
            <a:endParaRPr lang="en-US" sz="1400" dirty="0"/>
          </a:p>
        </p:txBody>
      </p:sp>
      <p:sp>
        <p:nvSpPr>
          <p:cNvPr id="7" name="Bullet text 1"/>
          <p:cNvSpPr/>
          <p:nvPr/>
        </p:nvSpPr>
        <p:spPr>
          <a:xfrm>
            <a:off x="976312" y="1300163"/>
            <a:ext cx="3571875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200 души включени в изграждането и поддръжката на градини</a:t>
            </a:r>
            <a:endParaRPr lang="en-US" sz="1300" dirty="0"/>
          </a:p>
        </p:txBody>
      </p:sp>
      <p:sp>
        <p:nvSpPr>
          <p:cNvPr id="8" name="Index border 2"/>
          <p:cNvSpPr/>
          <p:nvPr/>
        </p:nvSpPr>
        <p:spPr>
          <a:xfrm>
            <a:off x="523875" y="1857375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Index 2"/>
          <p:cNvSpPr/>
          <p:nvPr/>
        </p:nvSpPr>
        <p:spPr>
          <a:xfrm>
            <a:off x="528638" y="1907381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2</a:t>
            </a:r>
            <a:endParaRPr lang="en-US" sz="1400" dirty="0"/>
          </a:p>
        </p:txBody>
      </p:sp>
      <p:sp>
        <p:nvSpPr>
          <p:cNvPr id="10" name="Bullet text 2"/>
          <p:cNvSpPr/>
          <p:nvPr/>
        </p:nvSpPr>
        <p:spPr>
          <a:xfrm>
            <a:off x="976312" y="1871663"/>
            <a:ext cx="3571875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Подписано споразумение за трансгранично сътрудничество</a:t>
            </a:r>
            <a:endParaRPr lang="en-US" sz="1300" dirty="0"/>
          </a:p>
        </p:txBody>
      </p:sp>
      <p:sp>
        <p:nvSpPr>
          <p:cNvPr id="11" name="Index border 3"/>
          <p:cNvSpPr/>
          <p:nvPr/>
        </p:nvSpPr>
        <p:spPr>
          <a:xfrm>
            <a:off x="523875" y="2428875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2" name="Index 3"/>
          <p:cNvSpPr/>
          <p:nvPr/>
        </p:nvSpPr>
        <p:spPr>
          <a:xfrm>
            <a:off x="528638" y="2478881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Bullet text 3"/>
          <p:cNvSpPr/>
          <p:nvPr/>
        </p:nvSpPr>
        <p:spPr>
          <a:xfrm>
            <a:off x="976312" y="2443163"/>
            <a:ext cx="3571875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Прилагане на програмата-ръководство в реални условия</a:t>
            </a:r>
            <a:endParaRPr lang="en-US" sz="1300" dirty="0"/>
          </a:p>
        </p:txBody>
      </p:sp>
      <p:sp>
        <p:nvSpPr>
          <p:cNvPr id="14" name="Index border 4"/>
          <p:cNvSpPr/>
          <p:nvPr/>
        </p:nvSpPr>
        <p:spPr>
          <a:xfrm>
            <a:off x="523875" y="3000375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5" name="Index 4"/>
          <p:cNvSpPr/>
          <p:nvPr/>
        </p:nvSpPr>
        <p:spPr>
          <a:xfrm>
            <a:off x="528638" y="3050381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Bullet text 4"/>
          <p:cNvSpPr/>
          <p:nvPr/>
        </p:nvSpPr>
        <p:spPr>
          <a:xfrm>
            <a:off x="976312" y="3014663"/>
            <a:ext cx="3571875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Достъп на населението до нова и подобрена зелена инфраструктура</a:t>
            </a:r>
            <a:endParaRPr lang="en-US" sz="1300" dirty="0"/>
          </a:p>
        </p:txBody>
      </p:sp>
      <p:sp>
        <p:nvSpPr>
          <p:cNvPr id="17" name="Index border 5"/>
          <p:cNvSpPr/>
          <p:nvPr/>
        </p:nvSpPr>
        <p:spPr>
          <a:xfrm>
            <a:off x="523875" y="3571875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8" name="Index 5"/>
          <p:cNvSpPr/>
          <p:nvPr/>
        </p:nvSpPr>
        <p:spPr>
          <a:xfrm>
            <a:off x="528638" y="3621881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5</a:t>
            </a:r>
            <a:endParaRPr lang="en-US" sz="1400" dirty="0"/>
          </a:p>
        </p:txBody>
      </p:sp>
      <p:sp>
        <p:nvSpPr>
          <p:cNvPr id="19" name="Bullet text 5"/>
          <p:cNvSpPr/>
          <p:nvPr/>
        </p:nvSpPr>
        <p:spPr>
          <a:xfrm>
            <a:off x="976312" y="3586163"/>
            <a:ext cx="3571875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Разширяване на мрежата чрез уеб платформа и мобилно приложение</a:t>
            </a:r>
            <a:endParaRPr lang="en-US" sz="1300" dirty="0"/>
          </a:p>
        </p:txBody>
      </p:sp>
      <p:sp>
        <p:nvSpPr>
          <p:cNvPr id="20" name="StaticPath"/>
          <p:cNvSpPr/>
          <p:nvPr/>
        </p:nvSpPr>
        <p:spPr>
          <a:xfrm rot="1504800">
            <a:off x="-321135" y="4259018"/>
            <a:ext cx="1143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21" name="StaticPath"/>
          <p:cNvSpPr/>
          <p:nvPr/>
        </p:nvSpPr>
        <p:spPr>
          <a:xfrm rot="11315400">
            <a:off x="8210965" y="4330437"/>
            <a:ext cx="1428750" cy="1428750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528638" y="366999"/>
            <a:ext cx="4286250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24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Подобряване на зелената градска инфраструктура</a:t>
            </a:r>
            <a:endParaRPr lang="en-US" sz="1824" dirty="0"/>
          </a:p>
        </p:txBody>
      </p:sp>
      <p:sp>
        <p:nvSpPr>
          <p:cNvPr id="3" name="StaticPath"/>
          <p:cNvSpPr/>
          <p:nvPr/>
        </p:nvSpPr>
        <p:spPr>
          <a:xfrm rot="1174800">
            <a:off x="5923961" y="-1184562"/>
            <a:ext cx="1588770" cy="1588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pic>
        <p:nvPicPr>
          <p:cNvPr id="4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4" y="502443"/>
            <a:ext cx="3952875" cy="3952875"/>
          </a:xfrm>
          <a:prstGeom prst="rect">
            <a:avLst/>
          </a:prstGeom>
        </p:spPr>
      </p:pic>
      <p:sp>
        <p:nvSpPr>
          <p:cNvPr id="5" name="Index border 1"/>
          <p:cNvSpPr/>
          <p:nvPr/>
        </p:nvSpPr>
        <p:spPr>
          <a:xfrm>
            <a:off x="523875" y="1285875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6" name="Index 1"/>
          <p:cNvSpPr/>
          <p:nvPr/>
        </p:nvSpPr>
        <p:spPr>
          <a:xfrm>
            <a:off x="528638" y="1335881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1</a:t>
            </a:r>
            <a:endParaRPr lang="en-US" sz="1400" dirty="0"/>
          </a:p>
        </p:txBody>
      </p:sp>
      <p:sp>
        <p:nvSpPr>
          <p:cNvPr id="7" name="Bullet text 1"/>
          <p:cNvSpPr/>
          <p:nvPr/>
        </p:nvSpPr>
        <p:spPr>
          <a:xfrm>
            <a:off x="976312" y="1300163"/>
            <a:ext cx="3571875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Слабо участие на общността</a:t>
            </a:r>
            <a:endParaRPr lang="en-US" sz="1500" dirty="0"/>
          </a:p>
        </p:txBody>
      </p:sp>
      <p:sp>
        <p:nvSpPr>
          <p:cNvPr id="8" name="Index border 2"/>
          <p:cNvSpPr/>
          <p:nvPr/>
        </p:nvSpPr>
        <p:spPr>
          <a:xfrm>
            <a:off x="523875" y="1857375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Index 2"/>
          <p:cNvSpPr/>
          <p:nvPr/>
        </p:nvSpPr>
        <p:spPr>
          <a:xfrm>
            <a:off x="528638" y="1907381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2</a:t>
            </a:r>
            <a:endParaRPr lang="en-US" sz="1400" dirty="0"/>
          </a:p>
        </p:txBody>
      </p:sp>
      <p:sp>
        <p:nvSpPr>
          <p:cNvPr id="10" name="Bullet text 2"/>
          <p:cNvSpPr/>
          <p:nvPr/>
        </p:nvSpPr>
        <p:spPr>
          <a:xfrm>
            <a:off x="976312" y="1871663"/>
            <a:ext cx="4014206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Недостатъчно съобразени решения с реалните нужди</a:t>
            </a:r>
            <a:endParaRPr lang="en-US" sz="1500" dirty="0"/>
          </a:p>
        </p:txBody>
      </p:sp>
      <p:sp>
        <p:nvSpPr>
          <p:cNvPr id="11" name="Index border 3"/>
          <p:cNvSpPr/>
          <p:nvPr/>
        </p:nvSpPr>
        <p:spPr>
          <a:xfrm>
            <a:off x="523875" y="2428875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2" name="Index 3"/>
          <p:cNvSpPr/>
          <p:nvPr/>
        </p:nvSpPr>
        <p:spPr>
          <a:xfrm>
            <a:off x="528638" y="2478881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Bullet text 3"/>
          <p:cNvSpPr/>
          <p:nvPr/>
        </p:nvSpPr>
        <p:spPr>
          <a:xfrm>
            <a:off x="976312" y="2443163"/>
            <a:ext cx="3918710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Необходимост от повече инвестиции в зелени площи</a:t>
            </a:r>
            <a:endParaRPr lang="en-US" sz="1500" dirty="0"/>
          </a:p>
        </p:txBody>
      </p:sp>
      <p:sp>
        <p:nvSpPr>
          <p:cNvPr id="14" name="Index border 4"/>
          <p:cNvSpPr/>
          <p:nvPr/>
        </p:nvSpPr>
        <p:spPr>
          <a:xfrm>
            <a:off x="523875" y="3000375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5" name="Index 4"/>
          <p:cNvSpPr/>
          <p:nvPr/>
        </p:nvSpPr>
        <p:spPr>
          <a:xfrm>
            <a:off x="528638" y="3050381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Bullet text 4"/>
          <p:cNvSpPr/>
          <p:nvPr/>
        </p:nvSpPr>
        <p:spPr>
          <a:xfrm>
            <a:off x="976312" y="3014663"/>
            <a:ext cx="3571875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Интеграция в градското планиране</a:t>
            </a:r>
            <a:endParaRPr lang="en-US" sz="1500" dirty="0"/>
          </a:p>
        </p:txBody>
      </p:sp>
      <p:sp>
        <p:nvSpPr>
          <p:cNvPr id="17" name="Index border 5"/>
          <p:cNvSpPr/>
          <p:nvPr/>
        </p:nvSpPr>
        <p:spPr>
          <a:xfrm>
            <a:off x="523875" y="3571875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8" name="Index 5"/>
          <p:cNvSpPr/>
          <p:nvPr/>
        </p:nvSpPr>
        <p:spPr>
          <a:xfrm>
            <a:off x="528638" y="3621881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5</a:t>
            </a:r>
            <a:endParaRPr lang="en-US" sz="1400" dirty="0"/>
          </a:p>
        </p:txBody>
      </p:sp>
      <p:sp>
        <p:nvSpPr>
          <p:cNvPr id="19" name="Bullet text 5"/>
          <p:cNvSpPr/>
          <p:nvPr/>
        </p:nvSpPr>
        <p:spPr>
          <a:xfrm>
            <a:off x="976312" y="3586163"/>
            <a:ext cx="3571875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Създаване на мрежа от земеделски градини</a:t>
            </a:r>
            <a:endParaRPr lang="en-US" sz="1500" dirty="0"/>
          </a:p>
        </p:txBody>
      </p:sp>
      <p:sp>
        <p:nvSpPr>
          <p:cNvPr id="20" name="StaticPath"/>
          <p:cNvSpPr/>
          <p:nvPr/>
        </p:nvSpPr>
        <p:spPr>
          <a:xfrm rot="1504800">
            <a:off x="-321135" y="4259018"/>
            <a:ext cx="11430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21" name="StaticPath"/>
          <p:cNvSpPr/>
          <p:nvPr/>
        </p:nvSpPr>
        <p:spPr>
          <a:xfrm rot="11315400">
            <a:off x="8210965" y="4330437"/>
            <a:ext cx="1428750" cy="1428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3095625" y="238125"/>
            <a:ext cx="5238750" cy="952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3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Дейност</a:t>
            </a:r>
            <a:r>
              <a:rPr lang="en-US" sz="183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1</a:t>
            </a:r>
            <a:r>
              <a:rPr lang="bg-BG" sz="183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.1. </a:t>
            </a:r>
            <a:r>
              <a:rPr lang="en-US" sz="183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ru-RU" sz="183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Подобряване на </a:t>
            </a:r>
            <a:r>
              <a:rPr lang="ru-RU" sz="183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условията</a:t>
            </a:r>
            <a:r>
              <a:rPr lang="ru-RU" sz="183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за развитие на </a:t>
            </a:r>
            <a:r>
              <a:rPr lang="ru-RU" sz="183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градското</a:t>
            </a:r>
            <a:r>
              <a:rPr lang="ru-RU" sz="183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ru-RU" sz="183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земеделие</a:t>
            </a:r>
            <a:endParaRPr lang="ru-RU" sz="1830" b="1" dirty="0">
              <a:solidFill>
                <a:srgbClr val="000000"/>
              </a:solidFill>
              <a:latin typeface="OpenSans-Regular" pitchFamily="34" charset="0"/>
              <a:ea typeface="OpenSans-Regular" pitchFamily="34" charset="-122"/>
              <a:cs typeface="OpenSans-Regular" pitchFamily="34" charset="-120"/>
            </a:endParaRPr>
          </a:p>
          <a:p>
            <a:pPr marL="0" indent="0" algn="l">
              <a:buNone/>
            </a:pPr>
            <a:endParaRPr lang="en-US" sz="1732" dirty="0"/>
          </a:p>
        </p:txBody>
      </p:sp>
      <p:sp>
        <p:nvSpPr>
          <p:cNvPr id="3" name="Subtitle 1"/>
          <p:cNvSpPr/>
          <p:nvPr/>
        </p:nvSpPr>
        <p:spPr>
          <a:xfrm>
            <a:off x="3095625" y="619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Глобална тенденция с локални предизвикателства</a:t>
            </a:r>
            <a:endParaRPr lang="en-US" sz="1500" dirty="0"/>
          </a:p>
        </p:txBody>
      </p:sp>
      <p:sp>
        <p:nvSpPr>
          <p:cNvPr id="4" name="Paragraph 1"/>
          <p:cNvSpPr/>
          <p:nvPr/>
        </p:nvSpPr>
        <p:spPr>
          <a:xfrm>
            <a:off x="3095625" y="1079788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Градското земеделие се развива бързо и създава възможности за зелени, социални и технологични иновации. То изисква преосмисляне на политиките за градско планиране и ползването на зелени площи.</a:t>
            </a:r>
            <a:endParaRPr lang="en-US" sz="1300" dirty="0"/>
          </a:p>
        </p:txBody>
      </p:sp>
      <p:sp>
        <p:nvSpPr>
          <p:cNvPr id="5" name="Subtitle 2"/>
          <p:cNvSpPr/>
          <p:nvPr/>
        </p:nvSpPr>
        <p:spPr>
          <a:xfrm>
            <a:off x="3095625" y="1668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bg-BG" sz="938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Анализ</a:t>
            </a: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на нормативната база в трансграничния регион</a:t>
            </a:r>
            <a:endParaRPr lang="en-US" sz="1500" dirty="0"/>
          </a:p>
        </p:txBody>
      </p:sp>
      <p:sp>
        <p:nvSpPr>
          <p:cNvPr id="6" name="Paragraph 2"/>
          <p:cNvSpPr/>
          <p:nvPr/>
        </p:nvSpPr>
        <p:spPr>
          <a:xfrm>
            <a:off x="3095625" y="2191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Ще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бъдат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bg-BG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проучени и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анализирани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общински</a:t>
            </a:r>
            <a:r>
              <a:rPr lang="bg-BG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те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наредби в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град</a:t>
            </a:r>
            <a:r>
              <a:rPr lang="bg-BG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ове</a:t>
            </a:r>
            <a:r>
              <a:rPr lang="bg-BG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с над 20 000 жители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от Румъния и България, за да се оцени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какво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bg-BG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пречи 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и какво подпомага развитието на градското земеделие.</a:t>
            </a:r>
            <a:endParaRPr lang="en-US" sz="1300" dirty="0"/>
          </a:p>
        </p:txBody>
      </p:sp>
      <p:sp>
        <p:nvSpPr>
          <p:cNvPr id="7" name="Subtitle 3"/>
          <p:cNvSpPr/>
          <p:nvPr/>
        </p:nvSpPr>
        <p:spPr>
          <a:xfrm>
            <a:off x="3095625" y="280987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Доклади, препоръки и предложения за промяна</a:t>
            </a:r>
            <a:endParaRPr lang="en-US" sz="1500" dirty="0"/>
          </a:p>
        </p:txBody>
      </p:sp>
      <p:sp>
        <p:nvSpPr>
          <p:cNvPr id="8" name="Paragraph 3"/>
          <p:cNvSpPr/>
          <p:nvPr/>
        </p:nvSpPr>
        <p:spPr>
          <a:xfrm>
            <a:off x="3095625" y="3241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Ще се изготвят два национални доклада и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препоръки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bg-BG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към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местните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власти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с цел да се регулира и насърчи градското земеделие чрез законодателни промени.</a:t>
            </a:r>
            <a:endParaRPr lang="en-US" sz="1300" dirty="0"/>
          </a:p>
        </p:txBody>
      </p:sp>
      <p:sp>
        <p:nvSpPr>
          <p:cNvPr id="9" name="Circle 1"/>
          <p:cNvSpPr/>
          <p:nvPr/>
        </p:nvSpPr>
        <p:spPr>
          <a:xfrm>
            <a:off x="7143750" y="4524375"/>
            <a:ext cx="285750" cy="28575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0" name="Circle 2"/>
          <p:cNvSpPr/>
          <p:nvPr/>
        </p:nvSpPr>
        <p:spPr>
          <a:xfrm>
            <a:off x="7477125" y="4524375"/>
            <a:ext cx="285750" cy="28575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1" name="Circle 3"/>
          <p:cNvSpPr/>
          <p:nvPr/>
        </p:nvSpPr>
        <p:spPr>
          <a:xfrm>
            <a:off x="7810500" y="4524375"/>
            <a:ext cx="285750" cy="28575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StaticPath"/>
          <p:cNvSpPr/>
          <p:nvPr/>
        </p:nvSpPr>
        <p:spPr>
          <a:xfrm>
            <a:off x="8572500" y="4033647"/>
            <a:ext cx="371475" cy="1143000"/>
          </a:xfrm>
          <a:prstGeom prst="rect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3" name="StaticPath"/>
          <p:cNvSpPr/>
          <p:nvPr/>
        </p:nvSpPr>
        <p:spPr>
          <a:xfrm>
            <a:off x="8572500" y="3842290"/>
            <a:ext cx="368618" cy="368618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4" name="StaticPath"/>
          <p:cNvSpPr/>
          <p:nvPr/>
        </p:nvSpPr>
        <p:spPr>
          <a:xfrm rot="1993200">
            <a:off x="8740836" y="915788"/>
            <a:ext cx="1143000" cy="1143000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5" name="StaticPath"/>
          <p:cNvSpPr/>
          <p:nvPr/>
        </p:nvSpPr>
        <p:spPr>
          <a:xfrm rot="1638000">
            <a:off x="1102977" y="4700502"/>
            <a:ext cx="1143000" cy="11430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pic>
        <p:nvPicPr>
          <p:cNvPr id="16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333500"/>
            <a:ext cx="2352675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3095625" y="238125"/>
            <a:ext cx="5238750" cy="952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3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Дейност 1.2: Работни срещи с местната власт</a:t>
            </a:r>
            <a:endParaRPr lang="en-US" sz="1830" b="1" dirty="0"/>
          </a:p>
        </p:txBody>
      </p:sp>
      <p:sp>
        <p:nvSpPr>
          <p:cNvPr id="3" name="Subtitle 1"/>
          <p:cNvSpPr/>
          <p:nvPr/>
        </p:nvSpPr>
        <p:spPr>
          <a:xfrm>
            <a:off x="3095625" y="642938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Две ключови срещи с представители от двете страни</a:t>
            </a:r>
            <a:endParaRPr lang="en-US" sz="1500" dirty="0"/>
          </a:p>
        </p:txBody>
      </p:sp>
      <p:sp>
        <p:nvSpPr>
          <p:cNvPr id="4" name="Paragraph 1"/>
          <p:cNvSpPr/>
          <p:nvPr/>
        </p:nvSpPr>
        <p:spPr>
          <a:xfrm>
            <a:off x="3095625" y="116702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Ще бъдат проведени две работни срещи с местната власт в целевите градове от България и Румъния, с участие на външни експерти и проектния екип.</a:t>
            </a:r>
            <a:endParaRPr lang="en-US" sz="1300" dirty="0"/>
          </a:p>
        </p:txBody>
      </p:sp>
      <p:sp>
        <p:nvSpPr>
          <p:cNvPr id="5" name="Subtitle 2"/>
          <p:cNvSpPr/>
          <p:nvPr/>
        </p:nvSpPr>
        <p:spPr>
          <a:xfrm>
            <a:off x="3095625" y="1712166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Цели на срещите</a:t>
            </a:r>
            <a:endParaRPr lang="en-US" sz="1500" dirty="0"/>
          </a:p>
        </p:txBody>
      </p:sp>
      <p:sp>
        <p:nvSpPr>
          <p:cNvPr id="6" name="Paragraph 2"/>
          <p:cNvSpPr/>
          <p:nvPr/>
        </p:nvSpPr>
        <p:spPr>
          <a:xfrm>
            <a:off x="3095625" y="2213396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Първата среща ще се фокусира върху събиране на информация и представяне на проекта, а втората – върху обсъждане на резултатите, препоръки и мотивирани предложения за действия.</a:t>
            </a:r>
            <a:endParaRPr lang="en-US" sz="1300" dirty="0"/>
          </a:p>
        </p:txBody>
      </p:sp>
      <p:sp>
        <p:nvSpPr>
          <p:cNvPr id="7" name="Subtitle 3"/>
          <p:cNvSpPr/>
          <p:nvPr/>
        </p:nvSpPr>
        <p:spPr>
          <a:xfrm>
            <a:off x="3095625" y="2759381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Обмен и сътрудничество</a:t>
            </a:r>
            <a:endParaRPr lang="en-US" sz="1500" dirty="0"/>
          </a:p>
        </p:txBody>
      </p:sp>
      <p:sp>
        <p:nvSpPr>
          <p:cNvPr id="8" name="Paragraph 3"/>
          <p:cNvSpPr/>
          <p:nvPr/>
        </p:nvSpPr>
        <p:spPr>
          <a:xfrm>
            <a:off x="3095625" y="3238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Срещите ще предоставят възможност за диалог, споделяне на опит, раздаване на въпросници и стимулиране на съвместни действия за развитие на градското земеделие.</a:t>
            </a:r>
            <a:endParaRPr lang="en-US" sz="1300" dirty="0"/>
          </a:p>
        </p:txBody>
      </p:sp>
      <p:sp>
        <p:nvSpPr>
          <p:cNvPr id="9" name="Circle 1"/>
          <p:cNvSpPr/>
          <p:nvPr/>
        </p:nvSpPr>
        <p:spPr>
          <a:xfrm>
            <a:off x="7143750" y="4524375"/>
            <a:ext cx="285750" cy="28575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0" name="Circle 2"/>
          <p:cNvSpPr/>
          <p:nvPr/>
        </p:nvSpPr>
        <p:spPr>
          <a:xfrm>
            <a:off x="7477125" y="4524375"/>
            <a:ext cx="285750" cy="28575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1" name="Circle 3"/>
          <p:cNvSpPr/>
          <p:nvPr/>
        </p:nvSpPr>
        <p:spPr>
          <a:xfrm>
            <a:off x="7810500" y="4524375"/>
            <a:ext cx="285750" cy="28575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StaticPath"/>
          <p:cNvSpPr/>
          <p:nvPr/>
        </p:nvSpPr>
        <p:spPr>
          <a:xfrm>
            <a:off x="8572500" y="4033647"/>
            <a:ext cx="371475" cy="1143000"/>
          </a:xfrm>
          <a:prstGeom prst="rect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3" name="StaticPath"/>
          <p:cNvSpPr/>
          <p:nvPr/>
        </p:nvSpPr>
        <p:spPr>
          <a:xfrm>
            <a:off x="8572500" y="3842290"/>
            <a:ext cx="368618" cy="368618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4" name="StaticPath"/>
          <p:cNvSpPr/>
          <p:nvPr/>
        </p:nvSpPr>
        <p:spPr>
          <a:xfrm rot="1993200">
            <a:off x="8740836" y="915788"/>
            <a:ext cx="1143000" cy="1143000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5" name="StaticPath"/>
          <p:cNvSpPr/>
          <p:nvPr/>
        </p:nvSpPr>
        <p:spPr>
          <a:xfrm rot="1638000">
            <a:off x="1102977" y="4700502"/>
            <a:ext cx="1143000" cy="11430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pic>
        <p:nvPicPr>
          <p:cNvPr id="18" name="Картина 17" descr="Картина, която съдържа човек, дрехи, мъж, Човешко лице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6D6E66CD-0879-673D-C328-403C61587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3" y="1487288"/>
            <a:ext cx="2638842" cy="17592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3095625" y="238125"/>
            <a:ext cx="5238750" cy="952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3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Дейност 1.3: Програма-ръководство за градско земеделие</a:t>
            </a:r>
            <a:endParaRPr lang="en-US" sz="1830" b="1" dirty="0"/>
          </a:p>
        </p:txBody>
      </p:sp>
      <p:sp>
        <p:nvSpPr>
          <p:cNvPr id="3" name="Subtitle 1"/>
          <p:cNvSpPr/>
          <p:nvPr/>
        </p:nvSpPr>
        <p:spPr>
          <a:xfrm>
            <a:off x="3143751" y="71437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Стратегия и насоки</a:t>
            </a:r>
            <a:endParaRPr lang="en-US" sz="1500" dirty="0"/>
          </a:p>
        </p:txBody>
      </p:sp>
      <p:sp>
        <p:nvSpPr>
          <p:cNvPr id="4" name="Paragraph 1"/>
          <p:cNvSpPr/>
          <p:nvPr/>
        </p:nvSpPr>
        <p:spPr>
          <a:xfrm>
            <a:off x="3143751" y="123825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Ще бъде създаден наръчник със стратегическа и практическа част – цели, принципи и методи за развитие на градско земеделие в трансграничния регион.</a:t>
            </a:r>
            <a:endParaRPr lang="en-US" sz="1300" dirty="0"/>
          </a:p>
        </p:txBody>
      </p:sp>
      <p:sp>
        <p:nvSpPr>
          <p:cNvPr id="5" name="Subtitle 2"/>
          <p:cNvSpPr/>
          <p:nvPr/>
        </p:nvSpPr>
        <p:spPr>
          <a:xfrm>
            <a:off x="3143751" y="1759678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Съдържание и приложение</a:t>
            </a:r>
            <a:endParaRPr lang="en-US" sz="1500" dirty="0"/>
          </a:p>
        </p:txBody>
      </p:sp>
      <p:sp>
        <p:nvSpPr>
          <p:cNvPr id="6" name="Paragraph 2"/>
          <p:cNvSpPr/>
          <p:nvPr/>
        </p:nvSpPr>
        <p:spPr>
          <a:xfrm>
            <a:off x="3143751" y="2278489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Документът ще включва съвети за планиране, подбор на растения, устойчиви практики, технологии и изграждане на общност. Ще бъде насочен към власти, НПО и граждани.</a:t>
            </a:r>
            <a:endParaRPr lang="en-US" sz="1300" dirty="0"/>
          </a:p>
        </p:txBody>
      </p:sp>
      <p:sp>
        <p:nvSpPr>
          <p:cNvPr id="7" name="Subtitle 3"/>
          <p:cNvSpPr/>
          <p:nvPr/>
        </p:nvSpPr>
        <p:spPr>
          <a:xfrm>
            <a:off x="3140894" y="2812783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Разпространение и достъп</a:t>
            </a:r>
            <a:endParaRPr lang="en-US" sz="1500" dirty="0"/>
          </a:p>
        </p:txBody>
      </p:sp>
      <p:sp>
        <p:nvSpPr>
          <p:cNvPr id="8" name="Paragraph 3"/>
          <p:cNvSpPr/>
          <p:nvPr/>
        </p:nvSpPr>
        <p:spPr>
          <a:xfrm>
            <a:off x="3143751" y="3232584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Наръчникът ще бъде написан на български, преведен на румънски и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английски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и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публикуван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онлайн</a:t>
            </a:r>
            <a:r>
              <a:rPr lang="bg-BG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, както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и </a:t>
            </a:r>
            <a:r>
              <a:rPr lang="bg-BG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предоставен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на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флашки за участниците в семинарите.</a:t>
            </a:r>
            <a:endParaRPr lang="en-US" sz="1300" dirty="0"/>
          </a:p>
        </p:txBody>
      </p:sp>
      <p:sp>
        <p:nvSpPr>
          <p:cNvPr id="9" name="Circle 1"/>
          <p:cNvSpPr/>
          <p:nvPr/>
        </p:nvSpPr>
        <p:spPr>
          <a:xfrm>
            <a:off x="7143750" y="4524375"/>
            <a:ext cx="285750" cy="28575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0" name="Circle 2"/>
          <p:cNvSpPr/>
          <p:nvPr/>
        </p:nvSpPr>
        <p:spPr>
          <a:xfrm>
            <a:off x="7477125" y="4524375"/>
            <a:ext cx="285750" cy="2857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1" name="Circle 3"/>
          <p:cNvSpPr/>
          <p:nvPr/>
        </p:nvSpPr>
        <p:spPr>
          <a:xfrm>
            <a:off x="7810500" y="4524375"/>
            <a:ext cx="285750" cy="2857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StaticPath"/>
          <p:cNvSpPr/>
          <p:nvPr/>
        </p:nvSpPr>
        <p:spPr>
          <a:xfrm>
            <a:off x="8572500" y="4033647"/>
            <a:ext cx="371475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3" name="StaticPath"/>
          <p:cNvSpPr/>
          <p:nvPr/>
        </p:nvSpPr>
        <p:spPr>
          <a:xfrm>
            <a:off x="8572500" y="3842290"/>
            <a:ext cx="368618" cy="368618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4" name="StaticPath"/>
          <p:cNvSpPr/>
          <p:nvPr/>
        </p:nvSpPr>
        <p:spPr>
          <a:xfrm rot="1993200">
            <a:off x="8740836" y="915788"/>
            <a:ext cx="1143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5" name="StaticPath"/>
          <p:cNvSpPr/>
          <p:nvPr/>
        </p:nvSpPr>
        <p:spPr>
          <a:xfrm rot="1638000">
            <a:off x="1102977" y="4700502"/>
            <a:ext cx="11430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txBody>
          <a:bodyPr/>
          <a:lstStyle/>
          <a:p>
            <a:endParaRPr lang="bg-BG"/>
          </a:p>
        </p:txBody>
      </p:sp>
      <p:pic>
        <p:nvPicPr>
          <p:cNvPr id="16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333500"/>
            <a:ext cx="2352675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146" y="1002714"/>
            <a:ext cx="2321719" cy="2321719"/>
          </a:xfrm>
          <a:prstGeom prst="rect">
            <a:avLst/>
          </a:prstGeom>
        </p:spPr>
      </p:pic>
      <p:sp>
        <p:nvSpPr>
          <p:cNvPr id="3" name="StaticPath"/>
          <p:cNvSpPr/>
          <p:nvPr/>
        </p:nvSpPr>
        <p:spPr>
          <a:xfrm rot="1186200">
            <a:off x="1201757" y="-792878"/>
            <a:ext cx="1143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 rot="-3794400">
            <a:off x="-756387" y="1080528"/>
            <a:ext cx="1143000" cy="1143000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StaticPath"/>
          <p:cNvSpPr/>
          <p:nvPr/>
        </p:nvSpPr>
        <p:spPr>
          <a:xfrm>
            <a:off x="519446" y="3590544"/>
            <a:ext cx="380048" cy="15516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6" name="StaticPath"/>
          <p:cNvSpPr/>
          <p:nvPr/>
        </p:nvSpPr>
        <p:spPr>
          <a:xfrm>
            <a:off x="519017" y="3391662"/>
            <a:ext cx="380048" cy="380048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/>
          <p:cNvSpPr/>
          <p:nvPr/>
        </p:nvSpPr>
        <p:spPr>
          <a:xfrm>
            <a:off x="1428750" y="1381125"/>
            <a:ext cx="5715000" cy="2286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Title"/>
          <p:cNvSpPr/>
          <p:nvPr/>
        </p:nvSpPr>
        <p:spPr>
          <a:xfrm>
            <a:off x="1905000" y="1571625"/>
            <a:ext cx="5000625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Програма-ръководство за градско земеделие</a:t>
            </a:r>
            <a:endParaRPr lang="en-US" sz="1500" dirty="0"/>
          </a:p>
        </p:txBody>
      </p:sp>
      <p:sp>
        <p:nvSpPr>
          <p:cNvPr id="9" name="Subtitle"/>
          <p:cNvSpPr/>
          <p:nvPr/>
        </p:nvSpPr>
        <p:spPr>
          <a:xfrm>
            <a:off x="1905000" y="2143125"/>
            <a:ext cx="5000625" cy="4068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Инструмент в подкрепа на устойчиви практики</a:t>
            </a:r>
            <a:endParaRPr lang="en-US" sz="1203" dirty="0"/>
          </a:p>
        </p:txBody>
      </p:sp>
      <p:sp>
        <p:nvSpPr>
          <p:cNvPr id="10" name="Text"/>
          <p:cNvSpPr/>
          <p:nvPr/>
        </p:nvSpPr>
        <p:spPr>
          <a:xfrm>
            <a:off x="1905000" y="2690813"/>
            <a:ext cx="5000625" cy="8427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Програмата-ръководство ще включва цели, принципи, методи и ползи от градското земеделие. Ще бъде едновременно стратегия за развитие и практическо ръководство, насочено към местните власти, НПО и граждани.</a:t>
            </a:r>
            <a:endParaRPr lang="en-US" sz="1300" dirty="0"/>
          </a:p>
        </p:txBody>
      </p:sp>
      <p:sp>
        <p:nvSpPr>
          <p:cNvPr id="12" name="StaticText"/>
          <p:cNvSpPr/>
          <p:nvPr/>
        </p:nvSpPr>
        <p:spPr>
          <a:xfrm>
            <a:off x="2286000" y="4060031"/>
            <a:ext cx="1285875" cy="285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know more</a:t>
            </a:r>
            <a:endParaRPr lang="en-US" sz="1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920" y="2030015"/>
            <a:ext cx="2321719" cy="2321719"/>
          </a:xfrm>
          <a:prstGeom prst="rect">
            <a:avLst/>
          </a:prstGeom>
        </p:spPr>
      </p:pic>
      <p:sp>
        <p:nvSpPr>
          <p:cNvPr id="3" name="StaticPath"/>
          <p:cNvSpPr/>
          <p:nvPr/>
        </p:nvSpPr>
        <p:spPr>
          <a:xfrm rot="1186200">
            <a:off x="1201757" y="-792878"/>
            <a:ext cx="1143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 rot="-3794400">
            <a:off x="-756387" y="1080528"/>
            <a:ext cx="1143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StaticPath"/>
          <p:cNvSpPr/>
          <p:nvPr/>
        </p:nvSpPr>
        <p:spPr>
          <a:xfrm>
            <a:off x="519446" y="3590544"/>
            <a:ext cx="380048" cy="1551622"/>
          </a:xfrm>
          <a:prstGeom prst="rect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6" name="StaticPath"/>
          <p:cNvSpPr/>
          <p:nvPr/>
        </p:nvSpPr>
        <p:spPr>
          <a:xfrm>
            <a:off x="519017" y="3391662"/>
            <a:ext cx="380048" cy="380048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/>
          <p:cNvSpPr/>
          <p:nvPr/>
        </p:nvSpPr>
        <p:spPr>
          <a:xfrm>
            <a:off x="1428750" y="878838"/>
            <a:ext cx="5715000" cy="2286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Title"/>
          <p:cNvSpPr/>
          <p:nvPr/>
        </p:nvSpPr>
        <p:spPr>
          <a:xfrm>
            <a:off x="1905000" y="904875"/>
            <a:ext cx="5000625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Съдържание</a:t>
            </a: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практически</a:t>
            </a: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насоки</a:t>
            </a:r>
            <a:endParaRPr lang="en-US" sz="1500" dirty="0"/>
          </a:p>
        </p:txBody>
      </p:sp>
      <p:sp>
        <p:nvSpPr>
          <p:cNvPr id="9" name="Subtitle"/>
          <p:cNvSpPr/>
          <p:nvPr/>
        </p:nvSpPr>
        <p:spPr>
          <a:xfrm>
            <a:off x="1905000" y="1572826"/>
            <a:ext cx="5000625" cy="4068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Какво включва ръководството</a:t>
            </a:r>
            <a:endParaRPr lang="en-US" sz="1500" dirty="0"/>
          </a:p>
        </p:txBody>
      </p:sp>
      <p:sp>
        <p:nvSpPr>
          <p:cNvPr id="10" name="Text"/>
          <p:cNvSpPr/>
          <p:nvPr/>
        </p:nvSpPr>
        <p:spPr>
          <a:xfrm>
            <a:off x="1905000" y="2417917"/>
            <a:ext cx="5000625" cy="8427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На база научни изследвания и приложни практики ще бъдат изготвени препоръки за: </a:t>
            </a:r>
            <a:endParaRPr lang="en-US" sz="1300" dirty="0"/>
          </a:p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• Планиране на градски земеделски пространства</a:t>
            </a:r>
            <a:endParaRPr lang="en-US" sz="1300" dirty="0"/>
          </a:p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• Избор на растения</a:t>
            </a:r>
            <a:endParaRPr lang="en-US" sz="1300" dirty="0"/>
          </a:p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• Екологични и устойчиви методи</a:t>
            </a:r>
            <a:endParaRPr lang="en-US" sz="1300" dirty="0"/>
          </a:p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• Осветеност, поливане и хранене</a:t>
            </a:r>
            <a:endParaRPr lang="en-US" sz="1300" dirty="0"/>
          </a:p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• Изграждане на общност и мрежи</a:t>
            </a:r>
            <a:endParaRPr lang="en-US" sz="1300" dirty="0"/>
          </a:p>
        </p:txBody>
      </p:sp>
      <p:sp>
        <p:nvSpPr>
          <p:cNvPr id="12" name="StaticText"/>
          <p:cNvSpPr/>
          <p:nvPr/>
        </p:nvSpPr>
        <p:spPr>
          <a:xfrm>
            <a:off x="2286000" y="4060031"/>
            <a:ext cx="1285875" cy="285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k</a:t>
            </a:r>
            <a:endParaRPr lang="en-US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12" y="2684089"/>
            <a:ext cx="2321719" cy="2321719"/>
          </a:xfrm>
          <a:prstGeom prst="rect">
            <a:avLst/>
          </a:prstGeom>
        </p:spPr>
      </p:pic>
      <p:sp>
        <p:nvSpPr>
          <p:cNvPr id="3" name="StaticPath"/>
          <p:cNvSpPr/>
          <p:nvPr/>
        </p:nvSpPr>
        <p:spPr>
          <a:xfrm rot="1186200">
            <a:off x="1201757" y="-792878"/>
            <a:ext cx="1143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 rot="-3794400">
            <a:off x="-756387" y="1080528"/>
            <a:ext cx="1143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StaticPath"/>
          <p:cNvSpPr/>
          <p:nvPr/>
        </p:nvSpPr>
        <p:spPr>
          <a:xfrm>
            <a:off x="519446" y="3590544"/>
            <a:ext cx="380048" cy="1551622"/>
          </a:xfrm>
          <a:prstGeom prst="rect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6" name="StaticPath"/>
          <p:cNvSpPr/>
          <p:nvPr/>
        </p:nvSpPr>
        <p:spPr>
          <a:xfrm>
            <a:off x="519017" y="3391662"/>
            <a:ext cx="380048" cy="380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/>
          <p:cNvSpPr/>
          <p:nvPr/>
        </p:nvSpPr>
        <p:spPr>
          <a:xfrm>
            <a:off x="1306128" y="1086935"/>
            <a:ext cx="5715000" cy="2286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Title"/>
          <p:cNvSpPr/>
          <p:nvPr/>
        </p:nvSpPr>
        <p:spPr>
          <a:xfrm>
            <a:off x="1905000" y="976313"/>
            <a:ext cx="5000625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Разпространение и достъп до ръководството</a:t>
            </a:r>
            <a:endParaRPr lang="en-US" sz="1500" dirty="0"/>
          </a:p>
        </p:txBody>
      </p:sp>
      <p:sp>
        <p:nvSpPr>
          <p:cNvPr id="9" name="Subtitle"/>
          <p:cNvSpPr/>
          <p:nvPr/>
        </p:nvSpPr>
        <p:spPr>
          <a:xfrm>
            <a:off x="1905000" y="1627918"/>
            <a:ext cx="5000625" cy="4068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7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Езици и канали за разпространение</a:t>
            </a:r>
            <a:endParaRPr lang="en-US" sz="1373" dirty="0"/>
          </a:p>
        </p:txBody>
      </p:sp>
      <p:sp>
        <p:nvSpPr>
          <p:cNvPr id="10" name="Text"/>
          <p:cNvSpPr/>
          <p:nvPr/>
        </p:nvSpPr>
        <p:spPr>
          <a:xfrm>
            <a:off x="1904999" y="2229935"/>
            <a:ext cx="5000625" cy="8427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Програмата-ръководство ще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бъде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достъпна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чрез уеб платформа и мобилни приложения, както и разпространявана на флашки сред участниците в семинарите.</a:t>
            </a:r>
            <a:endParaRPr lang="en-US" sz="1300" dirty="0"/>
          </a:p>
        </p:txBody>
      </p:sp>
      <p:sp>
        <p:nvSpPr>
          <p:cNvPr id="12" name="StaticText"/>
          <p:cNvSpPr/>
          <p:nvPr/>
        </p:nvSpPr>
        <p:spPr>
          <a:xfrm>
            <a:off x="2286000" y="4060031"/>
            <a:ext cx="1285875" cy="285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know more</a:t>
            </a:r>
            <a:endParaRPr lang="en-US" sz="1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3095625" y="238125"/>
            <a:ext cx="5238750" cy="952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bg-BG" sz="1664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Дейност 2 </a:t>
            </a:r>
            <a:r>
              <a:rPr lang="ru-RU" sz="1600" b="1" dirty="0" err="1"/>
              <a:t>Изграждане</a:t>
            </a:r>
            <a:r>
              <a:rPr lang="ru-RU" sz="1600" b="1" dirty="0"/>
              <a:t> на мрежа от </a:t>
            </a:r>
            <a:r>
              <a:rPr lang="ru-RU" sz="1600" b="1" dirty="0" err="1"/>
              <a:t>градски</a:t>
            </a:r>
            <a:r>
              <a:rPr lang="ru-RU" sz="1600" b="1" dirty="0"/>
              <a:t> </a:t>
            </a:r>
            <a:r>
              <a:rPr lang="ru-RU" sz="1600" b="1" dirty="0" err="1"/>
              <a:t>селскостопански</a:t>
            </a:r>
            <a:r>
              <a:rPr lang="ru-RU" sz="1600" b="1" dirty="0"/>
              <a:t> </a:t>
            </a:r>
            <a:r>
              <a:rPr lang="ru-RU" sz="1600" b="1" dirty="0" err="1"/>
              <a:t>градини</a:t>
            </a:r>
            <a:endParaRPr lang="bg-BG" sz="1664" b="1" dirty="0">
              <a:solidFill>
                <a:srgbClr val="000000"/>
              </a:solidFill>
              <a:latin typeface="OpenSans-Regular" pitchFamily="34" charset="0"/>
              <a:ea typeface="OpenSans-Regular" pitchFamily="34" charset="-122"/>
              <a:cs typeface="OpenSans-Regular" pitchFamily="34" charset="-120"/>
            </a:endParaRPr>
          </a:p>
          <a:p>
            <a:pPr marL="0" indent="0" algn="l">
              <a:buNone/>
            </a:pPr>
            <a:r>
              <a:rPr lang="en-US" sz="150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Дейност</a:t>
            </a:r>
            <a:r>
              <a:rPr lang="en-US" sz="150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2.1: Кампания за информираност и образование</a:t>
            </a:r>
            <a:endParaRPr lang="en-US" sz="1500" b="1" dirty="0"/>
          </a:p>
        </p:txBody>
      </p:sp>
      <p:sp>
        <p:nvSpPr>
          <p:cNvPr id="3" name="Subtitle 1"/>
          <p:cNvSpPr/>
          <p:nvPr/>
        </p:nvSpPr>
        <p:spPr>
          <a:xfrm>
            <a:off x="3095625" y="873894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Стартиране и публичност</a:t>
            </a:r>
            <a:endParaRPr lang="en-US" sz="1500" dirty="0"/>
          </a:p>
        </p:txBody>
      </p:sp>
      <p:sp>
        <p:nvSpPr>
          <p:cNvPr id="4" name="Paragraph 1"/>
          <p:cNvSpPr/>
          <p:nvPr/>
        </p:nvSpPr>
        <p:spPr>
          <a:xfrm>
            <a:off x="3095625" y="1357313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Още в началото ще бъдат създадени акаунти в социалните мрежи и ще се проведат две пресконференции в Крайова и Плевен с участници от местната власт и медии.</a:t>
            </a:r>
            <a:endParaRPr lang="en-US" sz="1300" dirty="0"/>
          </a:p>
        </p:txBody>
      </p:sp>
      <p:sp>
        <p:nvSpPr>
          <p:cNvPr id="5" name="Subtitle 2"/>
          <p:cNvSpPr/>
          <p:nvPr/>
        </p:nvSpPr>
        <p:spPr>
          <a:xfrm>
            <a:off x="3095625" y="189766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Семинари в целевите градове</a:t>
            </a:r>
            <a:endParaRPr lang="en-US" sz="1500" dirty="0"/>
          </a:p>
        </p:txBody>
      </p:sp>
      <p:sp>
        <p:nvSpPr>
          <p:cNvPr id="6" name="Paragraph 2"/>
          <p:cNvSpPr/>
          <p:nvPr/>
        </p:nvSpPr>
        <p:spPr>
          <a:xfrm>
            <a:off x="3095625" y="2404717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В рамките на проекта ще се проведат 60 еднодневни семинара в България и Румъния с по 20 участници – представители на целевите групи.</a:t>
            </a:r>
            <a:endParaRPr lang="en-US" sz="1300" dirty="0"/>
          </a:p>
        </p:txBody>
      </p:sp>
      <p:sp>
        <p:nvSpPr>
          <p:cNvPr id="7" name="Subtitle 3"/>
          <p:cNvSpPr/>
          <p:nvPr/>
        </p:nvSpPr>
        <p:spPr>
          <a:xfrm>
            <a:off x="3095625" y="2990344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Изложения, пазари и заключителни дейности</a:t>
            </a:r>
            <a:endParaRPr lang="en-US" sz="1500" dirty="0"/>
          </a:p>
        </p:txBody>
      </p:sp>
      <p:sp>
        <p:nvSpPr>
          <p:cNvPr id="8" name="Paragraph 3"/>
          <p:cNvSpPr/>
          <p:nvPr/>
        </p:nvSpPr>
        <p:spPr>
          <a:xfrm>
            <a:off x="3092768" y="3414518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Участие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в</a:t>
            </a:r>
            <a:r>
              <a:rPr lang="bg-BG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ъв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фермерски пазари и тематични изложения, заключителни пресконференции и финален видеоклип с ключови моменти от проекта.</a:t>
            </a:r>
            <a:endParaRPr lang="en-US" sz="1300" dirty="0"/>
          </a:p>
        </p:txBody>
      </p:sp>
      <p:sp>
        <p:nvSpPr>
          <p:cNvPr id="9" name="Circle 1"/>
          <p:cNvSpPr/>
          <p:nvPr/>
        </p:nvSpPr>
        <p:spPr>
          <a:xfrm>
            <a:off x="7143750" y="4524375"/>
            <a:ext cx="285750" cy="28575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0" name="Circle 2"/>
          <p:cNvSpPr/>
          <p:nvPr/>
        </p:nvSpPr>
        <p:spPr>
          <a:xfrm>
            <a:off x="7477125" y="4524375"/>
            <a:ext cx="285750" cy="28575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1" name="Circle 3"/>
          <p:cNvSpPr/>
          <p:nvPr/>
        </p:nvSpPr>
        <p:spPr>
          <a:xfrm>
            <a:off x="7810500" y="4524375"/>
            <a:ext cx="285750" cy="28575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StaticPath"/>
          <p:cNvSpPr/>
          <p:nvPr/>
        </p:nvSpPr>
        <p:spPr>
          <a:xfrm>
            <a:off x="8572500" y="4033647"/>
            <a:ext cx="371475" cy="1143000"/>
          </a:xfrm>
          <a:prstGeom prst="rect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3" name="StaticPath"/>
          <p:cNvSpPr/>
          <p:nvPr/>
        </p:nvSpPr>
        <p:spPr>
          <a:xfrm>
            <a:off x="8572500" y="3842290"/>
            <a:ext cx="368618" cy="368618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4" name="StaticPath"/>
          <p:cNvSpPr/>
          <p:nvPr/>
        </p:nvSpPr>
        <p:spPr>
          <a:xfrm rot="1993200">
            <a:off x="8740836" y="915788"/>
            <a:ext cx="1143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5" name="StaticPath"/>
          <p:cNvSpPr/>
          <p:nvPr/>
        </p:nvSpPr>
        <p:spPr>
          <a:xfrm rot="1638000">
            <a:off x="1102977" y="4700502"/>
            <a:ext cx="1143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bg-BG"/>
          </a:p>
        </p:txBody>
      </p:sp>
      <p:pic>
        <p:nvPicPr>
          <p:cNvPr id="16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333500"/>
            <a:ext cx="2352675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1063657" y="456842"/>
            <a:ext cx="4286250" cy="5435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bg-BG" sz="300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ПАРТНЬОРИ по проекта</a:t>
            </a:r>
          </a:p>
        </p:txBody>
      </p:sp>
      <p:sp>
        <p:nvSpPr>
          <p:cNvPr id="3" name="StaticPath"/>
          <p:cNvSpPr/>
          <p:nvPr/>
        </p:nvSpPr>
        <p:spPr>
          <a:xfrm rot="6244200">
            <a:off x="-201134" y="-740106"/>
            <a:ext cx="1143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 rot="1299600">
            <a:off x="271260" y="4738309"/>
            <a:ext cx="2154555" cy="18830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StaticPath"/>
          <p:cNvSpPr/>
          <p:nvPr/>
        </p:nvSpPr>
        <p:spPr>
          <a:xfrm>
            <a:off x="8461200" y="361140"/>
            <a:ext cx="371475" cy="371475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6" name="StaticPath"/>
          <p:cNvSpPr/>
          <p:nvPr/>
        </p:nvSpPr>
        <p:spPr>
          <a:xfrm>
            <a:off x="8457581" y="845010"/>
            <a:ext cx="371475" cy="371475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/>
          <p:cNvSpPr/>
          <p:nvPr/>
        </p:nvSpPr>
        <p:spPr>
          <a:xfrm>
            <a:off x="8461248" y="1317974"/>
            <a:ext cx="371475" cy="371475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/>
          <p:cNvSpPr/>
          <p:nvPr/>
        </p:nvSpPr>
        <p:spPr>
          <a:xfrm>
            <a:off x="4993982" y="1563646"/>
            <a:ext cx="3250056" cy="202352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r>
              <a:rPr lang="ru-RU" b="1" dirty="0" err="1"/>
              <a:t>Асоциирани</a:t>
            </a:r>
            <a:r>
              <a:rPr lang="ru-RU" b="1" dirty="0"/>
              <a:t> </a:t>
            </a:r>
            <a:r>
              <a:rPr lang="ru-RU" b="1" dirty="0" err="1"/>
              <a:t>партньори</a:t>
            </a:r>
            <a:r>
              <a:rPr lang="ru-RU" dirty="0"/>
              <a:t>: </a:t>
            </a:r>
          </a:p>
          <a:p>
            <a:r>
              <a:rPr lang="ru-RU" dirty="0"/>
              <a:t>1. </a:t>
            </a:r>
            <a:r>
              <a:rPr lang="ru-RU" dirty="0" err="1"/>
              <a:t>Професионална</a:t>
            </a:r>
            <a:r>
              <a:rPr lang="ru-RU" dirty="0"/>
              <a:t> гимназия по </a:t>
            </a:r>
            <a:r>
              <a:rPr lang="ru-RU" dirty="0" err="1"/>
              <a:t>лозарство</a:t>
            </a:r>
            <a:r>
              <a:rPr lang="ru-RU" dirty="0"/>
              <a:t> и </a:t>
            </a:r>
            <a:r>
              <a:rPr lang="ru-RU" dirty="0" err="1"/>
              <a:t>винарство</a:t>
            </a:r>
            <a:r>
              <a:rPr lang="ru-RU" dirty="0"/>
              <a:t> "</a:t>
            </a:r>
            <a:r>
              <a:rPr lang="ru-RU" dirty="0" err="1"/>
              <a:t>Александър</a:t>
            </a:r>
            <a:r>
              <a:rPr lang="ru-RU" dirty="0"/>
              <a:t> </a:t>
            </a:r>
            <a:r>
              <a:rPr lang="ru-RU" dirty="0" err="1"/>
              <a:t>Стамболийски</a:t>
            </a:r>
            <a:r>
              <a:rPr lang="ru-RU" dirty="0"/>
              <a:t>"</a:t>
            </a:r>
          </a:p>
          <a:p>
            <a:r>
              <a:rPr lang="bg-BG" dirty="0"/>
              <a:t>2. </a:t>
            </a:r>
            <a:r>
              <a:rPr lang="en-US" dirty="0" err="1"/>
              <a:t>ProCultura</a:t>
            </a:r>
            <a:endParaRPr lang="en-US" dirty="0"/>
          </a:p>
          <a:p>
            <a:r>
              <a:rPr lang="bg-BG" dirty="0"/>
              <a:t>3. Прогимназия </a:t>
            </a:r>
            <a:r>
              <a:rPr lang="en-US" dirty="0" err="1"/>
              <a:t>Filiasi</a:t>
            </a:r>
            <a:endParaRPr lang="bg-BG" dirty="0"/>
          </a:p>
        </p:txBody>
      </p:sp>
      <p:sp>
        <p:nvSpPr>
          <p:cNvPr id="9" name="Form title 1"/>
          <p:cNvSpPr/>
          <p:nvPr/>
        </p:nvSpPr>
        <p:spPr>
          <a:xfrm>
            <a:off x="4973526" y="300037"/>
            <a:ext cx="3095625" cy="236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467" dirty="0"/>
          </a:p>
        </p:txBody>
      </p:sp>
      <p:sp>
        <p:nvSpPr>
          <p:cNvPr id="10" name="Form text 1"/>
          <p:cNvSpPr/>
          <p:nvPr/>
        </p:nvSpPr>
        <p:spPr>
          <a:xfrm>
            <a:off x="4956334" y="657415"/>
            <a:ext cx="3095625" cy="21526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333" dirty="0"/>
          </a:p>
        </p:txBody>
      </p:sp>
      <p:sp>
        <p:nvSpPr>
          <p:cNvPr id="11" name="StaticPath"/>
          <p:cNvSpPr/>
          <p:nvPr/>
        </p:nvSpPr>
        <p:spPr>
          <a:xfrm>
            <a:off x="566818" y="1563646"/>
            <a:ext cx="4031552" cy="202352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r>
              <a:rPr lang="ru-RU" b="1" u="sng" dirty="0"/>
              <a:t>БЪЛГАРИЯ</a:t>
            </a:r>
          </a:p>
          <a:p>
            <a:r>
              <a:rPr lang="ru-RU" b="1" dirty="0"/>
              <a:t>Водещ </a:t>
            </a:r>
            <a:r>
              <a:rPr lang="ru-RU" b="1" dirty="0" err="1"/>
              <a:t>партньор</a:t>
            </a:r>
            <a:r>
              <a:rPr lang="ru-RU" dirty="0"/>
              <a:t>: </a:t>
            </a:r>
          </a:p>
          <a:p>
            <a:r>
              <a:rPr lang="ru-RU" dirty="0" err="1"/>
              <a:t>Местна</a:t>
            </a:r>
            <a:r>
              <a:rPr lang="ru-RU" dirty="0"/>
              <a:t> инициативна </a:t>
            </a:r>
            <a:r>
              <a:rPr lang="ru-RU" dirty="0" err="1"/>
              <a:t>група</a:t>
            </a:r>
            <a:r>
              <a:rPr lang="ru-RU" dirty="0"/>
              <a:t> Плевен</a:t>
            </a:r>
          </a:p>
          <a:p>
            <a:r>
              <a:rPr lang="bg-BG" b="1" u="sng" dirty="0"/>
              <a:t>РУМЪНИЯ</a:t>
            </a:r>
          </a:p>
          <a:p>
            <a:r>
              <a:rPr lang="ru-RU" b="1" dirty="0" err="1"/>
              <a:t>Партньор</a:t>
            </a:r>
            <a:r>
              <a:rPr lang="ru-RU" b="1" dirty="0"/>
              <a:t> 2</a:t>
            </a:r>
            <a:r>
              <a:rPr lang="ru-RU" dirty="0"/>
              <a:t>: </a:t>
            </a:r>
            <a:r>
              <a:rPr lang="ru-RU" dirty="0" err="1"/>
              <a:t>Трансгранична</a:t>
            </a:r>
            <a:r>
              <a:rPr lang="ru-RU" dirty="0"/>
              <a:t> </a:t>
            </a:r>
            <a:r>
              <a:rPr lang="ru-RU" dirty="0" err="1"/>
              <a:t>асоциация</a:t>
            </a:r>
            <a:r>
              <a:rPr lang="ru-RU" dirty="0"/>
              <a:t> E (равновесие) </a:t>
            </a:r>
            <a:r>
              <a:rPr lang="ru-RU" dirty="0" err="1"/>
              <a:t>Околна</a:t>
            </a:r>
            <a:r>
              <a:rPr lang="ru-RU" dirty="0"/>
              <a:t> среда</a:t>
            </a:r>
          </a:p>
          <a:p>
            <a:endParaRPr lang="ru-RU" dirty="0"/>
          </a:p>
        </p:txBody>
      </p:sp>
      <p:sp>
        <p:nvSpPr>
          <p:cNvPr id="12" name="Form title 2"/>
          <p:cNvSpPr/>
          <p:nvPr/>
        </p:nvSpPr>
        <p:spPr>
          <a:xfrm>
            <a:off x="717042" y="1844516"/>
            <a:ext cx="3095625" cy="236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467" dirty="0"/>
          </a:p>
        </p:txBody>
      </p:sp>
      <p:sp>
        <p:nvSpPr>
          <p:cNvPr id="13" name="Form text 2"/>
          <p:cNvSpPr/>
          <p:nvPr/>
        </p:nvSpPr>
        <p:spPr>
          <a:xfrm>
            <a:off x="699849" y="2203275"/>
            <a:ext cx="3095625" cy="21526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333" dirty="0"/>
          </a:p>
        </p:txBody>
      </p:sp>
      <p:sp>
        <p:nvSpPr>
          <p:cNvPr id="15" name="Form title 3"/>
          <p:cNvSpPr/>
          <p:nvPr/>
        </p:nvSpPr>
        <p:spPr>
          <a:xfrm>
            <a:off x="5507927" y="2843498"/>
            <a:ext cx="3095625" cy="236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467" dirty="0"/>
          </a:p>
        </p:txBody>
      </p:sp>
      <p:sp>
        <p:nvSpPr>
          <p:cNvPr id="16" name="Form text 3"/>
          <p:cNvSpPr/>
          <p:nvPr/>
        </p:nvSpPr>
        <p:spPr>
          <a:xfrm>
            <a:off x="5112315" y="1348381"/>
            <a:ext cx="3095625" cy="21526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333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ticPath"/>
          <p:cNvSpPr/>
          <p:nvPr/>
        </p:nvSpPr>
        <p:spPr>
          <a:xfrm rot="1186200">
            <a:off x="1201757" y="-792878"/>
            <a:ext cx="11430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 rot="-3794400">
            <a:off x="-756387" y="1080528"/>
            <a:ext cx="1143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StaticPath"/>
          <p:cNvSpPr/>
          <p:nvPr/>
        </p:nvSpPr>
        <p:spPr>
          <a:xfrm>
            <a:off x="519446" y="3590544"/>
            <a:ext cx="380048" cy="1551622"/>
          </a:xfrm>
          <a:prstGeom prst="rect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6" name="StaticPath"/>
          <p:cNvSpPr/>
          <p:nvPr/>
        </p:nvSpPr>
        <p:spPr>
          <a:xfrm>
            <a:off x="519017" y="3391662"/>
            <a:ext cx="380048" cy="380048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/>
          <p:cNvSpPr/>
          <p:nvPr/>
        </p:nvSpPr>
        <p:spPr>
          <a:xfrm>
            <a:off x="1082991" y="527626"/>
            <a:ext cx="5715000" cy="2286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Title"/>
          <p:cNvSpPr/>
          <p:nvPr/>
        </p:nvSpPr>
        <p:spPr>
          <a:xfrm>
            <a:off x="2071687" y="672530"/>
            <a:ext cx="5000625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Комуникационни дейности в началото на проекта</a:t>
            </a:r>
            <a:endParaRPr lang="en-US" sz="1500" b="1" dirty="0"/>
          </a:p>
        </p:txBody>
      </p:sp>
      <p:sp>
        <p:nvSpPr>
          <p:cNvPr id="9" name="Subtitle"/>
          <p:cNvSpPr/>
          <p:nvPr/>
        </p:nvSpPr>
        <p:spPr>
          <a:xfrm>
            <a:off x="1619299" y="1348348"/>
            <a:ext cx="5000625" cy="4068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94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Пресконференции и социални мрежи</a:t>
            </a:r>
            <a:endParaRPr lang="en-US" sz="1394" dirty="0"/>
          </a:p>
        </p:txBody>
      </p:sp>
      <p:sp>
        <p:nvSpPr>
          <p:cNvPr id="10" name="Text"/>
          <p:cNvSpPr/>
          <p:nvPr/>
        </p:nvSpPr>
        <p:spPr>
          <a:xfrm>
            <a:off x="866073" y="1954089"/>
            <a:ext cx="5481788" cy="146224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Създадени ще бъдат акаунти във Facebook и Instagram. </a:t>
            </a:r>
          </a:p>
          <a:p>
            <a:pPr marL="0" indent="0" algn="just">
              <a:buNone/>
            </a:pP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Ще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се проведат две пресконференции – в Крайова и Плевен – с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участници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от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местната власт, целевите групи и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медиите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за представяне на целите, дейностите и значението на проекта.</a:t>
            </a:r>
            <a:endParaRPr lang="en-US" sz="1300" dirty="0"/>
          </a:p>
        </p:txBody>
      </p:sp>
      <p:sp>
        <p:nvSpPr>
          <p:cNvPr id="12" name="StaticText"/>
          <p:cNvSpPr/>
          <p:nvPr/>
        </p:nvSpPr>
        <p:spPr>
          <a:xfrm>
            <a:off x="2286000" y="4060031"/>
            <a:ext cx="1285875" cy="285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know more</a:t>
            </a:r>
            <a:endParaRPr lang="en-US" sz="1000" dirty="0"/>
          </a:p>
        </p:txBody>
      </p:sp>
      <p:pic>
        <p:nvPicPr>
          <p:cNvPr id="14" name="Картина 13" descr="Картина, която съдържа лого, символ, дизайн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27522DBD-26D7-B90C-E7EC-F11C6D3F2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37" y="2946064"/>
            <a:ext cx="3126103" cy="208406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516" y="24836"/>
            <a:ext cx="2321719" cy="2321719"/>
          </a:xfrm>
          <a:prstGeom prst="rect">
            <a:avLst/>
          </a:prstGeom>
        </p:spPr>
      </p:pic>
      <p:sp>
        <p:nvSpPr>
          <p:cNvPr id="3" name="StaticPath"/>
          <p:cNvSpPr/>
          <p:nvPr/>
        </p:nvSpPr>
        <p:spPr>
          <a:xfrm rot="1186200">
            <a:off x="1201757" y="-792878"/>
            <a:ext cx="1143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 rot="-3794400">
            <a:off x="-756387" y="1080528"/>
            <a:ext cx="1143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StaticPath"/>
          <p:cNvSpPr/>
          <p:nvPr/>
        </p:nvSpPr>
        <p:spPr>
          <a:xfrm>
            <a:off x="519446" y="3590544"/>
            <a:ext cx="380048" cy="1551622"/>
          </a:xfrm>
          <a:prstGeom prst="rect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6" name="StaticPath"/>
          <p:cNvSpPr/>
          <p:nvPr/>
        </p:nvSpPr>
        <p:spPr>
          <a:xfrm>
            <a:off x="519017" y="3391662"/>
            <a:ext cx="380048" cy="380048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/>
          <p:cNvSpPr/>
          <p:nvPr/>
        </p:nvSpPr>
        <p:spPr>
          <a:xfrm>
            <a:off x="1428750" y="1428750"/>
            <a:ext cx="5715000" cy="2286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Title"/>
          <p:cNvSpPr/>
          <p:nvPr/>
        </p:nvSpPr>
        <p:spPr>
          <a:xfrm>
            <a:off x="1904999" y="945582"/>
            <a:ext cx="5000625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Обучителни семинари в целевите градове</a:t>
            </a:r>
            <a:endParaRPr lang="en-US" sz="1500" b="1" dirty="0"/>
          </a:p>
        </p:txBody>
      </p:sp>
      <p:sp>
        <p:nvSpPr>
          <p:cNvPr id="9" name="Subtitle"/>
          <p:cNvSpPr/>
          <p:nvPr/>
        </p:nvSpPr>
        <p:spPr>
          <a:xfrm>
            <a:off x="1905000" y="1535305"/>
            <a:ext cx="5000625" cy="4068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94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60 семинара в България и Румъния</a:t>
            </a:r>
            <a:endParaRPr lang="en-US" sz="1394" dirty="0"/>
          </a:p>
        </p:txBody>
      </p:sp>
      <p:sp>
        <p:nvSpPr>
          <p:cNvPr id="10" name="Text"/>
          <p:cNvSpPr/>
          <p:nvPr/>
        </p:nvSpPr>
        <p:spPr>
          <a:xfrm>
            <a:off x="1904998" y="2180290"/>
            <a:ext cx="5000625" cy="8427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Между 8-ия и 16-ия месец ще се проведат 60 еднодневни обучителни семинара в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целевите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градове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с участието </a:t>
            </a: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на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20 души от целевите групи. Темите ще включват ползи от зелените площи, практики за градско земеделие и местни примери.</a:t>
            </a:r>
            <a:endParaRPr lang="en-US" sz="1300" dirty="0"/>
          </a:p>
        </p:txBody>
      </p:sp>
      <p:sp>
        <p:nvSpPr>
          <p:cNvPr id="12" name="StaticText"/>
          <p:cNvSpPr/>
          <p:nvPr/>
        </p:nvSpPr>
        <p:spPr>
          <a:xfrm>
            <a:off x="2286000" y="4060031"/>
            <a:ext cx="1285875" cy="285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know more</a:t>
            </a:r>
            <a:endParaRPr lang="en-US" sz="1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953" y="2388084"/>
            <a:ext cx="2682634" cy="2682634"/>
          </a:xfrm>
          <a:prstGeom prst="rect">
            <a:avLst/>
          </a:prstGeom>
        </p:spPr>
      </p:pic>
      <p:sp>
        <p:nvSpPr>
          <p:cNvPr id="3" name="StaticPath"/>
          <p:cNvSpPr/>
          <p:nvPr/>
        </p:nvSpPr>
        <p:spPr>
          <a:xfrm rot="1186200">
            <a:off x="1201757" y="-792878"/>
            <a:ext cx="1143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 rot="-3794400">
            <a:off x="-756387" y="1080528"/>
            <a:ext cx="1143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StaticPath"/>
          <p:cNvSpPr/>
          <p:nvPr/>
        </p:nvSpPr>
        <p:spPr>
          <a:xfrm>
            <a:off x="519446" y="3590544"/>
            <a:ext cx="380048" cy="1551622"/>
          </a:xfrm>
          <a:prstGeom prst="rect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6" name="StaticPath"/>
          <p:cNvSpPr/>
          <p:nvPr/>
        </p:nvSpPr>
        <p:spPr>
          <a:xfrm>
            <a:off x="519017" y="3391662"/>
            <a:ext cx="380048" cy="380048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/>
          <p:cNvSpPr/>
          <p:nvPr/>
        </p:nvSpPr>
        <p:spPr>
          <a:xfrm>
            <a:off x="1428750" y="1381124"/>
            <a:ext cx="6209472" cy="239058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Title"/>
          <p:cNvSpPr/>
          <p:nvPr/>
        </p:nvSpPr>
        <p:spPr>
          <a:xfrm>
            <a:off x="1904999" y="904874"/>
            <a:ext cx="5000625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8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Изложения и фермерски пазари</a:t>
            </a:r>
            <a:endParaRPr lang="en-US" sz="1508" b="1" dirty="0"/>
          </a:p>
        </p:txBody>
      </p:sp>
      <p:sp>
        <p:nvSpPr>
          <p:cNvPr id="9" name="Subtitle"/>
          <p:cNvSpPr/>
          <p:nvPr/>
        </p:nvSpPr>
        <p:spPr>
          <a:xfrm>
            <a:off x="1904998" y="1616003"/>
            <a:ext cx="5000625" cy="4068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Популяризиране на градското земеделие</a:t>
            </a:r>
            <a:endParaRPr lang="en-US" sz="1500" dirty="0"/>
          </a:p>
        </p:txBody>
      </p:sp>
      <p:sp>
        <p:nvSpPr>
          <p:cNvPr id="10" name="Text"/>
          <p:cNvSpPr/>
          <p:nvPr/>
        </p:nvSpPr>
        <p:spPr>
          <a:xfrm>
            <a:off x="1904997" y="2204029"/>
            <a:ext cx="5000625" cy="8427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Проектът ще бъде представен на тематични събития като: Международно изложение в Русе, Пчеларско изложение в Плевен, Дунавски овощари и фермерски пазари. Целта е да се достигне до изложители и широката публика.</a:t>
            </a:r>
            <a:endParaRPr lang="en-US" sz="1300" dirty="0"/>
          </a:p>
        </p:txBody>
      </p:sp>
      <p:sp>
        <p:nvSpPr>
          <p:cNvPr id="12" name="StaticText"/>
          <p:cNvSpPr/>
          <p:nvPr/>
        </p:nvSpPr>
        <p:spPr>
          <a:xfrm>
            <a:off x="2286000" y="4060031"/>
            <a:ext cx="1285875" cy="285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know more</a:t>
            </a:r>
            <a:endParaRPr lang="en-US" sz="1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898" y="97922"/>
            <a:ext cx="2321719" cy="2321719"/>
          </a:xfrm>
          <a:prstGeom prst="rect">
            <a:avLst/>
          </a:prstGeom>
        </p:spPr>
      </p:pic>
      <p:sp>
        <p:nvSpPr>
          <p:cNvPr id="3" name="StaticPath"/>
          <p:cNvSpPr/>
          <p:nvPr/>
        </p:nvSpPr>
        <p:spPr>
          <a:xfrm rot="1186200">
            <a:off x="1201757" y="-792878"/>
            <a:ext cx="1143000" cy="11430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 rot="-3794400">
            <a:off x="-756387" y="1080528"/>
            <a:ext cx="1143000" cy="1143000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StaticPath"/>
          <p:cNvSpPr/>
          <p:nvPr/>
        </p:nvSpPr>
        <p:spPr>
          <a:xfrm>
            <a:off x="519446" y="3590544"/>
            <a:ext cx="380048" cy="1551622"/>
          </a:xfrm>
          <a:prstGeom prst="rect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6" name="StaticPath"/>
          <p:cNvSpPr/>
          <p:nvPr/>
        </p:nvSpPr>
        <p:spPr>
          <a:xfrm>
            <a:off x="519017" y="3391662"/>
            <a:ext cx="380048" cy="380048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/>
          <p:cNvSpPr/>
          <p:nvPr/>
        </p:nvSpPr>
        <p:spPr>
          <a:xfrm>
            <a:off x="1460949" y="1381125"/>
            <a:ext cx="5715000" cy="2286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Title"/>
          <p:cNvSpPr/>
          <p:nvPr/>
        </p:nvSpPr>
        <p:spPr>
          <a:xfrm>
            <a:off x="1905000" y="984492"/>
            <a:ext cx="5000625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Финална комуникация и видеообобщение</a:t>
            </a:r>
            <a:endParaRPr lang="en-US" sz="1500" b="1" dirty="0"/>
          </a:p>
        </p:txBody>
      </p:sp>
      <p:sp>
        <p:nvSpPr>
          <p:cNvPr id="9" name="Subtitle"/>
          <p:cNvSpPr/>
          <p:nvPr/>
        </p:nvSpPr>
        <p:spPr>
          <a:xfrm>
            <a:off x="1905000" y="1552734"/>
            <a:ext cx="5000625" cy="4068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94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Заключителни събития и резултати</a:t>
            </a:r>
            <a:endParaRPr lang="en-US" sz="1394" dirty="0"/>
          </a:p>
        </p:txBody>
      </p:sp>
      <p:sp>
        <p:nvSpPr>
          <p:cNvPr id="10" name="Text"/>
          <p:cNvSpPr/>
          <p:nvPr/>
        </p:nvSpPr>
        <p:spPr>
          <a:xfrm>
            <a:off x="1904999" y="2194708"/>
            <a:ext cx="5000625" cy="8427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В края на проекта ще се проведат две пресконференции (в Крайова и Плевен), за да бъдат представени резултатите и мерките за устойчивост. </a:t>
            </a:r>
          </a:p>
          <a:p>
            <a:pPr marL="0" indent="0" algn="just">
              <a:buNone/>
            </a:pPr>
            <a:r>
              <a:rPr lang="en-US" sz="13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Ще</a:t>
            </a: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бъде създаден и 3-минутен видеоклип с ключови моменти от проекта.</a:t>
            </a:r>
            <a:endParaRPr lang="en-US" sz="1300" dirty="0"/>
          </a:p>
        </p:txBody>
      </p:sp>
      <p:sp>
        <p:nvSpPr>
          <p:cNvPr id="12" name="StaticText"/>
          <p:cNvSpPr/>
          <p:nvPr/>
        </p:nvSpPr>
        <p:spPr>
          <a:xfrm>
            <a:off x="2286000" y="4060031"/>
            <a:ext cx="1285875" cy="285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know more</a:t>
            </a:r>
            <a:endParaRPr lang="en-US" sz="1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3095625" y="238125"/>
            <a:ext cx="5238750" cy="952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3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Дейност 2.2: Кампания в училищата за градско земеделие</a:t>
            </a:r>
            <a:endParaRPr lang="en-US" sz="1633" dirty="0"/>
          </a:p>
        </p:txBody>
      </p:sp>
      <p:sp>
        <p:nvSpPr>
          <p:cNvPr id="3" name="Subtitle 1"/>
          <p:cNvSpPr/>
          <p:nvPr/>
        </p:nvSpPr>
        <p:spPr>
          <a:xfrm>
            <a:off x="3095625" y="90487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8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Образователни семинари за ученици</a:t>
            </a:r>
            <a:endParaRPr lang="en-US" sz="1183" dirty="0"/>
          </a:p>
        </p:txBody>
      </p:sp>
      <p:sp>
        <p:nvSpPr>
          <p:cNvPr id="4" name="Paragraph 1"/>
          <p:cNvSpPr/>
          <p:nvPr/>
        </p:nvSpPr>
        <p:spPr>
          <a:xfrm>
            <a:off x="3095625" y="1404938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162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Ще се проведат 60 еднодневни семинара (20 в България и 40 в Румъния) в училища с участието на 30 ученици. Ще бъдат обсъдени ползите от градското земеделие и ще има обучение за отглеждане на растения.</a:t>
            </a:r>
            <a:endParaRPr lang="en-US" sz="1162" dirty="0"/>
          </a:p>
        </p:txBody>
      </p:sp>
      <p:sp>
        <p:nvSpPr>
          <p:cNvPr id="5" name="Subtitle 2"/>
          <p:cNvSpPr/>
          <p:nvPr/>
        </p:nvSpPr>
        <p:spPr>
          <a:xfrm>
            <a:off x="3095625" y="1952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8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Практическо обучение и засаждане</a:t>
            </a:r>
            <a:endParaRPr lang="en-US" sz="1183" dirty="0"/>
          </a:p>
        </p:txBody>
      </p:sp>
      <p:sp>
        <p:nvSpPr>
          <p:cNvPr id="6" name="Paragraph 2"/>
          <p:cNvSpPr/>
          <p:nvPr/>
        </p:nvSpPr>
        <p:spPr>
          <a:xfrm>
            <a:off x="3095625" y="241354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162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Учениците ще засадят 60 дървета и ще се обучат чрез практически дейности как да се грижат за растения, включително изграждане на вертикална градина.</a:t>
            </a:r>
            <a:endParaRPr lang="en-US" sz="1162" dirty="0"/>
          </a:p>
        </p:txBody>
      </p:sp>
      <p:sp>
        <p:nvSpPr>
          <p:cNvPr id="7" name="Subtitle 3"/>
          <p:cNvSpPr/>
          <p:nvPr/>
        </p:nvSpPr>
        <p:spPr>
          <a:xfrm>
            <a:off x="3095625" y="3073289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8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Финален земеделски лагер</a:t>
            </a:r>
            <a:endParaRPr lang="en-US" sz="1183" dirty="0"/>
          </a:p>
        </p:txBody>
      </p:sp>
      <p:sp>
        <p:nvSpPr>
          <p:cNvPr id="8" name="Paragraph 3"/>
          <p:cNvSpPr/>
          <p:nvPr/>
        </p:nvSpPr>
        <p:spPr>
          <a:xfrm>
            <a:off x="3095625" y="352425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162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Във Филяши ще се проведе лагер с участие на ученици, в който ще приложат наученото – работа със земя, овощни дървета и градски градинарски техники.</a:t>
            </a:r>
            <a:endParaRPr lang="en-US" sz="1162" dirty="0"/>
          </a:p>
        </p:txBody>
      </p:sp>
      <p:sp>
        <p:nvSpPr>
          <p:cNvPr id="12" name="StaticPath"/>
          <p:cNvSpPr/>
          <p:nvPr/>
        </p:nvSpPr>
        <p:spPr>
          <a:xfrm>
            <a:off x="8572500" y="4033647"/>
            <a:ext cx="371475" cy="1143000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3" name="StaticPath"/>
          <p:cNvSpPr/>
          <p:nvPr/>
        </p:nvSpPr>
        <p:spPr>
          <a:xfrm>
            <a:off x="8572500" y="3842290"/>
            <a:ext cx="368618" cy="368618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4" name="StaticPath"/>
          <p:cNvSpPr/>
          <p:nvPr/>
        </p:nvSpPr>
        <p:spPr>
          <a:xfrm rot="1993200">
            <a:off x="8740836" y="915788"/>
            <a:ext cx="1143000" cy="1143000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5" name="StaticPath"/>
          <p:cNvSpPr/>
          <p:nvPr/>
        </p:nvSpPr>
        <p:spPr>
          <a:xfrm rot="1638000">
            <a:off x="1102977" y="4700502"/>
            <a:ext cx="1143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pic>
        <p:nvPicPr>
          <p:cNvPr id="16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333500"/>
            <a:ext cx="2352675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3095625" y="238125"/>
            <a:ext cx="5238750" cy="952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24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Дейност 2.3: Изграждане на мрежа от градски земеделски градини</a:t>
            </a:r>
            <a:endParaRPr lang="en-US" sz="1524" b="1" dirty="0"/>
          </a:p>
        </p:txBody>
      </p:sp>
      <p:sp>
        <p:nvSpPr>
          <p:cNvPr id="3" name="Subtitle 1"/>
          <p:cNvSpPr/>
          <p:nvPr/>
        </p:nvSpPr>
        <p:spPr>
          <a:xfrm>
            <a:off x="3095625" y="86118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 err="1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Две</a:t>
            </a: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пилотни</a:t>
            </a: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градини</a:t>
            </a: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в </a:t>
            </a:r>
            <a:r>
              <a:rPr lang="en-US" sz="1500" b="1" dirty="0" err="1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Плевен</a:t>
            </a: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и </a:t>
            </a:r>
            <a:r>
              <a:rPr lang="en-US" sz="1500" b="1" dirty="0" err="1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Филяши</a:t>
            </a:r>
            <a:endParaRPr lang="en-US" sz="1500" dirty="0"/>
          </a:p>
        </p:txBody>
      </p:sp>
      <p:sp>
        <p:nvSpPr>
          <p:cNvPr id="4" name="Paragraph 1"/>
          <p:cNvSpPr/>
          <p:nvPr/>
        </p:nvSpPr>
        <p:spPr>
          <a:xfrm>
            <a:off x="3095625" y="1357313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6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Ще бъдат изградени две градски </a:t>
            </a:r>
            <a:r>
              <a:rPr lang="en-US" sz="1163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земеделски</a:t>
            </a:r>
            <a:r>
              <a:rPr lang="en-US" sz="116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en-US" sz="1163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градини</a:t>
            </a:r>
            <a:r>
              <a:rPr lang="en-US" sz="116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с доброволен труд и участие на ученици. Те ще служат като модел за създаване на мрежа в трансграничния регион.</a:t>
            </a:r>
            <a:endParaRPr lang="en-US" sz="1163" dirty="0"/>
          </a:p>
        </p:txBody>
      </p:sp>
      <p:sp>
        <p:nvSpPr>
          <p:cNvPr id="5" name="Subtitle 2"/>
          <p:cNvSpPr/>
          <p:nvPr/>
        </p:nvSpPr>
        <p:spPr>
          <a:xfrm>
            <a:off x="3095625" y="200418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Образование, здраве и общност</a:t>
            </a:r>
            <a:endParaRPr lang="en-US" sz="1500" dirty="0"/>
          </a:p>
        </p:txBody>
      </p:sp>
      <p:sp>
        <p:nvSpPr>
          <p:cNvPr id="6" name="Paragraph 2"/>
          <p:cNvSpPr/>
          <p:nvPr/>
        </p:nvSpPr>
        <p:spPr>
          <a:xfrm>
            <a:off x="3095625" y="2497518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6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Градините ще имат образователна функция и ще насърчават здравословния начин на живот. В дейността ще се включат над 200 души. Ще бъдат раздадени брандирани тениски и шапки.</a:t>
            </a:r>
            <a:endParaRPr lang="en-US" sz="1163" dirty="0"/>
          </a:p>
        </p:txBody>
      </p:sp>
      <p:sp>
        <p:nvSpPr>
          <p:cNvPr id="7" name="Subtitle 3"/>
          <p:cNvSpPr/>
          <p:nvPr/>
        </p:nvSpPr>
        <p:spPr>
          <a:xfrm>
            <a:off x="3095625" y="312791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Цифрова платформа и мобилни приложения</a:t>
            </a:r>
            <a:endParaRPr lang="en-US" sz="1500" dirty="0"/>
          </a:p>
        </p:txBody>
      </p:sp>
      <p:sp>
        <p:nvSpPr>
          <p:cNvPr id="8" name="Paragraph 3"/>
          <p:cNvSpPr/>
          <p:nvPr/>
        </p:nvSpPr>
        <p:spPr>
          <a:xfrm>
            <a:off x="3095625" y="3640518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6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Ще бъдат създадени онлайн платформа и мобилно приложение с карта на градините, информация за терени, пазари, съвети и възможност за потребителски принос.</a:t>
            </a:r>
            <a:endParaRPr lang="en-US" sz="1163" dirty="0"/>
          </a:p>
        </p:txBody>
      </p:sp>
      <p:sp>
        <p:nvSpPr>
          <p:cNvPr id="9" name="Circle 1"/>
          <p:cNvSpPr/>
          <p:nvPr/>
        </p:nvSpPr>
        <p:spPr>
          <a:xfrm>
            <a:off x="7143750" y="4524375"/>
            <a:ext cx="285750" cy="285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0" name="Circle 2"/>
          <p:cNvSpPr/>
          <p:nvPr/>
        </p:nvSpPr>
        <p:spPr>
          <a:xfrm>
            <a:off x="7477125" y="4524375"/>
            <a:ext cx="285750" cy="285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1" name="Circle 3"/>
          <p:cNvSpPr/>
          <p:nvPr/>
        </p:nvSpPr>
        <p:spPr>
          <a:xfrm>
            <a:off x="7810500" y="4524375"/>
            <a:ext cx="285750" cy="285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StaticPath"/>
          <p:cNvSpPr/>
          <p:nvPr/>
        </p:nvSpPr>
        <p:spPr>
          <a:xfrm>
            <a:off x="8572500" y="4033647"/>
            <a:ext cx="371475" cy="1143000"/>
          </a:xfrm>
          <a:prstGeom prst="rect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3" name="StaticPath"/>
          <p:cNvSpPr/>
          <p:nvPr/>
        </p:nvSpPr>
        <p:spPr>
          <a:xfrm>
            <a:off x="8572500" y="3842290"/>
            <a:ext cx="368618" cy="368618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4" name="StaticPath"/>
          <p:cNvSpPr/>
          <p:nvPr/>
        </p:nvSpPr>
        <p:spPr>
          <a:xfrm rot="1993200">
            <a:off x="8740836" y="915788"/>
            <a:ext cx="1143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5" name="StaticPath"/>
          <p:cNvSpPr/>
          <p:nvPr/>
        </p:nvSpPr>
        <p:spPr>
          <a:xfrm rot="1638000">
            <a:off x="1102977" y="4700502"/>
            <a:ext cx="11430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pic>
        <p:nvPicPr>
          <p:cNvPr id="16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333500"/>
            <a:ext cx="2352675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3095625" y="238125"/>
            <a:ext cx="5238750" cy="952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3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Устойчиво въздействие и </a:t>
            </a:r>
            <a:r>
              <a:rPr lang="en-US" sz="183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принос</a:t>
            </a:r>
            <a:endParaRPr lang="en-US" sz="1830" b="1" dirty="0"/>
          </a:p>
        </p:txBody>
      </p:sp>
      <p:sp>
        <p:nvSpPr>
          <p:cNvPr id="3" name="Subtitle 1"/>
          <p:cNvSpPr/>
          <p:nvPr/>
        </p:nvSpPr>
        <p:spPr>
          <a:xfrm>
            <a:off x="3095625" y="836337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Екологичен, социален и икономически ефект</a:t>
            </a:r>
            <a:endParaRPr lang="en-US" sz="1300" dirty="0"/>
          </a:p>
        </p:txBody>
      </p:sp>
      <p:sp>
        <p:nvSpPr>
          <p:cNvPr id="4" name="Paragraph 1"/>
          <p:cNvSpPr/>
          <p:nvPr/>
        </p:nvSpPr>
        <p:spPr>
          <a:xfrm>
            <a:off x="3095625" y="1264962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55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Проектът допринася за опазване на биоразнообразието, насърчаване на устойчив начин на живот и стимулиране на предприемачество чрез градско земеделие.</a:t>
            </a:r>
            <a:endParaRPr lang="en-US" sz="1255" dirty="0"/>
          </a:p>
        </p:txBody>
      </p:sp>
      <p:sp>
        <p:nvSpPr>
          <p:cNvPr id="5" name="Subtitle 2"/>
          <p:cNvSpPr/>
          <p:nvPr/>
        </p:nvSpPr>
        <p:spPr>
          <a:xfrm>
            <a:off x="3095625" y="1878288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Храна, равен достъп и социална ангажираност</a:t>
            </a:r>
            <a:endParaRPr lang="en-US" sz="1300" dirty="0"/>
          </a:p>
        </p:txBody>
      </p:sp>
      <p:sp>
        <p:nvSpPr>
          <p:cNvPr id="6" name="Paragraph 2"/>
          <p:cNvSpPr/>
          <p:nvPr/>
        </p:nvSpPr>
        <p:spPr>
          <a:xfrm>
            <a:off x="3095625" y="2360337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55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Градското земеделие осигурява достъп до качествена храна, включва хора от всички възрасти, осигурява работа и учене чрез общностно участие.</a:t>
            </a:r>
            <a:endParaRPr lang="en-US" sz="1255" dirty="0"/>
          </a:p>
        </p:txBody>
      </p:sp>
      <p:sp>
        <p:nvSpPr>
          <p:cNvPr id="7" name="Subtitle 3"/>
          <p:cNvSpPr/>
          <p:nvPr/>
        </p:nvSpPr>
        <p:spPr>
          <a:xfrm>
            <a:off x="3095625" y="2960307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Равенство между половете</a:t>
            </a:r>
            <a:endParaRPr lang="en-US" sz="1300" dirty="0"/>
          </a:p>
        </p:txBody>
      </p:sp>
      <p:sp>
        <p:nvSpPr>
          <p:cNvPr id="8" name="Paragraph 3"/>
          <p:cNvSpPr/>
          <p:nvPr/>
        </p:nvSpPr>
        <p:spPr>
          <a:xfrm>
            <a:off x="3092768" y="3402288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55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Проектът гарантира равни възможности, баланс между половете в екипа, еднакво възнаграждение и участие на жени и мъже в дейностите.</a:t>
            </a:r>
            <a:endParaRPr lang="en-US" sz="1255" dirty="0"/>
          </a:p>
        </p:txBody>
      </p:sp>
      <p:sp>
        <p:nvSpPr>
          <p:cNvPr id="9" name="Circle 1"/>
          <p:cNvSpPr/>
          <p:nvPr/>
        </p:nvSpPr>
        <p:spPr>
          <a:xfrm>
            <a:off x="7143750" y="4524375"/>
            <a:ext cx="285750" cy="2857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0" name="Circle 2"/>
          <p:cNvSpPr/>
          <p:nvPr/>
        </p:nvSpPr>
        <p:spPr>
          <a:xfrm>
            <a:off x="7477125" y="4524375"/>
            <a:ext cx="285750" cy="2857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1" name="Circle 3"/>
          <p:cNvSpPr/>
          <p:nvPr/>
        </p:nvSpPr>
        <p:spPr>
          <a:xfrm>
            <a:off x="7810500" y="4524375"/>
            <a:ext cx="285750" cy="2857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StaticPath"/>
          <p:cNvSpPr/>
          <p:nvPr/>
        </p:nvSpPr>
        <p:spPr>
          <a:xfrm>
            <a:off x="8572500" y="4033647"/>
            <a:ext cx="371475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3" name="StaticPath"/>
          <p:cNvSpPr/>
          <p:nvPr/>
        </p:nvSpPr>
        <p:spPr>
          <a:xfrm>
            <a:off x="8572500" y="3842290"/>
            <a:ext cx="368618" cy="368618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4" name="StaticPath"/>
          <p:cNvSpPr/>
          <p:nvPr/>
        </p:nvSpPr>
        <p:spPr>
          <a:xfrm rot="1993200">
            <a:off x="8740836" y="915788"/>
            <a:ext cx="1143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5" name="StaticPath"/>
          <p:cNvSpPr/>
          <p:nvPr/>
        </p:nvSpPr>
        <p:spPr>
          <a:xfrm rot="1638000">
            <a:off x="1102977" y="4700502"/>
            <a:ext cx="11430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pic>
        <p:nvPicPr>
          <p:cNvPr id="16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333500"/>
            <a:ext cx="2352675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3095625" y="238125"/>
            <a:ext cx="5238750" cy="952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52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Дълготрайност и устойчивост на резултатите</a:t>
            </a:r>
            <a:endParaRPr lang="en-US" sz="1852" b="1" dirty="0"/>
          </a:p>
        </p:txBody>
      </p:sp>
      <p:sp>
        <p:nvSpPr>
          <p:cNvPr id="3" name="Subtitle 1"/>
          <p:cNvSpPr/>
          <p:nvPr/>
        </p:nvSpPr>
        <p:spPr>
          <a:xfrm>
            <a:off x="3095625" y="71437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Продукти с дългосрочен ефект</a:t>
            </a:r>
            <a:endParaRPr lang="en-US" sz="1300" dirty="0"/>
          </a:p>
        </p:txBody>
      </p:sp>
      <p:sp>
        <p:nvSpPr>
          <p:cNvPr id="4" name="Paragraph 1"/>
          <p:cNvSpPr/>
          <p:nvPr/>
        </p:nvSpPr>
        <p:spPr>
          <a:xfrm>
            <a:off x="3095625" y="1214438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5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Програмата-ръководство, препоръките и ландшафтният проект ще бъдат използвани дългосрочно от институции, НПО, фермери и граждани. Те ще водят до регулаторни промени и устойчив растеж на мрежата от градини.</a:t>
            </a:r>
            <a:endParaRPr lang="en-US" sz="1157" dirty="0"/>
          </a:p>
        </p:txBody>
      </p:sp>
      <p:sp>
        <p:nvSpPr>
          <p:cNvPr id="5" name="Subtitle 2"/>
          <p:cNvSpPr/>
          <p:nvPr/>
        </p:nvSpPr>
        <p:spPr>
          <a:xfrm>
            <a:off x="3095625" y="185737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Дигитални ресурси и платформи</a:t>
            </a:r>
            <a:endParaRPr lang="en-US" sz="1300" dirty="0"/>
          </a:p>
        </p:txBody>
      </p:sp>
      <p:sp>
        <p:nvSpPr>
          <p:cNvPr id="6" name="Paragraph 2"/>
          <p:cNvSpPr/>
          <p:nvPr/>
        </p:nvSpPr>
        <p:spPr>
          <a:xfrm>
            <a:off x="3095625" y="2333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5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Уеб платформата, мобилните приложения и профилите в социалните мрежи ще се поддържат от партньорите и ще бъдат достъпни за всички заинтересовани страни.</a:t>
            </a:r>
            <a:endParaRPr lang="en-US" sz="1157" dirty="0"/>
          </a:p>
        </p:txBody>
      </p:sp>
      <p:sp>
        <p:nvSpPr>
          <p:cNvPr id="7" name="Subtitle 3"/>
          <p:cNvSpPr/>
          <p:nvPr/>
        </p:nvSpPr>
        <p:spPr>
          <a:xfrm>
            <a:off x="3095625" y="3026844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Физически градини и образователна роля</a:t>
            </a:r>
            <a:endParaRPr lang="en-US" sz="1300" dirty="0"/>
          </a:p>
        </p:txBody>
      </p:sp>
      <p:sp>
        <p:nvSpPr>
          <p:cNvPr id="8" name="Paragraph 3"/>
          <p:cNvSpPr/>
          <p:nvPr/>
        </p:nvSpPr>
        <p:spPr>
          <a:xfrm>
            <a:off x="3095625" y="3468804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5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Двете пилотни градини ще останат активни, ще се използват от училищата и ще допринасят за здравословна храна, образование и общностно развитие.</a:t>
            </a:r>
            <a:endParaRPr lang="en-US" sz="1157" dirty="0"/>
          </a:p>
        </p:txBody>
      </p:sp>
      <p:sp>
        <p:nvSpPr>
          <p:cNvPr id="12" name="StaticPath"/>
          <p:cNvSpPr/>
          <p:nvPr/>
        </p:nvSpPr>
        <p:spPr>
          <a:xfrm>
            <a:off x="8572500" y="4033647"/>
            <a:ext cx="371475" cy="1143000"/>
          </a:xfrm>
          <a:prstGeom prst="rect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3" name="StaticPath"/>
          <p:cNvSpPr/>
          <p:nvPr/>
        </p:nvSpPr>
        <p:spPr>
          <a:xfrm>
            <a:off x="8572500" y="3842290"/>
            <a:ext cx="368618" cy="368618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4" name="StaticPath"/>
          <p:cNvSpPr/>
          <p:nvPr/>
        </p:nvSpPr>
        <p:spPr>
          <a:xfrm rot="1993200">
            <a:off x="8740836" y="915788"/>
            <a:ext cx="1143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5" name="StaticPath"/>
          <p:cNvSpPr/>
          <p:nvPr/>
        </p:nvSpPr>
        <p:spPr>
          <a:xfrm rot="1638000">
            <a:off x="1102977" y="4700502"/>
            <a:ext cx="1143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pic>
        <p:nvPicPr>
          <p:cNvPr id="16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333500"/>
            <a:ext cx="2352675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-1491139" y="212264"/>
            <a:ext cx="3577590" cy="642938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>
            <a:off x="1769268" y="226243"/>
            <a:ext cx="634365" cy="634365"/>
          </a:xfrm>
          <a:prstGeom prst="ellipse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Title"/>
          <p:cNvSpPr/>
          <p:nvPr/>
        </p:nvSpPr>
        <p:spPr>
          <a:xfrm rot="16200000">
            <a:off x="1143000" y="1905000"/>
            <a:ext cx="4762500" cy="952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5167" b="1" dirty="0">
                <a:solidFill>
                  <a:srgbClr val="FFFFFF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</a:t>
            </a:r>
            <a:endParaRPr lang="en-US" sz="5167" dirty="0"/>
          </a:p>
        </p:txBody>
      </p:sp>
      <p:sp>
        <p:nvSpPr>
          <p:cNvPr id="6" name="StaticPath"/>
          <p:cNvSpPr/>
          <p:nvPr/>
        </p:nvSpPr>
        <p:spPr>
          <a:xfrm>
            <a:off x="8609317" y="3858816"/>
            <a:ext cx="282893" cy="282893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/>
          <p:cNvSpPr/>
          <p:nvPr/>
        </p:nvSpPr>
        <p:spPr>
          <a:xfrm>
            <a:off x="8604466" y="4185142"/>
            <a:ext cx="285750" cy="28575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/>
          <p:cNvSpPr/>
          <p:nvPr/>
        </p:nvSpPr>
        <p:spPr>
          <a:xfrm>
            <a:off x="8609317" y="4514325"/>
            <a:ext cx="285750" cy="285750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9" name="StaticPath"/>
          <p:cNvSpPr/>
          <p:nvPr/>
        </p:nvSpPr>
        <p:spPr>
          <a:xfrm>
            <a:off x="405527" y="1401417"/>
            <a:ext cx="3931920" cy="320537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/>
              <a:t>Чрез </a:t>
            </a:r>
            <a:r>
              <a:rPr lang="ru-RU" sz="1700" dirty="0" err="1"/>
              <a:t>отглеждане</a:t>
            </a:r>
            <a:r>
              <a:rPr lang="ru-RU" sz="1700" dirty="0"/>
              <a:t> на </a:t>
            </a:r>
            <a:r>
              <a:rPr lang="ru-RU" sz="1700" dirty="0" err="1"/>
              <a:t>пресни</a:t>
            </a:r>
            <a:r>
              <a:rPr lang="ru-RU" sz="1700" dirty="0"/>
              <a:t> </a:t>
            </a:r>
            <a:r>
              <a:rPr lang="ru-RU" sz="1700" dirty="0" err="1"/>
              <a:t>плодове</a:t>
            </a:r>
            <a:r>
              <a:rPr lang="ru-RU" sz="1700" dirty="0"/>
              <a:t>,</a:t>
            </a:r>
          </a:p>
          <a:p>
            <a:pPr algn="just"/>
            <a:r>
              <a:rPr lang="ru-RU" sz="1700" dirty="0" err="1"/>
              <a:t>зеленчуци</a:t>
            </a:r>
            <a:r>
              <a:rPr lang="ru-RU" sz="1700" dirty="0"/>
              <a:t> и подправки, </a:t>
            </a:r>
            <a:r>
              <a:rPr lang="ru-RU" sz="1700" dirty="0" err="1"/>
              <a:t>ще</a:t>
            </a:r>
            <a:r>
              <a:rPr lang="ru-RU" sz="1700" dirty="0"/>
              <a:t> се </a:t>
            </a:r>
            <a:r>
              <a:rPr lang="ru-RU" sz="1700" dirty="0" err="1"/>
              <a:t>осигуряват</a:t>
            </a:r>
            <a:r>
              <a:rPr lang="ru-RU" sz="1700" dirty="0"/>
              <a:t> </a:t>
            </a:r>
            <a:r>
              <a:rPr lang="ru-RU" sz="1700" dirty="0" err="1"/>
              <a:t>пресни</a:t>
            </a:r>
            <a:r>
              <a:rPr lang="ru-RU" sz="1700" dirty="0"/>
              <a:t> и </a:t>
            </a:r>
            <a:r>
              <a:rPr lang="ru-RU" sz="1700" dirty="0" err="1"/>
              <a:t>здравословни</a:t>
            </a:r>
            <a:r>
              <a:rPr lang="ru-RU" sz="1700" dirty="0"/>
              <a:t> храни на </a:t>
            </a:r>
            <a:r>
              <a:rPr lang="ru-RU" sz="1700" dirty="0" err="1"/>
              <a:t>местното</a:t>
            </a:r>
            <a:r>
              <a:rPr lang="ru-RU" sz="1700" dirty="0"/>
              <a:t> население.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/>
              <a:t>Чрез </a:t>
            </a:r>
            <a:r>
              <a:rPr lang="ru-RU" sz="1700" dirty="0" err="1"/>
              <a:t>практикуване</a:t>
            </a:r>
            <a:r>
              <a:rPr lang="ru-RU" sz="1700" dirty="0"/>
              <a:t> на </a:t>
            </a:r>
            <a:r>
              <a:rPr lang="ru-RU" sz="1700" dirty="0" err="1"/>
              <a:t>биологично</a:t>
            </a:r>
            <a:endParaRPr lang="ru-RU" sz="1700" dirty="0"/>
          </a:p>
          <a:p>
            <a:pPr algn="just"/>
            <a:r>
              <a:rPr lang="ru-RU" sz="1700" dirty="0" err="1"/>
              <a:t>земеделие</a:t>
            </a:r>
            <a:r>
              <a:rPr lang="ru-RU" sz="1700" dirty="0"/>
              <a:t> </a:t>
            </a:r>
            <a:r>
              <a:rPr lang="ru-RU" sz="1700" dirty="0" err="1"/>
              <a:t>ще</a:t>
            </a:r>
            <a:r>
              <a:rPr lang="ru-RU" sz="1700" dirty="0"/>
              <a:t> се </a:t>
            </a:r>
            <a:r>
              <a:rPr lang="ru-RU" sz="1700" dirty="0" err="1"/>
              <a:t>гарантира</a:t>
            </a:r>
            <a:r>
              <a:rPr lang="ru-RU" sz="1700" dirty="0"/>
              <a:t> </a:t>
            </a:r>
            <a:r>
              <a:rPr lang="ru-RU" sz="1700" dirty="0" err="1"/>
              <a:t>устойчивост</a:t>
            </a:r>
            <a:r>
              <a:rPr lang="ru-RU" sz="1700" dirty="0"/>
              <a:t> и </a:t>
            </a:r>
            <a:r>
              <a:rPr lang="ru-RU" sz="1700" dirty="0" err="1"/>
              <a:t>опазване</a:t>
            </a:r>
            <a:r>
              <a:rPr lang="ru-RU" sz="1700" dirty="0"/>
              <a:t> на </a:t>
            </a:r>
            <a:r>
              <a:rPr lang="ru-RU" sz="1700" dirty="0" err="1"/>
              <a:t>околната</a:t>
            </a:r>
            <a:r>
              <a:rPr lang="ru-RU" sz="1700" dirty="0"/>
              <a:t> среда.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err="1"/>
              <a:t>Градското</a:t>
            </a:r>
            <a:r>
              <a:rPr lang="ru-RU" sz="1700" dirty="0"/>
              <a:t> </a:t>
            </a:r>
            <a:r>
              <a:rPr lang="ru-RU" sz="1700" dirty="0" err="1"/>
              <a:t>земеделие</a:t>
            </a:r>
            <a:r>
              <a:rPr lang="ru-RU" sz="1700" dirty="0"/>
              <a:t> </a:t>
            </a:r>
            <a:r>
              <a:rPr lang="ru-RU" sz="1700" dirty="0" err="1"/>
              <a:t>предлага</a:t>
            </a:r>
            <a:endParaRPr lang="ru-RU" sz="1700" dirty="0"/>
          </a:p>
          <a:p>
            <a:pPr algn="just"/>
            <a:r>
              <a:rPr lang="ru-RU" sz="1700" dirty="0" err="1"/>
              <a:t>възможност</a:t>
            </a:r>
            <a:r>
              <a:rPr lang="ru-RU" sz="1700" dirty="0"/>
              <a:t> за </a:t>
            </a:r>
            <a:r>
              <a:rPr lang="ru-RU" sz="1700" dirty="0" err="1"/>
              <a:t>физическа</a:t>
            </a:r>
            <a:r>
              <a:rPr lang="ru-RU" sz="1700" dirty="0"/>
              <a:t> </a:t>
            </a:r>
            <a:r>
              <a:rPr lang="ru-RU" sz="1700" dirty="0" err="1"/>
              <a:t>активност</a:t>
            </a:r>
            <a:r>
              <a:rPr lang="ru-RU" sz="1700" dirty="0"/>
              <a:t> и </a:t>
            </a:r>
            <a:r>
              <a:rPr lang="ru-RU" sz="1700" dirty="0" err="1"/>
              <a:t>отдих</a:t>
            </a:r>
            <a:r>
              <a:rPr lang="ru-RU" sz="1700" dirty="0"/>
              <a:t>, за </a:t>
            </a:r>
            <a:r>
              <a:rPr lang="ru-RU" sz="1700" dirty="0" err="1"/>
              <a:t>създаване</a:t>
            </a:r>
            <a:r>
              <a:rPr lang="ru-RU" sz="1700" dirty="0"/>
              <a:t> на </a:t>
            </a:r>
            <a:r>
              <a:rPr lang="ru-RU" sz="1700" dirty="0" err="1"/>
              <a:t>социални</a:t>
            </a:r>
            <a:r>
              <a:rPr lang="ru-RU" sz="1700" dirty="0"/>
              <a:t> </a:t>
            </a:r>
            <a:r>
              <a:rPr lang="ru-RU" sz="1700" dirty="0" err="1"/>
              <a:t>връзки</a:t>
            </a:r>
            <a:r>
              <a:rPr lang="ru-RU" sz="1700" dirty="0"/>
              <a:t> и чувство за </a:t>
            </a:r>
            <a:r>
              <a:rPr lang="ru-RU" sz="1700" dirty="0" err="1"/>
              <a:t>принадлежност</a:t>
            </a:r>
            <a:r>
              <a:rPr lang="ru-RU" sz="1700" dirty="0"/>
              <a:t> </a:t>
            </a:r>
            <a:r>
              <a:rPr lang="ru-RU" sz="1700" dirty="0" err="1"/>
              <a:t>към</a:t>
            </a:r>
            <a:r>
              <a:rPr lang="ru-RU" sz="1700" dirty="0"/>
              <a:t> </a:t>
            </a:r>
            <a:r>
              <a:rPr lang="ru-RU" sz="1700" dirty="0" err="1"/>
              <a:t>общността</a:t>
            </a:r>
            <a:r>
              <a:rPr lang="ru-RU" sz="1700" dirty="0"/>
              <a:t>.</a:t>
            </a:r>
          </a:p>
          <a:p>
            <a:endParaRPr lang="ru-RU" dirty="0"/>
          </a:p>
        </p:txBody>
      </p:sp>
      <p:sp>
        <p:nvSpPr>
          <p:cNvPr id="10" name="Form 1 title"/>
          <p:cNvSpPr/>
          <p:nvPr/>
        </p:nvSpPr>
        <p:spPr>
          <a:xfrm>
            <a:off x="4811554" y="439150"/>
            <a:ext cx="3801809" cy="2583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767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</a:t>
            </a:r>
            <a:endParaRPr lang="en-US" sz="1767" dirty="0"/>
          </a:p>
        </p:txBody>
      </p:sp>
      <p:sp>
        <p:nvSpPr>
          <p:cNvPr id="11" name="Form 1 text"/>
          <p:cNvSpPr/>
          <p:nvPr/>
        </p:nvSpPr>
        <p:spPr>
          <a:xfrm>
            <a:off x="4860607" y="840581"/>
            <a:ext cx="3571875" cy="1770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3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endParaRPr lang="en-US" sz="1233" dirty="0"/>
          </a:p>
        </p:txBody>
      </p:sp>
      <p:sp>
        <p:nvSpPr>
          <p:cNvPr id="12" name="StaticPath"/>
          <p:cNvSpPr/>
          <p:nvPr/>
        </p:nvSpPr>
        <p:spPr>
          <a:xfrm>
            <a:off x="4743855" y="1402907"/>
            <a:ext cx="3500654" cy="2209967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err="1"/>
              <a:t>Образователен</a:t>
            </a:r>
            <a:r>
              <a:rPr lang="ru-RU" sz="1700" dirty="0"/>
              <a:t> ресурс за</a:t>
            </a:r>
          </a:p>
          <a:p>
            <a:pPr algn="just"/>
            <a:r>
              <a:rPr lang="ru-RU" sz="1700" dirty="0" err="1"/>
              <a:t>местните</a:t>
            </a:r>
            <a:r>
              <a:rPr lang="ru-RU" sz="1700" dirty="0"/>
              <a:t> училища. То </a:t>
            </a:r>
            <a:r>
              <a:rPr lang="ru-RU" sz="1700" dirty="0" err="1"/>
              <a:t>помага</a:t>
            </a:r>
            <a:r>
              <a:rPr lang="ru-RU" sz="1700" dirty="0"/>
              <a:t> за </a:t>
            </a:r>
            <a:r>
              <a:rPr lang="ru-RU" sz="1700" dirty="0" err="1"/>
              <a:t>развиване</a:t>
            </a:r>
            <a:r>
              <a:rPr lang="ru-RU" sz="1700" dirty="0"/>
              <a:t> на </a:t>
            </a:r>
            <a:r>
              <a:rPr lang="ru-RU" sz="1700" dirty="0" err="1"/>
              <a:t>устойчиви</a:t>
            </a:r>
            <a:r>
              <a:rPr lang="ru-RU" sz="1700" dirty="0"/>
              <a:t> </a:t>
            </a:r>
            <a:r>
              <a:rPr lang="ru-RU" sz="1700" dirty="0" err="1"/>
              <a:t>навици</a:t>
            </a:r>
            <a:r>
              <a:rPr lang="ru-RU" sz="1700" dirty="0"/>
              <a:t> и </a:t>
            </a:r>
            <a:r>
              <a:rPr lang="ru-RU" sz="1700" dirty="0" err="1"/>
              <a:t>по-добро</a:t>
            </a:r>
            <a:r>
              <a:rPr lang="ru-RU" sz="1700" dirty="0"/>
              <a:t> </a:t>
            </a:r>
            <a:r>
              <a:rPr lang="ru-RU" sz="1700" dirty="0" err="1"/>
              <a:t>разбиране</a:t>
            </a:r>
            <a:r>
              <a:rPr lang="ru-RU" sz="1700" dirty="0"/>
              <a:t> на </a:t>
            </a:r>
            <a:r>
              <a:rPr lang="ru-RU" sz="1700" dirty="0" err="1"/>
              <a:t>връзката</a:t>
            </a:r>
            <a:r>
              <a:rPr lang="ru-RU" sz="1700" dirty="0"/>
              <a:t> между </a:t>
            </a:r>
            <a:r>
              <a:rPr lang="ru-RU" sz="1700" dirty="0" err="1"/>
              <a:t>човека</a:t>
            </a:r>
            <a:r>
              <a:rPr lang="ru-RU" sz="1700" dirty="0"/>
              <a:t> и </a:t>
            </a:r>
            <a:r>
              <a:rPr lang="ru-RU" sz="1700" dirty="0" err="1"/>
              <a:t>природата</a:t>
            </a:r>
            <a:r>
              <a:rPr lang="ru-RU" sz="17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err="1"/>
              <a:t>Увеличава</a:t>
            </a:r>
            <a:r>
              <a:rPr lang="ru-RU" sz="1700" dirty="0"/>
              <a:t> </a:t>
            </a:r>
            <a:r>
              <a:rPr lang="ru-RU" sz="1700" dirty="0" err="1"/>
              <a:t>местната</a:t>
            </a:r>
            <a:r>
              <a:rPr lang="ru-RU" sz="1700" dirty="0"/>
              <a:t> </a:t>
            </a:r>
            <a:r>
              <a:rPr lang="ru-RU" sz="1700" dirty="0" err="1"/>
              <a:t>икономика</a:t>
            </a:r>
            <a:endParaRPr lang="ru-RU" sz="1700" dirty="0"/>
          </a:p>
          <a:p>
            <a:pPr algn="just"/>
            <a:r>
              <a:rPr lang="ru-RU" sz="1700" dirty="0"/>
              <a:t>и </a:t>
            </a:r>
            <a:r>
              <a:rPr lang="ru-RU" sz="1700" dirty="0" err="1"/>
              <a:t>има</a:t>
            </a:r>
            <a:r>
              <a:rPr lang="ru-RU" sz="1700" dirty="0"/>
              <a:t> потенциал да се включи в нов </a:t>
            </a:r>
            <a:r>
              <a:rPr lang="ru-RU" sz="1700" dirty="0" err="1"/>
              <a:t>икономически</a:t>
            </a:r>
            <a:r>
              <a:rPr lang="ru-RU" sz="1700" dirty="0"/>
              <a:t> сектор.</a:t>
            </a:r>
            <a:endParaRPr lang="bg-BG" sz="1700" dirty="0"/>
          </a:p>
          <a:p>
            <a:endParaRPr lang="bg-BG" dirty="0"/>
          </a:p>
        </p:txBody>
      </p:sp>
      <p:sp>
        <p:nvSpPr>
          <p:cNvPr id="13" name="Form 2 text"/>
          <p:cNvSpPr/>
          <p:nvPr/>
        </p:nvSpPr>
        <p:spPr>
          <a:xfrm>
            <a:off x="4850749" y="3263265"/>
            <a:ext cx="2381250" cy="9712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3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endParaRPr lang="en-US" sz="1233" dirty="0"/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774CE153-14B9-7C0B-DA36-E0BA9BF49A8B}"/>
              </a:ext>
            </a:extLst>
          </p:cNvPr>
          <p:cNvSpPr txBox="1"/>
          <p:nvPr/>
        </p:nvSpPr>
        <p:spPr>
          <a:xfrm>
            <a:off x="3687418" y="282419"/>
            <a:ext cx="41048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/>
              <a:t>ПОЛОЖИТЕЛЕН ЕФЕКТ</a:t>
            </a:r>
            <a:r>
              <a:rPr lang="bg-BG" dirty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-1491139" y="529542"/>
            <a:ext cx="3577590" cy="642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3" name="StaticPath"/>
          <p:cNvSpPr/>
          <p:nvPr/>
        </p:nvSpPr>
        <p:spPr>
          <a:xfrm>
            <a:off x="2809875" y="0"/>
            <a:ext cx="1523048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>
            <a:off x="1743218" y="533733"/>
            <a:ext cx="634365" cy="634365"/>
          </a:xfrm>
          <a:prstGeom prst="ellipse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Title"/>
          <p:cNvSpPr/>
          <p:nvPr/>
        </p:nvSpPr>
        <p:spPr>
          <a:xfrm rot="16200000">
            <a:off x="1143000" y="1905000"/>
            <a:ext cx="4762500" cy="952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5167" b="1" dirty="0">
                <a:solidFill>
                  <a:srgbClr val="FFFFFF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</a:t>
            </a:r>
            <a:endParaRPr lang="en-US" sz="5167" dirty="0"/>
          </a:p>
        </p:txBody>
      </p:sp>
      <p:sp>
        <p:nvSpPr>
          <p:cNvPr id="6" name="StaticPath"/>
          <p:cNvSpPr/>
          <p:nvPr/>
        </p:nvSpPr>
        <p:spPr>
          <a:xfrm>
            <a:off x="8337280" y="3858816"/>
            <a:ext cx="282893" cy="28289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/>
          <p:cNvSpPr/>
          <p:nvPr/>
        </p:nvSpPr>
        <p:spPr>
          <a:xfrm>
            <a:off x="8338614" y="4185142"/>
            <a:ext cx="285750" cy="28575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/>
          <p:cNvSpPr/>
          <p:nvPr/>
        </p:nvSpPr>
        <p:spPr>
          <a:xfrm>
            <a:off x="8336899" y="4518851"/>
            <a:ext cx="285750" cy="285750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0" name="Form 1 title"/>
          <p:cNvSpPr/>
          <p:nvPr/>
        </p:nvSpPr>
        <p:spPr>
          <a:xfrm>
            <a:off x="4811554" y="439150"/>
            <a:ext cx="3801809" cy="2583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767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</a:t>
            </a:r>
            <a:endParaRPr lang="en-US" sz="1767" dirty="0"/>
          </a:p>
        </p:txBody>
      </p:sp>
      <p:sp>
        <p:nvSpPr>
          <p:cNvPr id="11" name="Form 1 text"/>
          <p:cNvSpPr/>
          <p:nvPr/>
        </p:nvSpPr>
        <p:spPr>
          <a:xfrm>
            <a:off x="4860607" y="840581"/>
            <a:ext cx="3571875" cy="1770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3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endParaRPr lang="en-US" sz="1233" dirty="0"/>
          </a:p>
        </p:txBody>
      </p:sp>
      <p:sp>
        <p:nvSpPr>
          <p:cNvPr id="12" name="StaticPath"/>
          <p:cNvSpPr/>
          <p:nvPr/>
        </p:nvSpPr>
        <p:spPr>
          <a:xfrm>
            <a:off x="139446" y="1425687"/>
            <a:ext cx="2559891" cy="341710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txBody>
          <a:bodyPr/>
          <a:lstStyle/>
          <a:p>
            <a:r>
              <a:rPr lang="bg-BG" dirty="0"/>
              <a:t>РЕЗУЛТАТИ ОТ ПРОЕКТА</a:t>
            </a:r>
          </a:p>
        </p:txBody>
      </p:sp>
      <p:sp>
        <p:nvSpPr>
          <p:cNvPr id="13" name="Form 2 text"/>
          <p:cNvSpPr/>
          <p:nvPr/>
        </p:nvSpPr>
        <p:spPr>
          <a:xfrm>
            <a:off x="4850749" y="3263265"/>
            <a:ext cx="2381250" cy="9712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3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endParaRPr lang="en-US" sz="1233" dirty="0"/>
          </a:p>
        </p:txBody>
      </p:sp>
      <p:sp>
        <p:nvSpPr>
          <p:cNvPr id="15" name="Index border 1">
            <a:extLst>
              <a:ext uri="{FF2B5EF4-FFF2-40B4-BE49-F238E27FC236}">
                <a16:creationId xmlns:a16="http://schemas.microsoft.com/office/drawing/2014/main" id="{5955C5E2-E0B7-B7E5-8863-49E83F4B900C}"/>
              </a:ext>
            </a:extLst>
          </p:cNvPr>
          <p:cNvSpPr/>
          <p:nvPr/>
        </p:nvSpPr>
        <p:spPr>
          <a:xfrm>
            <a:off x="4540993" y="1071104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6" name="Index 1">
            <a:extLst>
              <a:ext uri="{FF2B5EF4-FFF2-40B4-BE49-F238E27FC236}">
                <a16:creationId xmlns:a16="http://schemas.microsoft.com/office/drawing/2014/main" id="{442DD2E9-F46D-0CF7-8F05-450FFA43F911}"/>
              </a:ext>
            </a:extLst>
          </p:cNvPr>
          <p:cNvSpPr/>
          <p:nvPr/>
        </p:nvSpPr>
        <p:spPr>
          <a:xfrm>
            <a:off x="4540993" y="1113011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1</a:t>
            </a:r>
            <a:endParaRPr lang="en-US" sz="1400" dirty="0"/>
          </a:p>
        </p:txBody>
      </p:sp>
      <p:sp>
        <p:nvSpPr>
          <p:cNvPr id="17" name="Index border 2">
            <a:extLst>
              <a:ext uri="{FF2B5EF4-FFF2-40B4-BE49-F238E27FC236}">
                <a16:creationId xmlns:a16="http://schemas.microsoft.com/office/drawing/2014/main" id="{3616E353-F1CE-A163-E049-8B6A7CB2947A}"/>
              </a:ext>
            </a:extLst>
          </p:cNvPr>
          <p:cNvSpPr/>
          <p:nvPr/>
        </p:nvSpPr>
        <p:spPr>
          <a:xfrm>
            <a:off x="4540993" y="1666908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8" name="Index 2">
            <a:extLst>
              <a:ext uri="{FF2B5EF4-FFF2-40B4-BE49-F238E27FC236}">
                <a16:creationId xmlns:a16="http://schemas.microsoft.com/office/drawing/2014/main" id="{D5778DB5-BDCE-ACC3-7E91-1DF991D222FC}"/>
              </a:ext>
            </a:extLst>
          </p:cNvPr>
          <p:cNvSpPr/>
          <p:nvPr/>
        </p:nvSpPr>
        <p:spPr>
          <a:xfrm>
            <a:off x="4545756" y="1716914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2</a:t>
            </a:r>
            <a:endParaRPr lang="en-US" sz="1400" dirty="0"/>
          </a:p>
        </p:txBody>
      </p:sp>
      <p:sp>
        <p:nvSpPr>
          <p:cNvPr id="19" name="Index border 3">
            <a:extLst>
              <a:ext uri="{FF2B5EF4-FFF2-40B4-BE49-F238E27FC236}">
                <a16:creationId xmlns:a16="http://schemas.microsoft.com/office/drawing/2014/main" id="{36408B74-2571-C333-C940-C321CE52AD48}"/>
              </a:ext>
            </a:extLst>
          </p:cNvPr>
          <p:cNvSpPr/>
          <p:nvPr/>
        </p:nvSpPr>
        <p:spPr>
          <a:xfrm>
            <a:off x="4540993" y="2238408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0" name="Index 3">
            <a:extLst>
              <a:ext uri="{FF2B5EF4-FFF2-40B4-BE49-F238E27FC236}">
                <a16:creationId xmlns:a16="http://schemas.microsoft.com/office/drawing/2014/main" id="{2991930C-2E03-0DF8-D58C-2617B4329B36}"/>
              </a:ext>
            </a:extLst>
          </p:cNvPr>
          <p:cNvSpPr/>
          <p:nvPr/>
        </p:nvSpPr>
        <p:spPr>
          <a:xfrm>
            <a:off x="4545756" y="2288414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3</a:t>
            </a:r>
            <a:endParaRPr lang="en-US" sz="1400" dirty="0"/>
          </a:p>
        </p:txBody>
      </p:sp>
      <p:sp>
        <p:nvSpPr>
          <p:cNvPr id="21" name="Index border 4">
            <a:extLst>
              <a:ext uri="{FF2B5EF4-FFF2-40B4-BE49-F238E27FC236}">
                <a16:creationId xmlns:a16="http://schemas.microsoft.com/office/drawing/2014/main" id="{9003EB35-2A30-D1B8-F2F8-3CBEA59B6EFB}"/>
              </a:ext>
            </a:extLst>
          </p:cNvPr>
          <p:cNvSpPr/>
          <p:nvPr/>
        </p:nvSpPr>
        <p:spPr>
          <a:xfrm>
            <a:off x="4540993" y="2809908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2" name="Index 4">
            <a:extLst>
              <a:ext uri="{FF2B5EF4-FFF2-40B4-BE49-F238E27FC236}">
                <a16:creationId xmlns:a16="http://schemas.microsoft.com/office/drawing/2014/main" id="{8F08CCC9-C0F4-0798-313A-B8A478F43F32}"/>
              </a:ext>
            </a:extLst>
          </p:cNvPr>
          <p:cNvSpPr/>
          <p:nvPr/>
        </p:nvSpPr>
        <p:spPr>
          <a:xfrm>
            <a:off x="4545756" y="2859914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Index border 5">
            <a:extLst>
              <a:ext uri="{FF2B5EF4-FFF2-40B4-BE49-F238E27FC236}">
                <a16:creationId xmlns:a16="http://schemas.microsoft.com/office/drawing/2014/main" id="{49F8C174-E020-81A2-2F15-AEC189D9013E}"/>
              </a:ext>
            </a:extLst>
          </p:cNvPr>
          <p:cNvSpPr/>
          <p:nvPr/>
        </p:nvSpPr>
        <p:spPr>
          <a:xfrm>
            <a:off x="4540993" y="3381408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4" name="Index 5">
            <a:extLst>
              <a:ext uri="{FF2B5EF4-FFF2-40B4-BE49-F238E27FC236}">
                <a16:creationId xmlns:a16="http://schemas.microsoft.com/office/drawing/2014/main" id="{B4190F66-F458-EFAB-FF05-E513E56AD912}"/>
              </a:ext>
            </a:extLst>
          </p:cNvPr>
          <p:cNvSpPr/>
          <p:nvPr/>
        </p:nvSpPr>
        <p:spPr>
          <a:xfrm>
            <a:off x="4545756" y="3431414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5</a:t>
            </a:r>
            <a:endParaRPr lang="en-US" sz="1400" dirty="0"/>
          </a:p>
        </p:txBody>
      </p:sp>
      <p:sp>
        <p:nvSpPr>
          <p:cNvPr id="25" name="Bullet text 1">
            <a:extLst>
              <a:ext uri="{FF2B5EF4-FFF2-40B4-BE49-F238E27FC236}">
                <a16:creationId xmlns:a16="http://schemas.microsoft.com/office/drawing/2014/main" id="{5600A095-858A-85E4-85E8-FC4B8ACC307F}"/>
              </a:ext>
            </a:extLst>
          </p:cNvPr>
          <p:cNvSpPr/>
          <p:nvPr/>
        </p:nvSpPr>
        <p:spPr>
          <a:xfrm>
            <a:off x="4906850" y="1078020"/>
            <a:ext cx="4053316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Съвместен доклад за състоянието на градското земеделие</a:t>
            </a:r>
            <a:endParaRPr lang="en-US" sz="1500" dirty="0"/>
          </a:p>
        </p:txBody>
      </p:sp>
      <p:sp>
        <p:nvSpPr>
          <p:cNvPr id="26" name="Bullet text 2">
            <a:extLst>
              <a:ext uri="{FF2B5EF4-FFF2-40B4-BE49-F238E27FC236}">
                <a16:creationId xmlns:a16="http://schemas.microsoft.com/office/drawing/2014/main" id="{C23E2976-EEBC-D41A-C0E3-BFB339E78D1F}"/>
              </a:ext>
            </a:extLst>
          </p:cNvPr>
          <p:cNvSpPr/>
          <p:nvPr/>
        </p:nvSpPr>
        <p:spPr>
          <a:xfrm>
            <a:off x="4906851" y="1616372"/>
            <a:ext cx="3963823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Програма-ръководство за развитие на градското земеделие</a:t>
            </a:r>
            <a:endParaRPr lang="en-US" sz="1500" dirty="0"/>
          </a:p>
        </p:txBody>
      </p:sp>
      <p:sp>
        <p:nvSpPr>
          <p:cNvPr id="27" name="Bullet text 3">
            <a:extLst>
              <a:ext uri="{FF2B5EF4-FFF2-40B4-BE49-F238E27FC236}">
                <a16:creationId xmlns:a16="http://schemas.microsoft.com/office/drawing/2014/main" id="{986DEB51-F1C4-750D-8276-E190ED13F955}"/>
              </a:ext>
            </a:extLst>
          </p:cNvPr>
          <p:cNvSpPr/>
          <p:nvPr/>
        </p:nvSpPr>
        <p:spPr>
          <a:xfrm>
            <a:off x="4906851" y="2224467"/>
            <a:ext cx="3963823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Създадени 2 градски земеделски градини</a:t>
            </a:r>
            <a:endParaRPr lang="en-US" sz="1500" dirty="0"/>
          </a:p>
        </p:txBody>
      </p:sp>
      <p:sp>
        <p:nvSpPr>
          <p:cNvPr id="28" name="Bullet text 4">
            <a:extLst>
              <a:ext uri="{FF2B5EF4-FFF2-40B4-BE49-F238E27FC236}">
                <a16:creationId xmlns:a16="http://schemas.microsoft.com/office/drawing/2014/main" id="{3B0BCB9E-1C14-1A78-C3D6-D8FF9564B492}"/>
              </a:ext>
            </a:extLst>
          </p:cNvPr>
          <p:cNvSpPr/>
          <p:nvPr/>
        </p:nvSpPr>
        <p:spPr>
          <a:xfrm>
            <a:off x="4937281" y="2796053"/>
            <a:ext cx="3571875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Уеб-платформа и мобилни приложения</a:t>
            </a:r>
            <a:endParaRPr lang="en-US" sz="1500" dirty="0"/>
          </a:p>
        </p:txBody>
      </p:sp>
      <p:sp>
        <p:nvSpPr>
          <p:cNvPr id="29" name="Bullet text 5">
            <a:extLst>
              <a:ext uri="{FF2B5EF4-FFF2-40B4-BE49-F238E27FC236}">
                <a16:creationId xmlns:a16="http://schemas.microsoft.com/office/drawing/2014/main" id="{30BB86C0-8745-F4DE-8D15-FDD0367D7447}"/>
              </a:ext>
            </a:extLst>
          </p:cNvPr>
          <p:cNvSpPr/>
          <p:nvPr/>
        </p:nvSpPr>
        <p:spPr>
          <a:xfrm>
            <a:off x="4937282" y="3381496"/>
            <a:ext cx="3933392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Свързване в мрежа на земеделските градини</a:t>
            </a:r>
            <a:endParaRPr lang="en-US" sz="1500" dirty="0"/>
          </a:p>
        </p:txBody>
      </p:sp>
      <p:pic>
        <p:nvPicPr>
          <p:cNvPr id="30" name="Image" descr="preencoded.png">
            <a:extLst>
              <a:ext uri="{FF2B5EF4-FFF2-40B4-BE49-F238E27FC236}">
                <a16:creationId xmlns:a16="http://schemas.microsoft.com/office/drawing/2014/main" id="{B49C7A2E-8A33-EE47-BECF-C6A5B6AEB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5" y="3677227"/>
            <a:ext cx="1284548" cy="1284548"/>
          </a:xfrm>
          <a:prstGeom prst="rect">
            <a:avLst/>
          </a:prstGeom>
        </p:spPr>
      </p:pic>
      <p:pic>
        <p:nvPicPr>
          <p:cNvPr id="31" name="Image" descr="preencoded.png">
            <a:extLst>
              <a:ext uri="{FF2B5EF4-FFF2-40B4-BE49-F238E27FC236}">
                <a16:creationId xmlns:a16="http://schemas.microsoft.com/office/drawing/2014/main" id="{9FAAE9E4-84B5-40AD-2396-F12495DE7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576" y="2883402"/>
            <a:ext cx="1281761" cy="1281761"/>
          </a:xfrm>
          <a:prstGeom prst="rect">
            <a:avLst/>
          </a:prstGeom>
        </p:spPr>
      </p:pic>
      <p:pic>
        <p:nvPicPr>
          <p:cNvPr id="32" name="Image" descr="preencoded.png">
            <a:extLst>
              <a:ext uri="{FF2B5EF4-FFF2-40B4-BE49-F238E27FC236}">
                <a16:creationId xmlns:a16="http://schemas.microsoft.com/office/drawing/2014/main" id="{02362698-EF00-7904-3EAD-3864BE8DC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1" y="2020604"/>
            <a:ext cx="1281762" cy="12817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428625" y="426530"/>
            <a:ext cx="4286250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87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Градовете и климатичните промени</a:t>
            </a:r>
            <a:endParaRPr lang="en-US" sz="2187" dirty="0"/>
          </a:p>
        </p:txBody>
      </p:sp>
      <p:sp>
        <p:nvSpPr>
          <p:cNvPr id="3" name="StaticPath"/>
          <p:cNvSpPr/>
          <p:nvPr/>
        </p:nvSpPr>
        <p:spPr>
          <a:xfrm rot="1174800">
            <a:off x="5923961" y="-1184562"/>
            <a:ext cx="1588770" cy="158877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pic>
        <p:nvPicPr>
          <p:cNvPr id="4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904875"/>
            <a:ext cx="3165776" cy="3165776"/>
          </a:xfrm>
          <a:prstGeom prst="rect">
            <a:avLst/>
          </a:prstGeom>
        </p:spPr>
      </p:pic>
      <p:sp>
        <p:nvSpPr>
          <p:cNvPr id="5" name="Index border 1"/>
          <p:cNvSpPr/>
          <p:nvPr/>
        </p:nvSpPr>
        <p:spPr>
          <a:xfrm>
            <a:off x="523875" y="1285875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6" name="Index 1"/>
          <p:cNvSpPr/>
          <p:nvPr/>
        </p:nvSpPr>
        <p:spPr>
          <a:xfrm>
            <a:off x="528638" y="1335881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1</a:t>
            </a:r>
            <a:endParaRPr lang="en-US" sz="1400" dirty="0"/>
          </a:p>
        </p:txBody>
      </p:sp>
      <p:sp>
        <p:nvSpPr>
          <p:cNvPr id="7" name="Bullet text 1"/>
          <p:cNvSpPr/>
          <p:nvPr/>
        </p:nvSpPr>
        <p:spPr>
          <a:xfrm>
            <a:off x="976311" y="1280519"/>
            <a:ext cx="3571875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Основни източници на парникови газове</a:t>
            </a:r>
            <a:endParaRPr lang="en-US" sz="1500" dirty="0"/>
          </a:p>
        </p:txBody>
      </p:sp>
      <p:sp>
        <p:nvSpPr>
          <p:cNvPr id="8" name="Index border 2"/>
          <p:cNvSpPr/>
          <p:nvPr/>
        </p:nvSpPr>
        <p:spPr>
          <a:xfrm>
            <a:off x="528638" y="1785945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Index 2"/>
          <p:cNvSpPr/>
          <p:nvPr/>
        </p:nvSpPr>
        <p:spPr>
          <a:xfrm>
            <a:off x="523875" y="1808194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2</a:t>
            </a:r>
            <a:endParaRPr lang="en-US" sz="1400" dirty="0"/>
          </a:p>
        </p:txBody>
      </p:sp>
      <p:sp>
        <p:nvSpPr>
          <p:cNvPr id="10" name="Bullet text 2"/>
          <p:cNvSpPr/>
          <p:nvPr/>
        </p:nvSpPr>
        <p:spPr>
          <a:xfrm>
            <a:off x="976310" y="1721973"/>
            <a:ext cx="3571875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Необходимост от устойчиви решения</a:t>
            </a:r>
            <a:endParaRPr lang="en-US" sz="1500" dirty="0"/>
          </a:p>
        </p:txBody>
      </p:sp>
      <p:sp>
        <p:nvSpPr>
          <p:cNvPr id="11" name="Index border 3"/>
          <p:cNvSpPr/>
          <p:nvPr/>
        </p:nvSpPr>
        <p:spPr>
          <a:xfrm>
            <a:off x="528638" y="2266823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2" name="Index 3"/>
          <p:cNvSpPr/>
          <p:nvPr/>
        </p:nvSpPr>
        <p:spPr>
          <a:xfrm>
            <a:off x="523875" y="2269455"/>
            <a:ext cx="285750" cy="285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Bullet text 3"/>
          <p:cNvSpPr/>
          <p:nvPr/>
        </p:nvSpPr>
        <p:spPr>
          <a:xfrm>
            <a:off x="976312" y="2234469"/>
            <a:ext cx="4014206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Идентични проблеми в трансграничния регион</a:t>
            </a:r>
            <a:endParaRPr lang="en-US" sz="1500" dirty="0"/>
          </a:p>
        </p:txBody>
      </p:sp>
      <p:sp>
        <p:nvSpPr>
          <p:cNvPr id="14" name="Index border 4"/>
          <p:cNvSpPr/>
          <p:nvPr/>
        </p:nvSpPr>
        <p:spPr>
          <a:xfrm>
            <a:off x="536947" y="2721404"/>
            <a:ext cx="277441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5" name="Index 4"/>
          <p:cNvSpPr/>
          <p:nvPr/>
        </p:nvSpPr>
        <p:spPr>
          <a:xfrm>
            <a:off x="544375" y="2757566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Bullet text 4"/>
          <p:cNvSpPr/>
          <p:nvPr/>
        </p:nvSpPr>
        <p:spPr>
          <a:xfrm>
            <a:off x="967823" y="2662113"/>
            <a:ext cx="4014206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Недостиг и лоша поддръжка на зелени площи</a:t>
            </a:r>
            <a:endParaRPr lang="en-US" sz="1500" dirty="0"/>
          </a:p>
        </p:txBody>
      </p:sp>
      <p:sp>
        <p:nvSpPr>
          <p:cNvPr id="17" name="Index border 5"/>
          <p:cNvSpPr/>
          <p:nvPr/>
        </p:nvSpPr>
        <p:spPr>
          <a:xfrm>
            <a:off x="528638" y="3195690"/>
            <a:ext cx="285750" cy="28575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8" name="Index 5"/>
          <p:cNvSpPr/>
          <p:nvPr/>
        </p:nvSpPr>
        <p:spPr>
          <a:xfrm>
            <a:off x="523875" y="3251173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5</a:t>
            </a:r>
            <a:endParaRPr lang="en-US" sz="1400" dirty="0"/>
          </a:p>
        </p:txBody>
      </p:sp>
      <p:sp>
        <p:nvSpPr>
          <p:cNvPr id="19" name="Bullet text 5"/>
          <p:cNvSpPr/>
          <p:nvPr/>
        </p:nvSpPr>
        <p:spPr>
          <a:xfrm>
            <a:off x="946637" y="3161359"/>
            <a:ext cx="3913740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Липса на информираност и осведоменост сред гражданите</a:t>
            </a:r>
            <a:endParaRPr lang="en-US" sz="1500" dirty="0"/>
          </a:p>
        </p:txBody>
      </p:sp>
      <p:sp>
        <p:nvSpPr>
          <p:cNvPr id="20" name="StaticPath"/>
          <p:cNvSpPr/>
          <p:nvPr/>
        </p:nvSpPr>
        <p:spPr>
          <a:xfrm rot="1504800">
            <a:off x="-297477" y="4443374"/>
            <a:ext cx="1143000" cy="1143000"/>
          </a:xfrm>
          <a:prstGeom prst="rect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21" name="StaticPath"/>
          <p:cNvSpPr/>
          <p:nvPr/>
        </p:nvSpPr>
        <p:spPr>
          <a:xfrm rot="11315400">
            <a:off x="8210965" y="4330437"/>
            <a:ext cx="1428750" cy="1428750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94ABAAFF-BEF9-CE39-3AF2-3BD1FE3393E5}"/>
              </a:ext>
            </a:extLst>
          </p:cNvPr>
          <p:cNvSpPr/>
          <p:nvPr/>
        </p:nvSpPr>
        <p:spPr>
          <a:xfrm>
            <a:off x="2647536" y="4174813"/>
            <a:ext cx="5297556" cy="9304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bg-BG" sz="20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Идентифицирани общи проблеми и предизвикателства</a:t>
            </a:r>
            <a:endParaRPr lang="en-US" sz="2000" dirty="0"/>
          </a:p>
        </p:txBody>
      </p:sp>
      <p:sp>
        <p:nvSpPr>
          <p:cNvPr id="23" name="Index 1">
            <a:extLst>
              <a:ext uri="{FF2B5EF4-FFF2-40B4-BE49-F238E27FC236}">
                <a16:creationId xmlns:a16="http://schemas.microsoft.com/office/drawing/2014/main" id="{BF518137-02F5-6742-7C10-B19ED44411C0}"/>
              </a:ext>
            </a:extLst>
          </p:cNvPr>
          <p:cNvSpPr/>
          <p:nvPr/>
        </p:nvSpPr>
        <p:spPr>
          <a:xfrm>
            <a:off x="522056" y="3696214"/>
            <a:ext cx="285750" cy="2302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bg-BG" sz="1400" dirty="0"/>
              <a:t>6</a:t>
            </a:r>
            <a:endParaRPr lang="en-US" sz="1400" dirty="0"/>
          </a:p>
        </p:txBody>
      </p:sp>
      <p:sp>
        <p:nvSpPr>
          <p:cNvPr id="24" name="Index border 1">
            <a:extLst>
              <a:ext uri="{FF2B5EF4-FFF2-40B4-BE49-F238E27FC236}">
                <a16:creationId xmlns:a16="http://schemas.microsoft.com/office/drawing/2014/main" id="{2AE8F34F-A928-A44E-2659-99DB8A631B66}"/>
              </a:ext>
            </a:extLst>
          </p:cNvPr>
          <p:cNvSpPr/>
          <p:nvPr/>
        </p:nvSpPr>
        <p:spPr>
          <a:xfrm>
            <a:off x="528638" y="3662840"/>
            <a:ext cx="285750" cy="261474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5" name="Bullet text 1">
            <a:extLst>
              <a:ext uri="{FF2B5EF4-FFF2-40B4-BE49-F238E27FC236}">
                <a16:creationId xmlns:a16="http://schemas.microsoft.com/office/drawing/2014/main" id="{6E93ED67-E654-1F77-EC30-A6D3EBC9C88C}"/>
              </a:ext>
            </a:extLst>
          </p:cNvPr>
          <p:cNvSpPr/>
          <p:nvPr/>
        </p:nvSpPr>
        <p:spPr>
          <a:xfrm>
            <a:off x="922255" y="3717689"/>
            <a:ext cx="4122320" cy="344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ru-RU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Липса на </a:t>
            </a:r>
            <a:r>
              <a:rPr lang="ru-RU" sz="15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официална</a:t>
            </a:r>
            <a:r>
              <a:rPr lang="ru-RU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политическа</a:t>
            </a:r>
            <a:r>
              <a:rPr lang="ru-RU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рамка и мерки за </a:t>
            </a:r>
            <a:r>
              <a:rPr lang="ru-RU" sz="15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подкрепа</a:t>
            </a:r>
            <a:r>
              <a:rPr lang="ru-RU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на </a:t>
            </a:r>
            <a:r>
              <a:rPr lang="ru-RU" sz="15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градското</a:t>
            </a:r>
            <a:r>
              <a:rPr lang="ru-RU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градинарство</a:t>
            </a:r>
            <a:r>
              <a:rPr lang="en-US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.</a:t>
            </a:r>
            <a:r>
              <a:rPr lang="ru-RU" sz="15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endParaRPr lang="en-US" sz="15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0" y="1666875"/>
            <a:ext cx="5372100" cy="210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3" name="StaticPath"/>
          <p:cNvSpPr/>
          <p:nvPr/>
        </p:nvSpPr>
        <p:spPr>
          <a:xfrm>
            <a:off x="648653" y="408670"/>
            <a:ext cx="257175" cy="257175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>
            <a:off x="938022" y="408670"/>
            <a:ext cx="257175" cy="257175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StaticPath"/>
          <p:cNvSpPr/>
          <p:nvPr/>
        </p:nvSpPr>
        <p:spPr>
          <a:xfrm>
            <a:off x="1228725" y="408670"/>
            <a:ext cx="257175" cy="257175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6" name="Title"/>
          <p:cNvSpPr/>
          <p:nvPr/>
        </p:nvSpPr>
        <p:spPr>
          <a:xfrm>
            <a:off x="485775" y="2333625"/>
            <a:ext cx="2000250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63" b="1" dirty="0" err="1"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Благодар</a:t>
            </a:r>
            <a:r>
              <a:rPr lang="bg-BG" sz="2263" b="1" dirty="0"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я</a:t>
            </a:r>
            <a:r>
              <a:rPr lang="en-US" sz="2263" b="1" dirty="0"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за вниманието!</a:t>
            </a:r>
            <a:endParaRPr lang="en-US" sz="2263" dirty="0"/>
          </a:p>
        </p:txBody>
      </p:sp>
      <p:sp>
        <p:nvSpPr>
          <p:cNvPr id="7" name="StaticPath"/>
          <p:cNvSpPr/>
          <p:nvPr/>
        </p:nvSpPr>
        <p:spPr>
          <a:xfrm>
            <a:off x="10081070" y="287274"/>
            <a:ext cx="500063" cy="500063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/>
          <p:cNvSpPr/>
          <p:nvPr/>
        </p:nvSpPr>
        <p:spPr>
          <a:xfrm>
            <a:off x="6668389" y="3004923"/>
            <a:ext cx="2620328" cy="5029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9" name="StaticPath"/>
          <p:cNvSpPr/>
          <p:nvPr/>
        </p:nvSpPr>
        <p:spPr>
          <a:xfrm>
            <a:off x="6418357" y="3000327"/>
            <a:ext cx="500063" cy="500063"/>
          </a:xfrm>
          <a:prstGeom prst="ellipse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0" name="StaticPath"/>
          <p:cNvSpPr/>
          <p:nvPr/>
        </p:nvSpPr>
        <p:spPr>
          <a:xfrm rot="5397000">
            <a:off x="-533257" y="5178533"/>
            <a:ext cx="2620328" cy="502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1" name="StaticPath"/>
          <p:cNvSpPr/>
          <p:nvPr/>
        </p:nvSpPr>
        <p:spPr>
          <a:xfrm rot="5397000">
            <a:off x="525284" y="3833935"/>
            <a:ext cx="500063" cy="500063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StaticPath"/>
          <p:cNvSpPr/>
          <p:nvPr/>
        </p:nvSpPr>
        <p:spPr>
          <a:xfrm>
            <a:off x="2486025" y="309354"/>
            <a:ext cx="5087178" cy="719299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Градско</a:t>
            </a:r>
            <a:r>
              <a:rPr lang="en-US" sz="200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земеделие</a:t>
            </a:r>
            <a:r>
              <a:rPr lang="en-US" sz="200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в </a:t>
            </a:r>
            <a:r>
              <a:rPr lang="en-US" sz="200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трансграничния</a:t>
            </a:r>
            <a:r>
              <a:rPr lang="en-US" sz="2000" b="1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регион</a:t>
            </a:r>
            <a:endParaRPr lang="en-US" sz="2000" b="1" dirty="0"/>
          </a:p>
          <a:p>
            <a:endParaRPr lang="bg-BG" dirty="0"/>
          </a:p>
        </p:txBody>
      </p:sp>
      <p:sp>
        <p:nvSpPr>
          <p:cNvPr id="13" name="Question topic"/>
          <p:cNvSpPr/>
          <p:nvPr/>
        </p:nvSpPr>
        <p:spPr>
          <a:xfrm>
            <a:off x="3433969" y="3790332"/>
            <a:ext cx="4848639" cy="46863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14" name="Question"/>
          <p:cNvSpPr/>
          <p:nvPr/>
        </p:nvSpPr>
        <p:spPr>
          <a:xfrm>
            <a:off x="6191250" y="1381125"/>
            <a:ext cx="2381250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125" dirty="0"/>
          </a:p>
        </p:txBody>
      </p:sp>
      <p:sp>
        <p:nvSpPr>
          <p:cNvPr id="16" name="StaticPath"/>
          <p:cNvSpPr/>
          <p:nvPr/>
        </p:nvSpPr>
        <p:spPr>
          <a:xfrm>
            <a:off x="8843963" y="3512439"/>
            <a:ext cx="40005" cy="11430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BE2CA0C7-38E8-FC69-7BF4-CDECFD6E10DC}"/>
              </a:ext>
            </a:extLst>
          </p:cNvPr>
          <p:cNvSpPr txBox="1"/>
          <p:nvPr/>
        </p:nvSpPr>
        <p:spPr>
          <a:xfrm>
            <a:off x="6303023" y="1663945"/>
            <a:ext cx="284097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Местна инициативна група Плевен</a:t>
            </a:r>
          </a:p>
          <a:p>
            <a:r>
              <a:rPr lang="bg-BG" sz="1300" dirty="0"/>
              <a:t>5800, ул. „В. Левски“ 185</a:t>
            </a:r>
          </a:p>
          <a:p>
            <a:r>
              <a:rPr lang="en-US" sz="1300" dirty="0"/>
              <a:t>migpleven@gmail.com</a:t>
            </a:r>
            <a:endParaRPr lang="bg-BG" sz="1300" dirty="0"/>
          </a:p>
        </p:txBody>
      </p:sp>
      <p:pic>
        <p:nvPicPr>
          <p:cNvPr id="18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AF8669E5-1634-C009-D709-98C54D311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46" y="3808449"/>
            <a:ext cx="2003772" cy="810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DA970-9697-91AB-ADCB-9B16833ED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ticPath">
            <a:extLst>
              <a:ext uri="{FF2B5EF4-FFF2-40B4-BE49-F238E27FC236}">
                <a16:creationId xmlns:a16="http://schemas.microsoft.com/office/drawing/2014/main" id="{B9597082-EF55-989B-A14C-73D21B8DFA8A}"/>
              </a:ext>
            </a:extLst>
          </p:cNvPr>
          <p:cNvSpPr/>
          <p:nvPr/>
        </p:nvSpPr>
        <p:spPr>
          <a:xfrm rot="1438200">
            <a:off x="954334" y="-891622"/>
            <a:ext cx="1543050" cy="1543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>
            <a:extLst>
              <a:ext uri="{FF2B5EF4-FFF2-40B4-BE49-F238E27FC236}">
                <a16:creationId xmlns:a16="http://schemas.microsoft.com/office/drawing/2014/main" id="{1BDC5384-F105-872C-2EC2-93F8211456D9}"/>
              </a:ext>
            </a:extLst>
          </p:cNvPr>
          <p:cNvSpPr/>
          <p:nvPr/>
        </p:nvSpPr>
        <p:spPr>
          <a:xfrm rot="18497400">
            <a:off x="7552059" y="4167658"/>
            <a:ext cx="1797368" cy="1797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>
            <a:extLst>
              <a:ext uri="{FF2B5EF4-FFF2-40B4-BE49-F238E27FC236}">
                <a16:creationId xmlns:a16="http://schemas.microsoft.com/office/drawing/2014/main" id="{8F2E4DBD-C48C-F72D-70E7-23FBAD3BA227}"/>
              </a:ext>
            </a:extLst>
          </p:cNvPr>
          <p:cNvSpPr/>
          <p:nvPr/>
        </p:nvSpPr>
        <p:spPr>
          <a:xfrm>
            <a:off x="6767675" y="1819810"/>
            <a:ext cx="3366135" cy="460058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9" name="StaticPath">
            <a:extLst>
              <a:ext uri="{FF2B5EF4-FFF2-40B4-BE49-F238E27FC236}">
                <a16:creationId xmlns:a16="http://schemas.microsoft.com/office/drawing/2014/main" id="{7B9D7DA0-7519-810A-E1FF-56D8097B0218}"/>
              </a:ext>
            </a:extLst>
          </p:cNvPr>
          <p:cNvSpPr/>
          <p:nvPr/>
        </p:nvSpPr>
        <p:spPr>
          <a:xfrm>
            <a:off x="6534789" y="1814095"/>
            <a:ext cx="465772" cy="465773"/>
          </a:xfrm>
          <a:prstGeom prst="ellipse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EC40008B-E31E-C88C-736F-1CF74D0C96EC}"/>
              </a:ext>
            </a:extLst>
          </p:cNvPr>
          <p:cNvSpPr txBox="1"/>
          <p:nvPr/>
        </p:nvSpPr>
        <p:spPr>
          <a:xfrm>
            <a:off x="259844" y="772998"/>
            <a:ext cx="6395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Попитахме 100 представители на бизнеса, граждански организации и </a:t>
            </a:r>
            <a:r>
              <a:rPr lang="ru-RU" sz="1600" dirty="0" err="1"/>
              <a:t>отделни</a:t>
            </a:r>
            <a:r>
              <a:rPr lang="ru-RU" sz="1600" dirty="0"/>
              <a:t> </a:t>
            </a:r>
            <a:r>
              <a:rPr lang="ru-RU" sz="1600" dirty="0" err="1"/>
              <a:t>граждани</a:t>
            </a:r>
            <a:r>
              <a:rPr lang="ru-RU" sz="1600" dirty="0"/>
              <a:t> от Крайова и Плевен: </a:t>
            </a:r>
          </a:p>
          <a:p>
            <a:pPr algn="just"/>
            <a:r>
              <a:rPr lang="ru-RU" sz="1600" dirty="0" err="1"/>
              <a:t>Каква</a:t>
            </a:r>
            <a:r>
              <a:rPr lang="ru-RU" sz="1600" dirty="0"/>
              <a:t> </a:t>
            </a:r>
            <a:r>
              <a:rPr lang="ru-RU" sz="1600" dirty="0" err="1"/>
              <a:t>според</a:t>
            </a:r>
            <a:r>
              <a:rPr lang="ru-RU" sz="1600" dirty="0"/>
              <a:t> </a:t>
            </a:r>
            <a:r>
              <a:rPr lang="ru-RU" sz="1600" dirty="0" err="1"/>
              <a:t>тях</a:t>
            </a:r>
            <a:r>
              <a:rPr lang="ru-RU" sz="1600" dirty="0"/>
              <a:t> е най-</a:t>
            </a:r>
            <a:r>
              <a:rPr lang="ru-RU" sz="1600" dirty="0" err="1"/>
              <a:t>спешната</a:t>
            </a:r>
            <a:r>
              <a:rPr lang="ru-RU" sz="1600" dirty="0"/>
              <a:t> </a:t>
            </a:r>
            <a:r>
              <a:rPr lang="ru-RU" sz="1600" dirty="0" err="1"/>
              <a:t>подкрепа</a:t>
            </a:r>
            <a:r>
              <a:rPr lang="ru-RU" sz="1600" dirty="0"/>
              <a:t> за </a:t>
            </a:r>
            <a:r>
              <a:rPr lang="ru-RU" sz="1600" dirty="0" err="1"/>
              <a:t>градското</a:t>
            </a:r>
            <a:r>
              <a:rPr lang="ru-RU" sz="1600" dirty="0"/>
              <a:t> </a:t>
            </a:r>
            <a:r>
              <a:rPr lang="ru-RU" sz="1600" dirty="0" err="1"/>
              <a:t>земеделие</a:t>
            </a:r>
            <a:r>
              <a:rPr lang="ru-RU" sz="1600" dirty="0"/>
              <a:t>?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err="1"/>
              <a:t>Ето</a:t>
            </a:r>
            <a:r>
              <a:rPr lang="ru-RU" sz="1600" dirty="0"/>
              <a:t> </a:t>
            </a:r>
            <a:r>
              <a:rPr lang="ru-RU" sz="1600" dirty="0" err="1"/>
              <a:t>техните</a:t>
            </a:r>
            <a:r>
              <a:rPr lang="ru-RU" sz="1600" dirty="0"/>
              <a:t> мнения и </a:t>
            </a:r>
            <a:r>
              <a:rPr lang="ru-RU" sz="1600" dirty="0" err="1"/>
              <a:t>нужди</a:t>
            </a:r>
            <a:r>
              <a:rPr lang="ru-RU" sz="1600" dirty="0"/>
              <a:t>:</a:t>
            </a:r>
          </a:p>
          <a:p>
            <a:pPr algn="just"/>
            <a:r>
              <a:rPr lang="ru-RU" sz="1600" dirty="0"/>
              <a:t>- </a:t>
            </a:r>
            <a:r>
              <a:rPr lang="ru-RU" sz="1600" dirty="0" err="1"/>
              <a:t>По-добър</a:t>
            </a:r>
            <a:r>
              <a:rPr lang="ru-RU" sz="1600" dirty="0"/>
              <a:t> </a:t>
            </a:r>
            <a:r>
              <a:rPr lang="ru-RU" sz="1600" dirty="0" err="1"/>
              <a:t>достъп</a:t>
            </a:r>
            <a:r>
              <a:rPr lang="ru-RU" sz="1600" dirty="0"/>
              <a:t> до </a:t>
            </a:r>
            <a:r>
              <a:rPr lang="ru-RU" sz="1600" dirty="0" err="1"/>
              <a:t>терени</a:t>
            </a:r>
            <a:r>
              <a:rPr lang="ru-RU" sz="1600" dirty="0"/>
              <a:t> в </a:t>
            </a:r>
            <a:r>
              <a:rPr lang="ru-RU" sz="1600" dirty="0" err="1"/>
              <a:t>градска</a:t>
            </a:r>
            <a:r>
              <a:rPr lang="ru-RU" sz="1600" dirty="0"/>
              <a:t> среда;</a:t>
            </a:r>
          </a:p>
          <a:p>
            <a:pPr algn="just"/>
            <a:r>
              <a:rPr lang="ru-RU" sz="1600" dirty="0"/>
              <a:t>- Малки </a:t>
            </a:r>
            <a:r>
              <a:rPr lang="ru-RU" sz="1600" dirty="0" err="1"/>
              <a:t>грантове</a:t>
            </a:r>
            <a:r>
              <a:rPr lang="ru-RU" sz="1600" dirty="0"/>
              <a:t> за </a:t>
            </a:r>
            <a:r>
              <a:rPr lang="ru-RU" sz="1600" dirty="0" err="1"/>
              <a:t>стартиране</a:t>
            </a:r>
            <a:r>
              <a:rPr lang="ru-RU" sz="1600" dirty="0"/>
              <a:t> на </a:t>
            </a:r>
            <a:r>
              <a:rPr lang="ru-RU" sz="1600" dirty="0" err="1"/>
              <a:t>градски</a:t>
            </a:r>
            <a:r>
              <a:rPr lang="ru-RU" sz="1600" dirty="0"/>
              <a:t> </a:t>
            </a:r>
            <a:r>
              <a:rPr lang="ru-RU" sz="1600" dirty="0" err="1"/>
              <a:t>градини</a:t>
            </a:r>
            <a:r>
              <a:rPr lang="ru-RU" sz="1600" dirty="0"/>
              <a:t>;</a:t>
            </a:r>
          </a:p>
          <a:p>
            <a:pPr algn="just"/>
            <a:r>
              <a:rPr lang="ru-RU" sz="1600" dirty="0"/>
              <a:t>- </a:t>
            </a:r>
            <a:r>
              <a:rPr lang="ru-RU" sz="1600" dirty="0" err="1"/>
              <a:t>Схеми</a:t>
            </a:r>
            <a:r>
              <a:rPr lang="ru-RU" sz="1600" dirty="0"/>
              <a:t> за </a:t>
            </a:r>
            <a:r>
              <a:rPr lang="ru-RU" sz="1600" dirty="0" err="1"/>
              <a:t>отдаване</a:t>
            </a:r>
            <a:r>
              <a:rPr lang="ru-RU" sz="1600" dirty="0"/>
              <a:t> под наем на </a:t>
            </a:r>
            <a:r>
              <a:rPr lang="ru-RU" sz="1600" dirty="0" err="1"/>
              <a:t>основна</a:t>
            </a:r>
            <a:r>
              <a:rPr lang="ru-RU" sz="1600" dirty="0"/>
              <a:t> инфраструктура - огради,    </a:t>
            </a:r>
          </a:p>
          <a:p>
            <a:pPr algn="just"/>
            <a:r>
              <a:rPr lang="ru-RU" sz="1600" dirty="0"/>
              <a:t>   </a:t>
            </a:r>
            <a:r>
              <a:rPr lang="ru-RU" sz="1600" dirty="0" err="1"/>
              <a:t>резервоари</a:t>
            </a:r>
            <a:r>
              <a:rPr lang="ru-RU" sz="1600" dirty="0"/>
              <a:t> за </a:t>
            </a:r>
            <a:r>
              <a:rPr lang="ru-RU" sz="1600" dirty="0" err="1"/>
              <a:t>дъждовна</a:t>
            </a:r>
            <a:r>
              <a:rPr lang="ru-RU" sz="1600" dirty="0"/>
              <a:t> вода, </a:t>
            </a:r>
            <a:r>
              <a:rPr lang="ru-RU" sz="1600" dirty="0" err="1"/>
              <a:t>слънчеви</a:t>
            </a:r>
            <a:r>
              <a:rPr lang="ru-RU" sz="1600" dirty="0"/>
              <a:t> панели и </a:t>
            </a:r>
            <a:r>
              <a:rPr lang="ru-RU" sz="1600" dirty="0" err="1"/>
              <a:t>др</a:t>
            </a:r>
            <a:r>
              <a:rPr lang="ru-RU" sz="1600" dirty="0"/>
              <a:t>;</a:t>
            </a:r>
          </a:p>
          <a:p>
            <a:pPr algn="just"/>
            <a:r>
              <a:rPr lang="ru-RU" sz="1600" dirty="0"/>
              <a:t>- </a:t>
            </a:r>
            <a:r>
              <a:rPr lang="ru-RU" sz="1600" dirty="0" err="1"/>
              <a:t>Безплатен</a:t>
            </a:r>
            <a:r>
              <a:rPr lang="ru-RU" sz="1600" dirty="0"/>
              <a:t> </a:t>
            </a:r>
            <a:r>
              <a:rPr lang="ru-RU" sz="1600" dirty="0" err="1"/>
              <a:t>достъп</a:t>
            </a:r>
            <a:r>
              <a:rPr lang="ru-RU" sz="1600" dirty="0"/>
              <a:t> до </a:t>
            </a:r>
            <a:r>
              <a:rPr lang="ru-RU" sz="1600" dirty="0" err="1"/>
              <a:t>фермерски</a:t>
            </a:r>
            <a:r>
              <a:rPr lang="ru-RU" sz="1600" dirty="0"/>
              <a:t> </a:t>
            </a:r>
            <a:r>
              <a:rPr lang="ru-RU" sz="1600" dirty="0" err="1"/>
              <a:t>пазари</a:t>
            </a:r>
            <a:r>
              <a:rPr lang="ru-RU" sz="1600" dirty="0"/>
              <a:t> за </a:t>
            </a:r>
            <a:r>
              <a:rPr lang="ru-RU" sz="1600" dirty="0" err="1"/>
              <a:t>градските</a:t>
            </a:r>
            <a:r>
              <a:rPr lang="ru-RU" sz="1600" dirty="0"/>
              <a:t> </a:t>
            </a:r>
            <a:r>
              <a:rPr lang="ru-RU" sz="1600" dirty="0" err="1"/>
              <a:t>градинари</a:t>
            </a:r>
            <a:r>
              <a:rPr lang="ru-RU" sz="1600" dirty="0"/>
              <a:t>;</a:t>
            </a:r>
          </a:p>
          <a:p>
            <a:pPr algn="just"/>
            <a:r>
              <a:rPr lang="ru-RU" sz="1600" dirty="0"/>
              <a:t>- </a:t>
            </a:r>
            <a:r>
              <a:rPr lang="ru-RU" sz="1600" dirty="0" err="1"/>
              <a:t>Безплатно</a:t>
            </a:r>
            <a:r>
              <a:rPr lang="ru-RU" sz="1600" dirty="0"/>
              <a:t> </a:t>
            </a:r>
            <a:r>
              <a:rPr lang="ru-RU" sz="1600" dirty="0" err="1"/>
              <a:t>ползване</a:t>
            </a:r>
            <a:r>
              <a:rPr lang="ru-RU" sz="1600" dirty="0"/>
              <a:t> на вода и </a:t>
            </a:r>
            <a:r>
              <a:rPr lang="ru-RU" sz="1600" dirty="0" err="1"/>
              <a:t>електричество</a:t>
            </a:r>
            <a:r>
              <a:rPr lang="ru-RU" sz="1600" dirty="0"/>
              <a:t> от </a:t>
            </a:r>
            <a:r>
              <a:rPr lang="ru-RU" sz="1600" dirty="0" err="1"/>
              <a:t>градските</a:t>
            </a:r>
            <a:r>
              <a:rPr lang="ru-RU" sz="1600" dirty="0"/>
              <a:t> </a:t>
            </a:r>
            <a:r>
              <a:rPr lang="ru-RU" sz="1600" dirty="0" err="1"/>
              <a:t>градини</a:t>
            </a:r>
            <a:r>
              <a:rPr lang="ru-RU" sz="1600" dirty="0"/>
              <a:t>;</a:t>
            </a:r>
          </a:p>
          <a:p>
            <a:pPr algn="just"/>
            <a:r>
              <a:rPr lang="en-US" sz="1600" dirty="0"/>
              <a:t>- </a:t>
            </a:r>
            <a:r>
              <a:rPr lang="ru-RU" sz="1600" dirty="0" err="1"/>
              <a:t>Създаване</a:t>
            </a:r>
            <a:r>
              <a:rPr lang="ru-RU" sz="1600" dirty="0"/>
              <a:t> на </a:t>
            </a:r>
            <a:r>
              <a:rPr lang="ru-RU" sz="1600" dirty="0" err="1"/>
              <a:t>платформи</a:t>
            </a:r>
            <a:r>
              <a:rPr lang="ru-RU" sz="1600" dirty="0"/>
              <a:t> за </a:t>
            </a:r>
            <a:r>
              <a:rPr lang="ru-RU" sz="1600" dirty="0" err="1"/>
              <a:t>търговия</a:t>
            </a:r>
            <a:r>
              <a:rPr lang="ru-RU" sz="1600" dirty="0"/>
              <a:t> и дарения на </a:t>
            </a:r>
            <a:r>
              <a:rPr lang="ru-RU" sz="1600" dirty="0" err="1"/>
              <a:t>произведени</a:t>
            </a:r>
            <a:r>
              <a:rPr lang="ru-RU" sz="1600" dirty="0"/>
              <a:t> </a:t>
            </a:r>
            <a:r>
              <a:rPr lang="en-US" sz="1600" dirty="0"/>
              <a:t> </a:t>
            </a:r>
          </a:p>
          <a:p>
            <a:pPr algn="just"/>
            <a:r>
              <a:rPr lang="en-US" sz="1600" dirty="0"/>
              <a:t>   </a:t>
            </a:r>
            <a:r>
              <a:rPr lang="ru-RU" sz="1600" dirty="0" err="1"/>
              <a:t>излишъци</a:t>
            </a:r>
            <a:r>
              <a:rPr lang="ru-RU" sz="1600" dirty="0"/>
              <a:t> от </a:t>
            </a:r>
            <a:r>
              <a:rPr lang="ru-RU" sz="1600" dirty="0" err="1"/>
              <a:t>храна</a:t>
            </a:r>
            <a:r>
              <a:rPr lang="ru-RU" sz="1600" dirty="0"/>
              <a:t> в </a:t>
            </a:r>
            <a:r>
              <a:rPr lang="ru-RU" sz="1600" dirty="0" err="1"/>
              <a:t>градските</a:t>
            </a:r>
            <a:r>
              <a:rPr lang="ru-RU" sz="1600" dirty="0"/>
              <a:t> </a:t>
            </a:r>
            <a:r>
              <a:rPr lang="ru-RU" sz="1600" dirty="0" err="1"/>
              <a:t>градини</a:t>
            </a:r>
            <a:r>
              <a:rPr lang="ru-RU" sz="1600" dirty="0"/>
              <a:t>;</a:t>
            </a:r>
            <a:endParaRPr lang="en-US" sz="1600" dirty="0"/>
          </a:p>
          <a:p>
            <a:pPr algn="just"/>
            <a:r>
              <a:rPr lang="en-US" sz="1600" dirty="0"/>
              <a:t>- </a:t>
            </a:r>
            <a:r>
              <a:rPr lang="ru-RU" sz="1600" dirty="0" err="1"/>
              <a:t>Дейности</a:t>
            </a:r>
            <a:r>
              <a:rPr lang="ru-RU" sz="1600" dirty="0"/>
              <a:t> за доставка на </a:t>
            </a:r>
            <a:r>
              <a:rPr lang="ru-RU" sz="1600" dirty="0" err="1"/>
              <a:t>пресни</a:t>
            </a:r>
            <a:r>
              <a:rPr lang="ru-RU" sz="1600" dirty="0"/>
              <a:t> </a:t>
            </a:r>
            <a:r>
              <a:rPr lang="ru-RU" sz="1600" dirty="0" err="1"/>
              <a:t>продукти</a:t>
            </a:r>
            <a:r>
              <a:rPr lang="ru-RU" sz="1600" dirty="0"/>
              <a:t> от училища за </a:t>
            </a:r>
            <a:r>
              <a:rPr lang="ru-RU" sz="1600" dirty="0" err="1"/>
              <a:t>градско</a:t>
            </a:r>
            <a:r>
              <a:rPr lang="ru-RU" sz="1600" dirty="0"/>
              <a:t> </a:t>
            </a:r>
            <a:endParaRPr lang="en-US" sz="1600" dirty="0"/>
          </a:p>
          <a:p>
            <a:pPr algn="just"/>
            <a:r>
              <a:rPr lang="en-US" sz="1600" dirty="0"/>
              <a:t>   </a:t>
            </a:r>
            <a:r>
              <a:rPr lang="ru-RU" sz="1600" dirty="0" err="1"/>
              <a:t>градинарство</a:t>
            </a:r>
            <a:r>
              <a:rPr lang="ru-RU" sz="1600" dirty="0"/>
              <a:t>, </a:t>
            </a:r>
            <a:r>
              <a:rPr lang="ru-RU" sz="1600" dirty="0" err="1"/>
              <a:t>болници</a:t>
            </a:r>
            <a:r>
              <a:rPr lang="ru-RU" sz="1600" dirty="0"/>
              <a:t>, </a:t>
            </a:r>
            <a:r>
              <a:rPr lang="ru-RU" sz="1600" dirty="0" err="1"/>
              <a:t>домове</a:t>
            </a:r>
            <a:r>
              <a:rPr lang="ru-RU" sz="1600" dirty="0"/>
              <a:t> за </a:t>
            </a:r>
            <a:r>
              <a:rPr lang="ru-RU" sz="1600" dirty="0" err="1"/>
              <a:t>възрастни</a:t>
            </a:r>
            <a:r>
              <a:rPr lang="ru-RU" sz="1600" dirty="0"/>
              <a:t> хора.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182300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-1491139" y="529542"/>
            <a:ext cx="3577590" cy="642938"/>
          </a:xfrm>
          <a:prstGeom prst="rect">
            <a:avLst/>
          </a:prstGeom>
          <a:solidFill>
            <a:schemeClr val="bg2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/>
          <p:cNvSpPr/>
          <p:nvPr/>
        </p:nvSpPr>
        <p:spPr>
          <a:xfrm>
            <a:off x="1743218" y="533733"/>
            <a:ext cx="634365" cy="63436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Title"/>
          <p:cNvSpPr/>
          <p:nvPr/>
        </p:nvSpPr>
        <p:spPr>
          <a:xfrm rot="16200000">
            <a:off x="1143000" y="1905000"/>
            <a:ext cx="4762500" cy="952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5167" b="1" dirty="0">
                <a:solidFill>
                  <a:srgbClr val="FFFFFF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</a:t>
            </a:r>
            <a:endParaRPr lang="en-US" sz="5167" dirty="0"/>
          </a:p>
        </p:txBody>
      </p:sp>
      <p:sp>
        <p:nvSpPr>
          <p:cNvPr id="6" name="StaticPath"/>
          <p:cNvSpPr/>
          <p:nvPr/>
        </p:nvSpPr>
        <p:spPr>
          <a:xfrm>
            <a:off x="8337280" y="3858816"/>
            <a:ext cx="282893" cy="282893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/>
          <p:cNvSpPr/>
          <p:nvPr/>
        </p:nvSpPr>
        <p:spPr>
          <a:xfrm>
            <a:off x="8338614" y="4185142"/>
            <a:ext cx="285750" cy="2857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/>
          <p:cNvSpPr/>
          <p:nvPr/>
        </p:nvSpPr>
        <p:spPr>
          <a:xfrm>
            <a:off x="8336899" y="4518851"/>
            <a:ext cx="285750" cy="285750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0" name="Form 1 title"/>
          <p:cNvSpPr/>
          <p:nvPr/>
        </p:nvSpPr>
        <p:spPr>
          <a:xfrm>
            <a:off x="4811554" y="439150"/>
            <a:ext cx="3801809" cy="2583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767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</a:t>
            </a:r>
            <a:endParaRPr lang="en-US" sz="1767" dirty="0"/>
          </a:p>
        </p:txBody>
      </p:sp>
      <p:sp>
        <p:nvSpPr>
          <p:cNvPr id="11" name="Form 1 text"/>
          <p:cNvSpPr/>
          <p:nvPr/>
        </p:nvSpPr>
        <p:spPr>
          <a:xfrm>
            <a:off x="4860607" y="840581"/>
            <a:ext cx="3571875" cy="1770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3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endParaRPr lang="en-US" sz="1233" dirty="0"/>
          </a:p>
        </p:txBody>
      </p:sp>
      <p:sp>
        <p:nvSpPr>
          <p:cNvPr id="12" name="StaticPath"/>
          <p:cNvSpPr/>
          <p:nvPr/>
        </p:nvSpPr>
        <p:spPr>
          <a:xfrm>
            <a:off x="2377583" y="1769165"/>
            <a:ext cx="4854416" cy="1888435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txBody>
          <a:bodyPr/>
          <a:lstStyle/>
          <a:p>
            <a:pPr algn="just"/>
            <a:r>
              <a:rPr lang="ru-RU" sz="2000" dirty="0"/>
              <a:t>Подобряване на </a:t>
            </a:r>
            <a:r>
              <a:rPr lang="ru-RU" sz="2000" dirty="0" err="1"/>
              <a:t>зелената</a:t>
            </a:r>
            <a:r>
              <a:rPr lang="ru-RU" sz="2000" dirty="0"/>
              <a:t> инфраструктура в </a:t>
            </a:r>
            <a:r>
              <a:rPr lang="ru-RU" sz="2000" dirty="0" err="1"/>
              <a:t>градската</a:t>
            </a:r>
            <a:r>
              <a:rPr lang="ru-RU" sz="2000" dirty="0"/>
              <a:t> среда</a:t>
            </a:r>
            <a:r>
              <a:rPr lang="en-US" sz="2000" dirty="0"/>
              <a:t>, </a:t>
            </a:r>
            <a:r>
              <a:rPr lang="ru-RU" sz="2000" dirty="0" err="1"/>
              <a:t>поддържане</a:t>
            </a:r>
            <a:r>
              <a:rPr lang="ru-RU" sz="2000" dirty="0"/>
              <a:t> на </a:t>
            </a:r>
            <a:r>
              <a:rPr lang="ru-RU" sz="2000" dirty="0" err="1"/>
              <a:t>биоразнообразието</a:t>
            </a:r>
            <a:r>
              <a:rPr lang="ru-RU" sz="2000" dirty="0"/>
              <a:t> и </a:t>
            </a:r>
            <a:r>
              <a:rPr lang="ru-RU" sz="2000" dirty="0" err="1"/>
              <a:t>смекчаване</a:t>
            </a:r>
            <a:r>
              <a:rPr lang="ru-RU" sz="2000" dirty="0"/>
              <a:t> на </a:t>
            </a:r>
            <a:r>
              <a:rPr lang="ru-RU" sz="2000" dirty="0" err="1"/>
              <a:t>замърсяването</a:t>
            </a:r>
            <a:r>
              <a:rPr lang="ru-RU" sz="2000" dirty="0"/>
              <a:t> чрез </a:t>
            </a:r>
            <a:r>
              <a:rPr lang="ru-RU" sz="2000" dirty="0" err="1"/>
              <a:t>създаване</a:t>
            </a:r>
            <a:r>
              <a:rPr lang="ru-RU" sz="2000" dirty="0"/>
              <a:t> на мрежа от </a:t>
            </a:r>
            <a:r>
              <a:rPr lang="ru-RU" sz="2000" dirty="0" err="1"/>
              <a:t>земеделски</a:t>
            </a:r>
            <a:r>
              <a:rPr lang="ru-RU" sz="2000" dirty="0"/>
              <a:t> </a:t>
            </a:r>
            <a:r>
              <a:rPr lang="ru-RU" sz="2000" dirty="0" err="1"/>
              <a:t>градини</a:t>
            </a:r>
            <a:r>
              <a:rPr lang="ru-RU" sz="2000" dirty="0"/>
              <a:t> в </a:t>
            </a:r>
            <a:r>
              <a:rPr lang="ru-RU" sz="2000" dirty="0" err="1"/>
              <a:t>градове</a:t>
            </a:r>
            <a:r>
              <a:rPr lang="ru-RU" sz="2000" dirty="0"/>
              <a:t> с над 20 000 жители. </a:t>
            </a:r>
            <a:endParaRPr lang="bg-BG" sz="2000" dirty="0"/>
          </a:p>
        </p:txBody>
      </p:sp>
      <p:sp>
        <p:nvSpPr>
          <p:cNvPr id="13" name="Form 2 text"/>
          <p:cNvSpPr/>
          <p:nvPr/>
        </p:nvSpPr>
        <p:spPr>
          <a:xfrm>
            <a:off x="4850749" y="3263265"/>
            <a:ext cx="2381250" cy="9712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3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endParaRPr lang="en-US" sz="1233" dirty="0"/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4F83D90D-3398-0BD8-953A-8CBA0FBEAE14}"/>
              </a:ext>
            </a:extLst>
          </p:cNvPr>
          <p:cNvSpPr txBox="1"/>
          <p:nvPr/>
        </p:nvSpPr>
        <p:spPr>
          <a:xfrm>
            <a:off x="3105978" y="568309"/>
            <a:ext cx="4126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ОСНОВНА ЦЕЛ НА ПРОЕКТА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863D1-B1FE-D5B6-C262-47F54D0FD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ticPath">
            <a:extLst>
              <a:ext uri="{FF2B5EF4-FFF2-40B4-BE49-F238E27FC236}">
                <a16:creationId xmlns:a16="http://schemas.microsoft.com/office/drawing/2014/main" id="{65CE27CF-CF1B-23C5-F3AD-2414A9BBCFD0}"/>
              </a:ext>
            </a:extLst>
          </p:cNvPr>
          <p:cNvSpPr/>
          <p:nvPr/>
        </p:nvSpPr>
        <p:spPr>
          <a:xfrm rot="1438200">
            <a:off x="954334" y="-891622"/>
            <a:ext cx="1543050" cy="1543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>
            <a:extLst>
              <a:ext uri="{FF2B5EF4-FFF2-40B4-BE49-F238E27FC236}">
                <a16:creationId xmlns:a16="http://schemas.microsoft.com/office/drawing/2014/main" id="{C24B053B-0976-4822-0504-9FAB259EC0CA}"/>
              </a:ext>
            </a:extLst>
          </p:cNvPr>
          <p:cNvSpPr/>
          <p:nvPr/>
        </p:nvSpPr>
        <p:spPr>
          <a:xfrm rot="18497400">
            <a:off x="7552059" y="4167658"/>
            <a:ext cx="1797368" cy="1797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>
            <a:extLst>
              <a:ext uri="{FF2B5EF4-FFF2-40B4-BE49-F238E27FC236}">
                <a16:creationId xmlns:a16="http://schemas.microsoft.com/office/drawing/2014/main" id="{A04E455D-2278-56C0-07D5-E5846E6C4532}"/>
              </a:ext>
            </a:extLst>
          </p:cNvPr>
          <p:cNvSpPr/>
          <p:nvPr/>
        </p:nvSpPr>
        <p:spPr>
          <a:xfrm>
            <a:off x="7301878" y="3143283"/>
            <a:ext cx="3366135" cy="460058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 dirty="0"/>
          </a:p>
        </p:txBody>
      </p:sp>
      <p:sp>
        <p:nvSpPr>
          <p:cNvPr id="9" name="StaticPath">
            <a:extLst>
              <a:ext uri="{FF2B5EF4-FFF2-40B4-BE49-F238E27FC236}">
                <a16:creationId xmlns:a16="http://schemas.microsoft.com/office/drawing/2014/main" id="{D53492F6-AA03-85E3-B709-4E029EF068BD}"/>
              </a:ext>
            </a:extLst>
          </p:cNvPr>
          <p:cNvSpPr/>
          <p:nvPr/>
        </p:nvSpPr>
        <p:spPr>
          <a:xfrm>
            <a:off x="7116228" y="3140425"/>
            <a:ext cx="465772" cy="465773"/>
          </a:xfrm>
          <a:prstGeom prst="ellipse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EBBD9B5B-9AC7-1C25-5D4E-6D65C9F96C5F}"/>
              </a:ext>
            </a:extLst>
          </p:cNvPr>
          <p:cNvSpPr txBox="1"/>
          <p:nvPr/>
        </p:nvSpPr>
        <p:spPr>
          <a:xfrm>
            <a:off x="693046" y="852511"/>
            <a:ext cx="6395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z-Cyrl-AZ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разлика от т.нар. класическа форма на селско стопанство и земеделие, градското земеделие използва и поддържа зелените и често запустели площи в населените места като използва типично градски ресурси (като въглеродни емисии, по-топла с 2-3 градуса околна среда, органични отпадъци под формата на компост и дъждовна вода за напояване). То стимулира пряката връзка с крайните потребители като формира част от градската хранителна система, и има пряко положително въздействие върху градската екология. Градските земеделски практики могат да допринесат за поддръжка на зелените площи в града, като в същото време отдава чиста и здравословна храна на детските ясли, градини и училища. Поради липсата на подходящи и свободни терени или парцели в града и деградация на почвите, в следствие на асфалтиране и други дейности, се етаблират други практики за отглеждане на зеленчуци и плодове като хидропоника, аеропоника, аквапоника и повдигнати лехи. Съгласно данни на Организацията по прехрана и земеделие (</a:t>
            </a: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FAO) </a:t>
            </a:r>
            <a:r>
              <a:rPr lang="az-Cyrl-AZ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към ООН, 800 милиона хора по света практикуват градско земеделие.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AB66ABD9-167C-22E6-B194-C7D3D3C1217E}"/>
              </a:ext>
            </a:extLst>
          </p:cNvPr>
          <p:cNvSpPr txBox="1"/>
          <p:nvPr/>
        </p:nvSpPr>
        <p:spPr>
          <a:xfrm>
            <a:off x="4353209" y="320671"/>
            <a:ext cx="369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Необходимост от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93439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57F53-B47E-8992-CF89-601B1168D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>
            <a:extLst>
              <a:ext uri="{FF2B5EF4-FFF2-40B4-BE49-F238E27FC236}">
                <a16:creationId xmlns:a16="http://schemas.microsoft.com/office/drawing/2014/main" id="{18959A02-32E5-E4E3-37AC-1B7479A93F67}"/>
              </a:ext>
            </a:extLst>
          </p:cNvPr>
          <p:cNvSpPr/>
          <p:nvPr/>
        </p:nvSpPr>
        <p:spPr>
          <a:xfrm>
            <a:off x="-1491139" y="529542"/>
            <a:ext cx="3577590" cy="642938"/>
          </a:xfrm>
          <a:prstGeom prst="rect">
            <a:avLst/>
          </a:prstGeom>
          <a:solidFill>
            <a:schemeClr val="bg2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taticPath">
            <a:extLst>
              <a:ext uri="{FF2B5EF4-FFF2-40B4-BE49-F238E27FC236}">
                <a16:creationId xmlns:a16="http://schemas.microsoft.com/office/drawing/2014/main" id="{1E765750-DBE0-6334-4287-B71CEC898B71}"/>
              </a:ext>
            </a:extLst>
          </p:cNvPr>
          <p:cNvSpPr/>
          <p:nvPr/>
        </p:nvSpPr>
        <p:spPr>
          <a:xfrm>
            <a:off x="1743218" y="533733"/>
            <a:ext cx="634365" cy="63436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A5CEAE14-E5B9-2F8D-3B14-23F696668DB0}"/>
              </a:ext>
            </a:extLst>
          </p:cNvPr>
          <p:cNvSpPr/>
          <p:nvPr/>
        </p:nvSpPr>
        <p:spPr>
          <a:xfrm rot="16200000">
            <a:off x="1143000" y="1905000"/>
            <a:ext cx="4762500" cy="952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5167" b="1" dirty="0">
                <a:solidFill>
                  <a:srgbClr val="FFFFFF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</a:t>
            </a:r>
            <a:endParaRPr lang="en-US" sz="5167" dirty="0"/>
          </a:p>
        </p:txBody>
      </p:sp>
      <p:sp>
        <p:nvSpPr>
          <p:cNvPr id="6" name="StaticPath">
            <a:extLst>
              <a:ext uri="{FF2B5EF4-FFF2-40B4-BE49-F238E27FC236}">
                <a16:creationId xmlns:a16="http://schemas.microsoft.com/office/drawing/2014/main" id="{6EC73886-AF9F-1F35-029B-6EFF1F2F28C5}"/>
              </a:ext>
            </a:extLst>
          </p:cNvPr>
          <p:cNvSpPr/>
          <p:nvPr/>
        </p:nvSpPr>
        <p:spPr>
          <a:xfrm>
            <a:off x="8337280" y="3858816"/>
            <a:ext cx="282893" cy="282893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>
            <a:extLst>
              <a:ext uri="{FF2B5EF4-FFF2-40B4-BE49-F238E27FC236}">
                <a16:creationId xmlns:a16="http://schemas.microsoft.com/office/drawing/2014/main" id="{35FAE098-6AFE-A0C7-65AF-7E84AAB27668}"/>
              </a:ext>
            </a:extLst>
          </p:cNvPr>
          <p:cNvSpPr/>
          <p:nvPr/>
        </p:nvSpPr>
        <p:spPr>
          <a:xfrm>
            <a:off x="8338614" y="4185142"/>
            <a:ext cx="285750" cy="2857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>
            <a:extLst>
              <a:ext uri="{FF2B5EF4-FFF2-40B4-BE49-F238E27FC236}">
                <a16:creationId xmlns:a16="http://schemas.microsoft.com/office/drawing/2014/main" id="{C052D1B4-4CD4-089B-5D13-2C60F14186F7}"/>
              </a:ext>
            </a:extLst>
          </p:cNvPr>
          <p:cNvSpPr/>
          <p:nvPr/>
        </p:nvSpPr>
        <p:spPr>
          <a:xfrm>
            <a:off x="8336899" y="4518851"/>
            <a:ext cx="285750" cy="285750"/>
          </a:xfrm>
          <a:prstGeom prst="ellipse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0" name="Form 1 title">
            <a:extLst>
              <a:ext uri="{FF2B5EF4-FFF2-40B4-BE49-F238E27FC236}">
                <a16:creationId xmlns:a16="http://schemas.microsoft.com/office/drawing/2014/main" id="{0D19A958-6588-4AEA-37A5-631531C0AEFF}"/>
              </a:ext>
            </a:extLst>
          </p:cNvPr>
          <p:cNvSpPr/>
          <p:nvPr/>
        </p:nvSpPr>
        <p:spPr>
          <a:xfrm>
            <a:off x="4811554" y="439150"/>
            <a:ext cx="3801809" cy="2583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767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</a:t>
            </a:r>
            <a:endParaRPr lang="en-US" sz="1767" dirty="0"/>
          </a:p>
        </p:txBody>
      </p:sp>
      <p:sp>
        <p:nvSpPr>
          <p:cNvPr id="11" name="Form 1 text">
            <a:extLst>
              <a:ext uri="{FF2B5EF4-FFF2-40B4-BE49-F238E27FC236}">
                <a16:creationId xmlns:a16="http://schemas.microsoft.com/office/drawing/2014/main" id="{30E8A190-F63F-EE69-7E35-A786DADA3926}"/>
              </a:ext>
            </a:extLst>
          </p:cNvPr>
          <p:cNvSpPr/>
          <p:nvPr/>
        </p:nvSpPr>
        <p:spPr>
          <a:xfrm>
            <a:off x="4860607" y="840581"/>
            <a:ext cx="3571875" cy="1770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3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endParaRPr lang="en-US" sz="1233" dirty="0"/>
          </a:p>
        </p:txBody>
      </p:sp>
      <p:sp>
        <p:nvSpPr>
          <p:cNvPr id="13" name="Form 2 text">
            <a:extLst>
              <a:ext uri="{FF2B5EF4-FFF2-40B4-BE49-F238E27FC236}">
                <a16:creationId xmlns:a16="http://schemas.microsoft.com/office/drawing/2014/main" id="{18D045E7-4080-7D9F-43FA-D3DB3CD08BF6}"/>
              </a:ext>
            </a:extLst>
          </p:cNvPr>
          <p:cNvSpPr/>
          <p:nvPr/>
        </p:nvSpPr>
        <p:spPr>
          <a:xfrm>
            <a:off x="4850749" y="3263265"/>
            <a:ext cx="2381250" cy="9712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33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 </a:t>
            </a:r>
            <a:endParaRPr lang="en-US" sz="1233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DB7C99E-1EE1-28EF-8B28-A205FDE0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227" y="546028"/>
            <a:ext cx="3287647" cy="4051443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ED887E69-87D8-EDAA-1656-36BEB3760399}"/>
              </a:ext>
            </a:extLst>
          </p:cNvPr>
          <p:cNvSpPr txBox="1"/>
          <p:nvPr/>
        </p:nvSpPr>
        <p:spPr>
          <a:xfrm>
            <a:off x="927726" y="2202417"/>
            <a:ext cx="2960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2000" b="1" dirty="0"/>
              <a:t>Видове градски градини </a:t>
            </a:r>
            <a:endParaRPr lang="en-BG" sz="2000" b="1" dirty="0"/>
          </a:p>
        </p:txBody>
      </p:sp>
    </p:spTree>
    <p:extLst>
      <p:ext uri="{BB962C8B-B14F-4D97-AF65-F5344CB8AC3E}">
        <p14:creationId xmlns:p14="http://schemas.microsoft.com/office/powerpoint/2010/main" val="333594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24A4B-24A2-6241-83A4-19E1D7474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ticPath">
            <a:extLst>
              <a:ext uri="{FF2B5EF4-FFF2-40B4-BE49-F238E27FC236}">
                <a16:creationId xmlns:a16="http://schemas.microsoft.com/office/drawing/2014/main" id="{120EFAE6-A81D-09D8-03B8-CC24E34F6154}"/>
              </a:ext>
            </a:extLst>
          </p:cNvPr>
          <p:cNvSpPr/>
          <p:nvPr/>
        </p:nvSpPr>
        <p:spPr>
          <a:xfrm rot="1438200">
            <a:off x="954334" y="-891622"/>
            <a:ext cx="1543050" cy="1543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7" name="StaticPath">
            <a:extLst>
              <a:ext uri="{FF2B5EF4-FFF2-40B4-BE49-F238E27FC236}">
                <a16:creationId xmlns:a16="http://schemas.microsoft.com/office/drawing/2014/main" id="{5B792302-EA87-1C91-A207-B19F927784FD}"/>
              </a:ext>
            </a:extLst>
          </p:cNvPr>
          <p:cNvSpPr/>
          <p:nvPr/>
        </p:nvSpPr>
        <p:spPr>
          <a:xfrm rot="18497400">
            <a:off x="7552059" y="4167658"/>
            <a:ext cx="1797368" cy="1797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StaticPath">
            <a:extLst>
              <a:ext uri="{FF2B5EF4-FFF2-40B4-BE49-F238E27FC236}">
                <a16:creationId xmlns:a16="http://schemas.microsoft.com/office/drawing/2014/main" id="{4C3EE85A-E124-778B-E8E6-01332C8F8045}"/>
              </a:ext>
            </a:extLst>
          </p:cNvPr>
          <p:cNvSpPr/>
          <p:nvPr/>
        </p:nvSpPr>
        <p:spPr>
          <a:xfrm>
            <a:off x="7301878" y="3143283"/>
            <a:ext cx="3366135" cy="460058"/>
          </a:xfrm>
          <a:prstGeom prst="rect">
            <a:avLst/>
          </a:prstGeom>
          <a:solidFill>
            <a:srgbClr val="787777"/>
          </a:solidFill>
          <a:ln/>
        </p:spPr>
        <p:txBody>
          <a:bodyPr/>
          <a:lstStyle/>
          <a:p>
            <a:endParaRPr lang="bg-BG" dirty="0"/>
          </a:p>
        </p:txBody>
      </p:sp>
      <p:sp>
        <p:nvSpPr>
          <p:cNvPr id="9" name="StaticPath">
            <a:extLst>
              <a:ext uri="{FF2B5EF4-FFF2-40B4-BE49-F238E27FC236}">
                <a16:creationId xmlns:a16="http://schemas.microsoft.com/office/drawing/2014/main" id="{3049956F-2CBC-E8A6-94AA-229DEDD6178B}"/>
              </a:ext>
            </a:extLst>
          </p:cNvPr>
          <p:cNvSpPr/>
          <p:nvPr/>
        </p:nvSpPr>
        <p:spPr>
          <a:xfrm>
            <a:off x="7116228" y="3140425"/>
            <a:ext cx="465772" cy="465773"/>
          </a:xfrm>
          <a:prstGeom prst="ellipse">
            <a:avLst/>
          </a:prstGeom>
          <a:solidFill>
            <a:srgbClr val="404040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44123033-A537-E727-C397-3020BB9B05B7}"/>
              </a:ext>
            </a:extLst>
          </p:cNvPr>
          <p:cNvSpPr txBox="1"/>
          <p:nvPr/>
        </p:nvSpPr>
        <p:spPr>
          <a:xfrm>
            <a:off x="509173" y="263426"/>
            <a:ext cx="63959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G" sz="1600" b="1" dirty="0"/>
              <a:t>🏫 </a:t>
            </a:r>
          </a:p>
          <a:p>
            <a:r>
              <a:rPr lang="en-GB" sz="1600" b="1" dirty="0"/>
              <a:t>School garden (</a:t>
            </a:r>
            <a:r>
              <a:rPr lang="az-Cyrl-AZ" sz="1600" b="1" dirty="0"/>
              <a:t>Училищна градина)</a:t>
            </a:r>
          </a:p>
          <a:p>
            <a:pPr algn="just"/>
            <a:br>
              <a:rPr lang="az-Cyrl-AZ" sz="1600" dirty="0"/>
            </a:br>
            <a:r>
              <a:rPr lang="az-Cyrl-AZ" sz="1400" dirty="0"/>
              <a:t>Училищните градини се създават в рамките на учебните заведения с цел образователна дейност. Учениците се включват активно в отглеждането на растения, като по този начин развиват практически умения и познания по биология, устойчиво земеделие и хранителна култура. Те насърчават отговорността и работата в екип, и често се използват за интегрирано обучение по различни предмети. Училищната градина също така допринася за озеленяване на пространството и осигурява свежи продукти.</a:t>
            </a:r>
          </a:p>
          <a:p>
            <a:r>
              <a:rPr lang="en-BG" sz="1600" b="1" dirty="0"/>
              <a:t>🏢 </a:t>
            </a:r>
          </a:p>
          <a:p>
            <a:r>
              <a:rPr lang="en-GB" sz="1600" b="1" dirty="0"/>
              <a:t>Rooftop greenhouse / Open-air rooftop (</a:t>
            </a:r>
            <a:r>
              <a:rPr lang="az-Cyrl-AZ" sz="1600" b="1" dirty="0"/>
              <a:t>Оранжерия/открита ферма на покрив)</a:t>
            </a:r>
          </a:p>
          <a:p>
            <a:endParaRPr lang="az-Cyrl-AZ" sz="1600" dirty="0"/>
          </a:p>
          <a:p>
            <a:pPr algn="just"/>
            <a:r>
              <a:rPr lang="az-Cyrl-AZ" sz="1400" dirty="0"/>
              <a:t>Покривното земеделие използва неизползваните пространства върху сгради – като покриви – за отглеждане на култури. То може да бъде с открит достъп (</a:t>
            </a:r>
            <a:r>
              <a:rPr lang="en-GB" sz="1400" dirty="0"/>
              <a:t>open-air rooftop) </a:t>
            </a:r>
            <a:r>
              <a:rPr lang="az-Cyrl-AZ" sz="1400" dirty="0"/>
              <a:t>или под формата на затворени оранжерии (</a:t>
            </a:r>
            <a:r>
              <a:rPr lang="en-GB" sz="1400" dirty="0"/>
              <a:t>rooftop greenhouses), </a:t>
            </a:r>
            <a:r>
              <a:rPr lang="az-Cyrl-AZ" sz="1400" dirty="0"/>
              <a:t>които удължават растителния сезон. Осигурява свежа храна близо до мястото на консумация и намалява разходите за транспорт и съхранение. Подобни системи също допринасят за по-добра енергийна ефективност и изолация на сградите.</a:t>
            </a:r>
          </a:p>
        </p:txBody>
      </p:sp>
    </p:spTree>
    <p:extLst>
      <p:ext uri="{BB962C8B-B14F-4D97-AF65-F5344CB8AC3E}">
        <p14:creationId xmlns:p14="http://schemas.microsoft.com/office/powerpoint/2010/main" val="1568134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4309</TotalTime>
  <Words>3358</Words>
  <Application>Microsoft Office PowerPoint</Application>
  <PresentationFormat>Презентация на цял екран (16:9)</PresentationFormat>
  <Paragraphs>342</Paragraphs>
  <Slides>40</Slides>
  <Notes>39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40</vt:i4>
      </vt:variant>
    </vt:vector>
  </HeadingPairs>
  <TitlesOfParts>
    <vt:vector size="50" baseType="lpstr">
      <vt:lpstr>.AppleSystemUIFont</vt:lpstr>
      <vt:lpstr>Arial</vt:lpstr>
      <vt:lpstr>Calibri</vt:lpstr>
      <vt:lpstr>OpenSans-Bold</vt:lpstr>
      <vt:lpstr>OpenSans-Regular</vt:lpstr>
      <vt:lpstr>UICTFontTextStyleBody</vt:lpstr>
      <vt:lpstr>UICTFontTextStyleEmphasizedBody</vt:lpstr>
      <vt:lpstr>UICTFontTextStyleItalicBody</vt:lpstr>
      <vt:lpstr>Wingdings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Ralitsa Ivanova</cp:lastModifiedBy>
  <cp:revision>3</cp:revision>
  <dcterms:created xsi:type="dcterms:W3CDTF">2025-06-26T15:33:21Z</dcterms:created>
  <dcterms:modified xsi:type="dcterms:W3CDTF">2025-07-01T15:44:51Z</dcterms:modified>
</cp:coreProperties>
</file>