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30" r:id="rId2"/>
    <p:sldId id="408" r:id="rId3"/>
    <p:sldId id="409" r:id="rId4"/>
    <p:sldId id="383" r:id="rId5"/>
    <p:sldId id="385" r:id="rId6"/>
    <p:sldId id="386" r:id="rId7"/>
    <p:sldId id="387" r:id="rId8"/>
    <p:sldId id="393" r:id="rId9"/>
    <p:sldId id="407" r:id="rId10"/>
    <p:sldId id="384" r:id="rId11"/>
    <p:sldId id="401" r:id="rId12"/>
    <p:sldId id="392" r:id="rId13"/>
    <p:sldId id="396" r:id="rId14"/>
    <p:sldId id="397" r:id="rId15"/>
    <p:sldId id="398" r:id="rId16"/>
    <p:sldId id="400" r:id="rId17"/>
    <p:sldId id="399" r:id="rId18"/>
    <p:sldId id="410" r:id="rId19"/>
    <p:sldId id="411" r:id="rId20"/>
    <p:sldId id="412" r:id="rId21"/>
    <p:sldId id="413" r:id="rId22"/>
    <p:sldId id="414" r:id="rId23"/>
    <p:sldId id="417" r:id="rId24"/>
    <p:sldId id="388" r:id="rId25"/>
    <p:sldId id="402" r:id="rId26"/>
    <p:sldId id="403" r:id="rId27"/>
    <p:sldId id="404" r:id="rId28"/>
    <p:sldId id="405" r:id="rId29"/>
    <p:sldId id="406" r:id="rId30"/>
    <p:sldId id="331" r:id="rId31"/>
  </p:sldIdLst>
  <p:sldSz cx="9906000" cy="6858000" type="A4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700" autoAdjust="0"/>
  </p:normalViewPr>
  <p:slideViewPr>
    <p:cSldViewPr>
      <p:cViewPr varScale="1">
        <p:scale>
          <a:sx n="71" d="100"/>
          <a:sy n="71" d="100"/>
        </p:scale>
        <p:origin x="974" y="3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B92AC4-4E32-437C-BB4E-F7F651B630A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CF301BF-FFE2-40C3-858D-756BDDEED6EB}">
      <dgm:prSet phldrT="[Text]" custT="1"/>
      <dgm:spPr/>
      <dgm:t>
        <a:bodyPr/>
        <a:lstStyle/>
        <a:p>
          <a:r>
            <a:rPr lang="bg-BG" sz="1600" dirty="0">
              <a:solidFill>
                <a:schemeClr val="accent1">
                  <a:lumMod val="75000"/>
                </a:schemeClr>
              </a:solidFill>
            </a:rPr>
            <a:t>Доктор</a:t>
          </a:r>
        </a:p>
      </dgm:t>
    </dgm:pt>
    <dgm:pt modelId="{FF8F75B4-38CD-4EBD-8447-685F8AFB1970}" type="parTrans" cxnId="{E9684462-D918-4855-A93E-62D473E3B358}">
      <dgm:prSet/>
      <dgm:spPr/>
      <dgm:t>
        <a:bodyPr/>
        <a:lstStyle/>
        <a:p>
          <a:endParaRPr lang="bg-BG" sz="1600"/>
        </a:p>
      </dgm:t>
    </dgm:pt>
    <dgm:pt modelId="{5343BD87-469D-45D2-9A77-F79BA2001248}" type="sibTrans" cxnId="{E9684462-D918-4855-A93E-62D473E3B358}">
      <dgm:prSet/>
      <dgm:spPr/>
      <dgm:t>
        <a:bodyPr/>
        <a:lstStyle/>
        <a:p>
          <a:endParaRPr lang="bg-BG" sz="1600"/>
        </a:p>
      </dgm:t>
    </dgm:pt>
    <dgm:pt modelId="{EA878BC5-1E3C-41EB-985C-0E36D19F1DF3}">
      <dgm:prSet phldrT="[Text]" custT="1"/>
      <dgm:spPr/>
      <dgm:t>
        <a:bodyPr/>
        <a:lstStyle/>
        <a:p>
          <a:r>
            <a:rPr lang="bg-BG" sz="1600" dirty="0">
              <a:solidFill>
                <a:schemeClr val="accent1">
                  <a:lumMod val="75000"/>
                </a:schemeClr>
              </a:solidFill>
            </a:rPr>
            <a:t>Бакалавър</a:t>
          </a:r>
        </a:p>
      </dgm:t>
    </dgm:pt>
    <dgm:pt modelId="{2114C118-852A-4C07-A572-5C2F43BB1F90}" type="parTrans" cxnId="{FE50F9CF-44DD-44E0-847E-0C546AD28D42}">
      <dgm:prSet/>
      <dgm:spPr/>
      <dgm:t>
        <a:bodyPr/>
        <a:lstStyle/>
        <a:p>
          <a:endParaRPr lang="bg-BG" sz="1600"/>
        </a:p>
      </dgm:t>
    </dgm:pt>
    <dgm:pt modelId="{B4C7447B-C0F2-4685-8BBB-F3974FC8B06E}" type="sibTrans" cxnId="{FE50F9CF-44DD-44E0-847E-0C546AD28D42}">
      <dgm:prSet/>
      <dgm:spPr/>
      <dgm:t>
        <a:bodyPr/>
        <a:lstStyle/>
        <a:p>
          <a:endParaRPr lang="bg-BG" sz="1600"/>
        </a:p>
      </dgm:t>
    </dgm:pt>
    <dgm:pt modelId="{3228E64E-B370-429D-9F3D-17AA291F4FE6}">
      <dgm:prSet phldrT="[Text]" custT="1"/>
      <dgm:spPr/>
      <dgm:t>
        <a:bodyPr/>
        <a:lstStyle/>
        <a:p>
          <a:r>
            <a:rPr lang="bg-BG" sz="1600" dirty="0">
              <a:solidFill>
                <a:schemeClr val="accent1">
                  <a:lumMod val="75000"/>
                </a:schemeClr>
              </a:solidFill>
            </a:rPr>
            <a:t>Техник</a:t>
          </a:r>
        </a:p>
      </dgm:t>
    </dgm:pt>
    <dgm:pt modelId="{6F7DE648-B8C6-40F5-B243-D53ED13E4881}" type="parTrans" cxnId="{BE00900B-77EB-4311-B7AB-4CB31935CDE2}">
      <dgm:prSet/>
      <dgm:spPr/>
      <dgm:t>
        <a:bodyPr/>
        <a:lstStyle/>
        <a:p>
          <a:endParaRPr lang="bg-BG" sz="1600"/>
        </a:p>
      </dgm:t>
    </dgm:pt>
    <dgm:pt modelId="{644603B1-347E-4370-8B74-556C26A9EC54}" type="sibTrans" cxnId="{BE00900B-77EB-4311-B7AB-4CB31935CDE2}">
      <dgm:prSet/>
      <dgm:spPr/>
      <dgm:t>
        <a:bodyPr/>
        <a:lstStyle/>
        <a:p>
          <a:endParaRPr lang="bg-BG" sz="1600"/>
        </a:p>
      </dgm:t>
    </dgm:pt>
    <dgm:pt modelId="{1F069E4B-0573-46E8-90DA-108FDF3404B5}">
      <dgm:prSet phldrT="[Text]" custT="1"/>
      <dgm:spPr/>
      <dgm:t>
        <a:bodyPr/>
        <a:lstStyle/>
        <a:p>
          <a:r>
            <a:rPr lang="bg-BG" sz="1600" dirty="0">
              <a:solidFill>
                <a:schemeClr val="accent1">
                  <a:lumMod val="75000"/>
                </a:schemeClr>
              </a:solidFill>
            </a:rPr>
            <a:t>Магистър</a:t>
          </a:r>
        </a:p>
      </dgm:t>
    </dgm:pt>
    <dgm:pt modelId="{C8F3D872-BB85-41C2-AC15-D02AF9D4E8F4}" type="parTrans" cxnId="{BBA605F3-8671-49D3-82A1-A302A2CC9AAB}">
      <dgm:prSet/>
      <dgm:spPr/>
      <dgm:t>
        <a:bodyPr/>
        <a:lstStyle/>
        <a:p>
          <a:endParaRPr lang="bg-BG" sz="1600"/>
        </a:p>
      </dgm:t>
    </dgm:pt>
    <dgm:pt modelId="{F45E342C-0EDB-45B5-BAF9-9B5B9F4AC184}" type="sibTrans" cxnId="{BBA605F3-8671-49D3-82A1-A302A2CC9AAB}">
      <dgm:prSet/>
      <dgm:spPr/>
      <dgm:t>
        <a:bodyPr/>
        <a:lstStyle/>
        <a:p>
          <a:endParaRPr lang="bg-BG" sz="1600"/>
        </a:p>
      </dgm:t>
    </dgm:pt>
    <dgm:pt modelId="{26C9B8E8-D15E-42D2-A0A8-AA9DA1A0882D}" type="pres">
      <dgm:prSet presAssocID="{2BB92AC4-4E32-437C-BB4E-F7F651B630A7}" presName="compositeShape" presStyleCnt="0">
        <dgm:presLayoutVars>
          <dgm:dir/>
          <dgm:resizeHandles/>
        </dgm:presLayoutVars>
      </dgm:prSet>
      <dgm:spPr/>
    </dgm:pt>
    <dgm:pt modelId="{4CC65CF9-2146-4798-89DA-E640E9721FB2}" type="pres">
      <dgm:prSet presAssocID="{2BB92AC4-4E32-437C-BB4E-F7F651B630A7}" presName="pyramid" presStyleLbl="node1" presStyleIdx="0" presStyleCnt="1" custLinFactNeighborX="-56439" custLinFactNeighborY="1319"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33000">
              <a:schemeClr val="accent1">
                <a:lumMod val="60000"/>
                <a:lumOff val="40000"/>
              </a:schemeClr>
            </a:gs>
            <a:gs pos="67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1"/>
        </a:gradFill>
      </dgm:spPr>
    </dgm:pt>
    <dgm:pt modelId="{BFF4D2CF-FD2C-4CD9-A756-44758FB26C55}" type="pres">
      <dgm:prSet presAssocID="{2BB92AC4-4E32-437C-BB4E-F7F651B630A7}" presName="theList" presStyleCnt="0"/>
      <dgm:spPr/>
    </dgm:pt>
    <dgm:pt modelId="{25B43538-34F1-416C-ADAE-4A95856EB2B1}" type="pres">
      <dgm:prSet presAssocID="{0CF301BF-FFE2-40C3-858D-756BDDEED6EB}" presName="aNode" presStyleLbl="fgAcc1" presStyleIdx="0" presStyleCnt="4">
        <dgm:presLayoutVars>
          <dgm:bulletEnabled val="1"/>
        </dgm:presLayoutVars>
      </dgm:prSet>
      <dgm:spPr/>
    </dgm:pt>
    <dgm:pt modelId="{4477CB7A-9EBC-40F9-A3E6-89EEB74141B4}" type="pres">
      <dgm:prSet presAssocID="{0CF301BF-FFE2-40C3-858D-756BDDEED6EB}" presName="aSpace" presStyleCnt="0"/>
      <dgm:spPr/>
    </dgm:pt>
    <dgm:pt modelId="{B19C25F6-B9B4-49A5-AE11-96D633510458}" type="pres">
      <dgm:prSet presAssocID="{1F069E4B-0573-46E8-90DA-108FDF3404B5}" presName="aNode" presStyleLbl="fgAcc1" presStyleIdx="1" presStyleCnt="4">
        <dgm:presLayoutVars>
          <dgm:bulletEnabled val="1"/>
        </dgm:presLayoutVars>
      </dgm:prSet>
      <dgm:spPr/>
    </dgm:pt>
    <dgm:pt modelId="{EA25A3F6-1E07-4F30-B794-2403FBEF2AC1}" type="pres">
      <dgm:prSet presAssocID="{1F069E4B-0573-46E8-90DA-108FDF3404B5}" presName="aSpace" presStyleCnt="0"/>
      <dgm:spPr/>
    </dgm:pt>
    <dgm:pt modelId="{81EFD799-2353-4FE3-A0EF-78099E5610F5}" type="pres">
      <dgm:prSet presAssocID="{EA878BC5-1E3C-41EB-985C-0E36D19F1DF3}" presName="aNode" presStyleLbl="fgAcc1" presStyleIdx="2" presStyleCnt="4">
        <dgm:presLayoutVars>
          <dgm:bulletEnabled val="1"/>
        </dgm:presLayoutVars>
      </dgm:prSet>
      <dgm:spPr/>
    </dgm:pt>
    <dgm:pt modelId="{9BEFEC78-D033-4F84-A69F-7B5C394A1B7A}" type="pres">
      <dgm:prSet presAssocID="{EA878BC5-1E3C-41EB-985C-0E36D19F1DF3}" presName="aSpace" presStyleCnt="0"/>
      <dgm:spPr/>
    </dgm:pt>
    <dgm:pt modelId="{7342615C-65B0-4468-A02A-EA861FDF2DCE}" type="pres">
      <dgm:prSet presAssocID="{3228E64E-B370-429D-9F3D-17AA291F4FE6}" presName="aNode" presStyleLbl="fgAcc1" presStyleIdx="3" presStyleCnt="4">
        <dgm:presLayoutVars>
          <dgm:bulletEnabled val="1"/>
        </dgm:presLayoutVars>
      </dgm:prSet>
      <dgm:spPr/>
    </dgm:pt>
    <dgm:pt modelId="{B9D7AC04-BC01-4136-BAEA-BB48995C7338}" type="pres">
      <dgm:prSet presAssocID="{3228E64E-B370-429D-9F3D-17AA291F4FE6}" presName="aSpace" presStyleCnt="0"/>
      <dgm:spPr/>
    </dgm:pt>
  </dgm:ptLst>
  <dgm:cxnLst>
    <dgm:cxn modelId="{BE00900B-77EB-4311-B7AB-4CB31935CDE2}" srcId="{2BB92AC4-4E32-437C-BB4E-F7F651B630A7}" destId="{3228E64E-B370-429D-9F3D-17AA291F4FE6}" srcOrd="3" destOrd="0" parTransId="{6F7DE648-B8C6-40F5-B243-D53ED13E4881}" sibTransId="{644603B1-347E-4370-8B74-556C26A9EC54}"/>
    <dgm:cxn modelId="{A60DAE35-444D-4644-B8E3-879D6C74C925}" type="presOf" srcId="{EA878BC5-1E3C-41EB-985C-0E36D19F1DF3}" destId="{81EFD799-2353-4FE3-A0EF-78099E5610F5}" srcOrd="0" destOrd="0" presId="urn:microsoft.com/office/officeart/2005/8/layout/pyramid2"/>
    <dgm:cxn modelId="{F93AA03A-F36D-47DB-8D19-62BAD0B19268}" type="presOf" srcId="{3228E64E-B370-429D-9F3D-17AA291F4FE6}" destId="{7342615C-65B0-4468-A02A-EA861FDF2DCE}" srcOrd="0" destOrd="0" presId="urn:microsoft.com/office/officeart/2005/8/layout/pyramid2"/>
    <dgm:cxn modelId="{E9684462-D918-4855-A93E-62D473E3B358}" srcId="{2BB92AC4-4E32-437C-BB4E-F7F651B630A7}" destId="{0CF301BF-FFE2-40C3-858D-756BDDEED6EB}" srcOrd="0" destOrd="0" parTransId="{FF8F75B4-38CD-4EBD-8447-685F8AFB1970}" sibTransId="{5343BD87-469D-45D2-9A77-F79BA2001248}"/>
    <dgm:cxn modelId="{CC27BCAC-68B9-4DB9-9967-725905FDDCDE}" type="presOf" srcId="{2BB92AC4-4E32-437C-BB4E-F7F651B630A7}" destId="{26C9B8E8-D15E-42D2-A0A8-AA9DA1A0882D}" srcOrd="0" destOrd="0" presId="urn:microsoft.com/office/officeart/2005/8/layout/pyramid2"/>
    <dgm:cxn modelId="{FE50F9CF-44DD-44E0-847E-0C546AD28D42}" srcId="{2BB92AC4-4E32-437C-BB4E-F7F651B630A7}" destId="{EA878BC5-1E3C-41EB-985C-0E36D19F1DF3}" srcOrd="2" destOrd="0" parTransId="{2114C118-852A-4C07-A572-5C2F43BB1F90}" sibTransId="{B4C7447B-C0F2-4685-8BBB-F3974FC8B06E}"/>
    <dgm:cxn modelId="{56235EE1-55EE-4546-BE5B-F7587A9D0A7E}" type="presOf" srcId="{1F069E4B-0573-46E8-90DA-108FDF3404B5}" destId="{B19C25F6-B9B4-49A5-AE11-96D633510458}" srcOrd="0" destOrd="0" presId="urn:microsoft.com/office/officeart/2005/8/layout/pyramid2"/>
    <dgm:cxn modelId="{BBA605F3-8671-49D3-82A1-A302A2CC9AAB}" srcId="{2BB92AC4-4E32-437C-BB4E-F7F651B630A7}" destId="{1F069E4B-0573-46E8-90DA-108FDF3404B5}" srcOrd="1" destOrd="0" parTransId="{C8F3D872-BB85-41C2-AC15-D02AF9D4E8F4}" sibTransId="{F45E342C-0EDB-45B5-BAF9-9B5B9F4AC184}"/>
    <dgm:cxn modelId="{0897E9FE-C50B-48C4-8DCB-158BB1EF395A}" type="presOf" srcId="{0CF301BF-FFE2-40C3-858D-756BDDEED6EB}" destId="{25B43538-34F1-416C-ADAE-4A95856EB2B1}" srcOrd="0" destOrd="0" presId="urn:microsoft.com/office/officeart/2005/8/layout/pyramid2"/>
    <dgm:cxn modelId="{84AA14ED-DB51-49A1-94AE-DC1339906178}" type="presParOf" srcId="{26C9B8E8-D15E-42D2-A0A8-AA9DA1A0882D}" destId="{4CC65CF9-2146-4798-89DA-E640E9721FB2}" srcOrd="0" destOrd="0" presId="urn:microsoft.com/office/officeart/2005/8/layout/pyramid2"/>
    <dgm:cxn modelId="{A6663622-38A3-4A5A-8F43-B8761169050B}" type="presParOf" srcId="{26C9B8E8-D15E-42D2-A0A8-AA9DA1A0882D}" destId="{BFF4D2CF-FD2C-4CD9-A756-44758FB26C55}" srcOrd="1" destOrd="0" presId="urn:microsoft.com/office/officeart/2005/8/layout/pyramid2"/>
    <dgm:cxn modelId="{F3C16462-9482-4ABA-BC82-A663A14E997A}" type="presParOf" srcId="{BFF4D2CF-FD2C-4CD9-A756-44758FB26C55}" destId="{25B43538-34F1-416C-ADAE-4A95856EB2B1}" srcOrd="0" destOrd="0" presId="urn:microsoft.com/office/officeart/2005/8/layout/pyramid2"/>
    <dgm:cxn modelId="{D63870B6-8A6D-42FB-9B5F-73DAECF64DC5}" type="presParOf" srcId="{BFF4D2CF-FD2C-4CD9-A756-44758FB26C55}" destId="{4477CB7A-9EBC-40F9-A3E6-89EEB74141B4}" srcOrd="1" destOrd="0" presId="urn:microsoft.com/office/officeart/2005/8/layout/pyramid2"/>
    <dgm:cxn modelId="{F854A8DF-176D-44AC-B040-B7AA73B83E75}" type="presParOf" srcId="{BFF4D2CF-FD2C-4CD9-A756-44758FB26C55}" destId="{B19C25F6-B9B4-49A5-AE11-96D633510458}" srcOrd="2" destOrd="0" presId="urn:microsoft.com/office/officeart/2005/8/layout/pyramid2"/>
    <dgm:cxn modelId="{C211767C-C6CE-49D3-AC8E-A684E1108B77}" type="presParOf" srcId="{BFF4D2CF-FD2C-4CD9-A756-44758FB26C55}" destId="{EA25A3F6-1E07-4F30-B794-2403FBEF2AC1}" srcOrd="3" destOrd="0" presId="urn:microsoft.com/office/officeart/2005/8/layout/pyramid2"/>
    <dgm:cxn modelId="{C82BB65A-05E8-4109-A8D8-8C282753F94F}" type="presParOf" srcId="{BFF4D2CF-FD2C-4CD9-A756-44758FB26C55}" destId="{81EFD799-2353-4FE3-A0EF-78099E5610F5}" srcOrd="4" destOrd="0" presId="urn:microsoft.com/office/officeart/2005/8/layout/pyramid2"/>
    <dgm:cxn modelId="{DE885892-8D50-4A84-8544-B8B672A0E261}" type="presParOf" srcId="{BFF4D2CF-FD2C-4CD9-A756-44758FB26C55}" destId="{9BEFEC78-D033-4F84-A69F-7B5C394A1B7A}" srcOrd="5" destOrd="0" presId="urn:microsoft.com/office/officeart/2005/8/layout/pyramid2"/>
    <dgm:cxn modelId="{3FE17744-5F22-40F4-A313-3B32709DDC5E}" type="presParOf" srcId="{BFF4D2CF-FD2C-4CD9-A756-44758FB26C55}" destId="{7342615C-65B0-4468-A02A-EA861FDF2DCE}" srcOrd="6" destOrd="0" presId="urn:microsoft.com/office/officeart/2005/8/layout/pyramid2"/>
    <dgm:cxn modelId="{7FCE9557-7584-4794-A3F2-09335E25123B}" type="presParOf" srcId="{BFF4D2CF-FD2C-4CD9-A756-44758FB26C55}" destId="{B9D7AC04-BC01-4136-BAEA-BB48995C733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B92AC4-4E32-437C-BB4E-F7F651B630A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CF301BF-FFE2-40C3-858D-756BDDEED6EB}">
      <dgm:prSet phldrT="[Text]" custT="1"/>
      <dgm:spPr/>
      <dgm:t>
        <a:bodyPr/>
        <a:lstStyle/>
        <a:p>
          <a:r>
            <a:rPr lang="bg-BG" sz="1600" dirty="0">
              <a:solidFill>
                <a:schemeClr val="accent1">
                  <a:lumMod val="75000"/>
                </a:schemeClr>
              </a:solidFill>
            </a:rPr>
            <a:t>Доктор</a:t>
          </a:r>
        </a:p>
      </dgm:t>
    </dgm:pt>
    <dgm:pt modelId="{FF8F75B4-38CD-4EBD-8447-685F8AFB1970}" type="parTrans" cxnId="{E9684462-D918-4855-A93E-62D473E3B358}">
      <dgm:prSet/>
      <dgm:spPr/>
      <dgm:t>
        <a:bodyPr/>
        <a:lstStyle/>
        <a:p>
          <a:endParaRPr lang="bg-BG" sz="1600"/>
        </a:p>
      </dgm:t>
    </dgm:pt>
    <dgm:pt modelId="{5343BD87-469D-45D2-9A77-F79BA2001248}" type="sibTrans" cxnId="{E9684462-D918-4855-A93E-62D473E3B358}">
      <dgm:prSet/>
      <dgm:spPr/>
      <dgm:t>
        <a:bodyPr/>
        <a:lstStyle/>
        <a:p>
          <a:endParaRPr lang="bg-BG" sz="1600"/>
        </a:p>
      </dgm:t>
    </dgm:pt>
    <dgm:pt modelId="{EA878BC5-1E3C-41EB-985C-0E36D19F1DF3}">
      <dgm:prSet phldrT="[Text]" custT="1"/>
      <dgm:spPr>
        <a:solidFill>
          <a:srgbClr val="FF0000">
            <a:alpha val="90000"/>
          </a:srgbClr>
        </a:solidFill>
        <a:ln>
          <a:solidFill>
            <a:srgbClr val="C00000"/>
          </a:solidFill>
        </a:ln>
      </dgm:spPr>
      <dgm:t>
        <a:bodyPr/>
        <a:lstStyle/>
        <a:p>
          <a:r>
            <a:rPr lang="bg-BG" sz="1600" dirty="0">
              <a:solidFill>
                <a:schemeClr val="bg1"/>
              </a:solidFill>
            </a:rPr>
            <a:t>Бакалавър</a:t>
          </a:r>
        </a:p>
      </dgm:t>
    </dgm:pt>
    <dgm:pt modelId="{2114C118-852A-4C07-A572-5C2F43BB1F90}" type="parTrans" cxnId="{FE50F9CF-44DD-44E0-847E-0C546AD28D42}">
      <dgm:prSet/>
      <dgm:spPr/>
      <dgm:t>
        <a:bodyPr/>
        <a:lstStyle/>
        <a:p>
          <a:endParaRPr lang="bg-BG" sz="1600"/>
        </a:p>
      </dgm:t>
    </dgm:pt>
    <dgm:pt modelId="{B4C7447B-C0F2-4685-8BBB-F3974FC8B06E}" type="sibTrans" cxnId="{FE50F9CF-44DD-44E0-847E-0C546AD28D42}">
      <dgm:prSet/>
      <dgm:spPr/>
      <dgm:t>
        <a:bodyPr/>
        <a:lstStyle/>
        <a:p>
          <a:endParaRPr lang="bg-BG" sz="1600"/>
        </a:p>
      </dgm:t>
    </dgm:pt>
    <dgm:pt modelId="{3228E64E-B370-429D-9F3D-17AA291F4FE6}">
      <dgm:prSet phldrT="[Text]" custT="1"/>
      <dgm:spPr>
        <a:solidFill>
          <a:srgbClr val="FF0000">
            <a:alpha val="90000"/>
          </a:srgbClr>
        </a:solidFill>
        <a:ln>
          <a:solidFill>
            <a:srgbClr val="C00000"/>
          </a:solidFill>
        </a:ln>
      </dgm:spPr>
      <dgm:t>
        <a:bodyPr/>
        <a:lstStyle/>
        <a:p>
          <a:r>
            <a:rPr lang="bg-BG" sz="1600" dirty="0">
              <a:solidFill>
                <a:schemeClr val="bg1"/>
              </a:solidFill>
            </a:rPr>
            <a:t>Техник</a:t>
          </a:r>
        </a:p>
      </dgm:t>
    </dgm:pt>
    <dgm:pt modelId="{6F7DE648-B8C6-40F5-B243-D53ED13E4881}" type="parTrans" cxnId="{BE00900B-77EB-4311-B7AB-4CB31935CDE2}">
      <dgm:prSet/>
      <dgm:spPr/>
      <dgm:t>
        <a:bodyPr/>
        <a:lstStyle/>
        <a:p>
          <a:endParaRPr lang="bg-BG" sz="1600"/>
        </a:p>
      </dgm:t>
    </dgm:pt>
    <dgm:pt modelId="{644603B1-347E-4370-8B74-556C26A9EC54}" type="sibTrans" cxnId="{BE00900B-77EB-4311-B7AB-4CB31935CDE2}">
      <dgm:prSet/>
      <dgm:spPr/>
      <dgm:t>
        <a:bodyPr/>
        <a:lstStyle/>
        <a:p>
          <a:endParaRPr lang="bg-BG" sz="1600"/>
        </a:p>
      </dgm:t>
    </dgm:pt>
    <dgm:pt modelId="{1F069E4B-0573-46E8-90DA-108FDF3404B5}">
      <dgm:prSet phldrT="[Text]" custT="1"/>
      <dgm:spPr/>
      <dgm:t>
        <a:bodyPr/>
        <a:lstStyle/>
        <a:p>
          <a:r>
            <a:rPr lang="bg-BG" sz="1600" dirty="0">
              <a:solidFill>
                <a:schemeClr val="accent1">
                  <a:lumMod val="75000"/>
                </a:schemeClr>
              </a:solidFill>
            </a:rPr>
            <a:t>Магистър</a:t>
          </a:r>
        </a:p>
      </dgm:t>
    </dgm:pt>
    <dgm:pt modelId="{C8F3D872-BB85-41C2-AC15-D02AF9D4E8F4}" type="parTrans" cxnId="{BBA605F3-8671-49D3-82A1-A302A2CC9AAB}">
      <dgm:prSet/>
      <dgm:spPr/>
      <dgm:t>
        <a:bodyPr/>
        <a:lstStyle/>
        <a:p>
          <a:endParaRPr lang="bg-BG" sz="1600"/>
        </a:p>
      </dgm:t>
    </dgm:pt>
    <dgm:pt modelId="{F45E342C-0EDB-45B5-BAF9-9B5B9F4AC184}" type="sibTrans" cxnId="{BBA605F3-8671-49D3-82A1-A302A2CC9AAB}">
      <dgm:prSet/>
      <dgm:spPr/>
      <dgm:t>
        <a:bodyPr/>
        <a:lstStyle/>
        <a:p>
          <a:endParaRPr lang="bg-BG" sz="1600"/>
        </a:p>
      </dgm:t>
    </dgm:pt>
    <dgm:pt modelId="{26C9B8E8-D15E-42D2-A0A8-AA9DA1A0882D}" type="pres">
      <dgm:prSet presAssocID="{2BB92AC4-4E32-437C-BB4E-F7F651B630A7}" presName="compositeShape" presStyleCnt="0">
        <dgm:presLayoutVars>
          <dgm:dir/>
          <dgm:resizeHandles/>
        </dgm:presLayoutVars>
      </dgm:prSet>
      <dgm:spPr/>
    </dgm:pt>
    <dgm:pt modelId="{4CC65CF9-2146-4798-89DA-E640E9721FB2}" type="pres">
      <dgm:prSet presAssocID="{2BB92AC4-4E32-437C-BB4E-F7F651B630A7}" presName="pyramid" presStyleLbl="node1" presStyleIdx="0" presStyleCnt="1" custLinFactNeighborX="-56439" custLinFactNeighborY="1319"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33000">
              <a:schemeClr val="accent1">
                <a:lumMod val="60000"/>
                <a:lumOff val="40000"/>
              </a:schemeClr>
            </a:gs>
            <a:gs pos="67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1"/>
        </a:gradFill>
      </dgm:spPr>
    </dgm:pt>
    <dgm:pt modelId="{BFF4D2CF-FD2C-4CD9-A756-44758FB26C55}" type="pres">
      <dgm:prSet presAssocID="{2BB92AC4-4E32-437C-BB4E-F7F651B630A7}" presName="theList" presStyleCnt="0"/>
      <dgm:spPr/>
    </dgm:pt>
    <dgm:pt modelId="{25B43538-34F1-416C-ADAE-4A95856EB2B1}" type="pres">
      <dgm:prSet presAssocID="{0CF301BF-FFE2-40C3-858D-756BDDEED6EB}" presName="aNode" presStyleLbl="fgAcc1" presStyleIdx="0" presStyleCnt="4">
        <dgm:presLayoutVars>
          <dgm:bulletEnabled val="1"/>
        </dgm:presLayoutVars>
      </dgm:prSet>
      <dgm:spPr/>
    </dgm:pt>
    <dgm:pt modelId="{4477CB7A-9EBC-40F9-A3E6-89EEB74141B4}" type="pres">
      <dgm:prSet presAssocID="{0CF301BF-FFE2-40C3-858D-756BDDEED6EB}" presName="aSpace" presStyleCnt="0"/>
      <dgm:spPr/>
    </dgm:pt>
    <dgm:pt modelId="{B19C25F6-B9B4-49A5-AE11-96D633510458}" type="pres">
      <dgm:prSet presAssocID="{1F069E4B-0573-46E8-90DA-108FDF3404B5}" presName="aNode" presStyleLbl="fgAcc1" presStyleIdx="1" presStyleCnt="4">
        <dgm:presLayoutVars>
          <dgm:bulletEnabled val="1"/>
        </dgm:presLayoutVars>
      </dgm:prSet>
      <dgm:spPr/>
    </dgm:pt>
    <dgm:pt modelId="{EA25A3F6-1E07-4F30-B794-2403FBEF2AC1}" type="pres">
      <dgm:prSet presAssocID="{1F069E4B-0573-46E8-90DA-108FDF3404B5}" presName="aSpace" presStyleCnt="0"/>
      <dgm:spPr/>
    </dgm:pt>
    <dgm:pt modelId="{81EFD799-2353-4FE3-A0EF-78099E5610F5}" type="pres">
      <dgm:prSet presAssocID="{EA878BC5-1E3C-41EB-985C-0E36D19F1DF3}" presName="aNode" presStyleLbl="fgAcc1" presStyleIdx="2" presStyleCnt="4">
        <dgm:presLayoutVars>
          <dgm:bulletEnabled val="1"/>
        </dgm:presLayoutVars>
      </dgm:prSet>
      <dgm:spPr/>
    </dgm:pt>
    <dgm:pt modelId="{9BEFEC78-D033-4F84-A69F-7B5C394A1B7A}" type="pres">
      <dgm:prSet presAssocID="{EA878BC5-1E3C-41EB-985C-0E36D19F1DF3}" presName="aSpace" presStyleCnt="0"/>
      <dgm:spPr/>
    </dgm:pt>
    <dgm:pt modelId="{7342615C-65B0-4468-A02A-EA861FDF2DCE}" type="pres">
      <dgm:prSet presAssocID="{3228E64E-B370-429D-9F3D-17AA291F4FE6}" presName="aNode" presStyleLbl="fgAcc1" presStyleIdx="3" presStyleCnt="4">
        <dgm:presLayoutVars>
          <dgm:bulletEnabled val="1"/>
        </dgm:presLayoutVars>
      </dgm:prSet>
      <dgm:spPr/>
    </dgm:pt>
    <dgm:pt modelId="{B9D7AC04-BC01-4136-BAEA-BB48995C7338}" type="pres">
      <dgm:prSet presAssocID="{3228E64E-B370-429D-9F3D-17AA291F4FE6}" presName="aSpace" presStyleCnt="0"/>
      <dgm:spPr/>
    </dgm:pt>
  </dgm:ptLst>
  <dgm:cxnLst>
    <dgm:cxn modelId="{BE00900B-77EB-4311-B7AB-4CB31935CDE2}" srcId="{2BB92AC4-4E32-437C-BB4E-F7F651B630A7}" destId="{3228E64E-B370-429D-9F3D-17AA291F4FE6}" srcOrd="3" destOrd="0" parTransId="{6F7DE648-B8C6-40F5-B243-D53ED13E4881}" sibTransId="{644603B1-347E-4370-8B74-556C26A9EC54}"/>
    <dgm:cxn modelId="{5D164323-2234-4281-A57C-A916AFB4818D}" type="presOf" srcId="{2BB92AC4-4E32-437C-BB4E-F7F651B630A7}" destId="{26C9B8E8-D15E-42D2-A0A8-AA9DA1A0882D}" srcOrd="0" destOrd="0" presId="urn:microsoft.com/office/officeart/2005/8/layout/pyramid2"/>
    <dgm:cxn modelId="{BCF3FE34-973D-4883-92DE-5BF8FD4035F1}" type="presOf" srcId="{3228E64E-B370-429D-9F3D-17AA291F4FE6}" destId="{7342615C-65B0-4468-A02A-EA861FDF2DCE}" srcOrd="0" destOrd="0" presId="urn:microsoft.com/office/officeart/2005/8/layout/pyramid2"/>
    <dgm:cxn modelId="{E9684462-D918-4855-A93E-62D473E3B358}" srcId="{2BB92AC4-4E32-437C-BB4E-F7F651B630A7}" destId="{0CF301BF-FFE2-40C3-858D-756BDDEED6EB}" srcOrd="0" destOrd="0" parTransId="{FF8F75B4-38CD-4EBD-8447-685F8AFB1970}" sibTransId="{5343BD87-469D-45D2-9A77-F79BA2001248}"/>
    <dgm:cxn modelId="{64D59B78-C3A5-441C-BFA4-AF67A6F6E49E}" type="presOf" srcId="{0CF301BF-FFE2-40C3-858D-756BDDEED6EB}" destId="{25B43538-34F1-416C-ADAE-4A95856EB2B1}" srcOrd="0" destOrd="0" presId="urn:microsoft.com/office/officeart/2005/8/layout/pyramid2"/>
    <dgm:cxn modelId="{F740ADA3-8A5A-44FA-9E51-E9A305283AF5}" type="presOf" srcId="{1F069E4B-0573-46E8-90DA-108FDF3404B5}" destId="{B19C25F6-B9B4-49A5-AE11-96D633510458}" srcOrd="0" destOrd="0" presId="urn:microsoft.com/office/officeart/2005/8/layout/pyramid2"/>
    <dgm:cxn modelId="{837FF6C2-91C0-412E-B431-908F5416928E}" type="presOf" srcId="{EA878BC5-1E3C-41EB-985C-0E36D19F1DF3}" destId="{81EFD799-2353-4FE3-A0EF-78099E5610F5}" srcOrd="0" destOrd="0" presId="urn:microsoft.com/office/officeart/2005/8/layout/pyramid2"/>
    <dgm:cxn modelId="{FE50F9CF-44DD-44E0-847E-0C546AD28D42}" srcId="{2BB92AC4-4E32-437C-BB4E-F7F651B630A7}" destId="{EA878BC5-1E3C-41EB-985C-0E36D19F1DF3}" srcOrd="2" destOrd="0" parTransId="{2114C118-852A-4C07-A572-5C2F43BB1F90}" sibTransId="{B4C7447B-C0F2-4685-8BBB-F3974FC8B06E}"/>
    <dgm:cxn modelId="{BBA605F3-8671-49D3-82A1-A302A2CC9AAB}" srcId="{2BB92AC4-4E32-437C-BB4E-F7F651B630A7}" destId="{1F069E4B-0573-46E8-90DA-108FDF3404B5}" srcOrd="1" destOrd="0" parTransId="{C8F3D872-BB85-41C2-AC15-D02AF9D4E8F4}" sibTransId="{F45E342C-0EDB-45B5-BAF9-9B5B9F4AC184}"/>
    <dgm:cxn modelId="{DBE9A6A3-0435-4D27-9FD8-3C4433059852}" type="presParOf" srcId="{26C9B8E8-D15E-42D2-A0A8-AA9DA1A0882D}" destId="{4CC65CF9-2146-4798-89DA-E640E9721FB2}" srcOrd="0" destOrd="0" presId="urn:microsoft.com/office/officeart/2005/8/layout/pyramid2"/>
    <dgm:cxn modelId="{41319932-5BD5-481C-A0B1-1BE5FA8F8172}" type="presParOf" srcId="{26C9B8E8-D15E-42D2-A0A8-AA9DA1A0882D}" destId="{BFF4D2CF-FD2C-4CD9-A756-44758FB26C55}" srcOrd="1" destOrd="0" presId="urn:microsoft.com/office/officeart/2005/8/layout/pyramid2"/>
    <dgm:cxn modelId="{ABB1A89E-0040-4AE0-98D3-0CEF1CE97508}" type="presParOf" srcId="{BFF4D2CF-FD2C-4CD9-A756-44758FB26C55}" destId="{25B43538-34F1-416C-ADAE-4A95856EB2B1}" srcOrd="0" destOrd="0" presId="urn:microsoft.com/office/officeart/2005/8/layout/pyramid2"/>
    <dgm:cxn modelId="{5323BEAD-A9D9-458E-9502-1774F6BC0B49}" type="presParOf" srcId="{BFF4D2CF-FD2C-4CD9-A756-44758FB26C55}" destId="{4477CB7A-9EBC-40F9-A3E6-89EEB74141B4}" srcOrd="1" destOrd="0" presId="urn:microsoft.com/office/officeart/2005/8/layout/pyramid2"/>
    <dgm:cxn modelId="{A091FFDB-8F1E-4CDB-91CE-ACB580599BF9}" type="presParOf" srcId="{BFF4D2CF-FD2C-4CD9-A756-44758FB26C55}" destId="{B19C25F6-B9B4-49A5-AE11-96D633510458}" srcOrd="2" destOrd="0" presId="urn:microsoft.com/office/officeart/2005/8/layout/pyramid2"/>
    <dgm:cxn modelId="{C8B37C0E-E93C-47CC-AAC8-A534E1FB8FBA}" type="presParOf" srcId="{BFF4D2CF-FD2C-4CD9-A756-44758FB26C55}" destId="{EA25A3F6-1E07-4F30-B794-2403FBEF2AC1}" srcOrd="3" destOrd="0" presId="urn:microsoft.com/office/officeart/2005/8/layout/pyramid2"/>
    <dgm:cxn modelId="{B34960C5-C403-4F6A-8132-1A3302380C04}" type="presParOf" srcId="{BFF4D2CF-FD2C-4CD9-A756-44758FB26C55}" destId="{81EFD799-2353-4FE3-A0EF-78099E5610F5}" srcOrd="4" destOrd="0" presId="urn:microsoft.com/office/officeart/2005/8/layout/pyramid2"/>
    <dgm:cxn modelId="{775E2800-E93B-48C4-B7C8-C2190C5A56D6}" type="presParOf" srcId="{BFF4D2CF-FD2C-4CD9-A756-44758FB26C55}" destId="{9BEFEC78-D033-4F84-A69F-7B5C394A1B7A}" srcOrd="5" destOrd="0" presId="urn:microsoft.com/office/officeart/2005/8/layout/pyramid2"/>
    <dgm:cxn modelId="{670CC6B3-9D10-4CE6-8A35-C09F4DAA446C}" type="presParOf" srcId="{BFF4D2CF-FD2C-4CD9-A756-44758FB26C55}" destId="{7342615C-65B0-4468-A02A-EA861FDF2DCE}" srcOrd="6" destOrd="0" presId="urn:microsoft.com/office/officeart/2005/8/layout/pyramid2"/>
    <dgm:cxn modelId="{3180B3A2-CC7A-4042-9C60-C3FBF36D43ED}" type="presParOf" srcId="{BFF4D2CF-FD2C-4CD9-A756-44758FB26C55}" destId="{B9D7AC04-BC01-4136-BAEA-BB48995C733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B92AC4-4E32-437C-BB4E-F7F651B630A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CF301BF-FFE2-40C3-858D-756BDDEED6EB}">
      <dgm:prSet phldrT="[Text]" custT="1"/>
      <dgm:spPr/>
      <dgm:t>
        <a:bodyPr/>
        <a:lstStyle/>
        <a:p>
          <a:r>
            <a:rPr lang="bg-BG" sz="1600" dirty="0">
              <a:solidFill>
                <a:schemeClr val="accent1">
                  <a:lumMod val="75000"/>
                </a:schemeClr>
              </a:solidFill>
            </a:rPr>
            <a:t>Доктор</a:t>
          </a:r>
        </a:p>
      </dgm:t>
    </dgm:pt>
    <dgm:pt modelId="{FF8F75B4-38CD-4EBD-8447-685F8AFB1970}" type="parTrans" cxnId="{E9684462-D918-4855-A93E-62D473E3B358}">
      <dgm:prSet/>
      <dgm:spPr/>
      <dgm:t>
        <a:bodyPr/>
        <a:lstStyle/>
        <a:p>
          <a:endParaRPr lang="bg-BG" sz="1600"/>
        </a:p>
      </dgm:t>
    </dgm:pt>
    <dgm:pt modelId="{5343BD87-469D-45D2-9A77-F79BA2001248}" type="sibTrans" cxnId="{E9684462-D918-4855-A93E-62D473E3B358}">
      <dgm:prSet/>
      <dgm:spPr/>
      <dgm:t>
        <a:bodyPr/>
        <a:lstStyle/>
        <a:p>
          <a:endParaRPr lang="bg-BG" sz="1600"/>
        </a:p>
      </dgm:t>
    </dgm:pt>
    <dgm:pt modelId="{EA878BC5-1E3C-41EB-985C-0E36D19F1DF3}">
      <dgm:prSet phldrT="[Text]" custT="1"/>
      <dgm:spPr>
        <a:solidFill>
          <a:srgbClr val="FF0000">
            <a:alpha val="90000"/>
          </a:srgbClr>
        </a:solidFill>
        <a:ln>
          <a:solidFill>
            <a:srgbClr val="C00000"/>
          </a:solidFill>
        </a:ln>
      </dgm:spPr>
      <dgm:t>
        <a:bodyPr/>
        <a:lstStyle/>
        <a:p>
          <a:r>
            <a:rPr lang="bg-BG" sz="1600" dirty="0">
              <a:solidFill>
                <a:schemeClr val="bg1"/>
              </a:solidFill>
            </a:rPr>
            <a:t>Бакалавър</a:t>
          </a:r>
        </a:p>
      </dgm:t>
    </dgm:pt>
    <dgm:pt modelId="{2114C118-852A-4C07-A572-5C2F43BB1F90}" type="parTrans" cxnId="{FE50F9CF-44DD-44E0-847E-0C546AD28D42}">
      <dgm:prSet/>
      <dgm:spPr/>
      <dgm:t>
        <a:bodyPr/>
        <a:lstStyle/>
        <a:p>
          <a:endParaRPr lang="bg-BG" sz="1600"/>
        </a:p>
      </dgm:t>
    </dgm:pt>
    <dgm:pt modelId="{B4C7447B-C0F2-4685-8BBB-F3974FC8B06E}" type="sibTrans" cxnId="{FE50F9CF-44DD-44E0-847E-0C546AD28D42}">
      <dgm:prSet/>
      <dgm:spPr/>
      <dgm:t>
        <a:bodyPr/>
        <a:lstStyle/>
        <a:p>
          <a:endParaRPr lang="bg-BG" sz="1600"/>
        </a:p>
      </dgm:t>
    </dgm:pt>
    <dgm:pt modelId="{3228E64E-B370-429D-9F3D-17AA291F4FE6}">
      <dgm:prSet phldrT="[Text]" custT="1"/>
      <dgm:spPr>
        <a:solidFill>
          <a:srgbClr val="FF0000">
            <a:alpha val="90000"/>
          </a:srgbClr>
        </a:solidFill>
        <a:ln>
          <a:solidFill>
            <a:srgbClr val="C00000"/>
          </a:solidFill>
        </a:ln>
      </dgm:spPr>
      <dgm:t>
        <a:bodyPr/>
        <a:lstStyle/>
        <a:p>
          <a:r>
            <a:rPr lang="bg-BG" sz="1600" dirty="0">
              <a:solidFill>
                <a:schemeClr val="bg1"/>
              </a:solidFill>
            </a:rPr>
            <a:t>Техник</a:t>
          </a:r>
        </a:p>
      </dgm:t>
    </dgm:pt>
    <dgm:pt modelId="{6F7DE648-B8C6-40F5-B243-D53ED13E4881}" type="parTrans" cxnId="{BE00900B-77EB-4311-B7AB-4CB31935CDE2}">
      <dgm:prSet/>
      <dgm:spPr/>
      <dgm:t>
        <a:bodyPr/>
        <a:lstStyle/>
        <a:p>
          <a:endParaRPr lang="bg-BG" sz="1600"/>
        </a:p>
      </dgm:t>
    </dgm:pt>
    <dgm:pt modelId="{644603B1-347E-4370-8B74-556C26A9EC54}" type="sibTrans" cxnId="{BE00900B-77EB-4311-B7AB-4CB31935CDE2}">
      <dgm:prSet/>
      <dgm:spPr/>
      <dgm:t>
        <a:bodyPr/>
        <a:lstStyle/>
        <a:p>
          <a:endParaRPr lang="bg-BG" sz="1600"/>
        </a:p>
      </dgm:t>
    </dgm:pt>
    <dgm:pt modelId="{1F069E4B-0573-46E8-90DA-108FDF3404B5}">
      <dgm:prSet phldrT="[Text]" custT="1"/>
      <dgm:spPr/>
      <dgm:t>
        <a:bodyPr/>
        <a:lstStyle/>
        <a:p>
          <a:r>
            <a:rPr lang="bg-BG" sz="1600" dirty="0">
              <a:solidFill>
                <a:schemeClr val="accent1">
                  <a:lumMod val="75000"/>
                </a:schemeClr>
              </a:solidFill>
            </a:rPr>
            <a:t>Магистър</a:t>
          </a:r>
        </a:p>
      </dgm:t>
    </dgm:pt>
    <dgm:pt modelId="{C8F3D872-BB85-41C2-AC15-D02AF9D4E8F4}" type="parTrans" cxnId="{BBA605F3-8671-49D3-82A1-A302A2CC9AAB}">
      <dgm:prSet/>
      <dgm:spPr/>
      <dgm:t>
        <a:bodyPr/>
        <a:lstStyle/>
        <a:p>
          <a:endParaRPr lang="bg-BG" sz="1600"/>
        </a:p>
      </dgm:t>
    </dgm:pt>
    <dgm:pt modelId="{F45E342C-0EDB-45B5-BAF9-9B5B9F4AC184}" type="sibTrans" cxnId="{BBA605F3-8671-49D3-82A1-A302A2CC9AAB}">
      <dgm:prSet/>
      <dgm:spPr/>
      <dgm:t>
        <a:bodyPr/>
        <a:lstStyle/>
        <a:p>
          <a:endParaRPr lang="bg-BG" sz="1600"/>
        </a:p>
      </dgm:t>
    </dgm:pt>
    <dgm:pt modelId="{26C9B8E8-D15E-42D2-A0A8-AA9DA1A0882D}" type="pres">
      <dgm:prSet presAssocID="{2BB92AC4-4E32-437C-BB4E-F7F651B630A7}" presName="compositeShape" presStyleCnt="0">
        <dgm:presLayoutVars>
          <dgm:dir/>
          <dgm:resizeHandles/>
        </dgm:presLayoutVars>
      </dgm:prSet>
      <dgm:spPr/>
    </dgm:pt>
    <dgm:pt modelId="{4CC65CF9-2146-4798-89DA-E640E9721FB2}" type="pres">
      <dgm:prSet presAssocID="{2BB92AC4-4E32-437C-BB4E-F7F651B630A7}" presName="pyramid" presStyleLbl="node1" presStyleIdx="0" presStyleCnt="1" custLinFactNeighborX="-56439" custLinFactNeighborY="1319"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33000">
              <a:schemeClr val="accent1">
                <a:lumMod val="60000"/>
                <a:lumOff val="40000"/>
              </a:schemeClr>
            </a:gs>
            <a:gs pos="67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1"/>
        </a:gradFill>
      </dgm:spPr>
    </dgm:pt>
    <dgm:pt modelId="{BFF4D2CF-FD2C-4CD9-A756-44758FB26C55}" type="pres">
      <dgm:prSet presAssocID="{2BB92AC4-4E32-437C-BB4E-F7F651B630A7}" presName="theList" presStyleCnt="0"/>
      <dgm:spPr/>
    </dgm:pt>
    <dgm:pt modelId="{25B43538-34F1-416C-ADAE-4A95856EB2B1}" type="pres">
      <dgm:prSet presAssocID="{0CF301BF-FFE2-40C3-858D-756BDDEED6EB}" presName="aNode" presStyleLbl="fgAcc1" presStyleIdx="0" presStyleCnt="4">
        <dgm:presLayoutVars>
          <dgm:bulletEnabled val="1"/>
        </dgm:presLayoutVars>
      </dgm:prSet>
      <dgm:spPr/>
    </dgm:pt>
    <dgm:pt modelId="{4477CB7A-9EBC-40F9-A3E6-89EEB74141B4}" type="pres">
      <dgm:prSet presAssocID="{0CF301BF-FFE2-40C3-858D-756BDDEED6EB}" presName="aSpace" presStyleCnt="0"/>
      <dgm:spPr/>
    </dgm:pt>
    <dgm:pt modelId="{B19C25F6-B9B4-49A5-AE11-96D633510458}" type="pres">
      <dgm:prSet presAssocID="{1F069E4B-0573-46E8-90DA-108FDF3404B5}" presName="aNode" presStyleLbl="fgAcc1" presStyleIdx="1" presStyleCnt="4">
        <dgm:presLayoutVars>
          <dgm:bulletEnabled val="1"/>
        </dgm:presLayoutVars>
      </dgm:prSet>
      <dgm:spPr/>
    </dgm:pt>
    <dgm:pt modelId="{EA25A3F6-1E07-4F30-B794-2403FBEF2AC1}" type="pres">
      <dgm:prSet presAssocID="{1F069E4B-0573-46E8-90DA-108FDF3404B5}" presName="aSpace" presStyleCnt="0"/>
      <dgm:spPr/>
    </dgm:pt>
    <dgm:pt modelId="{81EFD799-2353-4FE3-A0EF-78099E5610F5}" type="pres">
      <dgm:prSet presAssocID="{EA878BC5-1E3C-41EB-985C-0E36D19F1DF3}" presName="aNode" presStyleLbl="fgAcc1" presStyleIdx="2" presStyleCnt="4">
        <dgm:presLayoutVars>
          <dgm:bulletEnabled val="1"/>
        </dgm:presLayoutVars>
      </dgm:prSet>
      <dgm:spPr/>
    </dgm:pt>
    <dgm:pt modelId="{9BEFEC78-D033-4F84-A69F-7B5C394A1B7A}" type="pres">
      <dgm:prSet presAssocID="{EA878BC5-1E3C-41EB-985C-0E36D19F1DF3}" presName="aSpace" presStyleCnt="0"/>
      <dgm:spPr/>
    </dgm:pt>
    <dgm:pt modelId="{7342615C-65B0-4468-A02A-EA861FDF2DCE}" type="pres">
      <dgm:prSet presAssocID="{3228E64E-B370-429D-9F3D-17AA291F4FE6}" presName="aNode" presStyleLbl="fgAcc1" presStyleIdx="3" presStyleCnt="4">
        <dgm:presLayoutVars>
          <dgm:bulletEnabled val="1"/>
        </dgm:presLayoutVars>
      </dgm:prSet>
      <dgm:spPr/>
    </dgm:pt>
    <dgm:pt modelId="{B9D7AC04-BC01-4136-BAEA-BB48995C7338}" type="pres">
      <dgm:prSet presAssocID="{3228E64E-B370-429D-9F3D-17AA291F4FE6}" presName="aSpace" presStyleCnt="0"/>
      <dgm:spPr/>
    </dgm:pt>
  </dgm:ptLst>
  <dgm:cxnLst>
    <dgm:cxn modelId="{BE00900B-77EB-4311-B7AB-4CB31935CDE2}" srcId="{2BB92AC4-4E32-437C-BB4E-F7F651B630A7}" destId="{3228E64E-B370-429D-9F3D-17AA291F4FE6}" srcOrd="3" destOrd="0" parTransId="{6F7DE648-B8C6-40F5-B243-D53ED13E4881}" sibTransId="{644603B1-347E-4370-8B74-556C26A9EC54}"/>
    <dgm:cxn modelId="{E9684462-D918-4855-A93E-62D473E3B358}" srcId="{2BB92AC4-4E32-437C-BB4E-F7F651B630A7}" destId="{0CF301BF-FFE2-40C3-858D-756BDDEED6EB}" srcOrd="0" destOrd="0" parTransId="{FF8F75B4-38CD-4EBD-8447-685F8AFB1970}" sibTransId="{5343BD87-469D-45D2-9A77-F79BA2001248}"/>
    <dgm:cxn modelId="{87B37D8C-1C2F-4B3C-A2B9-3BB9121B566D}" type="presOf" srcId="{0CF301BF-FFE2-40C3-858D-756BDDEED6EB}" destId="{25B43538-34F1-416C-ADAE-4A95856EB2B1}" srcOrd="0" destOrd="0" presId="urn:microsoft.com/office/officeart/2005/8/layout/pyramid2"/>
    <dgm:cxn modelId="{0D6150AB-75B8-4F2B-AA44-35D301259828}" type="presOf" srcId="{3228E64E-B370-429D-9F3D-17AA291F4FE6}" destId="{7342615C-65B0-4468-A02A-EA861FDF2DCE}" srcOrd="0" destOrd="0" presId="urn:microsoft.com/office/officeart/2005/8/layout/pyramid2"/>
    <dgm:cxn modelId="{E874F6CD-ECDE-4ECC-AB25-5F4DC4632F53}" type="presOf" srcId="{1F069E4B-0573-46E8-90DA-108FDF3404B5}" destId="{B19C25F6-B9B4-49A5-AE11-96D633510458}" srcOrd="0" destOrd="0" presId="urn:microsoft.com/office/officeart/2005/8/layout/pyramid2"/>
    <dgm:cxn modelId="{FE50F9CF-44DD-44E0-847E-0C546AD28D42}" srcId="{2BB92AC4-4E32-437C-BB4E-F7F651B630A7}" destId="{EA878BC5-1E3C-41EB-985C-0E36D19F1DF3}" srcOrd="2" destOrd="0" parTransId="{2114C118-852A-4C07-A572-5C2F43BB1F90}" sibTransId="{B4C7447B-C0F2-4685-8BBB-F3974FC8B06E}"/>
    <dgm:cxn modelId="{F9DF9BDB-3230-47D2-A9EB-B8B96AF45BC0}" type="presOf" srcId="{2BB92AC4-4E32-437C-BB4E-F7F651B630A7}" destId="{26C9B8E8-D15E-42D2-A0A8-AA9DA1A0882D}" srcOrd="0" destOrd="0" presId="urn:microsoft.com/office/officeart/2005/8/layout/pyramid2"/>
    <dgm:cxn modelId="{96138DDF-5837-49B3-A263-88CFA58D16D4}" type="presOf" srcId="{EA878BC5-1E3C-41EB-985C-0E36D19F1DF3}" destId="{81EFD799-2353-4FE3-A0EF-78099E5610F5}" srcOrd="0" destOrd="0" presId="urn:microsoft.com/office/officeart/2005/8/layout/pyramid2"/>
    <dgm:cxn modelId="{BBA605F3-8671-49D3-82A1-A302A2CC9AAB}" srcId="{2BB92AC4-4E32-437C-BB4E-F7F651B630A7}" destId="{1F069E4B-0573-46E8-90DA-108FDF3404B5}" srcOrd="1" destOrd="0" parTransId="{C8F3D872-BB85-41C2-AC15-D02AF9D4E8F4}" sibTransId="{F45E342C-0EDB-45B5-BAF9-9B5B9F4AC184}"/>
    <dgm:cxn modelId="{AE9D34D9-F81C-46DF-94C2-EAACC1B63E8B}" type="presParOf" srcId="{26C9B8E8-D15E-42D2-A0A8-AA9DA1A0882D}" destId="{4CC65CF9-2146-4798-89DA-E640E9721FB2}" srcOrd="0" destOrd="0" presId="urn:microsoft.com/office/officeart/2005/8/layout/pyramid2"/>
    <dgm:cxn modelId="{6C251892-17D4-46F0-A749-0CBE62C64292}" type="presParOf" srcId="{26C9B8E8-D15E-42D2-A0A8-AA9DA1A0882D}" destId="{BFF4D2CF-FD2C-4CD9-A756-44758FB26C55}" srcOrd="1" destOrd="0" presId="urn:microsoft.com/office/officeart/2005/8/layout/pyramid2"/>
    <dgm:cxn modelId="{F68DAF67-D551-4EED-AF38-DAB227E4247B}" type="presParOf" srcId="{BFF4D2CF-FD2C-4CD9-A756-44758FB26C55}" destId="{25B43538-34F1-416C-ADAE-4A95856EB2B1}" srcOrd="0" destOrd="0" presId="urn:microsoft.com/office/officeart/2005/8/layout/pyramid2"/>
    <dgm:cxn modelId="{03BEBEC1-0B31-4095-8491-7DEF0476A607}" type="presParOf" srcId="{BFF4D2CF-FD2C-4CD9-A756-44758FB26C55}" destId="{4477CB7A-9EBC-40F9-A3E6-89EEB74141B4}" srcOrd="1" destOrd="0" presId="urn:microsoft.com/office/officeart/2005/8/layout/pyramid2"/>
    <dgm:cxn modelId="{70BB358D-9513-48BA-8CC5-F6F67B470D31}" type="presParOf" srcId="{BFF4D2CF-FD2C-4CD9-A756-44758FB26C55}" destId="{B19C25F6-B9B4-49A5-AE11-96D633510458}" srcOrd="2" destOrd="0" presId="urn:microsoft.com/office/officeart/2005/8/layout/pyramid2"/>
    <dgm:cxn modelId="{2F87BFF3-1F9A-4AF0-BB45-C7A4A5E5C295}" type="presParOf" srcId="{BFF4D2CF-FD2C-4CD9-A756-44758FB26C55}" destId="{EA25A3F6-1E07-4F30-B794-2403FBEF2AC1}" srcOrd="3" destOrd="0" presId="urn:microsoft.com/office/officeart/2005/8/layout/pyramid2"/>
    <dgm:cxn modelId="{B973F3A2-43D7-438C-A150-6AAD9A56FAB3}" type="presParOf" srcId="{BFF4D2CF-FD2C-4CD9-A756-44758FB26C55}" destId="{81EFD799-2353-4FE3-A0EF-78099E5610F5}" srcOrd="4" destOrd="0" presId="urn:microsoft.com/office/officeart/2005/8/layout/pyramid2"/>
    <dgm:cxn modelId="{7CDA5051-2E07-40DA-AFB9-2537BDB57665}" type="presParOf" srcId="{BFF4D2CF-FD2C-4CD9-A756-44758FB26C55}" destId="{9BEFEC78-D033-4F84-A69F-7B5C394A1B7A}" srcOrd="5" destOrd="0" presId="urn:microsoft.com/office/officeart/2005/8/layout/pyramid2"/>
    <dgm:cxn modelId="{B5BBC85D-32F4-4514-8F70-CA0B8D39B3A6}" type="presParOf" srcId="{BFF4D2CF-FD2C-4CD9-A756-44758FB26C55}" destId="{7342615C-65B0-4468-A02A-EA861FDF2DCE}" srcOrd="6" destOrd="0" presId="urn:microsoft.com/office/officeart/2005/8/layout/pyramid2"/>
    <dgm:cxn modelId="{03EEE15A-BC5A-4056-B119-2B8A9D94A01C}" type="presParOf" srcId="{BFF4D2CF-FD2C-4CD9-A756-44758FB26C55}" destId="{B9D7AC04-BC01-4136-BAEA-BB48995C733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B92AC4-4E32-437C-BB4E-F7F651B630A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CF301BF-FFE2-40C3-858D-756BDDEED6EB}">
      <dgm:prSet phldrT="[Text]" custT="1"/>
      <dgm:spPr>
        <a:solidFill>
          <a:schemeClr val="accent3">
            <a:lumMod val="75000"/>
            <a:alpha val="9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bg-BG" sz="1600" dirty="0">
              <a:solidFill>
                <a:schemeClr val="bg1"/>
              </a:solidFill>
            </a:rPr>
            <a:t>Доктор</a:t>
          </a:r>
        </a:p>
      </dgm:t>
    </dgm:pt>
    <dgm:pt modelId="{FF8F75B4-38CD-4EBD-8447-685F8AFB1970}" type="parTrans" cxnId="{E9684462-D918-4855-A93E-62D473E3B358}">
      <dgm:prSet/>
      <dgm:spPr/>
      <dgm:t>
        <a:bodyPr/>
        <a:lstStyle/>
        <a:p>
          <a:endParaRPr lang="bg-BG" sz="1600"/>
        </a:p>
      </dgm:t>
    </dgm:pt>
    <dgm:pt modelId="{5343BD87-469D-45D2-9A77-F79BA2001248}" type="sibTrans" cxnId="{E9684462-D918-4855-A93E-62D473E3B358}">
      <dgm:prSet/>
      <dgm:spPr/>
      <dgm:t>
        <a:bodyPr/>
        <a:lstStyle/>
        <a:p>
          <a:endParaRPr lang="bg-BG" sz="1600"/>
        </a:p>
      </dgm:t>
    </dgm:pt>
    <dgm:pt modelId="{EA878BC5-1E3C-41EB-985C-0E36D19F1DF3}">
      <dgm:prSet phldrT="[Text]" custT="1"/>
      <dgm:spPr/>
      <dgm:t>
        <a:bodyPr/>
        <a:lstStyle/>
        <a:p>
          <a:r>
            <a:rPr lang="bg-BG" sz="1600" dirty="0">
              <a:solidFill>
                <a:schemeClr val="accent1">
                  <a:lumMod val="75000"/>
                </a:schemeClr>
              </a:solidFill>
            </a:rPr>
            <a:t>Бакалавър</a:t>
          </a:r>
        </a:p>
      </dgm:t>
    </dgm:pt>
    <dgm:pt modelId="{2114C118-852A-4C07-A572-5C2F43BB1F90}" type="parTrans" cxnId="{FE50F9CF-44DD-44E0-847E-0C546AD28D42}">
      <dgm:prSet/>
      <dgm:spPr/>
      <dgm:t>
        <a:bodyPr/>
        <a:lstStyle/>
        <a:p>
          <a:endParaRPr lang="bg-BG" sz="1600"/>
        </a:p>
      </dgm:t>
    </dgm:pt>
    <dgm:pt modelId="{B4C7447B-C0F2-4685-8BBB-F3974FC8B06E}" type="sibTrans" cxnId="{FE50F9CF-44DD-44E0-847E-0C546AD28D42}">
      <dgm:prSet/>
      <dgm:spPr/>
      <dgm:t>
        <a:bodyPr/>
        <a:lstStyle/>
        <a:p>
          <a:endParaRPr lang="bg-BG" sz="1600"/>
        </a:p>
      </dgm:t>
    </dgm:pt>
    <dgm:pt modelId="{3228E64E-B370-429D-9F3D-17AA291F4FE6}">
      <dgm:prSet phldrT="[Text]" custT="1"/>
      <dgm:spPr/>
      <dgm:t>
        <a:bodyPr/>
        <a:lstStyle/>
        <a:p>
          <a:r>
            <a:rPr lang="bg-BG" sz="1600" dirty="0">
              <a:solidFill>
                <a:schemeClr val="accent1">
                  <a:lumMod val="75000"/>
                </a:schemeClr>
              </a:solidFill>
            </a:rPr>
            <a:t>Техник</a:t>
          </a:r>
        </a:p>
      </dgm:t>
    </dgm:pt>
    <dgm:pt modelId="{6F7DE648-B8C6-40F5-B243-D53ED13E4881}" type="parTrans" cxnId="{BE00900B-77EB-4311-B7AB-4CB31935CDE2}">
      <dgm:prSet/>
      <dgm:spPr/>
      <dgm:t>
        <a:bodyPr/>
        <a:lstStyle/>
        <a:p>
          <a:endParaRPr lang="bg-BG" sz="1600"/>
        </a:p>
      </dgm:t>
    </dgm:pt>
    <dgm:pt modelId="{644603B1-347E-4370-8B74-556C26A9EC54}" type="sibTrans" cxnId="{BE00900B-77EB-4311-B7AB-4CB31935CDE2}">
      <dgm:prSet/>
      <dgm:spPr/>
      <dgm:t>
        <a:bodyPr/>
        <a:lstStyle/>
        <a:p>
          <a:endParaRPr lang="bg-BG" sz="1600"/>
        </a:p>
      </dgm:t>
    </dgm:pt>
    <dgm:pt modelId="{1F069E4B-0573-46E8-90DA-108FDF3404B5}">
      <dgm:prSet phldrT="[Text]" custT="1"/>
      <dgm:spPr>
        <a:solidFill>
          <a:schemeClr val="accent3">
            <a:lumMod val="75000"/>
            <a:alpha val="9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bg-BG" sz="1600" dirty="0">
              <a:solidFill>
                <a:schemeClr val="bg1"/>
              </a:solidFill>
            </a:rPr>
            <a:t>Магистър</a:t>
          </a:r>
        </a:p>
      </dgm:t>
    </dgm:pt>
    <dgm:pt modelId="{C8F3D872-BB85-41C2-AC15-D02AF9D4E8F4}" type="parTrans" cxnId="{BBA605F3-8671-49D3-82A1-A302A2CC9AAB}">
      <dgm:prSet/>
      <dgm:spPr/>
      <dgm:t>
        <a:bodyPr/>
        <a:lstStyle/>
        <a:p>
          <a:endParaRPr lang="bg-BG" sz="1600"/>
        </a:p>
      </dgm:t>
    </dgm:pt>
    <dgm:pt modelId="{F45E342C-0EDB-45B5-BAF9-9B5B9F4AC184}" type="sibTrans" cxnId="{BBA605F3-8671-49D3-82A1-A302A2CC9AAB}">
      <dgm:prSet/>
      <dgm:spPr/>
      <dgm:t>
        <a:bodyPr/>
        <a:lstStyle/>
        <a:p>
          <a:endParaRPr lang="bg-BG" sz="1600"/>
        </a:p>
      </dgm:t>
    </dgm:pt>
    <dgm:pt modelId="{26C9B8E8-D15E-42D2-A0A8-AA9DA1A0882D}" type="pres">
      <dgm:prSet presAssocID="{2BB92AC4-4E32-437C-BB4E-F7F651B630A7}" presName="compositeShape" presStyleCnt="0">
        <dgm:presLayoutVars>
          <dgm:dir/>
          <dgm:resizeHandles/>
        </dgm:presLayoutVars>
      </dgm:prSet>
      <dgm:spPr/>
    </dgm:pt>
    <dgm:pt modelId="{4CC65CF9-2146-4798-89DA-E640E9721FB2}" type="pres">
      <dgm:prSet presAssocID="{2BB92AC4-4E32-437C-BB4E-F7F651B630A7}" presName="pyramid" presStyleLbl="node1" presStyleIdx="0" presStyleCnt="1" custLinFactNeighborX="-56439" custLinFactNeighborY="1319"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33000">
              <a:schemeClr val="accent1">
                <a:lumMod val="60000"/>
                <a:lumOff val="40000"/>
              </a:schemeClr>
            </a:gs>
            <a:gs pos="67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1"/>
        </a:gradFill>
      </dgm:spPr>
    </dgm:pt>
    <dgm:pt modelId="{BFF4D2CF-FD2C-4CD9-A756-44758FB26C55}" type="pres">
      <dgm:prSet presAssocID="{2BB92AC4-4E32-437C-BB4E-F7F651B630A7}" presName="theList" presStyleCnt="0"/>
      <dgm:spPr/>
    </dgm:pt>
    <dgm:pt modelId="{25B43538-34F1-416C-ADAE-4A95856EB2B1}" type="pres">
      <dgm:prSet presAssocID="{0CF301BF-FFE2-40C3-858D-756BDDEED6EB}" presName="aNode" presStyleLbl="fgAcc1" presStyleIdx="0" presStyleCnt="4">
        <dgm:presLayoutVars>
          <dgm:bulletEnabled val="1"/>
        </dgm:presLayoutVars>
      </dgm:prSet>
      <dgm:spPr/>
    </dgm:pt>
    <dgm:pt modelId="{4477CB7A-9EBC-40F9-A3E6-89EEB74141B4}" type="pres">
      <dgm:prSet presAssocID="{0CF301BF-FFE2-40C3-858D-756BDDEED6EB}" presName="aSpace" presStyleCnt="0"/>
      <dgm:spPr/>
    </dgm:pt>
    <dgm:pt modelId="{B19C25F6-B9B4-49A5-AE11-96D633510458}" type="pres">
      <dgm:prSet presAssocID="{1F069E4B-0573-46E8-90DA-108FDF3404B5}" presName="aNode" presStyleLbl="fgAcc1" presStyleIdx="1" presStyleCnt="4">
        <dgm:presLayoutVars>
          <dgm:bulletEnabled val="1"/>
        </dgm:presLayoutVars>
      </dgm:prSet>
      <dgm:spPr/>
    </dgm:pt>
    <dgm:pt modelId="{EA25A3F6-1E07-4F30-B794-2403FBEF2AC1}" type="pres">
      <dgm:prSet presAssocID="{1F069E4B-0573-46E8-90DA-108FDF3404B5}" presName="aSpace" presStyleCnt="0"/>
      <dgm:spPr/>
    </dgm:pt>
    <dgm:pt modelId="{81EFD799-2353-4FE3-A0EF-78099E5610F5}" type="pres">
      <dgm:prSet presAssocID="{EA878BC5-1E3C-41EB-985C-0E36D19F1DF3}" presName="aNode" presStyleLbl="fgAcc1" presStyleIdx="2" presStyleCnt="4">
        <dgm:presLayoutVars>
          <dgm:bulletEnabled val="1"/>
        </dgm:presLayoutVars>
      </dgm:prSet>
      <dgm:spPr/>
    </dgm:pt>
    <dgm:pt modelId="{9BEFEC78-D033-4F84-A69F-7B5C394A1B7A}" type="pres">
      <dgm:prSet presAssocID="{EA878BC5-1E3C-41EB-985C-0E36D19F1DF3}" presName="aSpace" presStyleCnt="0"/>
      <dgm:spPr/>
    </dgm:pt>
    <dgm:pt modelId="{7342615C-65B0-4468-A02A-EA861FDF2DCE}" type="pres">
      <dgm:prSet presAssocID="{3228E64E-B370-429D-9F3D-17AA291F4FE6}" presName="aNode" presStyleLbl="fgAcc1" presStyleIdx="3" presStyleCnt="4">
        <dgm:presLayoutVars>
          <dgm:bulletEnabled val="1"/>
        </dgm:presLayoutVars>
      </dgm:prSet>
      <dgm:spPr/>
    </dgm:pt>
    <dgm:pt modelId="{B9D7AC04-BC01-4136-BAEA-BB48995C7338}" type="pres">
      <dgm:prSet presAssocID="{3228E64E-B370-429D-9F3D-17AA291F4FE6}" presName="aSpace" presStyleCnt="0"/>
      <dgm:spPr/>
    </dgm:pt>
  </dgm:ptLst>
  <dgm:cxnLst>
    <dgm:cxn modelId="{BE00900B-77EB-4311-B7AB-4CB31935CDE2}" srcId="{2BB92AC4-4E32-437C-BB4E-F7F651B630A7}" destId="{3228E64E-B370-429D-9F3D-17AA291F4FE6}" srcOrd="3" destOrd="0" parTransId="{6F7DE648-B8C6-40F5-B243-D53ED13E4881}" sibTransId="{644603B1-347E-4370-8B74-556C26A9EC54}"/>
    <dgm:cxn modelId="{5DB8A515-56A1-47B7-95F8-575F8846C5DE}" type="presOf" srcId="{0CF301BF-FFE2-40C3-858D-756BDDEED6EB}" destId="{25B43538-34F1-416C-ADAE-4A95856EB2B1}" srcOrd="0" destOrd="0" presId="urn:microsoft.com/office/officeart/2005/8/layout/pyramid2"/>
    <dgm:cxn modelId="{A5918316-FE06-4A10-AF87-063BE3543DBB}" type="presOf" srcId="{2BB92AC4-4E32-437C-BB4E-F7F651B630A7}" destId="{26C9B8E8-D15E-42D2-A0A8-AA9DA1A0882D}" srcOrd="0" destOrd="0" presId="urn:microsoft.com/office/officeart/2005/8/layout/pyramid2"/>
    <dgm:cxn modelId="{2AB31C18-127C-431C-91CE-03F6598A4091}" type="presOf" srcId="{3228E64E-B370-429D-9F3D-17AA291F4FE6}" destId="{7342615C-65B0-4468-A02A-EA861FDF2DCE}" srcOrd="0" destOrd="0" presId="urn:microsoft.com/office/officeart/2005/8/layout/pyramid2"/>
    <dgm:cxn modelId="{4928F730-A488-4E08-BE31-2C86CCFDE719}" type="presOf" srcId="{1F069E4B-0573-46E8-90DA-108FDF3404B5}" destId="{B19C25F6-B9B4-49A5-AE11-96D633510458}" srcOrd="0" destOrd="0" presId="urn:microsoft.com/office/officeart/2005/8/layout/pyramid2"/>
    <dgm:cxn modelId="{8F15EA3A-B36D-40DD-8F07-5190212E0FD1}" type="presOf" srcId="{EA878BC5-1E3C-41EB-985C-0E36D19F1DF3}" destId="{81EFD799-2353-4FE3-A0EF-78099E5610F5}" srcOrd="0" destOrd="0" presId="urn:microsoft.com/office/officeart/2005/8/layout/pyramid2"/>
    <dgm:cxn modelId="{E9684462-D918-4855-A93E-62D473E3B358}" srcId="{2BB92AC4-4E32-437C-BB4E-F7F651B630A7}" destId="{0CF301BF-FFE2-40C3-858D-756BDDEED6EB}" srcOrd="0" destOrd="0" parTransId="{FF8F75B4-38CD-4EBD-8447-685F8AFB1970}" sibTransId="{5343BD87-469D-45D2-9A77-F79BA2001248}"/>
    <dgm:cxn modelId="{FE50F9CF-44DD-44E0-847E-0C546AD28D42}" srcId="{2BB92AC4-4E32-437C-BB4E-F7F651B630A7}" destId="{EA878BC5-1E3C-41EB-985C-0E36D19F1DF3}" srcOrd="2" destOrd="0" parTransId="{2114C118-852A-4C07-A572-5C2F43BB1F90}" sibTransId="{B4C7447B-C0F2-4685-8BBB-F3974FC8B06E}"/>
    <dgm:cxn modelId="{BBA605F3-8671-49D3-82A1-A302A2CC9AAB}" srcId="{2BB92AC4-4E32-437C-BB4E-F7F651B630A7}" destId="{1F069E4B-0573-46E8-90DA-108FDF3404B5}" srcOrd="1" destOrd="0" parTransId="{C8F3D872-BB85-41C2-AC15-D02AF9D4E8F4}" sibTransId="{F45E342C-0EDB-45B5-BAF9-9B5B9F4AC184}"/>
    <dgm:cxn modelId="{4F20AF4B-48B4-47C5-AAF1-7C7C0D64CB22}" type="presParOf" srcId="{26C9B8E8-D15E-42D2-A0A8-AA9DA1A0882D}" destId="{4CC65CF9-2146-4798-89DA-E640E9721FB2}" srcOrd="0" destOrd="0" presId="urn:microsoft.com/office/officeart/2005/8/layout/pyramid2"/>
    <dgm:cxn modelId="{484AFF32-6DE0-493C-90C3-D22F9D847C51}" type="presParOf" srcId="{26C9B8E8-D15E-42D2-A0A8-AA9DA1A0882D}" destId="{BFF4D2CF-FD2C-4CD9-A756-44758FB26C55}" srcOrd="1" destOrd="0" presId="urn:microsoft.com/office/officeart/2005/8/layout/pyramid2"/>
    <dgm:cxn modelId="{A07DB34E-B589-4896-BB6E-DF2E9D1637CD}" type="presParOf" srcId="{BFF4D2CF-FD2C-4CD9-A756-44758FB26C55}" destId="{25B43538-34F1-416C-ADAE-4A95856EB2B1}" srcOrd="0" destOrd="0" presId="urn:microsoft.com/office/officeart/2005/8/layout/pyramid2"/>
    <dgm:cxn modelId="{C9202C02-C303-4A5B-8926-260A3DDC0FDB}" type="presParOf" srcId="{BFF4D2CF-FD2C-4CD9-A756-44758FB26C55}" destId="{4477CB7A-9EBC-40F9-A3E6-89EEB74141B4}" srcOrd="1" destOrd="0" presId="urn:microsoft.com/office/officeart/2005/8/layout/pyramid2"/>
    <dgm:cxn modelId="{6C0F3EAF-B454-4E01-980C-E790C556BEBF}" type="presParOf" srcId="{BFF4D2CF-FD2C-4CD9-A756-44758FB26C55}" destId="{B19C25F6-B9B4-49A5-AE11-96D633510458}" srcOrd="2" destOrd="0" presId="urn:microsoft.com/office/officeart/2005/8/layout/pyramid2"/>
    <dgm:cxn modelId="{386D5ADC-2EE9-4061-B3A1-344BEE869CBE}" type="presParOf" srcId="{BFF4D2CF-FD2C-4CD9-A756-44758FB26C55}" destId="{EA25A3F6-1E07-4F30-B794-2403FBEF2AC1}" srcOrd="3" destOrd="0" presId="urn:microsoft.com/office/officeart/2005/8/layout/pyramid2"/>
    <dgm:cxn modelId="{6AA2F1A7-599C-4FBE-9E7F-4FB3D7AEC3ED}" type="presParOf" srcId="{BFF4D2CF-FD2C-4CD9-A756-44758FB26C55}" destId="{81EFD799-2353-4FE3-A0EF-78099E5610F5}" srcOrd="4" destOrd="0" presId="urn:microsoft.com/office/officeart/2005/8/layout/pyramid2"/>
    <dgm:cxn modelId="{CEFE6DCA-C709-4FA8-8CD9-5993BA305E11}" type="presParOf" srcId="{BFF4D2CF-FD2C-4CD9-A756-44758FB26C55}" destId="{9BEFEC78-D033-4F84-A69F-7B5C394A1B7A}" srcOrd="5" destOrd="0" presId="urn:microsoft.com/office/officeart/2005/8/layout/pyramid2"/>
    <dgm:cxn modelId="{24757707-48FF-4F32-8194-9629935FC698}" type="presParOf" srcId="{BFF4D2CF-FD2C-4CD9-A756-44758FB26C55}" destId="{7342615C-65B0-4468-A02A-EA861FDF2DCE}" srcOrd="6" destOrd="0" presId="urn:microsoft.com/office/officeart/2005/8/layout/pyramid2"/>
    <dgm:cxn modelId="{51414C15-5086-4A70-AF2E-7EAE08DA9426}" type="presParOf" srcId="{BFF4D2CF-FD2C-4CD9-A756-44758FB26C55}" destId="{B9D7AC04-BC01-4136-BAEA-BB48995C733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B92AC4-4E32-437C-BB4E-F7F651B630A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CF301BF-FFE2-40C3-858D-756BDDEED6EB}">
      <dgm:prSet phldrT="[Text]" custT="1"/>
      <dgm:spPr>
        <a:solidFill>
          <a:schemeClr val="accent3">
            <a:lumMod val="75000"/>
            <a:alpha val="9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bg-BG" sz="1600" dirty="0">
              <a:solidFill>
                <a:schemeClr val="bg1"/>
              </a:solidFill>
            </a:rPr>
            <a:t>Доктор</a:t>
          </a:r>
        </a:p>
      </dgm:t>
    </dgm:pt>
    <dgm:pt modelId="{FF8F75B4-38CD-4EBD-8447-685F8AFB1970}" type="parTrans" cxnId="{E9684462-D918-4855-A93E-62D473E3B358}">
      <dgm:prSet/>
      <dgm:spPr/>
      <dgm:t>
        <a:bodyPr/>
        <a:lstStyle/>
        <a:p>
          <a:endParaRPr lang="bg-BG" sz="1600"/>
        </a:p>
      </dgm:t>
    </dgm:pt>
    <dgm:pt modelId="{5343BD87-469D-45D2-9A77-F79BA2001248}" type="sibTrans" cxnId="{E9684462-D918-4855-A93E-62D473E3B358}">
      <dgm:prSet/>
      <dgm:spPr/>
      <dgm:t>
        <a:bodyPr/>
        <a:lstStyle/>
        <a:p>
          <a:endParaRPr lang="bg-BG" sz="1600"/>
        </a:p>
      </dgm:t>
    </dgm:pt>
    <dgm:pt modelId="{EA878BC5-1E3C-41EB-985C-0E36D19F1DF3}">
      <dgm:prSet phldrT="[Text]" custT="1"/>
      <dgm:spPr/>
      <dgm:t>
        <a:bodyPr/>
        <a:lstStyle/>
        <a:p>
          <a:r>
            <a:rPr lang="bg-BG" sz="1600" dirty="0">
              <a:solidFill>
                <a:schemeClr val="accent1">
                  <a:lumMod val="75000"/>
                </a:schemeClr>
              </a:solidFill>
            </a:rPr>
            <a:t>Бакалавър</a:t>
          </a:r>
        </a:p>
      </dgm:t>
    </dgm:pt>
    <dgm:pt modelId="{2114C118-852A-4C07-A572-5C2F43BB1F90}" type="parTrans" cxnId="{FE50F9CF-44DD-44E0-847E-0C546AD28D42}">
      <dgm:prSet/>
      <dgm:spPr/>
      <dgm:t>
        <a:bodyPr/>
        <a:lstStyle/>
        <a:p>
          <a:endParaRPr lang="bg-BG" sz="1600"/>
        </a:p>
      </dgm:t>
    </dgm:pt>
    <dgm:pt modelId="{B4C7447B-C0F2-4685-8BBB-F3974FC8B06E}" type="sibTrans" cxnId="{FE50F9CF-44DD-44E0-847E-0C546AD28D42}">
      <dgm:prSet/>
      <dgm:spPr/>
      <dgm:t>
        <a:bodyPr/>
        <a:lstStyle/>
        <a:p>
          <a:endParaRPr lang="bg-BG" sz="1600"/>
        </a:p>
      </dgm:t>
    </dgm:pt>
    <dgm:pt modelId="{3228E64E-B370-429D-9F3D-17AA291F4FE6}">
      <dgm:prSet phldrT="[Text]" custT="1"/>
      <dgm:spPr/>
      <dgm:t>
        <a:bodyPr/>
        <a:lstStyle/>
        <a:p>
          <a:r>
            <a:rPr lang="bg-BG" sz="1600" dirty="0">
              <a:solidFill>
                <a:schemeClr val="accent1">
                  <a:lumMod val="75000"/>
                </a:schemeClr>
              </a:solidFill>
            </a:rPr>
            <a:t>Техник</a:t>
          </a:r>
        </a:p>
      </dgm:t>
    </dgm:pt>
    <dgm:pt modelId="{6F7DE648-B8C6-40F5-B243-D53ED13E4881}" type="parTrans" cxnId="{BE00900B-77EB-4311-B7AB-4CB31935CDE2}">
      <dgm:prSet/>
      <dgm:spPr/>
      <dgm:t>
        <a:bodyPr/>
        <a:lstStyle/>
        <a:p>
          <a:endParaRPr lang="bg-BG" sz="1600"/>
        </a:p>
      </dgm:t>
    </dgm:pt>
    <dgm:pt modelId="{644603B1-347E-4370-8B74-556C26A9EC54}" type="sibTrans" cxnId="{BE00900B-77EB-4311-B7AB-4CB31935CDE2}">
      <dgm:prSet/>
      <dgm:spPr/>
      <dgm:t>
        <a:bodyPr/>
        <a:lstStyle/>
        <a:p>
          <a:endParaRPr lang="bg-BG" sz="1600"/>
        </a:p>
      </dgm:t>
    </dgm:pt>
    <dgm:pt modelId="{1F069E4B-0573-46E8-90DA-108FDF3404B5}">
      <dgm:prSet phldrT="[Text]" custT="1"/>
      <dgm:spPr>
        <a:solidFill>
          <a:schemeClr val="accent3">
            <a:lumMod val="75000"/>
            <a:alpha val="9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bg-BG" sz="1600" dirty="0">
              <a:solidFill>
                <a:schemeClr val="bg1"/>
              </a:solidFill>
            </a:rPr>
            <a:t>Магистър</a:t>
          </a:r>
        </a:p>
      </dgm:t>
    </dgm:pt>
    <dgm:pt modelId="{C8F3D872-BB85-41C2-AC15-D02AF9D4E8F4}" type="parTrans" cxnId="{BBA605F3-8671-49D3-82A1-A302A2CC9AAB}">
      <dgm:prSet/>
      <dgm:spPr/>
      <dgm:t>
        <a:bodyPr/>
        <a:lstStyle/>
        <a:p>
          <a:endParaRPr lang="bg-BG" sz="1600"/>
        </a:p>
      </dgm:t>
    </dgm:pt>
    <dgm:pt modelId="{F45E342C-0EDB-45B5-BAF9-9B5B9F4AC184}" type="sibTrans" cxnId="{BBA605F3-8671-49D3-82A1-A302A2CC9AAB}">
      <dgm:prSet/>
      <dgm:spPr/>
      <dgm:t>
        <a:bodyPr/>
        <a:lstStyle/>
        <a:p>
          <a:endParaRPr lang="bg-BG" sz="1600"/>
        </a:p>
      </dgm:t>
    </dgm:pt>
    <dgm:pt modelId="{26C9B8E8-D15E-42D2-A0A8-AA9DA1A0882D}" type="pres">
      <dgm:prSet presAssocID="{2BB92AC4-4E32-437C-BB4E-F7F651B630A7}" presName="compositeShape" presStyleCnt="0">
        <dgm:presLayoutVars>
          <dgm:dir/>
          <dgm:resizeHandles/>
        </dgm:presLayoutVars>
      </dgm:prSet>
      <dgm:spPr/>
    </dgm:pt>
    <dgm:pt modelId="{4CC65CF9-2146-4798-89DA-E640E9721FB2}" type="pres">
      <dgm:prSet presAssocID="{2BB92AC4-4E32-437C-BB4E-F7F651B630A7}" presName="pyramid" presStyleLbl="node1" presStyleIdx="0" presStyleCnt="1" custLinFactNeighborX="-56439" custLinFactNeighborY="1319"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33000">
              <a:schemeClr val="accent1">
                <a:lumMod val="60000"/>
                <a:lumOff val="40000"/>
              </a:schemeClr>
            </a:gs>
            <a:gs pos="67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1"/>
        </a:gradFill>
      </dgm:spPr>
    </dgm:pt>
    <dgm:pt modelId="{BFF4D2CF-FD2C-4CD9-A756-44758FB26C55}" type="pres">
      <dgm:prSet presAssocID="{2BB92AC4-4E32-437C-BB4E-F7F651B630A7}" presName="theList" presStyleCnt="0"/>
      <dgm:spPr/>
    </dgm:pt>
    <dgm:pt modelId="{25B43538-34F1-416C-ADAE-4A95856EB2B1}" type="pres">
      <dgm:prSet presAssocID="{0CF301BF-FFE2-40C3-858D-756BDDEED6EB}" presName="aNode" presStyleLbl="fgAcc1" presStyleIdx="0" presStyleCnt="4">
        <dgm:presLayoutVars>
          <dgm:bulletEnabled val="1"/>
        </dgm:presLayoutVars>
      </dgm:prSet>
      <dgm:spPr/>
    </dgm:pt>
    <dgm:pt modelId="{4477CB7A-9EBC-40F9-A3E6-89EEB74141B4}" type="pres">
      <dgm:prSet presAssocID="{0CF301BF-FFE2-40C3-858D-756BDDEED6EB}" presName="aSpace" presStyleCnt="0"/>
      <dgm:spPr/>
    </dgm:pt>
    <dgm:pt modelId="{B19C25F6-B9B4-49A5-AE11-96D633510458}" type="pres">
      <dgm:prSet presAssocID="{1F069E4B-0573-46E8-90DA-108FDF3404B5}" presName="aNode" presStyleLbl="fgAcc1" presStyleIdx="1" presStyleCnt="4">
        <dgm:presLayoutVars>
          <dgm:bulletEnabled val="1"/>
        </dgm:presLayoutVars>
      </dgm:prSet>
      <dgm:spPr/>
    </dgm:pt>
    <dgm:pt modelId="{EA25A3F6-1E07-4F30-B794-2403FBEF2AC1}" type="pres">
      <dgm:prSet presAssocID="{1F069E4B-0573-46E8-90DA-108FDF3404B5}" presName="aSpace" presStyleCnt="0"/>
      <dgm:spPr/>
    </dgm:pt>
    <dgm:pt modelId="{81EFD799-2353-4FE3-A0EF-78099E5610F5}" type="pres">
      <dgm:prSet presAssocID="{EA878BC5-1E3C-41EB-985C-0E36D19F1DF3}" presName="aNode" presStyleLbl="fgAcc1" presStyleIdx="2" presStyleCnt="4">
        <dgm:presLayoutVars>
          <dgm:bulletEnabled val="1"/>
        </dgm:presLayoutVars>
      </dgm:prSet>
      <dgm:spPr/>
    </dgm:pt>
    <dgm:pt modelId="{9BEFEC78-D033-4F84-A69F-7B5C394A1B7A}" type="pres">
      <dgm:prSet presAssocID="{EA878BC5-1E3C-41EB-985C-0E36D19F1DF3}" presName="aSpace" presStyleCnt="0"/>
      <dgm:spPr/>
    </dgm:pt>
    <dgm:pt modelId="{7342615C-65B0-4468-A02A-EA861FDF2DCE}" type="pres">
      <dgm:prSet presAssocID="{3228E64E-B370-429D-9F3D-17AA291F4FE6}" presName="aNode" presStyleLbl="fgAcc1" presStyleIdx="3" presStyleCnt="4">
        <dgm:presLayoutVars>
          <dgm:bulletEnabled val="1"/>
        </dgm:presLayoutVars>
      </dgm:prSet>
      <dgm:spPr/>
    </dgm:pt>
    <dgm:pt modelId="{B9D7AC04-BC01-4136-BAEA-BB48995C7338}" type="pres">
      <dgm:prSet presAssocID="{3228E64E-B370-429D-9F3D-17AA291F4FE6}" presName="aSpace" presStyleCnt="0"/>
      <dgm:spPr/>
    </dgm:pt>
  </dgm:ptLst>
  <dgm:cxnLst>
    <dgm:cxn modelId="{BE00900B-77EB-4311-B7AB-4CB31935CDE2}" srcId="{2BB92AC4-4E32-437C-BB4E-F7F651B630A7}" destId="{3228E64E-B370-429D-9F3D-17AA291F4FE6}" srcOrd="3" destOrd="0" parTransId="{6F7DE648-B8C6-40F5-B243-D53ED13E4881}" sibTransId="{644603B1-347E-4370-8B74-556C26A9EC54}"/>
    <dgm:cxn modelId="{74FA8225-B7BA-4EAA-9953-F6F85836AB7C}" type="presOf" srcId="{2BB92AC4-4E32-437C-BB4E-F7F651B630A7}" destId="{26C9B8E8-D15E-42D2-A0A8-AA9DA1A0882D}" srcOrd="0" destOrd="0" presId="urn:microsoft.com/office/officeart/2005/8/layout/pyramid2"/>
    <dgm:cxn modelId="{7182D02E-9C37-4194-8EE9-506F8AAABD75}" type="presOf" srcId="{EA878BC5-1E3C-41EB-985C-0E36D19F1DF3}" destId="{81EFD799-2353-4FE3-A0EF-78099E5610F5}" srcOrd="0" destOrd="0" presId="urn:microsoft.com/office/officeart/2005/8/layout/pyramid2"/>
    <dgm:cxn modelId="{E9684462-D918-4855-A93E-62D473E3B358}" srcId="{2BB92AC4-4E32-437C-BB4E-F7F651B630A7}" destId="{0CF301BF-FFE2-40C3-858D-756BDDEED6EB}" srcOrd="0" destOrd="0" parTransId="{FF8F75B4-38CD-4EBD-8447-685F8AFB1970}" sibTransId="{5343BD87-469D-45D2-9A77-F79BA2001248}"/>
    <dgm:cxn modelId="{2662B26E-6912-4566-94B9-9B86E24C06A5}" type="presOf" srcId="{0CF301BF-FFE2-40C3-858D-756BDDEED6EB}" destId="{25B43538-34F1-416C-ADAE-4A95856EB2B1}" srcOrd="0" destOrd="0" presId="urn:microsoft.com/office/officeart/2005/8/layout/pyramid2"/>
    <dgm:cxn modelId="{8F9E79B0-C716-46E0-9496-274B5C031B3A}" type="presOf" srcId="{3228E64E-B370-429D-9F3D-17AA291F4FE6}" destId="{7342615C-65B0-4468-A02A-EA861FDF2DCE}" srcOrd="0" destOrd="0" presId="urn:microsoft.com/office/officeart/2005/8/layout/pyramid2"/>
    <dgm:cxn modelId="{FE50F9CF-44DD-44E0-847E-0C546AD28D42}" srcId="{2BB92AC4-4E32-437C-BB4E-F7F651B630A7}" destId="{EA878BC5-1E3C-41EB-985C-0E36D19F1DF3}" srcOrd="2" destOrd="0" parTransId="{2114C118-852A-4C07-A572-5C2F43BB1F90}" sibTransId="{B4C7447B-C0F2-4685-8BBB-F3974FC8B06E}"/>
    <dgm:cxn modelId="{BBA605F3-8671-49D3-82A1-A302A2CC9AAB}" srcId="{2BB92AC4-4E32-437C-BB4E-F7F651B630A7}" destId="{1F069E4B-0573-46E8-90DA-108FDF3404B5}" srcOrd="1" destOrd="0" parTransId="{C8F3D872-BB85-41C2-AC15-D02AF9D4E8F4}" sibTransId="{F45E342C-0EDB-45B5-BAF9-9B5B9F4AC184}"/>
    <dgm:cxn modelId="{5785FDF7-C0DC-4535-89F4-46E780CC84B8}" type="presOf" srcId="{1F069E4B-0573-46E8-90DA-108FDF3404B5}" destId="{B19C25F6-B9B4-49A5-AE11-96D633510458}" srcOrd="0" destOrd="0" presId="urn:microsoft.com/office/officeart/2005/8/layout/pyramid2"/>
    <dgm:cxn modelId="{3E40013F-A51B-4FE7-A671-4E7DE85A6779}" type="presParOf" srcId="{26C9B8E8-D15E-42D2-A0A8-AA9DA1A0882D}" destId="{4CC65CF9-2146-4798-89DA-E640E9721FB2}" srcOrd="0" destOrd="0" presId="urn:microsoft.com/office/officeart/2005/8/layout/pyramid2"/>
    <dgm:cxn modelId="{8774898C-AAB8-4451-A72C-25F975E5AACE}" type="presParOf" srcId="{26C9B8E8-D15E-42D2-A0A8-AA9DA1A0882D}" destId="{BFF4D2CF-FD2C-4CD9-A756-44758FB26C55}" srcOrd="1" destOrd="0" presId="urn:microsoft.com/office/officeart/2005/8/layout/pyramid2"/>
    <dgm:cxn modelId="{5179EE29-540C-4342-AE33-D3FB0A5FF580}" type="presParOf" srcId="{BFF4D2CF-FD2C-4CD9-A756-44758FB26C55}" destId="{25B43538-34F1-416C-ADAE-4A95856EB2B1}" srcOrd="0" destOrd="0" presId="urn:microsoft.com/office/officeart/2005/8/layout/pyramid2"/>
    <dgm:cxn modelId="{82A2FFD5-91AB-4AA7-9836-FACECE6D54E0}" type="presParOf" srcId="{BFF4D2CF-FD2C-4CD9-A756-44758FB26C55}" destId="{4477CB7A-9EBC-40F9-A3E6-89EEB74141B4}" srcOrd="1" destOrd="0" presId="urn:microsoft.com/office/officeart/2005/8/layout/pyramid2"/>
    <dgm:cxn modelId="{4796AB8B-DA96-46F4-93E0-C9766D5A2F2C}" type="presParOf" srcId="{BFF4D2CF-FD2C-4CD9-A756-44758FB26C55}" destId="{B19C25F6-B9B4-49A5-AE11-96D633510458}" srcOrd="2" destOrd="0" presId="urn:microsoft.com/office/officeart/2005/8/layout/pyramid2"/>
    <dgm:cxn modelId="{780E946B-9E58-41FA-9316-83D8AA82354D}" type="presParOf" srcId="{BFF4D2CF-FD2C-4CD9-A756-44758FB26C55}" destId="{EA25A3F6-1E07-4F30-B794-2403FBEF2AC1}" srcOrd="3" destOrd="0" presId="urn:microsoft.com/office/officeart/2005/8/layout/pyramid2"/>
    <dgm:cxn modelId="{C25BF773-C2D9-4986-8EC0-41AD9D6AE738}" type="presParOf" srcId="{BFF4D2CF-FD2C-4CD9-A756-44758FB26C55}" destId="{81EFD799-2353-4FE3-A0EF-78099E5610F5}" srcOrd="4" destOrd="0" presId="urn:microsoft.com/office/officeart/2005/8/layout/pyramid2"/>
    <dgm:cxn modelId="{00CBD8D2-8845-4081-8945-238C1E485D22}" type="presParOf" srcId="{BFF4D2CF-FD2C-4CD9-A756-44758FB26C55}" destId="{9BEFEC78-D033-4F84-A69F-7B5C394A1B7A}" srcOrd="5" destOrd="0" presId="urn:microsoft.com/office/officeart/2005/8/layout/pyramid2"/>
    <dgm:cxn modelId="{11889417-466D-4A51-9071-A89D5AD01DFD}" type="presParOf" srcId="{BFF4D2CF-FD2C-4CD9-A756-44758FB26C55}" destId="{7342615C-65B0-4468-A02A-EA861FDF2DCE}" srcOrd="6" destOrd="0" presId="urn:microsoft.com/office/officeart/2005/8/layout/pyramid2"/>
    <dgm:cxn modelId="{090FB98D-F8B8-4307-8448-4C794D0328FE}" type="presParOf" srcId="{BFF4D2CF-FD2C-4CD9-A756-44758FB26C55}" destId="{B9D7AC04-BC01-4136-BAEA-BB48995C733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65CF9-2146-4798-89DA-E640E9721FB2}">
      <dsp:nvSpPr>
        <dsp:cNvPr id="0" name=""/>
        <dsp:cNvSpPr/>
      </dsp:nvSpPr>
      <dsp:spPr>
        <a:xfrm>
          <a:off x="0" y="0"/>
          <a:ext cx="2156282" cy="4467966"/>
        </a:xfrm>
        <a:prstGeom prst="triangle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33000">
              <a:schemeClr val="accent1">
                <a:lumMod val="60000"/>
                <a:lumOff val="40000"/>
              </a:schemeClr>
            </a:gs>
            <a:gs pos="67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43538-34F1-416C-ADAE-4A95856EB2B1}">
      <dsp:nvSpPr>
        <dsp:cNvPr id="0" name=""/>
        <dsp:cNvSpPr/>
      </dsp:nvSpPr>
      <dsp:spPr>
        <a:xfrm>
          <a:off x="1078141" y="447232"/>
          <a:ext cx="1401583" cy="7941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 dirty="0">
              <a:solidFill>
                <a:schemeClr val="accent1">
                  <a:lumMod val="75000"/>
                </a:schemeClr>
              </a:solidFill>
            </a:rPr>
            <a:t>Доктор</a:t>
          </a:r>
        </a:p>
      </dsp:txBody>
      <dsp:txXfrm>
        <a:off x="1116906" y="485997"/>
        <a:ext cx="1324053" cy="716581"/>
      </dsp:txXfrm>
    </dsp:sp>
    <dsp:sp modelId="{B19C25F6-B9B4-49A5-AE11-96D633510458}">
      <dsp:nvSpPr>
        <dsp:cNvPr id="0" name=""/>
        <dsp:cNvSpPr/>
      </dsp:nvSpPr>
      <dsp:spPr>
        <a:xfrm>
          <a:off x="1078141" y="1340607"/>
          <a:ext cx="1401583" cy="7941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 dirty="0">
              <a:solidFill>
                <a:schemeClr val="accent1">
                  <a:lumMod val="75000"/>
                </a:schemeClr>
              </a:solidFill>
            </a:rPr>
            <a:t>Магистър</a:t>
          </a:r>
        </a:p>
      </dsp:txBody>
      <dsp:txXfrm>
        <a:off x="1116906" y="1379372"/>
        <a:ext cx="1324053" cy="716581"/>
      </dsp:txXfrm>
    </dsp:sp>
    <dsp:sp modelId="{81EFD799-2353-4FE3-A0EF-78099E5610F5}">
      <dsp:nvSpPr>
        <dsp:cNvPr id="0" name=""/>
        <dsp:cNvSpPr/>
      </dsp:nvSpPr>
      <dsp:spPr>
        <a:xfrm>
          <a:off x="1078141" y="2233983"/>
          <a:ext cx="1401583" cy="7941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 dirty="0">
              <a:solidFill>
                <a:schemeClr val="accent1">
                  <a:lumMod val="75000"/>
                </a:schemeClr>
              </a:solidFill>
            </a:rPr>
            <a:t>Бакалавър</a:t>
          </a:r>
        </a:p>
      </dsp:txBody>
      <dsp:txXfrm>
        <a:off x="1116906" y="2272748"/>
        <a:ext cx="1324053" cy="716581"/>
      </dsp:txXfrm>
    </dsp:sp>
    <dsp:sp modelId="{7342615C-65B0-4468-A02A-EA861FDF2DCE}">
      <dsp:nvSpPr>
        <dsp:cNvPr id="0" name=""/>
        <dsp:cNvSpPr/>
      </dsp:nvSpPr>
      <dsp:spPr>
        <a:xfrm>
          <a:off x="1078141" y="3127358"/>
          <a:ext cx="1401583" cy="7941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 dirty="0">
              <a:solidFill>
                <a:schemeClr val="accent1">
                  <a:lumMod val="75000"/>
                </a:schemeClr>
              </a:solidFill>
            </a:rPr>
            <a:t>Техник</a:t>
          </a:r>
        </a:p>
      </dsp:txBody>
      <dsp:txXfrm>
        <a:off x="1116906" y="3166123"/>
        <a:ext cx="1324053" cy="7165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65CF9-2146-4798-89DA-E640E9721FB2}">
      <dsp:nvSpPr>
        <dsp:cNvPr id="0" name=""/>
        <dsp:cNvSpPr/>
      </dsp:nvSpPr>
      <dsp:spPr>
        <a:xfrm>
          <a:off x="0" y="0"/>
          <a:ext cx="2156282" cy="4467966"/>
        </a:xfrm>
        <a:prstGeom prst="triangle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33000">
              <a:schemeClr val="accent1">
                <a:lumMod val="60000"/>
                <a:lumOff val="40000"/>
              </a:schemeClr>
            </a:gs>
            <a:gs pos="67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43538-34F1-416C-ADAE-4A95856EB2B1}">
      <dsp:nvSpPr>
        <dsp:cNvPr id="0" name=""/>
        <dsp:cNvSpPr/>
      </dsp:nvSpPr>
      <dsp:spPr>
        <a:xfrm>
          <a:off x="1078141" y="447232"/>
          <a:ext cx="1401583" cy="7941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 dirty="0">
              <a:solidFill>
                <a:schemeClr val="accent1">
                  <a:lumMod val="75000"/>
                </a:schemeClr>
              </a:solidFill>
            </a:rPr>
            <a:t>Доктор</a:t>
          </a:r>
        </a:p>
      </dsp:txBody>
      <dsp:txXfrm>
        <a:off x="1116906" y="485997"/>
        <a:ext cx="1324053" cy="716581"/>
      </dsp:txXfrm>
    </dsp:sp>
    <dsp:sp modelId="{B19C25F6-B9B4-49A5-AE11-96D633510458}">
      <dsp:nvSpPr>
        <dsp:cNvPr id="0" name=""/>
        <dsp:cNvSpPr/>
      </dsp:nvSpPr>
      <dsp:spPr>
        <a:xfrm>
          <a:off x="1078141" y="1340607"/>
          <a:ext cx="1401583" cy="7941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 dirty="0">
              <a:solidFill>
                <a:schemeClr val="accent1">
                  <a:lumMod val="75000"/>
                </a:schemeClr>
              </a:solidFill>
            </a:rPr>
            <a:t>Магистър</a:t>
          </a:r>
        </a:p>
      </dsp:txBody>
      <dsp:txXfrm>
        <a:off x="1116906" y="1379372"/>
        <a:ext cx="1324053" cy="716581"/>
      </dsp:txXfrm>
    </dsp:sp>
    <dsp:sp modelId="{81EFD799-2353-4FE3-A0EF-78099E5610F5}">
      <dsp:nvSpPr>
        <dsp:cNvPr id="0" name=""/>
        <dsp:cNvSpPr/>
      </dsp:nvSpPr>
      <dsp:spPr>
        <a:xfrm>
          <a:off x="1078141" y="2233983"/>
          <a:ext cx="1401583" cy="794111"/>
        </a:xfrm>
        <a:prstGeom prst="roundRect">
          <a:avLst/>
        </a:prstGeom>
        <a:solidFill>
          <a:srgbClr val="FF0000">
            <a:alpha val="90000"/>
          </a:srgb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 dirty="0">
              <a:solidFill>
                <a:schemeClr val="bg1"/>
              </a:solidFill>
            </a:rPr>
            <a:t>Бакалавър</a:t>
          </a:r>
        </a:p>
      </dsp:txBody>
      <dsp:txXfrm>
        <a:off x="1116906" y="2272748"/>
        <a:ext cx="1324053" cy="716581"/>
      </dsp:txXfrm>
    </dsp:sp>
    <dsp:sp modelId="{7342615C-65B0-4468-A02A-EA861FDF2DCE}">
      <dsp:nvSpPr>
        <dsp:cNvPr id="0" name=""/>
        <dsp:cNvSpPr/>
      </dsp:nvSpPr>
      <dsp:spPr>
        <a:xfrm>
          <a:off x="1078141" y="3127358"/>
          <a:ext cx="1401583" cy="794111"/>
        </a:xfrm>
        <a:prstGeom prst="roundRect">
          <a:avLst/>
        </a:prstGeom>
        <a:solidFill>
          <a:srgbClr val="FF0000">
            <a:alpha val="90000"/>
          </a:srgb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 dirty="0">
              <a:solidFill>
                <a:schemeClr val="bg1"/>
              </a:solidFill>
            </a:rPr>
            <a:t>Техник</a:t>
          </a:r>
        </a:p>
      </dsp:txBody>
      <dsp:txXfrm>
        <a:off x="1116906" y="3166123"/>
        <a:ext cx="1324053" cy="7165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65CF9-2146-4798-89DA-E640E9721FB2}">
      <dsp:nvSpPr>
        <dsp:cNvPr id="0" name=""/>
        <dsp:cNvSpPr/>
      </dsp:nvSpPr>
      <dsp:spPr>
        <a:xfrm>
          <a:off x="0" y="0"/>
          <a:ext cx="2156282" cy="4467966"/>
        </a:xfrm>
        <a:prstGeom prst="triangle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33000">
              <a:schemeClr val="accent1">
                <a:lumMod val="60000"/>
                <a:lumOff val="40000"/>
              </a:schemeClr>
            </a:gs>
            <a:gs pos="67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43538-34F1-416C-ADAE-4A95856EB2B1}">
      <dsp:nvSpPr>
        <dsp:cNvPr id="0" name=""/>
        <dsp:cNvSpPr/>
      </dsp:nvSpPr>
      <dsp:spPr>
        <a:xfrm>
          <a:off x="1078141" y="447232"/>
          <a:ext cx="1401583" cy="7941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 dirty="0">
              <a:solidFill>
                <a:schemeClr val="accent1">
                  <a:lumMod val="75000"/>
                </a:schemeClr>
              </a:solidFill>
            </a:rPr>
            <a:t>Доктор</a:t>
          </a:r>
        </a:p>
      </dsp:txBody>
      <dsp:txXfrm>
        <a:off x="1116906" y="485997"/>
        <a:ext cx="1324053" cy="716581"/>
      </dsp:txXfrm>
    </dsp:sp>
    <dsp:sp modelId="{B19C25F6-B9B4-49A5-AE11-96D633510458}">
      <dsp:nvSpPr>
        <dsp:cNvPr id="0" name=""/>
        <dsp:cNvSpPr/>
      </dsp:nvSpPr>
      <dsp:spPr>
        <a:xfrm>
          <a:off x="1078141" y="1340607"/>
          <a:ext cx="1401583" cy="7941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 dirty="0">
              <a:solidFill>
                <a:schemeClr val="accent1">
                  <a:lumMod val="75000"/>
                </a:schemeClr>
              </a:solidFill>
            </a:rPr>
            <a:t>Магистър</a:t>
          </a:r>
        </a:p>
      </dsp:txBody>
      <dsp:txXfrm>
        <a:off x="1116906" y="1379372"/>
        <a:ext cx="1324053" cy="716581"/>
      </dsp:txXfrm>
    </dsp:sp>
    <dsp:sp modelId="{81EFD799-2353-4FE3-A0EF-78099E5610F5}">
      <dsp:nvSpPr>
        <dsp:cNvPr id="0" name=""/>
        <dsp:cNvSpPr/>
      </dsp:nvSpPr>
      <dsp:spPr>
        <a:xfrm>
          <a:off x="1078141" y="2233983"/>
          <a:ext cx="1401583" cy="794111"/>
        </a:xfrm>
        <a:prstGeom prst="roundRect">
          <a:avLst/>
        </a:prstGeom>
        <a:solidFill>
          <a:srgbClr val="FF0000">
            <a:alpha val="90000"/>
          </a:srgb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 dirty="0">
              <a:solidFill>
                <a:schemeClr val="bg1"/>
              </a:solidFill>
            </a:rPr>
            <a:t>Бакалавър</a:t>
          </a:r>
        </a:p>
      </dsp:txBody>
      <dsp:txXfrm>
        <a:off x="1116906" y="2272748"/>
        <a:ext cx="1324053" cy="716581"/>
      </dsp:txXfrm>
    </dsp:sp>
    <dsp:sp modelId="{7342615C-65B0-4468-A02A-EA861FDF2DCE}">
      <dsp:nvSpPr>
        <dsp:cNvPr id="0" name=""/>
        <dsp:cNvSpPr/>
      </dsp:nvSpPr>
      <dsp:spPr>
        <a:xfrm>
          <a:off x="1078141" y="3127358"/>
          <a:ext cx="1401583" cy="794111"/>
        </a:xfrm>
        <a:prstGeom prst="roundRect">
          <a:avLst/>
        </a:prstGeom>
        <a:solidFill>
          <a:srgbClr val="FF0000">
            <a:alpha val="90000"/>
          </a:srgb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 dirty="0">
              <a:solidFill>
                <a:schemeClr val="bg1"/>
              </a:solidFill>
            </a:rPr>
            <a:t>Техник</a:t>
          </a:r>
        </a:p>
      </dsp:txBody>
      <dsp:txXfrm>
        <a:off x="1116906" y="3166123"/>
        <a:ext cx="1324053" cy="7165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65CF9-2146-4798-89DA-E640E9721FB2}">
      <dsp:nvSpPr>
        <dsp:cNvPr id="0" name=""/>
        <dsp:cNvSpPr/>
      </dsp:nvSpPr>
      <dsp:spPr>
        <a:xfrm>
          <a:off x="0" y="0"/>
          <a:ext cx="2156282" cy="4467966"/>
        </a:xfrm>
        <a:prstGeom prst="triangle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33000">
              <a:schemeClr val="accent1">
                <a:lumMod val="60000"/>
                <a:lumOff val="40000"/>
              </a:schemeClr>
            </a:gs>
            <a:gs pos="67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43538-34F1-416C-ADAE-4A95856EB2B1}">
      <dsp:nvSpPr>
        <dsp:cNvPr id="0" name=""/>
        <dsp:cNvSpPr/>
      </dsp:nvSpPr>
      <dsp:spPr>
        <a:xfrm>
          <a:off x="1078141" y="447232"/>
          <a:ext cx="1401583" cy="794111"/>
        </a:xfrm>
        <a:prstGeom prst="roundRect">
          <a:avLst/>
        </a:prstGeom>
        <a:solidFill>
          <a:schemeClr val="accent3">
            <a:lumMod val="75000"/>
            <a:alpha val="9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 dirty="0">
              <a:solidFill>
                <a:schemeClr val="bg1"/>
              </a:solidFill>
            </a:rPr>
            <a:t>Доктор</a:t>
          </a:r>
        </a:p>
      </dsp:txBody>
      <dsp:txXfrm>
        <a:off x="1116906" y="485997"/>
        <a:ext cx="1324053" cy="716581"/>
      </dsp:txXfrm>
    </dsp:sp>
    <dsp:sp modelId="{B19C25F6-B9B4-49A5-AE11-96D633510458}">
      <dsp:nvSpPr>
        <dsp:cNvPr id="0" name=""/>
        <dsp:cNvSpPr/>
      </dsp:nvSpPr>
      <dsp:spPr>
        <a:xfrm>
          <a:off x="1078141" y="1340607"/>
          <a:ext cx="1401583" cy="794111"/>
        </a:xfrm>
        <a:prstGeom prst="roundRect">
          <a:avLst/>
        </a:prstGeom>
        <a:solidFill>
          <a:schemeClr val="accent3">
            <a:lumMod val="75000"/>
            <a:alpha val="9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 dirty="0">
              <a:solidFill>
                <a:schemeClr val="bg1"/>
              </a:solidFill>
            </a:rPr>
            <a:t>Магистър</a:t>
          </a:r>
        </a:p>
      </dsp:txBody>
      <dsp:txXfrm>
        <a:off x="1116906" y="1379372"/>
        <a:ext cx="1324053" cy="716581"/>
      </dsp:txXfrm>
    </dsp:sp>
    <dsp:sp modelId="{81EFD799-2353-4FE3-A0EF-78099E5610F5}">
      <dsp:nvSpPr>
        <dsp:cNvPr id="0" name=""/>
        <dsp:cNvSpPr/>
      </dsp:nvSpPr>
      <dsp:spPr>
        <a:xfrm>
          <a:off x="1078141" y="2233983"/>
          <a:ext cx="1401583" cy="7941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 dirty="0">
              <a:solidFill>
                <a:schemeClr val="accent1">
                  <a:lumMod val="75000"/>
                </a:schemeClr>
              </a:solidFill>
            </a:rPr>
            <a:t>Бакалавър</a:t>
          </a:r>
        </a:p>
      </dsp:txBody>
      <dsp:txXfrm>
        <a:off x="1116906" y="2272748"/>
        <a:ext cx="1324053" cy="716581"/>
      </dsp:txXfrm>
    </dsp:sp>
    <dsp:sp modelId="{7342615C-65B0-4468-A02A-EA861FDF2DCE}">
      <dsp:nvSpPr>
        <dsp:cNvPr id="0" name=""/>
        <dsp:cNvSpPr/>
      </dsp:nvSpPr>
      <dsp:spPr>
        <a:xfrm>
          <a:off x="1078141" y="3127358"/>
          <a:ext cx="1401583" cy="7941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 dirty="0">
              <a:solidFill>
                <a:schemeClr val="accent1">
                  <a:lumMod val="75000"/>
                </a:schemeClr>
              </a:solidFill>
            </a:rPr>
            <a:t>Техник</a:t>
          </a:r>
        </a:p>
      </dsp:txBody>
      <dsp:txXfrm>
        <a:off x="1116906" y="3166123"/>
        <a:ext cx="1324053" cy="7165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65CF9-2146-4798-89DA-E640E9721FB2}">
      <dsp:nvSpPr>
        <dsp:cNvPr id="0" name=""/>
        <dsp:cNvSpPr/>
      </dsp:nvSpPr>
      <dsp:spPr>
        <a:xfrm>
          <a:off x="0" y="0"/>
          <a:ext cx="2156282" cy="4467966"/>
        </a:xfrm>
        <a:prstGeom prst="triangle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33000">
              <a:schemeClr val="accent1">
                <a:lumMod val="60000"/>
                <a:lumOff val="40000"/>
              </a:schemeClr>
            </a:gs>
            <a:gs pos="67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43538-34F1-416C-ADAE-4A95856EB2B1}">
      <dsp:nvSpPr>
        <dsp:cNvPr id="0" name=""/>
        <dsp:cNvSpPr/>
      </dsp:nvSpPr>
      <dsp:spPr>
        <a:xfrm>
          <a:off x="1078141" y="447232"/>
          <a:ext cx="1401583" cy="794111"/>
        </a:xfrm>
        <a:prstGeom prst="roundRect">
          <a:avLst/>
        </a:prstGeom>
        <a:solidFill>
          <a:schemeClr val="accent3">
            <a:lumMod val="75000"/>
            <a:alpha val="9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 dirty="0">
              <a:solidFill>
                <a:schemeClr val="bg1"/>
              </a:solidFill>
            </a:rPr>
            <a:t>Доктор</a:t>
          </a:r>
        </a:p>
      </dsp:txBody>
      <dsp:txXfrm>
        <a:off x="1116906" y="485997"/>
        <a:ext cx="1324053" cy="716581"/>
      </dsp:txXfrm>
    </dsp:sp>
    <dsp:sp modelId="{B19C25F6-B9B4-49A5-AE11-96D633510458}">
      <dsp:nvSpPr>
        <dsp:cNvPr id="0" name=""/>
        <dsp:cNvSpPr/>
      </dsp:nvSpPr>
      <dsp:spPr>
        <a:xfrm>
          <a:off x="1078141" y="1340607"/>
          <a:ext cx="1401583" cy="794111"/>
        </a:xfrm>
        <a:prstGeom prst="roundRect">
          <a:avLst/>
        </a:prstGeom>
        <a:solidFill>
          <a:schemeClr val="accent3">
            <a:lumMod val="75000"/>
            <a:alpha val="9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 dirty="0">
              <a:solidFill>
                <a:schemeClr val="bg1"/>
              </a:solidFill>
            </a:rPr>
            <a:t>Магистър</a:t>
          </a:r>
        </a:p>
      </dsp:txBody>
      <dsp:txXfrm>
        <a:off x="1116906" y="1379372"/>
        <a:ext cx="1324053" cy="716581"/>
      </dsp:txXfrm>
    </dsp:sp>
    <dsp:sp modelId="{81EFD799-2353-4FE3-A0EF-78099E5610F5}">
      <dsp:nvSpPr>
        <dsp:cNvPr id="0" name=""/>
        <dsp:cNvSpPr/>
      </dsp:nvSpPr>
      <dsp:spPr>
        <a:xfrm>
          <a:off x="1078141" y="2233983"/>
          <a:ext cx="1401583" cy="7941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 dirty="0">
              <a:solidFill>
                <a:schemeClr val="accent1">
                  <a:lumMod val="75000"/>
                </a:schemeClr>
              </a:solidFill>
            </a:rPr>
            <a:t>Бакалавър</a:t>
          </a:r>
        </a:p>
      </dsp:txBody>
      <dsp:txXfrm>
        <a:off x="1116906" y="2272748"/>
        <a:ext cx="1324053" cy="716581"/>
      </dsp:txXfrm>
    </dsp:sp>
    <dsp:sp modelId="{7342615C-65B0-4468-A02A-EA861FDF2DCE}">
      <dsp:nvSpPr>
        <dsp:cNvPr id="0" name=""/>
        <dsp:cNvSpPr/>
      </dsp:nvSpPr>
      <dsp:spPr>
        <a:xfrm>
          <a:off x="1078141" y="3127358"/>
          <a:ext cx="1401583" cy="7941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 dirty="0">
              <a:solidFill>
                <a:schemeClr val="accent1">
                  <a:lumMod val="75000"/>
                </a:schemeClr>
              </a:solidFill>
            </a:rPr>
            <a:t>Техник</a:t>
          </a:r>
        </a:p>
      </dsp:txBody>
      <dsp:txXfrm>
        <a:off x="1116906" y="3166123"/>
        <a:ext cx="1324053" cy="716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3589F9D-401C-476C-A748-4453C2C5FA26}" type="datetimeFigureOut">
              <a:rPr lang="en-US"/>
              <a:pPr>
                <a:defRPr/>
              </a:pPr>
              <a:t>02-Jun-17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739775"/>
            <a:ext cx="53498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FBBB525-7ADB-447E-A5D3-48C9CABB7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67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BB525-7ADB-447E-A5D3-48C9CABB7EE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9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BB525-7ADB-447E-A5D3-48C9CABB7EE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59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BB525-7ADB-447E-A5D3-48C9CABB7EE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2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bg-BG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9396C33-5EAB-43C8-AB6F-E2EB8BBC2F18}" type="slidenum">
              <a:rPr lang="en-US" altLang="bg-BG" smtClean="0"/>
              <a:pPr/>
              <a:t>3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54277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BB525-7ADB-447E-A5D3-48C9CABB7EE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5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bg-BG" altLang="bg-BG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A443C82-FD4F-4B0B-9D62-0F4E6BC3238B}" type="slidenum">
              <a:rPr lang="en-US" altLang="bg-BG" smtClean="0"/>
              <a:pPr/>
              <a:t>12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659349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3E518FE-C550-42A9-A092-8FFF0729C0BC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144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EB6A06D-34F9-4446-B76E-F32BCF971BC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132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253EBD0-F7C7-43CF-930F-5C71C67BAA56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694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A470C43-D4DD-4507-9843-411634EDC025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51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228D220-1515-47EA-8134-D9527A7B46ED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57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4DE3B-5553-4F8B-951D-CD1627260463}" type="datetime1">
              <a:rPr lang="en-US" smtClean="0"/>
              <a:t>02-Jun-17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C834E-26AC-44B6-8816-8170734DA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6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8225C-8EC9-43F7-8EAC-2F24F90EC9C6}" type="datetime1">
              <a:rPr lang="en-US" smtClean="0"/>
              <a:t>02-Jun-17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746DC-A3BA-482F-B82D-63EC25479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8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2ACD8-6D9E-472B-BC2F-C0B366AC2DFC}" type="datetime1">
              <a:rPr lang="en-US" smtClean="0"/>
              <a:t>02-Jun-17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58929-BF71-4A9B-8429-9EC0F4288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0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10966-F9EE-4655-B3E4-E37BA09A7409}" type="datetime1">
              <a:rPr lang="en-US" smtClean="0"/>
              <a:t>02-Jun-17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9EDEE-46B7-4D7F-B457-6BBBF7AB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1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2CCC2-D2E1-4D23-BF66-FAC624504A12}" type="datetime1">
              <a:rPr lang="en-US" smtClean="0"/>
              <a:t>02-Jun-17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2C50B-7D2E-456A-9F8A-6485E323D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1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5F011-EE21-4AC5-9517-4D5F299AC5A3}" type="datetime1">
              <a:rPr lang="en-US" smtClean="0"/>
              <a:t>02-Jun-17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F9126-887A-4E71-A48B-3FC4B8B00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15842-5EA0-4117-8A7C-9D039585EFAA}" type="datetime1">
              <a:rPr lang="en-US" smtClean="0"/>
              <a:t>02-Jun-17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11688-4BF6-4BDE-8D2C-C3CE3CFEC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5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0F0A0-60D7-4386-8E5A-EBE515884D73}" type="datetime1">
              <a:rPr lang="en-US" smtClean="0"/>
              <a:t>02-Jun-17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7CD6B-4577-40C5-9EA4-6F0E844DD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0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165F7-E995-481E-893C-E432B250B88D}" type="datetime1">
              <a:rPr lang="en-US" smtClean="0"/>
              <a:t>02-Jun-17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17BAB-748C-4384-B947-17E08DB05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0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87C80-311F-4DCC-BE3C-DE5609114E30}" type="datetime1">
              <a:rPr lang="en-US" smtClean="0"/>
              <a:t>02-Jun-17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C3214-F0F5-43D4-838A-9BA9AB08E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90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282D0-2D54-4C3D-BD90-3A8E47B8EE31}" type="datetime1">
              <a:rPr lang="en-US" smtClean="0"/>
              <a:t>02-Jun-17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60E0C-A019-438B-8318-F94695D5F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4F94F1-7871-4894-8C94-89992E894156}" type="datetime1">
              <a:rPr lang="en-US" smtClean="0"/>
              <a:t>02-Jun-17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1C1DEC-8919-495F-9C23-AECBE93C1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groplovdiv.bg/35065/%d1%82%d1%80%d0%b0%d0%ba%d0%b8%d1%8f-%d0%b8%d0%ba%d0%be%d0%bd%d0%be%d0%bc%d0%b8%d1%87%d0%b5%d1%81%d0%ba%d0%b0-%d0%b7%d0%be%d0%bd%d0%b0-%d1%81%d1%8a%d1%81-%d1%81%d1%82%d0%b0%d1%82%d1%83%d1%82/img_3039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eader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6555909"/>
            <a:ext cx="3870326" cy="29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88000" y="0"/>
            <a:ext cx="2311400" cy="365125"/>
          </a:xfrm>
        </p:spPr>
        <p:txBody>
          <a:bodyPr/>
          <a:lstStyle/>
          <a:p>
            <a:pPr>
              <a:defRPr/>
            </a:pPr>
            <a:fld id="{F8F9EDEE-46B7-4D7F-B457-6BBBF7ABFD3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" y="-9594"/>
            <a:ext cx="9906000" cy="412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bg-BG" sz="2000" dirty="0">
                <a:solidFill>
                  <a:schemeClr val="tx2"/>
                </a:solidFill>
              </a:rPr>
              <a:t>Заседание на Регионалния съвет за развитие (РСР)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g-BG" sz="2000" dirty="0">
                <a:solidFill>
                  <a:schemeClr val="tx2"/>
                </a:solidFill>
              </a:rPr>
              <a:t>на Югозападен район (ЮЗР)</a:t>
            </a:r>
            <a:br>
              <a:rPr lang="bg-BG" sz="1600" cap="all" spc="5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sz="1600" cap="all" spc="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bg-BG" sz="2000" cap="all" spc="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bg-BG" sz="2000" cap="all" spc="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bg-BG" sz="2000" cap="all" spc="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g-BG" sz="2800" b="1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ИНДУСТРИАЛЕН КЛЪСТЕР СРЕДНОГОРИЕ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bg-BG" sz="2800" b="1" spc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g-BG" sz="2800" spc="1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Представяне</a:t>
            </a: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-15552" y="4509120"/>
            <a:ext cx="9921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solidFill>
                  <a:schemeClr val="tx2"/>
                </a:solidFill>
              </a:rPr>
              <a:t>Николай Минков</a:t>
            </a:r>
          </a:p>
          <a:p>
            <a:pPr algn="ctr"/>
            <a:r>
              <a:rPr lang="bg-BG" dirty="0" err="1">
                <a:solidFill>
                  <a:schemeClr val="tx2"/>
                </a:solidFill>
              </a:rPr>
              <a:t>Изп</a:t>
            </a:r>
            <a:r>
              <a:rPr lang="bg-BG" dirty="0">
                <a:solidFill>
                  <a:schemeClr val="tx2"/>
                </a:solidFill>
              </a:rPr>
              <a:t>. директор, член на УС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5818038"/>
            <a:ext cx="990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0"/>
              </a:spcAft>
            </a:pPr>
            <a:r>
              <a:rPr lang="bg-BG" dirty="0">
                <a:solidFill>
                  <a:schemeClr val="accent1">
                    <a:lumMod val="75000"/>
                  </a:schemeClr>
                </a:solidFill>
              </a:rPr>
              <a:t>01-02 юни 2017 година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>
              <a:spcAft>
                <a:spcPts val="0"/>
              </a:spcAft>
            </a:pPr>
            <a:r>
              <a:rPr lang="bg-BG" dirty="0">
                <a:solidFill>
                  <a:schemeClr val="accent1">
                    <a:lumMod val="75000"/>
                  </a:schemeClr>
                </a:solidFill>
              </a:rPr>
              <a:t>Град Копривщица, Софийска област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370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err="1">
                <a:solidFill>
                  <a:schemeClr val="bg1"/>
                </a:solidFill>
              </a:rPr>
              <a:t>Средногорие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Клъстер</a:t>
            </a:r>
            <a:r>
              <a:rPr lang="ru-RU" sz="1400" dirty="0">
                <a:solidFill>
                  <a:schemeClr val="bg1"/>
                </a:solidFill>
              </a:rPr>
              <a:t>: Развитие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20000" y="720000"/>
            <a:ext cx="9057536" cy="51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КЛЪСТЕРИТЕ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08859" y="8828"/>
            <a:ext cx="425252" cy="365125"/>
          </a:xfrm>
        </p:spPr>
        <p:txBody>
          <a:bodyPr/>
          <a:lstStyle/>
          <a:p>
            <a:pPr>
              <a:defRPr/>
            </a:pPr>
            <a:fld id="{6B55A268-95FB-4DD4-8F0E-41AC1A4E71B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2" descr="Header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6555909"/>
            <a:ext cx="3870326" cy="29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761312" y="2223132"/>
            <a:ext cx="1078524" cy="1239683"/>
            <a:chOff x="3038691" y="3126"/>
            <a:chExt cx="1078524" cy="1239683"/>
          </a:xfrm>
        </p:grpSpPr>
        <p:sp>
          <p:nvSpPr>
            <p:cNvPr id="13" name="Hexagon 12"/>
            <p:cNvSpPr/>
            <p:nvPr/>
          </p:nvSpPr>
          <p:spPr>
            <a:xfrm rot="5400000">
              <a:off x="2958111" y="83706"/>
              <a:ext cx="1239683" cy="1078524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Hexagon 4"/>
            <p:cNvSpPr/>
            <p:nvPr/>
          </p:nvSpPr>
          <p:spPr>
            <a:xfrm>
              <a:off x="3206760" y="196311"/>
              <a:ext cx="742384" cy="853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000" kern="1200" dirty="0"/>
                <a:t>Околна среда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85248" y="3264669"/>
            <a:ext cx="1078524" cy="1239683"/>
            <a:chOff x="3038691" y="3126"/>
            <a:chExt cx="1078524" cy="1239683"/>
          </a:xfrm>
        </p:grpSpPr>
        <p:sp>
          <p:nvSpPr>
            <p:cNvPr id="16" name="Hexagon 15"/>
            <p:cNvSpPr/>
            <p:nvPr/>
          </p:nvSpPr>
          <p:spPr>
            <a:xfrm rot="5400000">
              <a:off x="2958111" y="83706"/>
              <a:ext cx="1239683" cy="1078524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Hexagon 4"/>
            <p:cNvSpPr/>
            <p:nvPr/>
          </p:nvSpPr>
          <p:spPr>
            <a:xfrm>
              <a:off x="3206760" y="196311"/>
              <a:ext cx="742384" cy="853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000" kern="1200" dirty="0"/>
                <a:t>Логистика и транспорт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609184" y="4311169"/>
            <a:ext cx="1078524" cy="1239683"/>
            <a:chOff x="3038691" y="3126"/>
            <a:chExt cx="1078524" cy="1239683"/>
          </a:xfrm>
        </p:grpSpPr>
        <p:sp>
          <p:nvSpPr>
            <p:cNvPr id="19" name="Hexagon 18"/>
            <p:cNvSpPr/>
            <p:nvPr/>
          </p:nvSpPr>
          <p:spPr>
            <a:xfrm rot="5400000">
              <a:off x="2958111" y="83706"/>
              <a:ext cx="1239683" cy="1078524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Hexagon 4"/>
            <p:cNvSpPr/>
            <p:nvPr/>
          </p:nvSpPr>
          <p:spPr>
            <a:xfrm>
              <a:off x="3206760" y="196311"/>
              <a:ext cx="742384" cy="853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000" kern="1200" dirty="0"/>
                <a:t>Бизнес климат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33120" y="5357669"/>
            <a:ext cx="1078524" cy="1239683"/>
            <a:chOff x="3038691" y="3126"/>
            <a:chExt cx="1078524" cy="1239683"/>
          </a:xfrm>
        </p:grpSpPr>
        <p:sp>
          <p:nvSpPr>
            <p:cNvPr id="22" name="Hexagon 21"/>
            <p:cNvSpPr/>
            <p:nvPr/>
          </p:nvSpPr>
          <p:spPr>
            <a:xfrm rot="5400000">
              <a:off x="2958111" y="83706"/>
              <a:ext cx="1239683" cy="1078524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Hexagon 4"/>
            <p:cNvSpPr/>
            <p:nvPr/>
          </p:nvSpPr>
          <p:spPr>
            <a:xfrm>
              <a:off x="3109103" y="196311"/>
              <a:ext cx="910455" cy="853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000" dirty="0"/>
                <a:t>Мениджмънт и лидерство</a:t>
              </a:r>
              <a:endParaRPr lang="bg-BG" sz="1000" kern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09184" y="2223508"/>
            <a:ext cx="1078524" cy="1239683"/>
            <a:chOff x="3038691" y="3126"/>
            <a:chExt cx="1078524" cy="1239683"/>
          </a:xfrm>
        </p:grpSpPr>
        <p:sp>
          <p:nvSpPr>
            <p:cNvPr id="25" name="Hexagon 24"/>
            <p:cNvSpPr/>
            <p:nvPr/>
          </p:nvSpPr>
          <p:spPr>
            <a:xfrm rot="5400000">
              <a:off x="2958111" y="83706"/>
              <a:ext cx="1239683" cy="1078524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Hexagon 4"/>
            <p:cNvSpPr/>
            <p:nvPr/>
          </p:nvSpPr>
          <p:spPr>
            <a:xfrm>
              <a:off x="3206760" y="196311"/>
              <a:ext cx="742384" cy="853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000" kern="1200" dirty="0"/>
                <a:t>Машини и оборудване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457056" y="2223509"/>
            <a:ext cx="1078524" cy="1239683"/>
            <a:chOff x="3038691" y="3126"/>
            <a:chExt cx="1078524" cy="1239683"/>
          </a:xfrm>
        </p:grpSpPr>
        <p:sp>
          <p:nvSpPr>
            <p:cNvPr id="28" name="Hexagon 27"/>
            <p:cNvSpPr/>
            <p:nvPr/>
          </p:nvSpPr>
          <p:spPr>
            <a:xfrm rot="5400000">
              <a:off x="2958111" y="83706"/>
              <a:ext cx="1239683" cy="1078524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Hexagon 4"/>
            <p:cNvSpPr/>
            <p:nvPr/>
          </p:nvSpPr>
          <p:spPr>
            <a:xfrm>
              <a:off x="3206760" y="196311"/>
              <a:ext cx="742384" cy="853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000" kern="1200" dirty="0"/>
                <a:t>Енергия и вода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304928" y="2223510"/>
            <a:ext cx="1078524" cy="1239683"/>
            <a:chOff x="3038691" y="3126"/>
            <a:chExt cx="1078524" cy="1239683"/>
          </a:xfrm>
        </p:grpSpPr>
        <p:sp>
          <p:nvSpPr>
            <p:cNvPr id="31" name="Hexagon 30"/>
            <p:cNvSpPr/>
            <p:nvPr/>
          </p:nvSpPr>
          <p:spPr>
            <a:xfrm rot="5400000">
              <a:off x="2958111" y="83706"/>
              <a:ext cx="1239683" cy="1078524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Hexagon 4"/>
            <p:cNvSpPr/>
            <p:nvPr/>
          </p:nvSpPr>
          <p:spPr>
            <a:xfrm>
              <a:off x="3206760" y="196311"/>
              <a:ext cx="742384" cy="853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000" kern="1200" dirty="0"/>
                <a:t>Суровини и материали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33120" y="3264669"/>
            <a:ext cx="1078524" cy="1239683"/>
            <a:chOff x="3038691" y="3126"/>
            <a:chExt cx="1078524" cy="1239683"/>
          </a:xfrm>
        </p:grpSpPr>
        <p:sp>
          <p:nvSpPr>
            <p:cNvPr id="34" name="Hexagon 33"/>
            <p:cNvSpPr/>
            <p:nvPr/>
          </p:nvSpPr>
          <p:spPr>
            <a:xfrm rot="5400000">
              <a:off x="2958111" y="83706"/>
              <a:ext cx="1239683" cy="1078524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Hexagon 4"/>
            <p:cNvSpPr/>
            <p:nvPr/>
          </p:nvSpPr>
          <p:spPr>
            <a:xfrm>
              <a:off x="3206760" y="196311"/>
              <a:ext cx="742384" cy="853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000" kern="1200" dirty="0"/>
                <a:t>Ремонт и поддръжка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880992" y="3264669"/>
            <a:ext cx="1078524" cy="1239683"/>
            <a:chOff x="3038691" y="3126"/>
            <a:chExt cx="1078524" cy="1239683"/>
          </a:xfrm>
        </p:grpSpPr>
        <p:sp>
          <p:nvSpPr>
            <p:cNvPr id="37" name="Hexagon 36"/>
            <p:cNvSpPr/>
            <p:nvPr/>
          </p:nvSpPr>
          <p:spPr>
            <a:xfrm rot="5400000">
              <a:off x="2958111" y="83706"/>
              <a:ext cx="1239683" cy="1078524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Hexagon 4"/>
            <p:cNvSpPr/>
            <p:nvPr/>
          </p:nvSpPr>
          <p:spPr>
            <a:xfrm>
              <a:off x="3109103" y="196311"/>
              <a:ext cx="910455" cy="853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bg-BG" sz="1000" kern="1200" dirty="0"/>
                <a:t>Инженеринг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000" kern="1200" dirty="0"/>
                <a:t>и услуги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457056" y="4311169"/>
            <a:ext cx="1078524" cy="1239683"/>
            <a:chOff x="3038691" y="3126"/>
            <a:chExt cx="1078524" cy="1239683"/>
          </a:xfrm>
        </p:grpSpPr>
        <p:sp>
          <p:nvSpPr>
            <p:cNvPr id="40" name="Hexagon 39"/>
            <p:cNvSpPr/>
            <p:nvPr/>
          </p:nvSpPr>
          <p:spPr>
            <a:xfrm rot="5400000">
              <a:off x="2958111" y="83706"/>
              <a:ext cx="1239683" cy="1078524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Hexagon 4"/>
            <p:cNvSpPr/>
            <p:nvPr/>
          </p:nvSpPr>
          <p:spPr>
            <a:xfrm>
              <a:off x="3206760" y="196311"/>
              <a:ext cx="742384" cy="853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000" kern="1200" dirty="0"/>
                <a:t>Пазари и партньори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337376" y="1177012"/>
            <a:ext cx="1078524" cy="1239683"/>
            <a:chOff x="3038691" y="3126"/>
            <a:chExt cx="1078524" cy="1239683"/>
          </a:xfrm>
        </p:grpSpPr>
        <p:sp>
          <p:nvSpPr>
            <p:cNvPr id="43" name="Hexagon 42"/>
            <p:cNvSpPr/>
            <p:nvPr/>
          </p:nvSpPr>
          <p:spPr>
            <a:xfrm rot="5400000">
              <a:off x="2958111" y="83706"/>
              <a:ext cx="1239683" cy="1078524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Hexagon 4"/>
            <p:cNvSpPr/>
            <p:nvPr/>
          </p:nvSpPr>
          <p:spPr>
            <a:xfrm>
              <a:off x="3206760" y="196311"/>
              <a:ext cx="742384" cy="853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000" kern="1200" dirty="0"/>
                <a:t>Капитали и финанси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185248" y="1177013"/>
            <a:ext cx="1078524" cy="1239683"/>
            <a:chOff x="3038691" y="3126"/>
            <a:chExt cx="1078524" cy="1239683"/>
          </a:xfrm>
        </p:grpSpPr>
        <p:sp>
          <p:nvSpPr>
            <p:cNvPr id="46" name="Hexagon 45"/>
            <p:cNvSpPr/>
            <p:nvPr/>
          </p:nvSpPr>
          <p:spPr>
            <a:xfrm rot="5400000">
              <a:off x="2958111" y="83706"/>
              <a:ext cx="1239683" cy="1078524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Hexagon 4"/>
            <p:cNvSpPr/>
            <p:nvPr/>
          </p:nvSpPr>
          <p:spPr>
            <a:xfrm>
              <a:off x="3206760" y="196311"/>
              <a:ext cx="742384" cy="853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000" kern="1200" dirty="0"/>
                <a:t>Технологии и иновации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033120" y="1177014"/>
            <a:ext cx="1078524" cy="1239683"/>
            <a:chOff x="3038691" y="3126"/>
            <a:chExt cx="1078524" cy="1239683"/>
          </a:xfrm>
        </p:grpSpPr>
        <p:sp>
          <p:nvSpPr>
            <p:cNvPr id="49" name="Hexagon 48"/>
            <p:cNvSpPr/>
            <p:nvPr/>
          </p:nvSpPr>
          <p:spPr>
            <a:xfrm rot="5400000">
              <a:off x="2958111" y="83706"/>
              <a:ext cx="1239683" cy="1078524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Hexagon 4"/>
            <p:cNvSpPr/>
            <p:nvPr/>
          </p:nvSpPr>
          <p:spPr>
            <a:xfrm>
              <a:off x="3206760" y="196311"/>
              <a:ext cx="742384" cy="853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000" kern="1200" dirty="0" err="1"/>
                <a:t>Инфра-структура</a:t>
              </a:r>
              <a:endParaRPr lang="bg-BG" sz="1000" kern="12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880992" y="1176634"/>
            <a:ext cx="1078524" cy="1239683"/>
            <a:chOff x="3038691" y="3126"/>
            <a:chExt cx="1078524" cy="1239683"/>
          </a:xfrm>
        </p:grpSpPr>
        <p:sp>
          <p:nvSpPr>
            <p:cNvPr id="52" name="Hexagon 51"/>
            <p:cNvSpPr/>
            <p:nvPr/>
          </p:nvSpPr>
          <p:spPr>
            <a:xfrm rot="5400000">
              <a:off x="2958111" y="83706"/>
              <a:ext cx="1239683" cy="1078524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Hexagon 4"/>
            <p:cNvSpPr/>
            <p:nvPr/>
          </p:nvSpPr>
          <p:spPr>
            <a:xfrm>
              <a:off x="3206760" y="196311"/>
              <a:ext cx="742384" cy="853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000" kern="1200" dirty="0"/>
                <a:t>Природни ресурси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728864" y="1176634"/>
            <a:ext cx="1078524" cy="1239683"/>
            <a:chOff x="3038691" y="3126"/>
            <a:chExt cx="1078524" cy="1239683"/>
          </a:xfrm>
        </p:grpSpPr>
        <p:sp>
          <p:nvSpPr>
            <p:cNvPr id="55" name="Hexagon 54"/>
            <p:cNvSpPr/>
            <p:nvPr/>
          </p:nvSpPr>
          <p:spPr>
            <a:xfrm rot="5400000">
              <a:off x="2958111" y="83706"/>
              <a:ext cx="1239683" cy="1078524"/>
            </a:xfrm>
            <a:prstGeom prst="hexagon">
              <a:avLst>
                <a:gd name="adj" fmla="val 25000"/>
                <a:gd name="vf" fmla="val 115470"/>
              </a:avLst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Hexagon 4"/>
            <p:cNvSpPr/>
            <p:nvPr/>
          </p:nvSpPr>
          <p:spPr>
            <a:xfrm>
              <a:off x="3206760" y="196311"/>
              <a:ext cx="742384" cy="853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000" kern="1200" dirty="0"/>
                <a:t>Човешки ресурси</a:t>
              </a:r>
            </a:p>
          </p:txBody>
        </p:sp>
      </p:grpSp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792001" y="1440000"/>
            <a:ext cx="3273004" cy="385423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... географски свързана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концентрация от сходни, взаимообвързани и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допълващи се компании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с активни канали за делови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взаимоотношения, комуникация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и диалог, които използват обща специализирана инфраструктура, пазари на труд и услуги и са изправени пред общи заплахи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и възможности за развитие ...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Майкъл Портър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77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err="1">
                <a:solidFill>
                  <a:schemeClr val="bg1"/>
                </a:solidFill>
              </a:rPr>
              <a:t>Средногорие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Клъстер</a:t>
            </a:r>
            <a:r>
              <a:rPr lang="ru-RU" sz="1400" dirty="0">
                <a:solidFill>
                  <a:schemeClr val="bg1"/>
                </a:solidFill>
              </a:rPr>
              <a:t>: Развитие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20725" y="720725"/>
            <a:ext cx="90566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ЕВОЛЮЦИЯ НА МОДЕЛИТЕ ЗА ПАРТНЬОРСТВО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09113" y="9525"/>
            <a:ext cx="425450" cy="365125"/>
          </a:xfrm>
        </p:spPr>
        <p:txBody>
          <a:bodyPr/>
          <a:lstStyle/>
          <a:p>
            <a:pPr>
              <a:defRPr/>
            </a:pPr>
            <a:fld id="{5CE1267C-87FD-438E-BE5B-B22D27DD065E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9" name="Picture 2" descr="Header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6556375"/>
            <a:ext cx="38703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4"/>
          <p:cNvSpPr txBox="1">
            <a:spLocks noChangeArrowheads="1"/>
          </p:cNvSpPr>
          <p:nvPr/>
        </p:nvSpPr>
        <p:spPr bwMode="auto">
          <a:xfrm>
            <a:off x="719138" y="1227138"/>
            <a:ext cx="9525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en-US" sz="2000" b="1" dirty="0">
                <a:solidFill>
                  <a:schemeClr val="tx2"/>
                </a:solidFill>
              </a:rPr>
              <a:t>ОТ ФИЛАНТРОПИЯ ПРЕЗ КОРПОРАТИВНА СОЦИАЛНА ОТГОВОРНОСТ</a:t>
            </a:r>
          </a:p>
          <a:p>
            <a:r>
              <a:rPr lang="ru-RU" altLang="en-US" sz="2000" b="1" dirty="0">
                <a:solidFill>
                  <a:schemeClr val="tx2"/>
                </a:solidFill>
              </a:rPr>
              <a:t>КЪМ СЪЗДАВАНЕ НА СПОДЕЛЕНА СТОЙНОСТ </a:t>
            </a:r>
          </a:p>
          <a:p>
            <a:r>
              <a:rPr lang="ru-RU" altLang="en-US" sz="2000" b="1" dirty="0">
                <a:solidFill>
                  <a:schemeClr val="tx2"/>
                </a:solidFill>
              </a:rPr>
              <a:t>И СОЦИАЛНО ПРЕДПРИЕМАЧЕСТВО</a:t>
            </a:r>
            <a:endParaRPr lang="bg-BG" altLang="en-US" sz="2000" b="1" dirty="0">
              <a:solidFill>
                <a:schemeClr val="tx2"/>
              </a:solidFill>
            </a:endParaRPr>
          </a:p>
        </p:txBody>
      </p:sp>
      <p:sp>
        <p:nvSpPr>
          <p:cNvPr id="8201" name="TextBox 5"/>
          <p:cNvSpPr txBox="1">
            <a:spLocks noChangeArrowheads="1"/>
          </p:cNvSpPr>
          <p:nvPr/>
        </p:nvSpPr>
        <p:spPr bwMode="auto">
          <a:xfrm>
            <a:off x="719138" y="2331293"/>
            <a:ext cx="85153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tx2"/>
                </a:solidFill>
              </a:rPr>
              <a:t>1. </a:t>
            </a:r>
            <a:r>
              <a:rPr lang="bg-BG" altLang="en-US" dirty="0">
                <a:solidFill>
                  <a:schemeClr val="tx2"/>
                </a:solidFill>
              </a:rPr>
              <a:t>Филантропията или концепцията да правиш добро;</a:t>
            </a:r>
          </a:p>
          <a:p>
            <a:r>
              <a:rPr lang="bg-BG" altLang="en-US" dirty="0">
                <a:solidFill>
                  <a:schemeClr val="tx2"/>
                </a:solidFill>
              </a:rPr>
              <a:t>2.Корпоративната социална отговорност като неразделна част от успешните бизнес практики;</a:t>
            </a:r>
          </a:p>
          <a:p>
            <a:r>
              <a:rPr lang="bg-BG" altLang="en-US" dirty="0">
                <a:solidFill>
                  <a:schemeClr val="tx2"/>
                </a:solidFill>
              </a:rPr>
              <a:t>3. </a:t>
            </a:r>
            <a:r>
              <a:rPr lang="en-US" altLang="en-US" dirty="0">
                <a:solidFill>
                  <a:schemeClr val="tx2"/>
                </a:solidFill>
              </a:rPr>
              <a:t>Creating Shared Value </a:t>
            </a:r>
            <a:r>
              <a:rPr lang="en-US" altLang="en-US" dirty="0" err="1">
                <a:solidFill>
                  <a:schemeClr val="tx2"/>
                </a:solidFill>
              </a:rPr>
              <a:t>или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как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бизнесът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може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отново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да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спечели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доверието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на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обществото</a:t>
            </a:r>
            <a:endParaRPr lang="bg-BG" altLang="en-US" dirty="0">
              <a:solidFill>
                <a:schemeClr val="tx2"/>
              </a:solidFill>
            </a:endParaRPr>
          </a:p>
          <a:p>
            <a:endParaRPr lang="bg-BG" altLang="en-US" dirty="0">
              <a:solidFill>
                <a:schemeClr val="tx2"/>
              </a:solidFill>
            </a:endParaRPr>
          </a:p>
          <a:p>
            <a:endParaRPr lang="bg-BG" altLang="en-US" dirty="0">
              <a:solidFill>
                <a:schemeClr val="tx2"/>
              </a:solidFill>
            </a:endParaRPr>
          </a:p>
        </p:txBody>
      </p:sp>
      <p:pic>
        <p:nvPicPr>
          <p:cNvPr id="8202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3912443"/>
            <a:ext cx="8399462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504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err="1">
                <a:solidFill>
                  <a:schemeClr val="bg1"/>
                </a:solidFill>
              </a:rPr>
              <a:t>Средногорие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Клъстер</a:t>
            </a:r>
            <a:r>
              <a:rPr lang="ru-RU" sz="1400" dirty="0">
                <a:solidFill>
                  <a:schemeClr val="bg1"/>
                </a:solidFill>
              </a:rPr>
              <a:t>: Развитие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6763" y="1439863"/>
            <a:ext cx="8640762" cy="504031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sz="1800" b="1" i="1" dirty="0">
                <a:solidFill>
                  <a:srgbClr val="FF0000"/>
                </a:solidFill>
              </a:rPr>
              <a:t>Creating Shared Value: </a:t>
            </a: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През месец януари 2011 година списанието „Харвард Бизнес Ревю“ публикува основополагащата статия на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</a:rPr>
              <a:t>Майкъл Портър и Марк Крамър: „Създаване на споделена стойност. Как да преосмислим капитализма – и да отприщим вълната от иновации и растеж?“</a:t>
            </a:r>
            <a:r>
              <a:rPr lang="bg-BG" sz="2000" i="1" baseline="30000" dirty="0">
                <a:solidFill>
                  <a:schemeClr val="accent1">
                    <a:lumMod val="75000"/>
                  </a:schemeClr>
                </a:solidFill>
              </a:rPr>
              <a:t> 1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bg-BG" sz="1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Концепцията на споделената стойност проповядва, че </a:t>
            </a:r>
            <a:r>
              <a:rPr lang="ru-RU" sz="1600" b="1" i="1" dirty="0">
                <a:solidFill>
                  <a:srgbClr val="FF0000"/>
                </a:solidFill>
              </a:rPr>
              <a:t>пазарите се развиват не само от нуждите на корпорациите, но и от нуждите на обществото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. Дългосрочна, устойчива и конкурентоспособна икономическа стойност може да бъде постигната само когато бизнесът инвестира и в нуждите на обществото. Затова целите на капитализма и на корпорациите трябва да бъдат предефинирани като създаване на споделена стойност, а не само на печалба единствено за себе си. Чрез разширяване на гледната точка и приемане на мисълта за създаване на споделена стойност, ние признаваме, че </a:t>
            </a:r>
            <a:r>
              <a:rPr lang="ru-RU" sz="1600" b="1" i="1" dirty="0">
                <a:solidFill>
                  <a:srgbClr val="FF0000"/>
                </a:solidFill>
              </a:rPr>
              <a:t>конкурентоспособността на една компания и здравето на общността около нея са тясно преплетени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. Тъй както обществото се нуждае от успешен бизнес, така и бизнесът се нуждае от успешна общност. Не само за да създава търсене на своите продукти и услуги, но и за да осигури развитието на ключови публични активи и на благоприятна и устойчива обкръжаваща среда.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bg-BG" sz="10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1: Michael Porter and Mark Kramer “Creating Shared Value. How to Reinvent Capitalism – And Unleash the Wave for Innovations and Growth?, Harvard Business Review, Jan 2011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88238" y="0"/>
            <a:ext cx="2311400" cy="365125"/>
          </a:xfrm>
        </p:spPr>
        <p:txBody>
          <a:bodyPr/>
          <a:lstStyle/>
          <a:p>
            <a:pPr>
              <a:defRPr/>
            </a:pPr>
            <a:fld id="{51CEF8E4-CA0C-4062-8C51-AEF3C5A72E15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20725" y="720725"/>
            <a:ext cx="90566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ВИЗИЯ: СЪЗДАВАНЕ НА СПОДЕЛЕНИ ЦЕННОСТИ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eader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6555909"/>
            <a:ext cx="3870326" cy="29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338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err="1">
                <a:solidFill>
                  <a:schemeClr val="bg1"/>
                </a:solidFill>
              </a:rPr>
              <a:t>Средногорие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Клъстер</a:t>
            </a:r>
            <a:r>
              <a:rPr lang="ru-RU" sz="1400" dirty="0">
                <a:solidFill>
                  <a:schemeClr val="bg1"/>
                </a:solidFill>
              </a:rPr>
              <a:t>: Развитие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20725" y="720725"/>
            <a:ext cx="90566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НАСОКИ ЗА РАЗВИТИЕ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09113" y="9525"/>
            <a:ext cx="425450" cy="365125"/>
          </a:xfrm>
        </p:spPr>
        <p:txBody>
          <a:bodyPr/>
          <a:lstStyle/>
          <a:p>
            <a:pPr>
              <a:defRPr/>
            </a:pPr>
            <a:fld id="{4348C064-888F-43A5-A546-C9528A04988F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7" name="Picture 2" descr="Header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6556375"/>
            <a:ext cx="38703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92163" y="1439863"/>
            <a:ext cx="8985250" cy="422116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Развитие на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членството</a:t>
            </a: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 в Клъстера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Развитие партньорството с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общините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Развитие партньорството с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институциите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Развитие партньорството с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училищата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Развитие партньорството с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университетите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Развитие партньорството с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организациите</a:t>
            </a: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 (работодателски, браншови и съсловни)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Развитие партньорството с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клъстерите</a:t>
            </a: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 (български и европейски)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Развитие на национални и международни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програми и проекти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Развитие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представянето</a:t>
            </a: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 на Клъстера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Развитие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организацията</a:t>
            </a: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 на Клъстера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bg-BG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bg-BG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55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err="1">
                <a:solidFill>
                  <a:schemeClr val="bg1"/>
                </a:solidFill>
              </a:rPr>
              <a:t>Средногорие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Клъстер</a:t>
            </a:r>
            <a:r>
              <a:rPr lang="ru-RU" sz="1400" dirty="0">
                <a:solidFill>
                  <a:schemeClr val="bg1"/>
                </a:solidFill>
              </a:rPr>
              <a:t>: Развитие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20725" y="720725"/>
            <a:ext cx="90566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ПАРТНЬОРСТВО С ОБЩИНИТЕ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09113" y="9525"/>
            <a:ext cx="425450" cy="365125"/>
          </a:xfrm>
        </p:spPr>
        <p:txBody>
          <a:bodyPr/>
          <a:lstStyle/>
          <a:p>
            <a:pPr>
              <a:defRPr/>
            </a:pPr>
            <a:fld id="{4348C064-888F-43A5-A546-C9528A04988F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7" name="Picture 2" descr="Header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6556375"/>
            <a:ext cx="38703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92163" y="1439863"/>
            <a:ext cx="8769350" cy="422116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Развитие на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комуникацията с представителите на местната власт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Развитие и изпълнение на календар за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срещи с общините в региона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Подпомагане на общините в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подобряване инвестиционната привлекателност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Подпомагане на общините за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програми и проекти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Развитие на проекти за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насърчаване на социалното предприемачество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Развитие на проекти за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подобряване на качеството на живот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Развитие на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партньорството с местните медии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bg-BG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bg-BG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520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err="1">
                <a:solidFill>
                  <a:schemeClr val="bg1"/>
                </a:solidFill>
              </a:rPr>
              <a:t>Средногорие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Клъстер</a:t>
            </a:r>
            <a:r>
              <a:rPr lang="ru-RU" sz="1400" dirty="0">
                <a:solidFill>
                  <a:schemeClr val="bg1"/>
                </a:solidFill>
              </a:rPr>
              <a:t>: Развитие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20725" y="720725"/>
            <a:ext cx="90566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ПАРТНЬОРСТВО С ИНСТИТУЦИИТЕ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09113" y="9525"/>
            <a:ext cx="425450" cy="365125"/>
          </a:xfrm>
        </p:spPr>
        <p:txBody>
          <a:bodyPr/>
          <a:lstStyle/>
          <a:p>
            <a:pPr>
              <a:defRPr/>
            </a:pPr>
            <a:fld id="{4348C064-888F-43A5-A546-C9528A04988F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7" name="Picture 2" descr="Header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6556375"/>
            <a:ext cx="38703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92162" y="1439863"/>
            <a:ext cx="9110663" cy="422116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Подпомагане разработването на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национални и регионални стратегии и програми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Подпомагане националната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политика за иновации, клъстери и конкурентоспособност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Подпомагане на националната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политика за регионално и местно развитие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Подпомагане институциите в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привличане на инвестиции и насърчаване на заетостта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Подпомагане на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национални, регионални и местни кампании от обществен интерес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Развитие и споделяне на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добри практики в публично-частното партньорство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Организиране на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партньорски събития върху значими обществени теми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bg-BG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bg-BG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bg-BG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bg-BG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58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err="1">
                <a:solidFill>
                  <a:schemeClr val="bg1"/>
                </a:solidFill>
              </a:rPr>
              <a:t>Средногорие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Клъстер</a:t>
            </a:r>
            <a:r>
              <a:rPr lang="ru-RU" sz="1400" dirty="0">
                <a:solidFill>
                  <a:schemeClr val="bg1"/>
                </a:solidFill>
              </a:rPr>
              <a:t>: Развитие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20725" y="720725"/>
            <a:ext cx="90566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ПАРТНЬОРСТВО С УЧИЛИЩАТА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09113" y="9525"/>
            <a:ext cx="425450" cy="365125"/>
          </a:xfrm>
        </p:spPr>
        <p:txBody>
          <a:bodyPr/>
          <a:lstStyle/>
          <a:p>
            <a:pPr>
              <a:defRPr/>
            </a:pPr>
            <a:fld id="{4348C064-888F-43A5-A546-C9528A04988F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7" name="Picture 2" descr="Header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6556375"/>
            <a:ext cx="38703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92163" y="1439863"/>
            <a:ext cx="8769350" cy="422116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Подпомагане на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структурната реформа в местните училища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Привличане към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членство в Клъстера на ключовите училища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Подпомагане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развитието на </a:t>
            </a:r>
            <a:r>
              <a:rPr lang="bg-BG" sz="1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дуалното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професионално образование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Подпомагане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разработването на учебни програми и материали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Развитие на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съвместни преподавателски екипи и учебни лаборатории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Подпомагане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привличането на преподаватели по учебни направления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Подпомагане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развитието на летните практики и стажове </a:t>
            </a: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в Клъстера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bg-BG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bg-BG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bg-BG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76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err="1">
                <a:solidFill>
                  <a:schemeClr val="bg1"/>
                </a:solidFill>
              </a:rPr>
              <a:t>Средногорие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Клъстер</a:t>
            </a:r>
            <a:r>
              <a:rPr lang="ru-RU" sz="1400" dirty="0">
                <a:solidFill>
                  <a:schemeClr val="bg1"/>
                </a:solidFill>
              </a:rPr>
              <a:t>: Развитие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20725" y="720725"/>
            <a:ext cx="90566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ПАРТНЬОРСТВО С УНИВЕРИТЕТИТЕ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09113" y="9525"/>
            <a:ext cx="425450" cy="365125"/>
          </a:xfrm>
        </p:spPr>
        <p:txBody>
          <a:bodyPr/>
          <a:lstStyle/>
          <a:p>
            <a:pPr>
              <a:defRPr/>
            </a:pPr>
            <a:fld id="{4348C064-888F-43A5-A546-C9528A04988F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7" name="Picture 2" descr="Header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6556375"/>
            <a:ext cx="38703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92163" y="1439863"/>
            <a:ext cx="8769350" cy="422116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Привличане към членство в Клъстера на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водещите български университети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Насърчаване и развитие на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 на </a:t>
            </a:r>
            <a:r>
              <a:rPr lang="bg-BG" sz="1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дуално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продължаващо образование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Подпомагане разработването на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образователни и изследователски програми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Развитие на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съвместни изследователски и развойни екипи и лаборатории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Насърчаване развитието на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spin-off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spin-in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технологични компании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Подпомагане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издаването на учебна и изследователска литература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bg-BG" sz="1800" dirty="0">
                <a:solidFill>
                  <a:schemeClr val="accent1">
                    <a:lumMod val="75000"/>
                  </a:schemeClr>
                </a:solidFill>
              </a:rPr>
              <a:t>Съвместно 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организиране на научни конференции и семинари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bg-BG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bg-BG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2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-1105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err="1">
                <a:solidFill>
                  <a:schemeClr val="bg1"/>
                </a:solidFill>
              </a:rPr>
              <a:t>Средногорие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Клъстер</a:t>
            </a:r>
            <a:r>
              <a:rPr lang="ru-RU" sz="1400" dirty="0">
                <a:solidFill>
                  <a:schemeClr val="bg1"/>
                </a:solidFill>
              </a:rPr>
              <a:t>: Развитие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20725" y="720725"/>
            <a:ext cx="90566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ТРАКИЯ ИКОНОМИЧЕСКА ЗОНА                                ПРИМЕРЪТ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22" name="Picture 2" descr="http://agroplovdiv.bg/wp-content/uploads/2014/03/2.-Plamen-Panchev-slaga-podpis-i-pacat-do-nego-sednal-e-Nikola-Dobr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341438"/>
            <a:ext cx="6126162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056438" y="1231900"/>
            <a:ext cx="2695575" cy="53181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Девет общини, в т.ч. и Пловдив се съгласиха да съдействат за създаване на по-добра инфраструктура за инвестиции и по-приветлив икономически климат в областта. В КЦМ се събраха за подписване на меморан-дум за сътрудничество при развитие на икономически-те проекти кметовете на общините Асеновград, Калояново, Куклен, Марица, Първомай, Раковски, Родо-пи, Стамболийски,  зам.-кметът на Пловдив, Пламен Панчев - председател  на УС на „Клъстер проектиране и строителство” и Красимир Стоянов, зам.-пред. на УС на „ИКТ Клъстер Пловдив”.</a:t>
            </a:r>
            <a:endParaRPr lang="bg-BG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66763" y="5614988"/>
            <a:ext cx="620236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КЦМ, Март 2014 г. Подписване на Меморандум за съвместна работа и активна подкрепа на инвестиционна инициатива за реализация на </a:t>
            </a:r>
            <a:r>
              <a:rPr lang="ru-RU" sz="1600" b="1" i="1" dirty="0">
                <a:solidFill>
                  <a:srgbClr val="FF0000"/>
                </a:solidFill>
              </a:rPr>
              <a:t>Мега проект „Тракия икономическа зона“</a:t>
            </a:r>
            <a:endParaRPr lang="bg-BG" sz="1600" b="1" i="1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17496" y="0"/>
            <a:ext cx="382142" cy="365125"/>
          </a:xfrm>
        </p:spPr>
        <p:txBody>
          <a:bodyPr/>
          <a:lstStyle/>
          <a:p>
            <a:pPr>
              <a:defRPr/>
            </a:pPr>
            <a:fld id="{3DBBBA8F-7FFC-4D9C-B565-E7AD06168DE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53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err="1">
                <a:solidFill>
                  <a:schemeClr val="bg1"/>
                </a:solidFill>
              </a:rPr>
              <a:t>Средногорие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Клъстер</a:t>
            </a:r>
            <a:r>
              <a:rPr lang="ru-RU" sz="1400" dirty="0">
                <a:solidFill>
                  <a:schemeClr val="bg1"/>
                </a:solidFill>
              </a:rPr>
              <a:t>: Развитие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20725" y="720725"/>
            <a:ext cx="90566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ТРАКИЯ ИКОНОМИЧЕСКА ЗОНА                                МИСИЯТА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70" name="Picture 2" descr="&amp;quot;Тракия икономическа зона&amp;quot; се реализира на площ от 10 700 000 кв. м&lt;br /&g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346200"/>
            <a:ext cx="6119812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056438" y="1231900"/>
            <a:ext cx="2695575" cy="53181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В Меморандума е записано, че чрез развитието на Тракия икономическа зона, която обединява 6-те индустриални зони в района около град Пловдив, ще се постигнат стратегическите цели – развитие на регион Пловдив, подобряване мобилността на работната сила, осигуряване достъп до нови работни места в индустриални, логистически и търговски обекти, както и подобряване на обществе-ната, жилищната и бизнес средата в региона.</a:t>
            </a:r>
            <a:endParaRPr lang="bg-BG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17496" y="0"/>
            <a:ext cx="382142" cy="365125"/>
          </a:xfrm>
        </p:spPr>
        <p:txBody>
          <a:bodyPr/>
          <a:lstStyle/>
          <a:p>
            <a:pPr>
              <a:defRPr/>
            </a:pPr>
            <a:fld id="{3DBBBA8F-7FFC-4D9C-B565-E7AD06168DE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88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720000" y="720000"/>
            <a:ext cx="9057536" cy="51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УСТОЙЧИВОСТ ЧРЕЗ СЪЗИДАНИЕ И ПАРТНЬОРСТВО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Header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6555909"/>
            <a:ext cx="3870326" cy="29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err="1">
                <a:solidFill>
                  <a:schemeClr val="bg1"/>
                </a:solidFill>
              </a:rPr>
              <a:t>Средногорие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Клъстер</a:t>
            </a:r>
            <a:r>
              <a:rPr lang="ru-RU" sz="1400" dirty="0">
                <a:solidFill>
                  <a:schemeClr val="bg1"/>
                </a:solidFill>
              </a:rPr>
              <a:t>: Развитие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92163" y="1439863"/>
            <a:ext cx="8769350" cy="422116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</a:rPr>
              <a:t>„Защо нациите се провалят? Къде са корените на силата, просперитета и бедността?“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Тази великолепна книга на двамата американски професори – </a:t>
            </a:r>
            <a:r>
              <a:rPr lang="bg-BG" sz="1600" dirty="0" err="1">
                <a:solidFill>
                  <a:schemeClr val="accent1">
                    <a:lumMod val="75000"/>
                  </a:schemeClr>
                </a:solidFill>
              </a:rPr>
              <a:t>Дарон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sz="1600" dirty="0" err="1">
                <a:solidFill>
                  <a:schemeClr val="accent1">
                    <a:lumMod val="75000"/>
                  </a:schemeClr>
                </a:solidFill>
              </a:rPr>
              <a:t>Аджемоглу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 (МИТ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 и Джеймс Робинсън (</a:t>
            </a:r>
            <a:r>
              <a:rPr lang="bg-BG" sz="1600" dirty="0" err="1">
                <a:solidFill>
                  <a:schemeClr val="accent1">
                    <a:lumMod val="75000"/>
                  </a:schemeClr>
                </a:solidFill>
              </a:rPr>
              <a:t>Харвард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, преведена на български език от Издателство „Изток-Запад“ през 2013 г. блестящо отговаря на такива фундаментални въпроси, като: Защо някои нации са богати, а други – бедни? Дали причините са в културата, в климата или пък в географията? Или може би в незнанието? Кои са верните политики? Авторите на тази студия убедително отговарят, че нито един от посочените фактори не е определящ или съдбовен.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bg-BG" sz="1600" b="1" dirty="0">
                <a:solidFill>
                  <a:srgbClr val="FF0000"/>
                </a:solidFill>
              </a:rPr>
              <a:t>В основата на икономическите успехи (и неволи) стоят създадените от самите хора политически и икономически институции.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bg-BG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( </a:t>
            </a:r>
            <a:r>
              <a:rPr lang="bg-BG" sz="1600" i="1" dirty="0">
                <a:solidFill>
                  <a:schemeClr val="accent1">
                    <a:lumMod val="75000"/>
                  </a:schemeClr>
                </a:solidFill>
              </a:rPr>
              <a:t>по Предговора на книгата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17496" y="0"/>
            <a:ext cx="382142" cy="365125"/>
          </a:xfrm>
        </p:spPr>
        <p:txBody>
          <a:bodyPr/>
          <a:lstStyle/>
          <a:p>
            <a:pPr>
              <a:defRPr/>
            </a:pPr>
            <a:fld id="{3DBBBA8F-7FFC-4D9C-B565-E7AD06168DE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44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err="1">
                <a:solidFill>
                  <a:schemeClr val="bg1"/>
                </a:solidFill>
              </a:rPr>
              <a:t>Средногорие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Клъстер</a:t>
            </a:r>
            <a:r>
              <a:rPr lang="ru-RU" sz="1400" dirty="0">
                <a:solidFill>
                  <a:schemeClr val="bg1"/>
                </a:solidFill>
              </a:rPr>
              <a:t>: Развитие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20725" y="720725"/>
            <a:ext cx="90566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ТРАКИЯ ИКОНОМИЧЕСКА ЗОНА                                ЦЕЛИТЕ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8" name="Picture 2" descr="http://cluster.bg/wp-content/uploads/industrialna-zo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1341438"/>
            <a:ext cx="6181725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067550" y="1231900"/>
            <a:ext cx="2794000" cy="5318125"/>
          </a:xfrm>
        </p:spPr>
        <p:txBody>
          <a:bodyPr/>
          <a:lstStyle/>
          <a:p>
            <a:pPr>
              <a:defRPr/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Подобряване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на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инфра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структурната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свързаност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>
              <a:defRPr/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Осигуряване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на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добър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бизнес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климат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за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при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вличане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на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инвеститори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>
              <a:defRPr/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Индустриализация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движена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от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иновациите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>
              <a:defRPr/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Разширяване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производ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ство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то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на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стоки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за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износ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>
              <a:defRPr/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Развитие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на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агро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сектора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>
              <a:defRPr/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Преработване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на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местна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селскостоп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ан.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родукция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>
              <a:defRPr/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Осигуряване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на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бизнеса с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качествена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работна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ръка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bg-BG" sz="1600" dirty="0" err="1">
                <a:solidFill>
                  <a:schemeClr val="accent1">
                    <a:lumMod val="75000"/>
                  </a:schemeClr>
                </a:solidFill>
              </a:rPr>
              <a:t>азвитие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 и р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еализация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на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кадри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от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региона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bg-BG" sz="1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Развитие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на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икономика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та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на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знанието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17496" y="0"/>
            <a:ext cx="382142" cy="365125"/>
          </a:xfrm>
        </p:spPr>
        <p:txBody>
          <a:bodyPr/>
          <a:lstStyle/>
          <a:p>
            <a:pPr>
              <a:defRPr/>
            </a:pPr>
            <a:fld id="{3DBBBA8F-7FFC-4D9C-B565-E7AD06168DE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07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err="1">
                <a:solidFill>
                  <a:schemeClr val="bg1"/>
                </a:solidFill>
              </a:rPr>
              <a:t>Средногорие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Клъстер</a:t>
            </a:r>
            <a:r>
              <a:rPr lang="ru-RU" sz="1400" dirty="0">
                <a:solidFill>
                  <a:schemeClr val="bg1"/>
                </a:solidFill>
              </a:rPr>
              <a:t>: Развитие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20725" y="720725"/>
            <a:ext cx="90566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ТРАКИЯ ИКОНОМИЧЕСКА ЗОНА                                СТАТУТЪТ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056438" y="1231900"/>
            <a:ext cx="2695575" cy="53181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Предложението на Клъстер Проектиране и строителство и ИКТ Клъстер Пловдив е гласувано от представители на 18 общини, търговско-промишлен.палата Пловдив, работодателски и бизнес организации и синдикати.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Така ТИЗ приема </a:t>
            </a:r>
            <a:r>
              <a:rPr lang="bg-BG" sz="1600" dirty="0" err="1">
                <a:solidFill>
                  <a:schemeClr val="accent1">
                    <a:lumMod val="75000"/>
                  </a:schemeClr>
                </a:solidFill>
              </a:rPr>
              <a:t>институ-ционална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 форма по Закона за регионалното развитие. Районът за целенасочена подкрепа от държавата ще позволи на местни общини и частната инициатива да кандидатстват за финанси-ране от национални и евро-пейски публични източници за развитие на инфраструк-турата и инвестиционните проекти.</a:t>
            </a:r>
          </a:p>
        </p:txBody>
      </p:sp>
      <p:pic>
        <p:nvPicPr>
          <p:cNvPr id="40967" name="Picture 10" descr="Тракия икономическа зона – Район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333500"/>
            <a:ext cx="6081712" cy="4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66763" y="5614988"/>
            <a:ext cx="626427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Пловдив, Февруари 2015 г. 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С решение на Областният съвет за развитие „Тракия икономическа зона“ стана първия в България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bg-BG" sz="1600" b="1" i="1" dirty="0">
                <a:solidFill>
                  <a:srgbClr val="FF0000"/>
                </a:solidFill>
              </a:rPr>
              <a:t>Район за целенасочена подкрепа от държавата</a:t>
            </a:r>
            <a:endParaRPr lang="bg-BG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17496" y="0"/>
            <a:ext cx="382142" cy="365125"/>
          </a:xfrm>
        </p:spPr>
        <p:txBody>
          <a:bodyPr/>
          <a:lstStyle/>
          <a:p>
            <a:pPr>
              <a:defRPr/>
            </a:pPr>
            <a:fld id="{3DBBBA8F-7FFC-4D9C-B565-E7AD06168DE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48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err="1">
                <a:solidFill>
                  <a:schemeClr val="bg1"/>
                </a:solidFill>
              </a:rPr>
              <a:t>Средногорие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Клъстер</a:t>
            </a:r>
            <a:r>
              <a:rPr lang="ru-RU" sz="1400" dirty="0">
                <a:solidFill>
                  <a:schemeClr val="bg1"/>
                </a:solidFill>
              </a:rPr>
              <a:t>: Развитие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20725" y="720725"/>
            <a:ext cx="90566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ТРАКИЯ ИКОНОМИЧЕСКА ЗОНА                                ФАКТИТЕ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4" name="Picture 2" descr="http://www.capital.bg/shimg/zx620_2331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1317625"/>
            <a:ext cx="6264275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056438" y="1231900"/>
            <a:ext cx="2695575" cy="53181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От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първата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индустриална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зона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„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Марица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“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(1995 -)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до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сега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ТИЗ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са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инвести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рани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над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1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милиард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евро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ривлечени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са над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5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инвеститори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от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тях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над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80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чужди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открити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са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над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15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000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работни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места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. </a:t>
            </a:r>
            <a:endParaRPr lang="bg-BG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редприятия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търговски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и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логистични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бази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тук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изгра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диха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световни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лидери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като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ABB,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Liebherr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Socotab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, Schneider Electric,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Agri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, Shell Gas, William Hughes,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Kaufland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Zobele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, Magna,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Mecalit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, Techno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Aktash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В ТИЗ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са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КЦМ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Белла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България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, М</a:t>
            </a:r>
            <a:r>
              <a:rPr lang="bg-BG" sz="1600" dirty="0" err="1">
                <a:solidFill>
                  <a:schemeClr val="accent1">
                    <a:lumMod val="75000"/>
                  </a:schemeClr>
                </a:solidFill>
              </a:rPr>
              <a:t>акском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Димитър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Маджаров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Рефан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Атаро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Клима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Анди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Агрия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България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и много други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bg-BG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17496" y="0"/>
            <a:ext cx="382142" cy="365125"/>
          </a:xfrm>
        </p:spPr>
        <p:txBody>
          <a:bodyPr/>
          <a:lstStyle/>
          <a:p>
            <a:pPr>
              <a:defRPr/>
            </a:pPr>
            <a:fld id="{3DBBBA8F-7FFC-4D9C-B565-E7AD06168DE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56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err="1">
                <a:solidFill>
                  <a:schemeClr val="bg1"/>
                </a:solidFill>
              </a:rPr>
              <a:t>Средногорие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Клъстер</a:t>
            </a:r>
            <a:r>
              <a:rPr lang="ru-RU" sz="1400" dirty="0">
                <a:solidFill>
                  <a:schemeClr val="bg1"/>
                </a:solidFill>
              </a:rPr>
              <a:t>: Развитие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" name="Picture 2" descr="Header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6555909"/>
            <a:ext cx="3870326" cy="29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720000" y="720000"/>
            <a:ext cx="9057536" cy="51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СРЕДНОГОРИЕ ИКОНОМИЧЕСКА ЗОНА                   ОБХВАТ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96" y="1360846"/>
            <a:ext cx="5914634" cy="525609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24808" y="2954064"/>
            <a:ext cx="3456384" cy="2304256"/>
          </a:xfrm>
          <a:prstGeom prst="ellipse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СРЕДНОГОРИЕ</a:t>
            </a:r>
          </a:p>
          <a:p>
            <a:pPr algn="ctr"/>
            <a:r>
              <a:rPr lang="bg-BG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Икономическа</a:t>
            </a:r>
          </a:p>
          <a:p>
            <a:pPr algn="ctr"/>
            <a:r>
              <a:rPr lang="bg-BG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зона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056414" y="1232662"/>
            <a:ext cx="2695706" cy="5318121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Зоната обхваща бизнеса и институциите в източните общини на Софийска област – Копривщица, Антон, Пирдоп, Златица, Челопеч, Чавдар, Мирково, Горна Малина, Елин Пелин, Ихтиман и заради мина Елаците – Община Етрополе, + Общините Панагюрище и Стрелча. Освен минните и металургични предприятия от базовата индустрия, в зоната ще се включат и редица малки и средни предприятия – български и чуждестранни инвеститори в общините Горна Малина, Елин Пелин и Ихтиман, местните училища, както и университети от град София.</a:t>
            </a:r>
            <a:endParaRPr lang="bg-BG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17496" y="0"/>
            <a:ext cx="382142" cy="365125"/>
          </a:xfrm>
        </p:spPr>
        <p:txBody>
          <a:bodyPr/>
          <a:lstStyle/>
          <a:p>
            <a:pPr>
              <a:defRPr/>
            </a:pPr>
            <a:fld id="{3DBBBA8F-7FFC-4D9C-B565-E7AD06168DE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71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err="1">
                <a:solidFill>
                  <a:schemeClr val="bg1"/>
                </a:solidFill>
              </a:rPr>
              <a:t>Средногорие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Клъстер</a:t>
            </a:r>
            <a:r>
              <a:rPr lang="ru-RU" sz="1400" dirty="0">
                <a:solidFill>
                  <a:schemeClr val="bg1"/>
                </a:solidFill>
              </a:rPr>
              <a:t>: Развитие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20000" y="720000"/>
            <a:ext cx="9057536" cy="51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ОБРАЗОВАНИЕ, ИЗСЛЕДВАНИЯ И ИНОВАЦИИ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Header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6555909"/>
            <a:ext cx="3870326" cy="29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093314" y="1275570"/>
            <a:ext cx="1732820" cy="1669805"/>
            <a:chOff x="5124599" y="0"/>
            <a:chExt cx="1479400" cy="1279855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Connector 15"/>
            <p:cNvSpPr/>
            <p:nvPr/>
          </p:nvSpPr>
          <p:spPr>
            <a:xfrm>
              <a:off x="5124599" y="0"/>
              <a:ext cx="1479400" cy="1279855"/>
            </a:xfrm>
            <a:prstGeom prst="flowChartConnector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lowchart: Connector 4"/>
            <p:cNvSpPr/>
            <p:nvPr/>
          </p:nvSpPr>
          <p:spPr>
            <a:xfrm>
              <a:off x="5341252" y="187430"/>
              <a:ext cx="1046094" cy="9049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МГУ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Минна и добивна индустрии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Околна среда и води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00498" y="5071563"/>
            <a:ext cx="1732820" cy="1669805"/>
            <a:chOff x="5124599" y="0"/>
            <a:chExt cx="1479400" cy="1279855"/>
          </a:xfrm>
          <a:solidFill>
            <a:schemeClr val="accent3">
              <a:lumMod val="50000"/>
            </a:schemeClr>
          </a:solidFill>
        </p:grpSpPr>
        <p:sp>
          <p:nvSpPr>
            <p:cNvPr id="19" name="Flowchart: Connector 18"/>
            <p:cNvSpPr/>
            <p:nvPr/>
          </p:nvSpPr>
          <p:spPr>
            <a:xfrm>
              <a:off x="5124599" y="0"/>
              <a:ext cx="1479400" cy="1279855"/>
            </a:xfrm>
            <a:prstGeom prst="flowChartConnector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lowchart: Connector 4"/>
            <p:cNvSpPr/>
            <p:nvPr/>
          </p:nvSpPr>
          <p:spPr>
            <a:xfrm>
              <a:off x="5341252" y="187430"/>
              <a:ext cx="1046094" cy="9049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ВА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Защита на населението и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критичната инфраструктура</a:t>
              </a:r>
              <a:endParaRPr lang="bg-BG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57096" y="1232663"/>
            <a:ext cx="1732820" cy="1669805"/>
            <a:chOff x="5124599" y="0"/>
            <a:chExt cx="1479400" cy="1279855"/>
          </a:xfrm>
          <a:solidFill>
            <a:schemeClr val="accent6">
              <a:lumMod val="50000"/>
            </a:schemeClr>
          </a:solidFill>
        </p:grpSpPr>
        <p:sp>
          <p:nvSpPr>
            <p:cNvPr id="22" name="Flowchart: Connector 21"/>
            <p:cNvSpPr/>
            <p:nvPr/>
          </p:nvSpPr>
          <p:spPr>
            <a:xfrm>
              <a:off x="5124599" y="0"/>
              <a:ext cx="1479400" cy="1279855"/>
            </a:xfrm>
            <a:prstGeom prst="flowChartConnector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lowchart: Connector 4"/>
            <p:cNvSpPr/>
            <p:nvPr/>
          </p:nvSpPr>
          <p:spPr>
            <a:xfrm>
              <a:off x="5341252" y="187430"/>
              <a:ext cx="1046094" cy="9049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ХТМУ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Материало</a:t>
              </a:r>
              <a:r>
                <a:rPr lang="bg-BG" sz="12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- знание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Цветна металургия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00499" y="3140968"/>
            <a:ext cx="1732820" cy="1669805"/>
            <a:chOff x="5124599" y="0"/>
            <a:chExt cx="1479400" cy="127985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5" name="Flowchart: Connector 24"/>
            <p:cNvSpPr/>
            <p:nvPr/>
          </p:nvSpPr>
          <p:spPr>
            <a:xfrm>
              <a:off x="5124599" y="0"/>
              <a:ext cx="1479400" cy="1279855"/>
            </a:xfrm>
            <a:prstGeom prst="flowChartConnector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lowchart: Connector 4"/>
            <p:cNvSpPr/>
            <p:nvPr/>
          </p:nvSpPr>
          <p:spPr>
            <a:xfrm>
              <a:off x="5341252" y="187430"/>
              <a:ext cx="1046094" cy="9049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УАСГ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Техническа инфраструктура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Сгради и съоръжения</a:t>
              </a:r>
              <a:endParaRPr lang="bg-BG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100498" y="1232663"/>
            <a:ext cx="1732820" cy="1669805"/>
            <a:chOff x="5124599" y="0"/>
            <a:chExt cx="1479400" cy="1279855"/>
          </a:xfrm>
          <a:solidFill>
            <a:srgbClr val="FF0000"/>
          </a:solidFill>
        </p:grpSpPr>
        <p:sp>
          <p:nvSpPr>
            <p:cNvPr id="28" name="Flowchart: Connector 27"/>
            <p:cNvSpPr/>
            <p:nvPr/>
          </p:nvSpPr>
          <p:spPr>
            <a:xfrm>
              <a:off x="5124599" y="0"/>
              <a:ext cx="1479400" cy="1279855"/>
            </a:xfrm>
            <a:prstGeom prst="flowChartConnector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Flowchart: Connector 4"/>
            <p:cNvSpPr/>
            <p:nvPr/>
          </p:nvSpPr>
          <p:spPr>
            <a:xfrm>
              <a:off x="5341252" y="187430"/>
              <a:ext cx="1046094" cy="9049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ТУ София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Енергийна инфраструктура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Пазари и търговия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10680" y="3142432"/>
            <a:ext cx="1732820" cy="1669805"/>
            <a:chOff x="5124599" y="0"/>
            <a:chExt cx="1479400" cy="1279855"/>
          </a:xfrm>
          <a:solidFill>
            <a:schemeClr val="accent3">
              <a:lumMod val="50000"/>
            </a:schemeClr>
          </a:solidFill>
        </p:grpSpPr>
        <p:sp>
          <p:nvSpPr>
            <p:cNvPr id="31" name="Flowchart: Connector 30"/>
            <p:cNvSpPr/>
            <p:nvPr/>
          </p:nvSpPr>
          <p:spPr>
            <a:xfrm>
              <a:off x="5124599" y="0"/>
              <a:ext cx="1479400" cy="1279855"/>
            </a:xfrm>
            <a:prstGeom prst="flowChartConnector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Flowchart: Connector 4"/>
            <p:cNvSpPr/>
            <p:nvPr/>
          </p:nvSpPr>
          <p:spPr>
            <a:xfrm>
              <a:off x="5341252" y="187430"/>
              <a:ext cx="1046094" cy="9049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ЛТУ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Ландшафтна</a:t>
              </a:r>
              <a:r>
                <a:rPr lang="bg-BG" sz="12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архитектура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Околна среда и води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093313" y="5071563"/>
            <a:ext cx="1732820" cy="1669805"/>
            <a:chOff x="5124599" y="0"/>
            <a:chExt cx="1479400" cy="1279855"/>
          </a:xfrm>
          <a:solidFill>
            <a:schemeClr val="accent4"/>
          </a:solidFill>
        </p:grpSpPr>
        <p:sp>
          <p:nvSpPr>
            <p:cNvPr id="34" name="Flowchart: Connector 33"/>
            <p:cNvSpPr/>
            <p:nvPr/>
          </p:nvSpPr>
          <p:spPr>
            <a:xfrm>
              <a:off x="5124599" y="0"/>
              <a:ext cx="1479400" cy="1279855"/>
            </a:xfrm>
            <a:prstGeom prst="flowChartConnector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Flowchart: Connector 4"/>
            <p:cNvSpPr/>
            <p:nvPr/>
          </p:nvSpPr>
          <p:spPr>
            <a:xfrm>
              <a:off x="5341252" y="187430"/>
              <a:ext cx="1046094" cy="9049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СУ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bg-BG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Клъстери и </a:t>
              </a:r>
              <a:r>
                <a:rPr lang="bg-BG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конку-рентоспособност</a:t>
              </a:r>
              <a:endParaRPr lang="bg-BG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Публично-частно партньорство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105589" y="5071563"/>
            <a:ext cx="1732820" cy="1669805"/>
            <a:chOff x="5124599" y="0"/>
            <a:chExt cx="1479400" cy="1279855"/>
          </a:xfrm>
        </p:grpSpPr>
        <p:sp>
          <p:nvSpPr>
            <p:cNvPr id="37" name="Flowchart: Connector 36"/>
            <p:cNvSpPr/>
            <p:nvPr/>
          </p:nvSpPr>
          <p:spPr>
            <a:xfrm>
              <a:off x="5124599" y="0"/>
              <a:ext cx="1479400" cy="1279855"/>
            </a:xfrm>
            <a:prstGeom prst="flowChartConnector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Flowchart: Connector 4"/>
            <p:cNvSpPr/>
            <p:nvPr/>
          </p:nvSpPr>
          <p:spPr>
            <a:xfrm>
              <a:off x="5341252" y="187430"/>
              <a:ext cx="1046094" cy="9049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УНСС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Регионално развитие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2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Транспорт и логистика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571282" y="2683257"/>
            <a:ext cx="2314822" cy="2191529"/>
            <a:chOff x="1765542" y="809010"/>
            <a:chExt cx="3030943" cy="3030879"/>
          </a:xfrm>
          <a:scene3d>
            <a:camera prst="orthographicFront"/>
            <a:lightRig rig="flat" dir="t"/>
          </a:scene3d>
        </p:grpSpPr>
        <p:sp>
          <p:nvSpPr>
            <p:cNvPr id="40" name="Oval 39"/>
            <p:cNvSpPr/>
            <p:nvPr/>
          </p:nvSpPr>
          <p:spPr>
            <a:xfrm>
              <a:off x="2402695" y="1321351"/>
              <a:ext cx="2393790" cy="2518538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bg-BG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клъстер</a:t>
              </a:r>
            </a:p>
            <a:p>
              <a:pPr algn="ctr"/>
              <a:r>
                <a:rPr lang="bg-BG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СРЕДНОГОРИЕ партньорство за стабилност</a:t>
              </a:r>
            </a:p>
            <a:p>
              <a:pPr algn="ctr"/>
              <a:r>
                <a:rPr lang="bg-BG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 растеж</a:t>
              </a:r>
            </a:p>
          </p:txBody>
        </p:sp>
        <p:sp>
          <p:nvSpPr>
            <p:cNvPr id="41" name="Oval 4"/>
            <p:cNvSpPr/>
            <p:nvPr/>
          </p:nvSpPr>
          <p:spPr>
            <a:xfrm>
              <a:off x="1765542" y="809010"/>
              <a:ext cx="2510914" cy="25108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g-BG" sz="6500" kern="1200"/>
            </a:p>
          </p:txBody>
        </p:sp>
      </p:grpSp>
      <p:sp>
        <p:nvSpPr>
          <p:cNvPr id="4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17496" y="0"/>
            <a:ext cx="382142" cy="365125"/>
          </a:xfrm>
        </p:spPr>
        <p:txBody>
          <a:bodyPr/>
          <a:lstStyle/>
          <a:p>
            <a:pPr>
              <a:defRPr/>
            </a:pPr>
            <a:fld id="{3DBBBA8F-7FFC-4D9C-B565-E7AD06168DE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67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err="1">
                <a:solidFill>
                  <a:schemeClr val="bg1"/>
                </a:solidFill>
              </a:rPr>
              <a:t>Средногорие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Клъстер</a:t>
            </a:r>
            <a:r>
              <a:rPr lang="ru-RU" sz="1400" dirty="0">
                <a:solidFill>
                  <a:schemeClr val="bg1"/>
                </a:solidFill>
              </a:rPr>
              <a:t>: Развитие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20725" y="720725"/>
            <a:ext cx="90566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ПРИМЕР: БАЗОВИТЕ ИНДУСТРИИ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09113" y="9525"/>
            <a:ext cx="425450" cy="365125"/>
          </a:xfrm>
        </p:spPr>
        <p:txBody>
          <a:bodyPr/>
          <a:lstStyle/>
          <a:p>
            <a:pPr>
              <a:defRPr/>
            </a:pPr>
            <a:fld id="{B6848C32-1B2B-4B5D-A05E-D63927404256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511" name="Picture 2" descr="Header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6556375"/>
            <a:ext cx="38703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5910967" y="3078263"/>
            <a:ext cx="1805263" cy="1561625"/>
            <a:chOff x="2399158" y="1420300"/>
            <a:chExt cx="1805263" cy="1561625"/>
          </a:xfrm>
          <a:scene3d>
            <a:camera prst="orthographicFront"/>
            <a:lightRig rig="flat" dir="t"/>
          </a:scene3d>
        </p:grpSpPr>
        <p:sp>
          <p:nvSpPr>
            <p:cNvPr id="53" name="Hexagon 52"/>
            <p:cNvSpPr/>
            <p:nvPr/>
          </p:nvSpPr>
          <p:spPr>
            <a:xfrm>
              <a:off x="2399158" y="1420300"/>
              <a:ext cx="1805263" cy="1561625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Hexagon 4"/>
            <p:cNvSpPr/>
            <p:nvPr/>
          </p:nvSpPr>
          <p:spPr>
            <a:xfrm>
              <a:off x="2698315" y="1679083"/>
              <a:ext cx="1206949" cy="10440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b="1" dirty="0">
                  <a:solidFill>
                    <a:srgbClr val="FFFF00"/>
                  </a:solidFill>
                </a:rPr>
                <a:t>Базовите</a:t>
              </a:r>
            </a:p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b="1" dirty="0">
                  <a:solidFill>
                    <a:srgbClr val="FFFF00"/>
                  </a:solidFill>
                </a:rPr>
                <a:t>индустрии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77258" y="1657963"/>
            <a:ext cx="1479400" cy="1279855"/>
            <a:chOff x="2565449" y="0"/>
            <a:chExt cx="1479400" cy="1279855"/>
          </a:xfrm>
          <a:scene3d>
            <a:camera prst="orthographicFront"/>
            <a:lightRig rig="flat" dir="t"/>
          </a:scene3d>
        </p:grpSpPr>
        <p:sp>
          <p:nvSpPr>
            <p:cNvPr id="51" name="Hexagon 50"/>
            <p:cNvSpPr/>
            <p:nvPr/>
          </p:nvSpPr>
          <p:spPr>
            <a:xfrm>
              <a:off x="2565449" y="0"/>
              <a:ext cx="1479400" cy="1279855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Hexagon 6"/>
            <p:cNvSpPr/>
            <p:nvPr/>
          </p:nvSpPr>
          <p:spPr>
            <a:xfrm>
              <a:off x="2810617" y="212099"/>
              <a:ext cx="989064" cy="8556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dirty="0"/>
                <a:t>Околна</a:t>
              </a:r>
            </a:p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dirty="0"/>
                <a:t>среда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434040" y="2445159"/>
            <a:ext cx="1479400" cy="1279855"/>
            <a:chOff x="3922231" y="787196"/>
            <a:chExt cx="1479400" cy="1279855"/>
          </a:xfrm>
          <a:scene3d>
            <a:camera prst="orthographicFront"/>
            <a:lightRig rig="flat" dir="t"/>
          </a:scene3d>
        </p:grpSpPr>
        <p:sp>
          <p:nvSpPr>
            <p:cNvPr id="49" name="Hexagon 48"/>
            <p:cNvSpPr/>
            <p:nvPr/>
          </p:nvSpPr>
          <p:spPr>
            <a:xfrm>
              <a:off x="3922231" y="787196"/>
              <a:ext cx="1479400" cy="1279855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Hexagon 8"/>
            <p:cNvSpPr/>
            <p:nvPr/>
          </p:nvSpPr>
          <p:spPr>
            <a:xfrm>
              <a:off x="4167399" y="999295"/>
              <a:ext cx="989064" cy="8556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dirty="0"/>
                <a:t>Химия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434040" y="3992697"/>
            <a:ext cx="1479400" cy="1279855"/>
            <a:chOff x="3922231" y="2334734"/>
            <a:chExt cx="1479400" cy="1279855"/>
          </a:xfrm>
          <a:scene3d>
            <a:camera prst="orthographicFront"/>
            <a:lightRig rig="flat" dir="t"/>
          </a:scene3d>
        </p:grpSpPr>
        <p:sp>
          <p:nvSpPr>
            <p:cNvPr id="47" name="Hexagon 46"/>
            <p:cNvSpPr/>
            <p:nvPr/>
          </p:nvSpPr>
          <p:spPr>
            <a:xfrm>
              <a:off x="3922231" y="2334734"/>
              <a:ext cx="1479400" cy="1279855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Hexagon 10"/>
            <p:cNvSpPr/>
            <p:nvPr/>
          </p:nvSpPr>
          <p:spPr>
            <a:xfrm>
              <a:off x="4167399" y="2546833"/>
              <a:ext cx="989064" cy="8556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dirty="0"/>
                <a:t>Металургия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077258" y="4780774"/>
            <a:ext cx="1479400" cy="1279855"/>
            <a:chOff x="2565449" y="3122811"/>
            <a:chExt cx="1479400" cy="1279855"/>
          </a:xfrm>
          <a:scene3d>
            <a:camera prst="orthographicFront"/>
            <a:lightRig rig="flat" dir="t"/>
          </a:scene3d>
        </p:grpSpPr>
        <p:sp>
          <p:nvSpPr>
            <p:cNvPr id="45" name="Hexagon 44"/>
            <p:cNvSpPr/>
            <p:nvPr/>
          </p:nvSpPr>
          <p:spPr>
            <a:xfrm>
              <a:off x="2565449" y="3122811"/>
              <a:ext cx="1479400" cy="1279855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Hexagon 12"/>
            <p:cNvSpPr/>
            <p:nvPr/>
          </p:nvSpPr>
          <p:spPr>
            <a:xfrm>
              <a:off x="2810617" y="3334910"/>
              <a:ext cx="989064" cy="8556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dirty="0" err="1"/>
                <a:t>Инфра</a:t>
              </a:r>
              <a:r>
                <a:rPr lang="bg-BG" sz="1200" dirty="0"/>
                <a:t>-структура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714177" y="3993577"/>
            <a:ext cx="1479400" cy="1279855"/>
            <a:chOff x="1202368" y="2335614"/>
            <a:chExt cx="1479400" cy="1279855"/>
          </a:xfrm>
          <a:scene3d>
            <a:camera prst="orthographicFront"/>
            <a:lightRig rig="flat" dir="t"/>
          </a:scene3d>
        </p:grpSpPr>
        <p:sp>
          <p:nvSpPr>
            <p:cNvPr id="43" name="Hexagon 42"/>
            <p:cNvSpPr/>
            <p:nvPr/>
          </p:nvSpPr>
          <p:spPr>
            <a:xfrm>
              <a:off x="1202368" y="2335614"/>
              <a:ext cx="1479400" cy="1279855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Hexagon 14"/>
            <p:cNvSpPr/>
            <p:nvPr/>
          </p:nvSpPr>
          <p:spPr>
            <a:xfrm>
              <a:off x="1447536" y="2547713"/>
              <a:ext cx="989064" cy="8556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dirty="0"/>
                <a:t>Рудодобив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714177" y="2443398"/>
            <a:ext cx="1479400" cy="1279855"/>
            <a:chOff x="1202368" y="785435"/>
            <a:chExt cx="1479400" cy="1279855"/>
          </a:xfrm>
          <a:scene3d>
            <a:camera prst="orthographicFront"/>
            <a:lightRig rig="flat" dir="t"/>
          </a:scene3d>
        </p:grpSpPr>
        <p:sp>
          <p:nvSpPr>
            <p:cNvPr id="41" name="Hexagon 40"/>
            <p:cNvSpPr/>
            <p:nvPr/>
          </p:nvSpPr>
          <p:spPr>
            <a:xfrm>
              <a:off x="1202368" y="785435"/>
              <a:ext cx="1479400" cy="1279855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Hexagon 16"/>
            <p:cNvSpPr/>
            <p:nvPr/>
          </p:nvSpPr>
          <p:spPr>
            <a:xfrm>
              <a:off x="1447536" y="997534"/>
              <a:ext cx="989064" cy="8556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dirty="0"/>
                <a:t>Енергетика</a:t>
              </a:r>
            </a:p>
          </p:txBody>
        </p:sp>
      </p:grpSp>
      <p:graphicFrame>
        <p:nvGraphicFramePr>
          <p:cNvPr id="4" name="Diagram 3"/>
          <p:cNvGraphicFramePr/>
          <p:nvPr/>
        </p:nvGraphicFramePr>
        <p:xfrm>
          <a:off x="920551" y="1592663"/>
          <a:ext cx="2479725" cy="446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1895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err="1">
                <a:solidFill>
                  <a:schemeClr val="bg1"/>
                </a:solidFill>
              </a:rPr>
              <a:t>Средногорие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Клъстер</a:t>
            </a:r>
            <a:r>
              <a:rPr lang="ru-RU" sz="1400" dirty="0">
                <a:solidFill>
                  <a:schemeClr val="bg1"/>
                </a:solidFill>
              </a:rPr>
              <a:t>: Развитие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20725" y="720725"/>
            <a:ext cx="90566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БАЗОВИТЕ ИНДУСТРИИ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09113" y="9525"/>
            <a:ext cx="425450" cy="365125"/>
          </a:xfrm>
        </p:spPr>
        <p:txBody>
          <a:bodyPr/>
          <a:lstStyle/>
          <a:p>
            <a:pPr>
              <a:defRPr/>
            </a:pPr>
            <a:fld id="{021118FA-F313-4C93-8C95-B4636DE246AB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2535" name="Picture 2" descr="Header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6556375"/>
            <a:ext cx="38703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5910967" y="3078263"/>
            <a:ext cx="1805263" cy="1561625"/>
            <a:chOff x="2399158" y="1420300"/>
            <a:chExt cx="1805263" cy="1561625"/>
          </a:xfrm>
          <a:scene3d>
            <a:camera prst="orthographicFront"/>
            <a:lightRig rig="flat" dir="t"/>
          </a:scene3d>
        </p:grpSpPr>
        <p:sp>
          <p:nvSpPr>
            <p:cNvPr id="53" name="Hexagon 52"/>
            <p:cNvSpPr/>
            <p:nvPr/>
          </p:nvSpPr>
          <p:spPr>
            <a:xfrm>
              <a:off x="2399158" y="1420300"/>
              <a:ext cx="1805263" cy="1561625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Hexagon 4"/>
            <p:cNvSpPr/>
            <p:nvPr/>
          </p:nvSpPr>
          <p:spPr>
            <a:xfrm>
              <a:off x="2698315" y="1679083"/>
              <a:ext cx="1206949" cy="10440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b="1" dirty="0">
                  <a:solidFill>
                    <a:srgbClr val="FFFF00"/>
                  </a:solidFill>
                </a:rPr>
                <a:t>Базовите</a:t>
              </a:r>
            </a:p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b="1" dirty="0">
                  <a:solidFill>
                    <a:srgbClr val="FFFF00"/>
                  </a:solidFill>
                </a:rPr>
                <a:t>индустрии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77258" y="1657963"/>
            <a:ext cx="1479400" cy="1279855"/>
            <a:chOff x="2565449" y="0"/>
            <a:chExt cx="1479400" cy="1279855"/>
          </a:xfrm>
          <a:scene3d>
            <a:camera prst="orthographicFront"/>
            <a:lightRig rig="flat" dir="t"/>
          </a:scene3d>
        </p:grpSpPr>
        <p:sp>
          <p:nvSpPr>
            <p:cNvPr id="51" name="Hexagon 50"/>
            <p:cNvSpPr/>
            <p:nvPr/>
          </p:nvSpPr>
          <p:spPr>
            <a:xfrm>
              <a:off x="2565449" y="0"/>
              <a:ext cx="1479400" cy="1279855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Hexagon 6"/>
            <p:cNvSpPr/>
            <p:nvPr/>
          </p:nvSpPr>
          <p:spPr>
            <a:xfrm>
              <a:off x="2810617" y="212099"/>
              <a:ext cx="989064" cy="8556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dirty="0"/>
                <a:t>Околна</a:t>
              </a:r>
            </a:p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dirty="0"/>
                <a:t>среда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434040" y="2445159"/>
            <a:ext cx="1479400" cy="1279855"/>
            <a:chOff x="3922231" y="787196"/>
            <a:chExt cx="1479400" cy="1279855"/>
          </a:xfrm>
          <a:scene3d>
            <a:camera prst="orthographicFront"/>
            <a:lightRig rig="flat" dir="t"/>
          </a:scene3d>
        </p:grpSpPr>
        <p:sp>
          <p:nvSpPr>
            <p:cNvPr id="49" name="Hexagon 48"/>
            <p:cNvSpPr/>
            <p:nvPr/>
          </p:nvSpPr>
          <p:spPr>
            <a:xfrm>
              <a:off x="3922231" y="787196"/>
              <a:ext cx="1479400" cy="1279855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Hexagon 8"/>
            <p:cNvSpPr/>
            <p:nvPr/>
          </p:nvSpPr>
          <p:spPr>
            <a:xfrm>
              <a:off x="4167399" y="999295"/>
              <a:ext cx="989064" cy="8556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dirty="0"/>
                <a:t>Химия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434040" y="3992697"/>
            <a:ext cx="1479400" cy="1279855"/>
            <a:chOff x="3922231" y="2334734"/>
            <a:chExt cx="1479400" cy="1279855"/>
          </a:xfrm>
          <a:scene3d>
            <a:camera prst="orthographicFront"/>
            <a:lightRig rig="flat" dir="t"/>
          </a:scene3d>
        </p:grpSpPr>
        <p:sp>
          <p:nvSpPr>
            <p:cNvPr id="47" name="Hexagon 46"/>
            <p:cNvSpPr/>
            <p:nvPr/>
          </p:nvSpPr>
          <p:spPr>
            <a:xfrm>
              <a:off x="3922231" y="2334734"/>
              <a:ext cx="1479400" cy="1279855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Hexagon 10"/>
            <p:cNvSpPr/>
            <p:nvPr/>
          </p:nvSpPr>
          <p:spPr>
            <a:xfrm>
              <a:off x="4167399" y="2546833"/>
              <a:ext cx="989064" cy="8556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dirty="0"/>
                <a:t>Металургия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077258" y="4780774"/>
            <a:ext cx="1479400" cy="1279855"/>
            <a:chOff x="2565449" y="3122811"/>
            <a:chExt cx="1479400" cy="1279855"/>
          </a:xfrm>
          <a:scene3d>
            <a:camera prst="orthographicFront"/>
            <a:lightRig rig="flat" dir="t"/>
          </a:scene3d>
        </p:grpSpPr>
        <p:sp>
          <p:nvSpPr>
            <p:cNvPr id="45" name="Hexagon 44"/>
            <p:cNvSpPr/>
            <p:nvPr/>
          </p:nvSpPr>
          <p:spPr>
            <a:xfrm>
              <a:off x="2565449" y="3122811"/>
              <a:ext cx="1479400" cy="1279855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Hexagon 12"/>
            <p:cNvSpPr/>
            <p:nvPr/>
          </p:nvSpPr>
          <p:spPr>
            <a:xfrm>
              <a:off x="2810617" y="3334910"/>
              <a:ext cx="989064" cy="8556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dirty="0" err="1"/>
                <a:t>Инфра</a:t>
              </a:r>
              <a:r>
                <a:rPr lang="bg-BG" sz="1200" dirty="0"/>
                <a:t>-структура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714177" y="3993577"/>
            <a:ext cx="1479400" cy="1279855"/>
            <a:chOff x="1202368" y="2335614"/>
            <a:chExt cx="1479400" cy="1279855"/>
          </a:xfrm>
          <a:scene3d>
            <a:camera prst="orthographicFront"/>
            <a:lightRig rig="flat" dir="t"/>
          </a:scene3d>
        </p:grpSpPr>
        <p:sp>
          <p:nvSpPr>
            <p:cNvPr id="43" name="Hexagon 42"/>
            <p:cNvSpPr/>
            <p:nvPr/>
          </p:nvSpPr>
          <p:spPr>
            <a:xfrm>
              <a:off x="1202368" y="2335614"/>
              <a:ext cx="1479400" cy="1279855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Hexagon 14"/>
            <p:cNvSpPr/>
            <p:nvPr/>
          </p:nvSpPr>
          <p:spPr>
            <a:xfrm>
              <a:off x="1447536" y="2547713"/>
              <a:ext cx="989064" cy="8556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dirty="0"/>
                <a:t>Рудодобив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714177" y="2443398"/>
            <a:ext cx="1479400" cy="1279855"/>
            <a:chOff x="1202368" y="785435"/>
            <a:chExt cx="1479400" cy="1279855"/>
          </a:xfrm>
          <a:scene3d>
            <a:camera prst="orthographicFront"/>
            <a:lightRig rig="flat" dir="t"/>
          </a:scene3d>
        </p:grpSpPr>
        <p:sp>
          <p:nvSpPr>
            <p:cNvPr id="41" name="Hexagon 40"/>
            <p:cNvSpPr/>
            <p:nvPr/>
          </p:nvSpPr>
          <p:spPr>
            <a:xfrm>
              <a:off x="1202368" y="785435"/>
              <a:ext cx="1479400" cy="1279855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Hexagon 16"/>
            <p:cNvSpPr/>
            <p:nvPr/>
          </p:nvSpPr>
          <p:spPr>
            <a:xfrm>
              <a:off x="1447536" y="997534"/>
              <a:ext cx="989064" cy="8556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dirty="0"/>
                <a:t>Енергетика</a:t>
              </a:r>
            </a:p>
          </p:txBody>
        </p:sp>
      </p:grpSp>
      <p:graphicFrame>
        <p:nvGraphicFramePr>
          <p:cNvPr id="4" name="Diagram 3"/>
          <p:cNvGraphicFramePr/>
          <p:nvPr/>
        </p:nvGraphicFramePr>
        <p:xfrm>
          <a:off x="920551" y="1592663"/>
          <a:ext cx="2479725" cy="446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8044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err="1">
                <a:solidFill>
                  <a:schemeClr val="bg1"/>
                </a:solidFill>
              </a:rPr>
              <a:t>Средногорие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Клъстер</a:t>
            </a:r>
            <a:r>
              <a:rPr lang="ru-RU" sz="1400" dirty="0">
                <a:solidFill>
                  <a:schemeClr val="bg1"/>
                </a:solidFill>
              </a:rPr>
              <a:t>: Развитие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20725" y="720725"/>
            <a:ext cx="90566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БАЗОВИТЕ ИНДУСТРИИ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09113" y="9525"/>
            <a:ext cx="425450" cy="365125"/>
          </a:xfrm>
        </p:spPr>
        <p:txBody>
          <a:bodyPr/>
          <a:lstStyle/>
          <a:p>
            <a:pPr>
              <a:defRPr/>
            </a:pPr>
            <a:fld id="{BAF99566-E246-4BDC-9BCC-625984EAE68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559" name="Picture 2" descr="Header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6556375"/>
            <a:ext cx="38703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5910967" y="3078263"/>
            <a:ext cx="1805263" cy="1561625"/>
            <a:chOff x="2399158" y="1420300"/>
            <a:chExt cx="1805263" cy="1561625"/>
          </a:xfrm>
          <a:scene3d>
            <a:camera prst="orthographicFront"/>
            <a:lightRig rig="flat" dir="t"/>
          </a:scene3d>
        </p:grpSpPr>
        <p:sp>
          <p:nvSpPr>
            <p:cNvPr id="53" name="Hexagon 52"/>
            <p:cNvSpPr/>
            <p:nvPr/>
          </p:nvSpPr>
          <p:spPr>
            <a:xfrm>
              <a:off x="2399158" y="1420300"/>
              <a:ext cx="1805263" cy="1561625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Hexagon 4"/>
            <p:cNvSpPr/>
            <p:nvPr/>
          </p:nvSpPr>
          <p:spPr>
            <a:xfrm>
              <a:off x="2698315" y="1679083"/>
              <a:ext cx="1206949" cy="10440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b="1" dirty="0">
                  <a:solidFill>
                    <a:srgbClr val="FFFF00"/>
                  </a:solidFill>
                </a:rPr>
                <a:t>Базовите</a:t>
              </a:r>
            </a:p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b="1" dirty="0">
                  <a:solidFill>
                    <a:srgbClr val="FFFF00"/>
                  </a:solidFill>
                </a:rPr>
                <a:t>индустрии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77258" y="1657963"/>
            <a:ext cx="1479400" cy="1279855"/>
            <a:chOff x="2565449" y="0"/>
            <a:chExt cx="1479400" cy="1279855"/>
          </a:xfrm>
          <a:scene3d>
            <a:camera prst="orthographicFront"/>
            <a:lightRig rig="flat" dir="t"/>
          </a:scene3d>
        </p:grpSpPr>
        <p:sp>
          <p:nvSpPr>
            <p:cNvPr id="51" name="Hexagon 50"/>
            <p:cNvSpPr/>
            <p:nvPr/>
          </p:nvSpPr>
          <p:spPr>
            <a:xfrm>
              <a:off x="2565449" y="0"/>
              <a:ext cx="1479400" cy="1279855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Hexagon 6"/>
            <p:cNvSpPr/>
            <p:nvPr/>
          </p:nvSpPr>
          <p:spPr>
            <a:xfrm>
              <a:off x="2810617" y="212099"/>
              <a:ext cx="989064" cy="8556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dirty="0"/>
                <a:t>Околна</a:t>
              </a:r>
            </a:p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dirty="0"/>
                <a:t>среда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434040" y="2445159"/>
            <a:ext cx="1479400" cy="1279855"/>
            <a:chOff x="3922231" y="787196"/>
            <a:chExt cx="1479400" cy="1279855"/>
          </a:xfrm>
          <a:scene3d>
            <a:camera prst="orthographicFront"/>
            <a:lightRig rig="flat" dir="t"/>
          </a:scene3d>
        </p:grpSpPr>
        <p:sp>
          <p:nvSpPr>
            <p:cNvPr id="49" name="Hexagon 48"/>
            <p:cNvSpPr/>
            <p:nvPr/>
          </p:nvSpPr>
          <p:spPr>
            <a:xfrm>
              <a:off x="3922231" y="787196"/>
              <a:ext cx="1479400" cy="1279855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Hexagon 8"/>
            <p:cNvSpPr/>
            <p:nvPr/>
          </p:nvSpPr>
          <p:spPr>
            <a:xfrm>
              <a:off x="4167399" y="999295"/>
              <a:ext cx="989064" cy="8556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dirty="0"/>
                <a:t>Химия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434040" y="3992697"/>
            <a:ext cx="1479400" cy="1279855"/>
            <a:chOff x="3922231" y="2334734"/>
            <a:chExt cx="1479400" cy="1279855"/>
          </a:xfrm>
          <a:scene3d>
            <a:camera prst="orthographicFront"/>
            <a:lightRig rig="flat" dir="t"/>
          </a:scene3d>
        </p:grpSpPr>
        <p:sp>
          <p:nvSpPr>
            <p:cNvPr id="47" name="Hexagon 46"/>
            <p:cNvSpPr/>
            <p:nvPr/>
          </p:nvSpPr>
          <p:spPr>
            <a:xfrm>
              <a:off x="3922231" y="2334734"/>
              <a:ext cx="1479400" cy="1279855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Hexagon 10"/>
            <p:cNvSpPr/>
            <p:nvPr/>
          </p:nvSpPr>
          <p:spPr>
            <a:xfrm>
              <a:off x="4167399" y="2546833"/>
              <a:ext cx="989064" cy="8556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dirty="0"/>
                <a:t>Металургия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077258" y="4780774"/>
            <a:ext cx="1479400" cy="1279855"/>
            <a:chOff x="2565449" y="3122811"/>
            <a:chExt cx="1479400" cy="1279855"/>
          </a:xfrm>
          <a:scene3d>
            <a:camera prst="orthographicFront"/>
            <a:lightRig rig="flat" dir="t"/>
          </a:scene3d>
        </p:grpSpPr>
        <p:sp>
          <p:nvSpPr>
            <p:cNvPr id="45" name="Hexagon 44"/>
            <p:cNvSpPr/>
            <p:nvPr/>
          </p:nvSpPr>
          <p:spPr>
            <a:xfrm>
              <a:off x="2565449" y="3122811"/>
              <a:ext cx="1479400" cy="1279855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Hexagon 12"/>
            <p:cNvSpPr/>
            <p:nvPr/>
          </p:nvSpPr>
          <p:spPr>
            <a:xfrm>
              <a:off x="2810617" y="3334910"/>
              <a:ext cx="989064" cy="8556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dirty="0" err="1"/>
                <a:t>Инфра</a:t>
              </a:r>
              <a:r>
                <a:rPr lang="bg-BG" sz="1200" dirty="0"/>
                <a:t>-структура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714177" y="3993577"/>
            <a:ext cx="1479400" cy="1279855"/>
            <a:chOff x="1202368" y="2335614"/>
            <a:chExt cx="1479400" cy="1279855"/>
          </a:xfrm>
          <a:scene3d>
            <a:camera prst="orthographicFront"/>
            <a:lightRig rig="flat" dir="t"/>
          </a:scene3d>
        </p:grpSpPr>
        <p:sp>
          <p:nvSpPr>
            <p:cNvPr id="43" name="Hexagon 42"/>
            <p:cNvSpPr/>
            <p:nvPr/>
          </p:nvSpPr>
          <p:spPr>
            <a:xfrm>
              <a:off x="1202368" y="2335614"/>
              <a:ext cx="1479400" cy="1279855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Hexagon 14"/>
            <p:cNvSpPr/>
            <p:nvPr/>
          </p:nvSpPr>
          <p:spPr>
            <a:xfrm>
              <a:off x="1447536" y="2547713"/>
              <a:ext cx="989064" cy="8556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dirty="0"/>
                <a:t>Рудодобив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714177" y="2443398"/>
            <a:ext cx="1479400" cy="1279855"/>
            <a:chOff x="1202368" y="785435"/>
            <a:chExt cx="1479400" cy="1279855"/>
          </a:xfrm>
          <a:scene3d>
            <a:camera prst="orthographicFront"/>
            <a:lightRig rig="flat" dir="t"/>
          </a:scene3d>
        </p:grpSpPr>
        <p:sp>
          <p:nvSpPr>
            <p:cNvPr id="41" name="Hexagon 40"/>
            <p:cNvSpPr/>
            <p:nvPr/>
          </p:nvSpPr>
          <p:spPr>
            <a:xfrm>
              <a:off x="1202368" y="785435"/>
              <a:ext cx="1479400" cy="1279855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Hexagon 16"/>
            <p:cNvSpPr/>
            <p:nvPr/>
          </p:nvSpPr>
          <p:spPr>
            <a:xfrm>
              <a:off x="1447536" y="997534"/>
              <a:ext cx="989064" cy="8556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dirty="0"/>
                <a:t>Енергетика</a:t>
              </a:r>
            </a:p>
          </p:txBody>
        </p:sp>
      </p:grpSp>
      <p:graphicFrame>
        <p:nvGraphicFramePr>
          <p:cNvPr id="4" name="Diagram 3"/>
          <p:cNvGraphicFramePr/>
          <p:nvPr/>
        </p:nvGraphicFramePr>
        <p:xfrm>
          <a:off x="920551" y="1592663"/>
          <a:ext cx="2479725" cy="446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Pentagon 1"/>
          <p:cNvSpPr/>
          <p:nvPr/>
        </p:nvSpPr>
        <p:spPr>
          <a:xfrm>
            <a:off x="185738" y="4103688"/>
            <a:ext cx="2376487" cy="1163637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bg-BG" sz="1400" dirty="0"/>
              <a:t>Трансфер на кредити</a:t>
            </a:r>
          </a:p>
          <a:p>
            <a:pPr eaLnBrk="1" hangingPunct="1">
              <a:defRPr/>
            </a:pPr>
            <a:r>
              <a:rPr lang="bg-BG" sz="1400" dirty="0"/>
              <a:t>към 11 и 12 класове + компресия бакалавърско обучение в 3 годишна програма</a:t>
            </a:r>
          </a:p>
        </p:txBody>
      </p:sp>
    </p:spTree>
    <p:extLst>
      <p:ext uri="{BB962C8B-B14F-4D97-AF65-F5344CB8AC3E}">
        <p14:creationId xmlns:p14="http://schemas.microsoft.com/office/powerpoint/2010/main" val="4024795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err="1">
                <a:solidFill>
                  <a:schemeClr val="bg1"/>
                </a:solidFill>
              </a:rPr>
              <a:t>Средногорие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Клъстер</a:t>
            </a:r>
            <a:r>
              <a:rPr lang="ru-RU" sz="1400" dirty="0">
                <a:solidFill>
                  <a:schemeClr val="bg1"/>
                </a:solidFill>
              </a:rPr>
              <a:t>: Развитие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20725" y="720725"/>
            <a:ext cx="90566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БАЗОВИТЕ ИНДУСТРИИ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09113" y="9525"/>
            <a:ext cx="425450" cy="365125"/>
          </a:xfrm>
        </p:spPr>
        <p:txBody>
          <a:bodyPr/>
          <a:lstStyle/>
          <a:p>
            <a:pPr>
              <a:defRPr/>
            </a:pPr>
            <a:fld id="{F8F3B177-8F72-43D9-AE3D-2DF03CE0AE6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4583" name="Picture 2" descr="Header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6556375"/>
            <a:ext cx="38703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5910967" y="3078263"/>
            <a:ext cx="1805263" cy="1561625"/>
            <a:chOff x="2399158" y="1420300"/>
            <a:chExt cx="1805263" cy="1561625"/>
          </a:xfrm>
          <a:scene3d>
            <a:camera prst="orthographicFront"/>
            <a:lightRig rig="flat" dir="t"/>
          </a:scene3d>
        </p:grpSpPr>
        <p:sp>
          <p:nvSpPr>
            <p:cNvPr id="53" name="Hexagon 52"/>
            <p:cNvSpPr/>
            <p:nvPr/>
          </p:nvSpPr>
          <p:spPr>
            <a:xfrm>
              <a:off x="2399158" y="1420300"/>
              <a:ext cx="1805263" cy="1561625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Hexagon 4"/>
            <p:cNvSpPr/>
            <p:nvPr/>
          </p:nvSpPr>
          <p:spPr>
            <a:xfrm>
              <a:off x="2698315" y="1679083"/>
              <a:ext cx="1206949" cy="10440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b="1" dirty="0">
                  <a:solidFill>
                    <a:srgbClr val="FFFF00"/>
                  </a:solidFill>
                </a:rPr>
                <a:t>Базовите</a:t>
              </a:r>
            </a:p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b="1" dirty="0">
                  <a:solidFill>
                    <a:srgbClr val="FFFF00"/>
                  </a:solidFill>
                </a:rPr>
                <a:t>индустрии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77258" y="1657963"/>
            <a:ext cx="1479400" cy="1279855"/>
            <a:chOff x="2565449" y="0"/>
            <a:chExt cx="1479400" cy="1279855"/>
          </a:xfrm>
          <a:scene3d>
            <a:camera prst="orthographicFront"/>
            <a:lightRig rig="flat" dir="t"/>
          </a:scene3d>
        </p:grpSpPr>
        <p:sp>
          <p:nvSpPr>
            <p:cNvPr id="51" name="Hexagon 50"/>
            <p:cNvSpPr/>
            <p:nvPr/>
          </p:nvSpPr>
          <p:spPr>
            <a:xfrm>
              <a:off x="2565449" y="0"/>
              <a:ext cx="1479400" cy="1279855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Hexagon 6"/>
            <p:cNvSpPr/>
            <p:nvPr/>
          </p:nvSpPr>
          <p:spPr>
            <a:xfrm>
              <a:off x="2810617" y="212099"/>
              <a:ext cx="989064" cy="8556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dirty="0"/>
                <a:t>Икономика и</a:t>
              </a:r>
            </a:p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dirty="0"/>
                <a:t>мениджмънт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434040" y="3992697"/>
            <a:ext cx="1479400" cy="1279855"/>
            <a:chOff x="3922231" y="2334734"/>
            <a:chExt cx="1479400" cy="1279855"/>
          </a:xfrm>
          <a:scene3d>
            <a:camera prst="orthographicFront"/>
            <a:lightRig rig="flat" dir="t"/>
          </a:scene3d>
        </p:grpSpPr>
        <p:sp>
          <p:nvSpPr>
            <p:cNvPr id="47" name="Hexagon 46"/>
            <p:cNvSpPr/>
            <p:nvPr/>
          </p:nvSpPr>
          <p:spPr>
            <a:xfrm>
              <a:off x="3922231" y="2334734"/>
              <a:ext cx="1479400" cy="1279855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Hexagon 10"/>
            <p:cNvSpPr/>
            <p:nvPr/>
          </p:nvSpPr>
          <p:spPr>
            <a:xfrm>
              <a:off x="4167399" y="2546833"/>
              <a:ext cx="989064" cy="8556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dirty="0"/>
                <a:t>Общности и</a:t>
              </a:r>
            </a:p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dirty="0"/>
                <a:t>партньорства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714177" y="3993577"/>
            <a:ext cx="1479400" cy="1279855"/>
            <a:chOff x="1202368" y="2335614"/>
            <a:chExt cx="1479400" cy="1279855"/>
          </a:xfrm>
          <a:scene3d>
            <a:camera prst="orthographicFront"/>
            <a:lightRig rig="flat" dir="t"/>
          </a:scene3d>
        </p:grpSpPr>
        <p:sp>
          <p:nvSpPr>
            <p:cNvPr id="43" name="Hexagon 42"/>
            <p:cNvSpPr/>
            <p:nvPr/>
          </p:nvSpPr>
          <p:spPr>
            <a:xfrm>
              <a:off x="1202368" y="2335614"/>
              <a:ext cx="1479400" cy="1279855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Hexagon 14"/>
            <p:cNvSpPr/>
            <p:nvPr/>
          </p:nvSpPr>
          <p:spPr>
            <a:xfrm>
              <a:off x="1447536" y="2547713"/>
              <a:ext cx="989064" cy="8556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dirty="0"/>
                <a:t>Технологии и</a:t>
              </a:r>
            </a:p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dirty="0"/>
                <a:t>иновации</a:t>
              </a:r>
            </a:p>
          </p:txBody>
        </p:sp>
      </p:grpSp>
      <p:graphicFrame>
        <p:nvGraphicFramePr>
          <p:cNvPr id="4" name="Diagram 3"/>
          <p:cNvGraphicFramePr/>
          <p:nvPr/>
        </p:nvGraphicFramePr>
        <p:xfrm>
          <a:off x="920551" y="1592663"/>
          <a:ext cx="2479725" cy="446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7987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err="1">
                <a:solidFill>
                  <a:schemeClr val="bg1"/>
                </a:solidFill>
              </a:rPr>
              <a:t>Средногорие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Клъстер</a:t>
            </a:r>
            <a:r>
              <a:rPr lang="ru-RU" sz="1400" dirty="0">
                <a:solidFill>
                  <a:schemeClr val="bg1"/>
                </a:solidFill>
              </a:rPr>
              <a:t>: Развитие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20725" y="720725"/>
            <a:ext cx="90566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БАЗОВИТЕ ИНДУСТРИИ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09113" y="9525"/>
            <a:ext cx="425450" cy="365125"/>
          </a:xfrm>
        </p:spPr>
        <p:txBody>
          <a:bodyPr/>
          <a:lstStyle/>
          <a:p>
            <a:pPr>
              <a:defRPr/>
            </a:pPr>
            <a:fld id="{CC808ED3-46C8-4FDF-B209-4D6DC667BB52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5607" name="Picture 2" descr="Header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6556375"/>
            <a:ext cx="38703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5910967" y="3078263"/>
            <a:ext cx="1805263" cy="1561625"/>
            <a:chOff x="2399158" y="1420300"/>
            <a:chExt cx="1805263" cy="1561625"/>
          </a:xfrm>
          <a:scene3d>
            <a:camera prst="orthographicFront"/>
            <a:lightRig rig="flat" dir="t"/>
          </a:scene3d>
        </p:grpSpPr>
        <p:sp>
          <p:nvSpPr>
            <p:cNvPr id="53" name="Hexagon 52"/>
            <p:cNvSpPr/>
            <p:nvPr/>
          </p:nvSpPr>
          <p:spPr>
            <a:xfrm>
              <a:off x="2399158" y="1420300"/>
              <a:ext cx="1805263" cy="1561625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Hexagon 4"/>
            <p:cNvSpPr/>
            <p:nvPr/>
          </p:nvSpPr>
          <p:spPr>
            <a:xfrm>
              <a:off x="2698315" y="1679083"/>
              <a:ext cx="1206949" cy="10440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b="1" dirty="0">
                  <a:solidFill>
                    <a:srgbClr val="FFFF00"/>
                  </a:solidFill>
                </a:rPr>
                <a:t>Базовите</a:t>
              </a:r>
            </a:p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b="1" dirty="0">
                  <a:solidFill>
                    <a:srgbClr val="FFFF00"/>
                  </a:solidFill>
                </a:rPr>
                <a:t>индустрии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77258" y="1657963"/>
            <a:ext cx="1479400" cy="1279855"/>
            <a:chOff x="2565449" y="0"/>
            <a:chExt cx="1479400" cy="1279855"/>
          </a:xfrm>
          <a:scene3d>
            <a:camera prst="orthographicFront"/>
            <a:lightRig rig="flat" dir="t"/>
          </a:scene3d>
        </p:grpSpPr>
        <p:sp>
          <p:nvSpPr>
            <p:cNvPr id="51" name="Hexagon 50"/>
            <p:cNvSpPr/>
            <p:nvPr/>
          </p:nvSpPr>
          <p:spPr>
            <a:xfrm>
              <a:off x="2565449" y="0"/>
              <a:ext cx="1479400" cy="1279855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Hexagon 6"/>
            <p:cNvSpPr/>
            <p:nvPr/>
          </p:nvSpPr>
          <p:spPr>
            <a:xfrm>
              <a:off x="2810617" y="212099"/>
              <a:ext cx="989064" cy="8556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dirty="0"/>
                <a:t>Икономика и</a:t>
              </a:r>
            </a:p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dirty="0"/>
                <a:t>мениджмънт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434040" y="3992697"/>
            <a:ext cx="1479400" cy="1279855"/>
            <a:chOff x="3922231" y="2334734"/>
            <a:chExt cx="1479400" cy="1279855"/>
          </a:xfrm>
          <a:scene3d>
            <a:camera prst="orthographicFront"/>
            <a:lightRig rig="flat" dir="t"/>
          </a:scene3d>
        </p:grpSpPr>
        <p:sp>
          <p:nvSpPr>
            <p:cNvPr id="47" name="Hexagon 46"/>
            <p:cNvSpPr/>
            <p:nvPr/>
          </p:nvSpPr>
          <p:spPr>
            <a:xfrm>
              <a:off x="3922231" y="2334734"/>
              <a:ext cx="1479400" cy="1279855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Hexagon 10"/>
            <p:cNvSpPr/>
            <p:nvPr/>
          </p:nvSpPr>
          <p:spPr>
            <a:xfrm>
              <a:off x="4167399" y="2546833"/>
              <a:ext cx="989064" cy="8556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dirty="0"/>
                <a:t>Общности и</a:t>
              </a:r>
            </a:p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dirty="0"/>
                <a:t>партньорства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714177" y="3993577"/>
            <a:ext cx="1479400" cy="1279855"/>
            <a:chOff x="1202368" y="2335614"/>
            <a:chExt cx="1479400" cy="1279855"/>
          </a:xfrm>
          <a:scene3d>
            <a:camera prst="orthographicFront"/>
            <a:lightRig rig="flat" dir="t"/>
          </a:scene3d>
        </p:grpSpPr>
        <p:sp>
          <p:nvSpPr>
            <p:cNvPr id="43" name="Hexagon 42"/>
            <p:cNvSpPr/>
            <p:nvPr/>
          </p:nvSpPr>
          <p:spPr>
            <a:xfrm>
              <a:off x="1202368" y="2335614"/>
              <a:ext cx="1479400" cy="1279855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Hexagon 14"/>
            <p:cNvSpPr/>
            <p:nvPr/>
          </p:nvSpPr>
          <p:spPr>
            <a:xfrm>
              <a:off x="1447536" y="2547713"/>
              <a:ext cx="989064" cy="8556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dirty="0"/>
                <a:t>Технологии и</a:t>
              </a:r>
            </a:p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200" dirty="0"/>
                <a:t>иновации</a:t>
              </a:r>
            </a:p>
          </p:txBody>
        </p:sp>
      </p:grpSp>
      <p:graphicFrame>
        <p:nvGraphicFramePr>
          <p:cNvPr id="4" name="Diagram 3"/>
          <p:cNvGraphicFramePr/>
          <p:nvPr/>
        </p:nvGraphicFramePr>
        <p:xfrm>
          <a:off x="920551" y="1592663"/>
          <a:ext cx="2479725" cy="446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Pentagon 27"/>
          <p:cNvSpPr/>
          <p:nvPr/>
        </p:nvSpPr>
        <p:spPr>
          <a:xfrm>
            <a:off x="185738" y="2293938"/>
            <a:ext cx="2376487" cy="1182687"/>
          </a:xfrm>
          <a:prstGeom prst="homePlat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bg-BG" sz="1400" dirty="0"/>
              <a:t>1-ва година – </a:t>
            </a:r>
            <a:r>
              <a:rPr lang="bg-BG" sz="1400" dirty="0" err="1"/>
              <a:t>иконо-мика</a:t>
            </a:r>
            <a:r>
              <a:rPr lang="bg-BG" sz="1400" dirty="0"/>
              <a:t> и управление в базовите индустрии,</a:t>
            </a:r>
          </a:p>
          <a:p>
            <a:pPr eaLnBrk="1" hangingPunct="1">
              <a:defRPr/>
            </a:pPr>
            <a:r>
              <a:rPr lang="bg-BG" sz="1400" dirty="0"/>
              <a:t>2-ра година – избор и профилиране</a:t>
            </a:r>
          </a:p>
        </p:txBody>
      </p:sp>
    </p:spTree>
    <p:extLst>
      <p:ext uri="{BB962C8B-B14F-4D97-AF65-F5344CB8AC3E}">
        <p14:creationId xmlns:p14="http://schemas.microsoft.com/office/powerpoint/2010/main" val="117668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ljv1-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725488"/>
            <a:ext cx="2149475" cy="30686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err="1">
                <a:solidFill>
                  <a:schemeClr val="bg1"/>
                </a:solidFill>
              </a:rPr>
              <a:t>Средногорие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Клъстер</a:t>
            </a:r>
            <a:r>
              <a:rPr lang="ru-RU" sz="1400" dirty="0">
                <a:solidFill>
                  <a:schemeClr val="bg1"/>
                </a:solidFill>
              </a:rPr>
              <a:t>: Развитие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150" name="Picture 2" descr="Header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6556375"/>
            <a:ext cx="38703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720725" y="720725"/>
            <a:ext cx="89154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СЪЗИДАНИЕ ЧРЕЗ ПРОЕКТНО ЛИДЕРСТВО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17496" y="0"/>
            <a:ext cx="382142" cy="365125"/>
          </a:xfrm>
        </p:spPr>
        <p:txBody>
          <a:bodyPr/>
          <a:lstStyle/>
          <a:p>
            <a:pPr>
              <a:defRPr/>
            </a:pPr>
            <a:fld id="{3DBBBA8F-7FFC-4D9C-B565-E7AD06168DE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792163" y="1439863"/>
            <a:ext cx="38735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Л</a:t>
            </a:r>
            <a:r>
              <a:rPr lang="bg-BG" sz="1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орд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bg-BG" sz="1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Бардолф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 eaLnBrk="1" hangingPunct="1">
              <a:defRPr/>
            </a:pPr>
            <a:endParaRPr lang="bg-BG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О, да!</a:t>
            </a:r>
          </a:p>
          <a:p>
            <a:pPr eaLnBrk="1" hangingPunct="1">
              <a:defRPr/>
            </a:pPr>
            <a:endParaRPr lang="bg-BG" sz="1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В война кат </a:t>
            </a:r>
            <a:r>
              <a:rPr lang="bg-BG" sz="1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нашта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туй е вредно,</a:t>
            </a:r>
          </a:p>
          <a:p>
            <a:pPr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Прибързаното дело е подобно</a:t>
            </a:r>
          </a:p>
          <a:p>
            <a:pPr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на клонките напъпили през ранна пролет;</a:t>
            </a:r>
          </a:p>
          <a:p>
            <a:pPr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надеждата те плод да вържат има</a:t>
            </a:r>
          </a:p>
          <a:p>
            <a:pPr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по-малко вероятност да се сбъдне,</a:t>
            </a:r>
          </a:p>
          <a:p>
            <a:pPr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отколкото страхът,</a:t>
            </a:r>
          </a:p>
          <a:p>
            <a:pPr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че студове ще ги попарят.</a:t>
            </a:r>
          </a:p>
          <a:p>
            <a:pPr eaLnBrk="1" hangingPunct="1">
              <a:defRPr/>
            </a:pPr>
            <a:endParaRPr lang="bg-BG" sz="1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Замислим ли се да строим,</a:t>
            </a:r>
          </a:p>
          <a:p>
            <a:pPr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ний най-напред оглеждаме земята,</a:t>
            </a:r>
          </a:p>
          <a:p>
            <a:pPr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след туй чертаем плана и когато</a:t>
            </a:r>
          </a:p>
          <a:p>
            <a:pPr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харесаме му общата рисунка,</a:t>
            </a:r>
          </a:p>
          <a:p>
            <a:pPr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пресмятаме какво ще ни излезе</a:t>
            </a:r>
          </a:p>
          <a:p>
            <a:pPr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и ако той надхвърля </a:t>
            </a:r>
            <a:r>
              <a:rPr lang="bg-BG" sz="1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наште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средства,</a:t>
            </a:r>
          </a:p>
          <a:p>
            <a:pPr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чертаем втори план, с по-малко стаи</a:t>
            </a:r>
          </a:p>
          <a:p>
            <a:pPr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или дори решаваме да не строим.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4679950" y="1439863"/>
            <a:ext cx="360045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А щом в това велико дело,</a:t>
            </a:r>
          </a:p>
          <a:p>
            <a:pPr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кралството да сринем сме решили,</a:t>
            </a:r>
          </a:p>
          <a:p>
            <a:pPr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за да издигнем друго, май ще трябва</a:t>
            </a:r>
          </a:p>
          <a:p>
            <a:pPr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да проверим и мястото, и плана,</a:t>
            </a:r>
          </a:p>
          <a:p>
            <a:pPr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и колко надълбоко ще копаем,</a:t>
            </a:r>
          </a:p>
          <a:p>
            <a:pPr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съветници да търсим и претеглим</a:t>
            </a:r>
          </a:p>
          <a:p>
            <a:pPr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дали ще стигнат силите ни с оглед</a:t>
            </a:r>
          </a:p>
          <a:p>
            <a:pPr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възможните препятствия.</a:t>
            </a:r>
          </a:p>
          <a:p>
            <a:pPr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В противен случай ще градим на книга</a:t>
            </a:r>
          </a:p>
          <a:p>
            <a:pPr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със имена, а не със живи хора,</a:t>
            </a:r>
          </a:p>
          <a:p>
            <a:pPr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подобно оня, който се заема</a:t>
            </a:r>
          </a:p>
          <a:p>
            <a:pPr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да вдига дом, без много да му мисли</a:t>
            </a:r>
          </a:p>
          <a:p>
            <a:pPr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за средствата, които той ще глътне,</a:t>
            </a:r>
          </a:p>
          <a:p>
            <a:pPr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и ето, недовършен го зарязва,</a:t>
            </a:r>
          </a:p>
          <a:p>
            <a:pPr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гол скелет под плача на небесата</a:t>
            </a:r>
          </a:p>
          <a:p>
            <a:pPr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и плячка за безжалостната зима.</a:t>
            </a:r>
          </a:p>
          <a:p>
            <a:pPr eaLnBrk="1" hangingPunct="1">
              <a:defRPr/>
            </a:pPr>
            <a:endParaRPr lang="bg-BG" sz="1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Из Уилям Шекспир, „Хенри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IV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”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драма, Част 2, Действие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, Сцена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III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в превод по Валери Петров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40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88000" y="0"/>
            <a:ext cx="2311400" cy="365125"/>
          </a:xfrm>
        </p:spPr>
        <p:txBody>
          <a:bodyPr/>
          <a:lstStyle/>
          <a:p>
            <a:pPr>
              <a:defRPr/>
            </a:pPr>
            <a:fld id="{F8F9EDEE-46B7-4D7F-B457-6BBBF7ABFD3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" descr="Header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6555909"/>
            <a:ext cx="3870326" cy="29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5818038"/>
            <a:ext cx="990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0"/>
              </a:spcAft>
            </a:pPr>
            <a:r>
              <a:rPr lang="bg-BG" dirty="0">
                <a:solidFill>
                  <a:schemeClr val="accent1">
                    <a:lumMod val="75000"/>
                  </a:schemeClr>
                </a:solidFill>
              </a:rPr>
              <a:t>01-02 юни 2017 година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>
              <a:spcAft>
                <a:spcPts val="0"/>
              </a:spcAft>
            </a:pPr>
            <a:r>
              <a:rPr lang="bg-BG" dirty="0">
                <a:solidFill>
                  <a:schemeClr val="accent1">
                    <a:lumMod val="75000"/>
                  </a:schemeClr>
                </a:solidFill>
              </a:rPr>
              <a:t>Град Копривщица, Софийска област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" y="22679"/>
            <a:ext cx="9906000" cy="412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bg-BG" sz="2600" dirty="0">
                <a:solidFill>
                  <a:schemeClr val="tx2"/>
                </a:solidFill>
              </a:rPr>
              <a:t>Заседание на Регионалния съвет за развитие (РСР)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g-BG" sz="2600" dirty="0">
                <a:solidFill>
                  <a:schemeClr val="tx2"/>
                </a:solidFill>
              </a:rPr>
              <a:t>на Югозападен район (ЮЗР)</a:t>
            </a:r>
            <a:br>
              <a:rPr lang="bg-BG" sz="2000" cap="all" spc="5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sz="2000" cap="all" spc="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bg-BG" sz="2000" cap="all" spc="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bg-BG" sz="2000" cap="all" spc="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g-BG" sz="2800" b="1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ИНДУСТРИАЛЕН КЛЪСТЕР СРЕДНОГОРИЕ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bg-BG" sz="2800" b="1" spc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bg-BG" sz="2800" b="1" spc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g-BG" sz="2800" spc="1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за вниманието!</a:t>
            </a: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-15552" y="4725144"/>
            <a:ext cx="9921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solidFill>
                  <a:schemeClr val="tx2"/>
                </a:solidFill>
              </a:rPr>
              <a:t>Николай Минков</a:t>
            </a:r>
          </a:p>
          <a:p>
            <a:pPr algn="ctr"/>
            <a:r>
              <a:rPr lang="bg-BG" dirty="0" err="1">
                <a:solidFill>
                  <a:schemeClr val="tx2"/>
                </a:solidFill>
              </a:rPr>
              <a:t>Изп</a:t>
            </a:r>
            <a:r>
              <a:rPr lang="bg-BG" dirty="0">
                <a:solidFill>
                  <a:schemeClr val="tx2"/>
                </a:solidFill>
              </a:rPr>
              <a:t>. директор, член на УС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99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" y="0"/>
            <a:ext cx="10209363" cy="6885385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err="1">
                <a:solidFill>
                  <a:schemeClr val="bg1"/>
                </a:solidFill>
              </a:rPr>
              <a:t>Средногорие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Клъстер</a:t>
            </a:r>
            <a:r>
              <a:rPr lang="ru-RU" sz="1400" dirty="0">
                <a:solidFill>
                  <a:schemeClr val="bg1"/>
                </a:solidFill>
              </a:rPr>
              <a:t>: Развитие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" name="Picture 2" descr="Header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6555909"/>
            <a:ext cx="3870326" cy="29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 bwMode="auto">
          <a:xfrm>
            <a:off x="1224056" y="720000"/>
            <a:ext cx="6465248" cy="51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КЛЪСТЕР: ЛОКАЦИЯ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568624" y="2749639"/>
            <a:ext cx="2376264" cy="2191529"/>
            <a:chOff x="1765542" y="809010"/>
            <a:chExt cx="3030943" cy="3030879"/>
          </a:xfrm>
          <a:scene3d>
            <a:camera prst="orthographicFront"/>
            <a:lightRig rig="flat" dir="t"/>
          </a:scene3d>
        </p:grpSpPr>
        <p:sp>
          <p:nvSpPr>
            <p:cNvPr id="29" name="Oval 28"/>
            <p:cNvSpPr/>
            <p:nvPr/>
          </p:nvSpPr>
          <p:spPr>
            <a:xfrm>
              <a:off x="2402695" y="1321351"/>
              <a:ext cx="2393790" cy="2518538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bg-BG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bg-BG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СРЕДНОГОРИЕ Индустриален</a:t>
              </a:r>
            </a:p>
            <a:p>
              <a:pPr algn="ctr"/>
              <a:r>
                <a:rPr lang="bg-BG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Клъстер</a:t>
              </a:r>
            </a:p>
          </p:txBody>
        </p:sp>
        <p:sp>
          <p:nvSpPr>
            <p:cNvPr id="30" name="Oval 4"/>
            <p:cNvSpPr/>
            <p:nvPr/>
          </p:nvSpPr>
          <p:spPr>
            <a:xfrm>
              <a:off x="1765542" y="809010"/>
              <a:ext cx="2510914" cy="25108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g-BG" sz="6500" kern="1200"/>
            </a:p>
          </p:txBody>
        </p:sp>
      </p:grpSp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17496" y="0"/>
            <a:ext cx="382142" cy="365125"/>
          </a:xfrm>
        </p:spPr>
        <p:txBody>
          <a:bodyPr/>
          <a:lstStyle/>
          <a:p>
            <a:pPr>
              <a:defRPr/>
            </a:pPr>
            <a:fld id="{3DBBBA8F-7FFC-4D9C-B565-E7AD06168DE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90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720000" y="720000"/>
            <a:ext cx="9057536" cy="51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СРЕДНОГОРИЕ: ХАРАКТЕРИСТИКА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Header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6555909"/>
            <a:ext cx="3870326" cy="29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92000" y="1440000"/>
            <a:ext cx="891540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</a:rPr>
              <a:t>Природна даденост</a:t>
            </a:r>
          </a:p>
          <a:p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bg-BG" sz="1600" i="1" dirty="0">
                <a:solidFill>
                  <a:schemeClr val="accent1">
                    <a:lumMod val="75000"/>
                  </a:schemeClr>
                </a:solidFill>
              </a:rPr>
              <a:t> добив и обогатяване на руди на цветни метали</a:t>
            </a:r>
          </a:p>
          <a:p>
            <a:endParaRPr lang="bg-BG" sz="1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</a:rPr>
              <a:t>Екологична екстензивност</a:t>
            </a:r>
          </a:p>
          <a:p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-</a:t>
            </a:r>
            <a:r>
              <a:rPr lang="bg-BG" sz="1600" i="1" dirty="0">
                <a:solidFill>
                  <a:schemeClr val="accent1">
                    <a:lumMod val="75000"/>
                  </a:schemeClr>
                </a:solidFill>
              </a:rPr>
              <a:t> наследени проблеми за възстановяване на околната среда</a:t>
            </a:r>
          </a:p>
          <a:p>
            <a:endParaRPr lang="bg-BG" sz="1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</a:rPr>
              <a:t>Енергийна интензивност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-</a:t>
            </a:r>
            <a:r>
              <a:rPr lang="bg-BG" sz="1600" i="1" dirty="0">
                <a:solidFill>
                  <a:schemeClr val="accent1">
                    <a:lumMod val="75000"/>
                  </a:schemeClr>
                </a:solidFill>
              </a:rPr>
              <a:t> големи индустриални потребители на горива и енергия</a:t>
            </a:r>
          </a:p>
          <a:p>
            <a:endParaRPr lang="bg-BG" sz="10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</a:rPr>
              <a:t>Урбанистична разпокъсаност</a:t>
            </a:r>
          </a:p>
          <a:p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-</a:t>
            </a:r>
            <a:r>
              <a:rPr lang="bg-BG" sz="1600" i="1" dirty="0">
                <a:solidFill>
                  <a:schemeClr val="accent1">
                    <a:lumMod val="75000"/>
                  </a:schemeClr>
                </a:solidFill>
              </a:rPr>
              <a:t> малки по население и отдалечени селищни системи</a:t>
            </a:r>
          </a:p>
          <a:p>
            <a:endParaRPr lang="bg-BG" sz="10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</a:rPr>
              <a:t>Експортна насоченост</a:t>
            </a:r>
          </a:p>
          <a:p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-</a:t>
            </a:r>
            <a:r>
              <a:rPr lang="bg-BG" sz="1600" i="1" dirty="0">
                <a:solidFill>
                  <a:schemeClr val="accent1">
                    <a:lumMod val="75000"/>
                  </a:schemeClr>
                </a:solidFill>
              </a:rPr>
              <a:t> интегрирани и експортно насочени базови индустрии</a:t>
            </a:r>
          </a:p>
          <a:p>
            <a:endParaRPr lang="bg-BG" sz="1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</a:rPr>
              <a:t>Икономическа значимост</a:t>
            </a:r>
          </a:p>
          <a:p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-</a:t>
            </a:r>
            <a:r>
              <a:rPr lang="bg-BG" sz="1600" i="1" dirty="0">
                <a:solidFill>
                  <a:schemeClr val="accent1">
                    <a:lumMod val="75000"/>
                  </a:schemeClr>
                </a:solidFill>
              </a:rPr>
              <a:t> с ключов принос към БВП, големи работодатели, инвеститори, данъкоплатци</a:t>
            </a:r>
          </a:p>
          <a:p>
            <a:endParaRPr lang="bg-BG" sz="1600" dirty="0">
              <a:solidFill>
                <a:schemeClr val="tx2"/>
              </a:solidFill>
            </a:endParaRPr>
          </a:p>
          <a:p>
            <a:r>
              <a:rPr lang="bg-BG" sz="1600" i="1" u="sng" dirty="0">
                <a:solidFill>
                  <a:srgbClr val="009900"/>
                </a:solidFill>
              </a:rPr>
              <a:t>Извод</a:t>
            </a:r>
            <a:r>
              <a:rPr lang="bg-BG" sz="1600" i="1" dirty="0">
                <a:solidFill>
                  <a:srgbClr val="009900"/>
                </a:solidFill>
              </a:rPr>
              <a:t>: Регионът на Средногорието има ресурси и потенциал за икономическо развитие, което предопределя развитието на дългосрочна стратегия за партньорство между предприятия, училища, университети и общини за изследване и развитие, иновации и предприемачество.</a:t>
            </a:r>
            <a:endParaRPr lang="en-US" sz="1600" i="1" dirty="0">
              <a:solidFill>
                <a:srgbClr val="009900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err="1">
                <a:solidFill>
                  <a:schemeClr val="bg1"/>
                </a:solidFill>
              </a:rPr>
              <a:t>Средногорие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Клъстер</a:t>
            </a:r>
            <a:r>
              <a:rPr lang="ru-RU" sz="1400" dirty="0">
                <a:solidFill>
                  <a:schemeClr val="bg1"/>
                </a:solidFill>
              </a:rPr>
              <a:t>: Развитие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17496" y="0"/>
            <a:ext cx="382142" cy="365125"/>
          </a:xfrm>
        </p:spPr>
        <p:txBody>
          <a:bodyPr/>
          <a:lstStyle/>
          <a:p>
            <a:pPr>
              <a:defRPr/>
            </a:pPr>
            <a:fld id="{3DBBBA8F-7FFC-4D9C-B565-E7AD06168DE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163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err="1">
                <a:solidFill>
                  <a:schemeClr val="bg1"/>
                </a:solidFill>
              </a:rPr>
              <a:t>Средногорие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Клъстер</a:t>
            </a:r>
            <a:r>
              <a:rPr lang="ru-RU" sz="1400" dirty="0">
                <a:solidFill>
                  <a:schemeClr val="bg1"/>
                </a:solidFill>
              </a:rPr>
              <a:t>: Развитие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20000" y="720000"/>
            <a:ext cx="9057536" cy="51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СРЕДНОГОРИЕ: ПОТЕНЦИАЛ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Header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6555909"/>
            <a:ext cx="3870326" cy="29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92000" y="1440000"/>
            <a:ext cx="8769512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000" indent="-342000">
              <a:buFont typeface="Wingdings" pitchFamily="2" charset="2"/>
              <a:buChar char="ü"/>
            </a:pP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</a:rPr>
              <a:t>Вода и енергия</a:t>
            </a:r>
          </a:p>
          <a:p>
            <a:pPr marL="342000" indent="-342000"/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-</a:t>
            </a:r>
            <a:r>
              <a:rPr lang="bg-BG" sz="1600" i="1" dirty="0">
                <a:solidFill>
                  <a:schemeClr val="accent1">
                    <a:lumMod val="75000"/>
                  </a:schemeClr>
                </a:solidFill>
              </a:rPr>
              <a:t> развитие на водните и енергийни баланси, инфраструктура и услуги </a:t>
            </a:r>
          </a:p>
          <a:p>
            <a:pPr marL="342000" indent="-342000"/>
            <a:endParaRPr lang="bg-BG" sz="1000" dirty="0">
              <a:solidFill>
                <a:schemeClr val="accent1">
                  <a:lumMod val="75000"/>
                </a:schemeClr>
              </a:solidFill>
            </a:endParaRPr>
          </a:p>
          <a:p>
            <a:pPr marL="342000" indent="-342000">
              <a:buFont typeface="Wingdings" pitchFamily="2" charset="2"/>
              <a:buChar char="ü"/>
            </a:pP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</a:rPr>
              <a:t>Транспорт и комуникации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000" indent="-342000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    -</a:t>
            </a:r>
            <a:r>
              <a:rPr lang="bg-BG" sz="1600" i="1" dirty="0">
                <a:solidFill>
                  <a:schemeClr val="accent1">
                    <a:lumMod val="75000"/>
                  </a:schemeClr>
                </a:solidFill>
              </a:rPr>
              <a:t> поддържане и развитие на транспортната инфраструктура и услуги</a:t>
            </a:r>
          </a:p>
          <a:p>
            <a:pPr marL="342000" indent="-342000"/>
            <a:endParaRPr lang="bg-BG" sz="10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342000" indent="-342000">
              <a:buFont typeface="Wingdings" pitchFamily="2" charset="2"/>
              <a:buChar char="ü"/>
            </a:pP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</a:rPr>
              <a:t>Околна среда</a:t>
            </a:r>
          </a:p>
          <a:p>
            <a:pPr marL="342000" indent="-342000"/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-</a:t>
            </a:r>
            <a:r>
              <a:rPr lang="bg-BG" sz="1600" i="1" dirty="0">
                <a:solidFill>
                  <a:schemeClr val="accent1">
                    <a:lumMod val="75000"/>
                  </a:schemeClr>
                </a:solidFill>
              </a:rPr>
              <a:t> мониторинг, опазване и възстановяване на околната среда</a:t>
            </a:r>
          </a:p>
          <a:p>
            <a:pPr marL="342000" indent="-342000"/>
            <a:endParaRPr lang="bg-BG" sz="1000" dirty="0">
              <a:solidFill>
                <a:schemeClr val="accent1">
                  <a:lumMod val="75000"/>
                </a:schemeClr>
              </a:solidFill>
            </a:endParaRPr>
          </a:p>
          <a:p>
            <a:pPr marL="342000" indent="-342000">
              <a:buFont typeface="Wingdings" pitchFamily="2" charset="2"/>
              <a:buChar char="ü"/>
            </a:pP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</a:rPr>
              <a:t>Здравословни и безопасни условия на труд и живот</a:t>
            </a:r>
          </a:p>
          <a:p>
            <a:pPr marL="342000" indent="-342000"/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-</a:t>
            </a:r>
            <a:r>
              <a:rPr lang="bg-BG" sz="1600" i="1" dirty="0">
                <a:solidFill>
                  <a:schemeClr val="accent1">
                    <a:lumMod val="75000"/>
                  </a:schemeClr>
                </a:solidFill>
              </a:rPr>
              <a:t> подобряване условията на труд и развитие на здравните услуги</a:t>
            </a:r>
          </a:p>
          <a:p>
            <a:pPr marL="342000" indent="-342000"/>
            <a:endParaRPr lang="bg-BG" sz="10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342000" indent="-342000">
              <a:buFont typeface="Wingdings" pitchFamily="2" charset="2"/>
              <a:buChar char="ü"/>
            </a:pP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</a:rPr>
              <a:t>Образование и обучение</a:t>
            </a:r>
          </a:p>
          <a:p>
            <a:pPr marL="342000" indent="-342000"/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-</a:t>
            </a:r>
            <a:r>
              <a:rPr lang="bg-BG" sz="1600" i="1" dirty="0">
                <a:solidFill>
                  <a:schemeClr val="accent1">
                    <a:lumMod val="75000"/>
                  </a:schemeClr>
                </a:solidFill>
              </a:rPr>
              <a:t> развитие на професионалното образование и обучение</a:t>
            </a:r>
          </a:p>
          <a:p>
            <a:pPr marL="342000" indent="-342000"/>
            <a:endParaRPr lang="bg-BG" sz="1000" dirty="0">
              <a:solidFill>
                <a:schemeClr val="accent1">
                  <a:lumMod val="75000"/>
                </a:schemeClr>
              </a:solidFill>
            </a:endParaRPr>
          </a:p>
          <a:p>
            <a:pPr marL="342000" indent="-342000">
              <a:buFont typeface="Wingdings" pitchFamily="2" charset="2"/>
              <a:buChar char="ü"/>
            </a:pP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</a:rPr>
              <a:t>Технологии и иновации</a:t>
            </a:r>
          </a:p>
          <a:p>
            <a:pPr marL="342000" indent="-342000"/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-</a:t>
            </a:r>
            <a:r>
              <a:rPr lang="bg-BG" sz="1600" i="1" dirty="0">
                <a:solidFill>
                  <a:schemeClr val="accent1">
                    <a:lumMod val="75000"/>
                  </a:schemeClr>
                </a:solidFill>
              </a:rPr>
              <a:t> инвестиции в технологично развитие, иновации и предприемачество</a:t>
            </a:r>
          </a:p>
          <a:p>
            <a:endParaRPr lang="bg-BG" sz="1600" dirty="0">
              <a:solidFill>
                <a:schemeClr val="tx2"/>
              </a:solidFill>
            </a:endParaRPr>
          </a:p>
          <a:p>
            <a:r>
              <a:rPr lang="bg-BG" sz="1600" i="1" u="sng" dirty="0">
                <a:solidFill>
                  <a:srgbClr val="009900"/>
                </a:solidFill>
              </a:rPr>
              <a:t>Извод</a:t>
            </a:r>
            <a:r>
              <a:rPr lang="bg-BG" sz="1600" i="1" dirty="0">
                <a:solidFill>
                  <a:srgbClr val="009900"/>
                </a:solidFill>
              </a:rPr>
              <a:t>: Стратегическите направления за развитие на предприятията, общините и региона предполагат разработване на дългосрочна програма, планове и проекти за развитие на изследователски и приложни звена за технологично развитие, иновации и предприемачество.</a:t>
            </a:r>
            <a:endParaRPr lang="en-US" sz="1600" i="1" dirty="0">
              <a:solidFill>
                <a:srgbClr val="009900"/>
              </a:solidFill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17496" y="0"/>
            <a:ext cx="382142" cy="365125"/>
          </a:xfrm>
        </p:spPr>
        <p:txBody>
          <a:bodyPr/>
          <a:lstStyle/>
          <a:p>
            <a:pPr>
              <a:defRPr/>
            </a:pPr>
            <a:fld id="{3DBBBA8F-7FFC-4D9C-B565-E7AD06168DE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2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err="1">
                <a:solidFill>
                  <a:schemeClr val="bg1"/>
                </a:solidFill>
              </a:rPr>
              <a:t>Средногорие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Клъстер</a:t>
            </a:r>
            <a:r>
              <a:rPr lang="ru-RU" sz="1400" dirty="0">
                <a:solidFill>
                  <a:schemeClr val="bg1"/>
                </a:solidFill>
              </a:rPr>
              <a:t>: Развитие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20000" y="720000"/>
            <a:ext cx="9057536" cy="51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СРЕДНОГОРИЕ: ПРЕДПОСТАВКИ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08859" y="8828"/>
            <a:ext cx="425252" cy="365125"/>
          </a:xfrm>
        </p:spPr>
        <p:txBody>
          <a:bodyPr/>
          <a:lstStyle/>
          <a:p>
            <a:pPr>
              <a:defRPr/>
            </a:pPr>
            <a:fld id="{6B55A268-95FB-4DD4-8F0E-41AC1A4E71B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2" descr="Header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6555909"/>
            <a:ext cx="3870326" cy="29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91999" y="1440000"/>
            <a:ext cx="8616859" cy="4525963"/>
          </a:xfrm>
        </p:spPr>
        <p:txBody>
          <a:bodyPr/>
          <a:lstStyle/>
          <a:p>
            <a:pPr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Наличие на предприятия с дългосрочен хоризонт за развитие;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Желание на общините за дългосрочно развитие на региона;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Дългогодишен опит в изследване и технологично развитие;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Традиции в партньорства на предприятия и университети;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Налични технологии и инструменти, системи и решения;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Отлично партньорство между предприятия и общини;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Наличие на експертен и изследователски капацитет;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Отличен достъп до финансови програми и ресурси;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Ключов приоритет и подкрепа на правителството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Клъстерен подход за асоцииране на интересите.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ü"/>
            </a:pPr>
            <a:endParaRPr lang="bg-BG" sz="1600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bg-BG" sz="1600" i="1" u="sng" dirty="0">
                <a:solidFill>
                  <a:srgbClr val="009900"/>
                </a:solidFill>
              </a:rPr>
              <a:t>Извод</a:t>
            </a:r>
            <a:r>
              <a:rPr lang="bg-BG" sz="1600" i="1" dirty="0">
                <a:solidFill>
                  <a:srgbClr val="009900"/>
                </a:solidFill>
              </a:rPr>
              <a:t>: Налице са всички необходими предпоставки за подготовка и изпълнение на стратегия за дългосрочно партньорство между предприятия, университети и общини в създаване на устойчиви платформи за изследване и развитие, иновации и предприемачество.</a:t>
            </a:r>
            <a:endParaRPr lang="en-US" sz="1600" i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32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err="1">
                <a:solidFill>
                  <a:schemeClr val="bg1"/>
                </a:solidFill>
              </a:rPr>
              <a:t>Средногорие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Клъстер</a:t>
            </a:r>
            <a:r>
              <a:rPr lang="ru-RU" sz="1400" dirty="0">
                <a:solidFill>
                  <a:schemeClr val="bg1"/>
                </a:solidFill>
              </a:rPr>
              <a:t>: Развитие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7653" name="Picture 2" descr="Header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6556375"/>
            <a:ext cx="38703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92163" y="1439863"/>
            <a:ext cx="8769350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000" indent="-342000" eaLnBrk="1" hangingPunct="1">
              <a:buFont typeface="Wingdings" pitchFamily="2" charset="2"/>
              <a:buChar char="ü"/>
              <a:defRPr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Srednogorie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Analytics</a:t>
            </a:r>
            <a:endParaRPr lang="bg-BG" sz="1600" b="1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marL="342000" indent="-342000"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-</a:t>
            </a:r>
            <a:r>
              <a:rPr lang="bg-BG" sz="1600" i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развитие на център за икономически анализи и прогнози</a:t>
            </a:r>
          </a:p>
          <a:p>
            <a:pPr marL="342000" indent="-342000" eaLnBrk="1" hangingPunct="1">
              <a:defRPr/>
            </a:pPr>
            <a:endParaRPr lang="bg-BG" sz="1000" i="1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marL="342000" indent="-342000" eaLnBrk="1" hangingPunct="1">
              <a:buFont typeface="Wingdings" pitchFamily="2" charset="2"/>
              <a:buChar char="ü"/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Srednogorie College</a:t>
            </a:r>
            <a:endParaRPr lang="bg-BG" sz="1600" b="1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marL="342000" indent="-342000"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-</a:t>
            </a:r>
            <a:r>
              <a:rPr lang="bg-BG" sz="1600" i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развитие на национален образователен и обучителен бранд</a:t>
            </a:r>
          </a:p>
          <a:p>
            <a:pPr marL="342000" indent="-342000" eaLnBrk="1" hangingPunct="1">
              <a:defRPr/>
            </a:pPr>
            <a:endParaRPr lang="bg-BG" sz="1000" i="1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marL="342000" indent="-342000" eaLnBrk="1" hangingPunct="1">
              <a:buFont typeface="Wingdings" pitchFamily="2" charset="2"/>
              <a:buChar char="ü"/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Srednogorie Laboratories</a:t>
            </a:r>
            <a:endParaRPr lang="bg-BG" sz="1600" b="1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marL="342000" indent="-342000"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-</a:t>
            </a:r>
            <a:r>
              <a:rPr lang="bg-BG" sz="1600" i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развитие на изследователски и развойни лаборатории</a:t>
            </a:r>
          </a:p>
          <a:p>
            <a:pPr marL="342000" indent="-342000" eaLnBrk="1" hangingPunct="1">
              <a:defRPr/>
            </a:pPr>
            <a:endParaRPr lang="bg-BG" sz="10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marL="342000" indent="-342000" eaLnBrk="1" hangingPunct="1">
              <a:buFont typeface="Wingdings" pitchFamily="2" charset="2"/>
              <a:buChar char="ü"/>
              <a:defRPr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Srednogorie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Innovations</a:t>
            </a:r>
          </a:p>
          <a:p>
            <a:pPr marL="342000" indent="-342000" eaLnBrk="1" hangingPunct="1"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  -</a:t>
            </a:r>
            <a:r>
              <a:rPr lang="bg-BG" sz="1600" i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създаване на парк за технологии, иновации и предприемачество</a:t>
            </a:r>
          </a:p>
          <a:p>
            <a:pPr marL="342000" indent="-342000" eaLnBrk="1" hangingPunct="1">
              <a:defRPr/>
            </a:pPr>
            <a:endParaRPr lang="bg-BG" sz="10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marL="342000" indent="-342000" eaLnBrk="1" hangingPunct="1">
              <a:buFont typeface="Wingdings" pitchFamily="2" charset="2"/>
              <a:buChar char="ü"/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Srednogorie Environment, Health &amp; Safety</a:t>
            </a:r>
            <a:endParaRPr lang="bg-BG" sz="1600" b="1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marL="342000" indent="-342000"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-</a:t>
            </a:r>
            <a:r>
              <a:rPr lang="bg-BG" sz="1600" i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създаване на център за околна среда, здравословни и безопасни условия на труд и живот</a:t>
            </a:r>
          </a:p>
          <a:p>
            <a:pPr marL="342000" indent="-342000" eaLnBrk="1" hangingPunct="1">
              <a:defRPr/>
            </a:pPr>
            <a:endParaRPr lang="bg-BG" sz="10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marL="342000" indent="-342000" eaLnBrk="1" hangingPunct="1">
              <a:buFont typeface="Wingdings" pitchFamily="2" charset="2"/>
              <a:buChar char="ü"/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Srednogorie Habitat</a:t>
            </a:r>
            <a:endParaRPr lang="bg-BG" sz="1600" b="1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marL="342000" indent="-342000" eaLnBrk="1" hangingPunct="1"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-</a:t>
            </a:r>
            <a:r>
              <a:rPr lang="bg-BG" sz="1600" i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развитие на градската и селска среда, условия за културни развлечения, спорт и други.</a:t>
            </a:r>
          </a:p>
          <a:p>
            <a:pPr eaLnBrk="1" hangingPunct="1">
              <a:defRPr/>
            </a:pPr>
            <a:endParaRPr lang="bg-BG" sz="16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bg-BG" sz="1600" i="1" u="sng" dirty="0">
                <a:solidFill>
                  <a:srgbClr val="009900"/>
                </a:solidFill>
                <a:cs typeface="Arial" charset="0"/>
              </a:rPr>
              <a:t>Извод</a:t>
            </a:r>
            <a:r>
              <a:rPr lang="bg-BG" sz="1600" i="1" dirty="0">
                <a:solidFill>
                  <a:srgbClr val="009900"/>
                </a:solidFill>
                <a:cs typeface="Arial" charset="0"/>
              </a:rPr>
              <a:t>: Стратегическите направления за развитие на предприятията, общините и региона предполагат разработване на дългосрочна програма, планове и проекти за развитие на изследователски и приложни звена за технологично развитие, иновации и предприемачество.</a:t>
            </a:r>
            <a:endParaRPr lang="en-US" sz="1600" i="1" dirty="0">
              <a:solidFill>
                <a:srgbClr val="009900"/>
              </a:solidFill>
              <a:cs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20725" y="720725"/>
            <a:ext cx="90566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СРЕДНОГОРИЕ: ПРОЕКТИ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17496" y="0"/>
            <a:ext cx="382142" cy="365125"/>
          </a:xfrm>
        </p:spPr>
        <p:txBody>
          <a:bodyPr/>
          <a:lstStyle/>
          <a:p>
            <a:pPr>
              <a:defRPr/>
            </a:pPr>
            <a:fld id="{3DBBBA8F-7FFC-4D9C-B565-E7AD06168DE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56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9" descr="U311 Cluster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1249363"/>
            <a:ext cx="6149975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0" h="0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eaLnBrk="1" hangingPunct="1"/>
            <a:r>
              <a:rPr lang="ru-RU" sz="1400" dirty="0" err="1">
                <a:solidFill>
                  <a:schemeClr val="bg1"/>
                </a:solidFill>
              </a:rPr>
              <a:t>Средногорие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Клъстер</a:t>
            </a:r>
            <a:r>
              <a:rPr lang="ru-RU" sz="1400" dirty="0">
                <a:solidFill>
                  <a:schemeClr val="bg1"/>
                </a:solidFill>
              </a:rPr>
              <a:t>: Развитие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09113" y="9525"/>
            <a:ext cx="425450" cy="365125"/>
          </a:xfrm>
        </p:spPr>
        <p:txBody>
          <a:bodyPr/>
          <a:lstStyle/>
          <a:p>
            <a:pPr>
              <a:defRPr/>
            </a:pPr>
            <a:fld id="{DDDF064B-065B-4C03-AEB1-FA1A0E0237C5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9" name="Picture 2" descr="Header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6556375"/>
            <a:ext cx="38703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792163" y="1439863"/>
            <a:ext cx="3273425" cy="38544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... географски свързана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концентрация от сходни, взаимообвързани и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допълващи се компании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с активни канали за делови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взаимоотношения, комуникация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и диалог, които използват обща специализирана инфраструктура, пазари на труд и услуги и са изправени пред общи заплахи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и възможности за развитие ...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Майкъл Портър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 bwMode="auto">
          <a:xfrm>
            <a:off x="720725" y="720725"/>
            <a:ext cx="90566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bg-B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КЛЪСТЕРИТЕ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9648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4719</TotalTime>
  <Words>2445</Words>
  <Application>Microsoft Office PowerPoint</Application>
  <PresentationFormat>Хартия A4 (210x297 мм)</PresentationFormat>
  <Paragraphs>441</Paragraphs>
  <Slides>30</Slides>
  <Notes>11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Office Theme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Private Partnerships</dc:title>
  <dc:creator>Nikolay Minkov</dc:creator>
  <cp:lastModifiedBy>Николай Минков</cp:lastModifiedBy>
  <cp:revision>629</cp:revision>
  <cp:lastPrinted>2015-04-25T16:26:45Z</cp:lastPrinted>
  <dcterms:created xsi:type="dcterms:W3CDTF">2010-09-29T12:21:12Z</dcterms:created>
  <dcterms:modified xsi:type="dcterms:W3CDTF">2017-06-02T03:14:12Z</dcterms:modified>
</cp:coreProperties>
</file>