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4045" r:id="rId2"/>
    <p:sldMasterId id="2147484057" r:id="rId3"/>
    <p:sldMasterId id="2147484069" r:id="rId4"/>
  </p:sldMasterIdLst>
  <p:notesMasterIdLst>
    <p:notesMasterId r:id="rId19"/>
  </p:notesMasterIdLst>
  <p:handoutMasterIdLst>
    <p:handoutMasterId r:id="rId20"/>
  </p:handoutMasterIdLst>
  <p:sldIdLst>
    <p:sldId id="297" r:id="rId5"/>
    <p:sldId id="300" r:id="rId6"/>
    <p:sldId id="327" r:id="rId7"/>
    <p:sldId id="330" r:id="rId8"/>
    <p:sldId id="328" r:id="rId9"/>
    <p:sldId id="331" r:id="rId10"/>
    <p:sldId id="301" r:id="rId11"/>
    <p:sldId id="299" r:id="rId12"/>
    <p:sldId id="287" r:id="rId13"/>
    <p:sldId id="332" r:id="rId14"/>
    <p:sldId id="333" r:id="rId15"/>
    <p:sldId id="334" r:id="rId16"/>
    <p:sldId id="336" r:id="rId17"/>
    <p:sldId id="319" r:id="rId18"/>
  </p:sldIdLst>
  <p:sldSz cx="9144000" cy="6858000" type="screen4x3"/>
  <p:notesSz cx="6669088" cy="9926638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6600FF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87" autoAdjust="0"/>
    <p:restoredTop sz="93632" autoAdjust="0"/>
  </p:normalViewPr>
  <p:slideViewPr>
    <p:cSldViewPr>
      <p:cViewPr>
        <p:scale>
          <a:sx n="70" d="100"/>
          <a:sy n="70" d="100"/>
        </p:scale>
        <p:origin x="-2802" y="-9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4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239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88925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239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8250" y="9428163"/>
            <a:ext cx="288925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A3EE5377-F5DA-4A33-8966-3059C3FDB121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24414480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2355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4875"/>
            <a:ext cx="5335588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bg-BG" noProof="0" smtClean="0"/>
              <a:t>Щракнете, за да редактирате стиловете на текста в образеца</a:t>
            </a:r>
          </a:p>
          <a:p>
            <a:pPr lvl="1"/>
            <a:r>
              <a:rPr lang="en-US" altLang="bg-BG" noProof="0" smtClean="0"/>
              <a:t>Второ ниво</a:t>
            </a:r>
          </a:p>
          <a:p>
            <a:pPr lvl="2"/>
            <a:r>
              <a:rPr lang="en-US" altLang="bg-BG" noProof="0" smtClean="0"/>
              <a:t>Трето ниво</a:t>
            </a:r>
          </a:p>
          <a:p>
            <a:pPr lvl="3"/>
            <a:r>
              <a:rPr lang="en-US" altLang="bg-BG" noProof="0" smtClean="0"/>
              <a:t>Четвърто ниво</a:t>
            </a:r>
          </a:p>
          <a:p>
            <a:pPr lvl="4"/>
            <a:r>
              <a:rPr lang="en-US" altLang="bg-BG" noProof="0" smtClean="0"/>
              <a:t>Пето ниво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88925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28163"/>
            <a:ext cx="288925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8151B19E-D6F9-4A9F-BD42-56C52A461E65}" type="slidenum">
              <a:rPr lang="en-US" altLang="bg-BG"/>
              <a:pPr>
                <a:defRPr/>
              </a:pPr>
              <a:t>‹#›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13400679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bg-BG" altLang="bg-BG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2522827-8DC2-44E3-9390-6893B3C56FB7}" type="slidenum">
              <a:rPr lang="en-US" altLang="bg-BG" smtClean="0"/>
              <a:pPr algn="r" eaLnBrk="1" hangingPunct="1">
                <a:spcBef>
                  <a:spcPct val="0"/>
                </a:spcBef>
              </a:pPr>
              <a:t>9</a:t>
            </a:fld>
            <a:endParaRPr lang="en-US" altLang="bg-BG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6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>
                  <a:gd name="T0" fmla="*/ 0 w 5184"/>
                  <a:gd name="T1" fmla="*/ 3159 h 3159"/>
                  <a:gd name="T2" fmla="*/ 5737 w 5184"/>
                  <a:gd name="T3" fmla="*/ 3159 h 3159"/>
                  <a:gd name="T4" fmla="*/ 5737 w 5184"/>
                  <a:gd name="T5" fmla="*/ 0 h 3159"/>
                  <a:gd name="T6" fmla="*/ 0 w 5184"/>
                  <a:gd name="T7" fmla="*/ 0 h 3159"/>
                  <a:gd name="T8" fmla="*/ 0 w 5184"/>
                  <a:gd name="T9" fmla="*/ 3159 h 3159"/>
                  <a:gd name="T10" fmla="*/ 0 w 5184"/>
                  <a:gd name="T11" fmla="*/ 3159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bg-BG"/>
              </a:p>
            </p:txBody>
          </p:sp>
          <p:sp>
            <p:nvSpPr>
              <p:cNvPr id="17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>
                  <a:gd name="T0" fmla="*/ 0 w 556"/>
                  <a:gd name="T1" fmla="*/ 0 h 3159"/>
                  <a:gd name="T2" fmla="*/ 0 w 556"/>
                  <a:gd name="T3" fmla="*/ 3159 h 3159"/>
                  <a:gd name="T4" fmla="*/ 622 w 556"/>
                  <a:gd name="T5" fmla="*/ 3159 h 3159"/>
                  <a:gd name="T6" fmla="*/ 622 w 556"/>
                  <a:gd name="T7" fmla="*/ 0 h 3159"/>
                  <a:gd name="T8" fmla="*/ 0 w 556"/>
                  <a:gd name="T9" fmla="*/ 0 h 3159"/>
                  <a:gd name="T10" fmla="*/ 0 w 556"/>
                  <a:gd name="T11" fmla="*/ 0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bg-BG"/>
              </a:p>
            </p:txBody>
          </p:sp>
        </p:grpSp>
        <p:sp>
          <p:nvSpPr>
            <p:cNvPr id="6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>
                <a:gd name="T0" fmla="*/ 0 w 12"/>
                <a:gd name="T1" fmla="*/ 0 h 420"/>
                <a:gd name="T2" fmla="*/ 0 w 12"/>
                <a:gd name="T3" fmla="*/ 420 h 420"/>
                <a:gd name="T4" fmla="*/ 12 w 12"/>
                <a:gd name="T5" fmla="*/ 420 h 420"/>
                <a:gd name="T6" fmla="*/ 12 w 12"/>
                <a:gd name="T7" fmla="*/ 0 h 420"/>
                <a:gd name="T8" fmla="*/ 0 w 12"/>
                <a:gd name="T9" fmla="*/ 0 h 420"/>
                <a:gd name="T10" fmla="*/ 0 w 12"/>
                <a:gd name="T11" fmla="*/ 0 h 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>
                <a:gd name="T0" fmla="*/ 284 w 251"/>
                <a:gd name="T1" fmla="*/ 0 h 12"/>
                <a:gd name="T2" fmla="*/ 0 w 251"/>
                <a:gd name="T3" fmla="*/ 0 h 12"/>
                <a:gd name="T4" fmla="*/ 0 w 251"/>
                <a:gd name="T5" fmla="*/ 12 h 12"/>
                <a:gd name="T6" fmla="*/ 284 w 251"/>
                <a:gd name="T7" fmla="*/ 12 h 12"/>
                <a:gd name="T8" fmla="*/ 284 w 251"/>
                <a:gd name="T9" fmla="*/ 0 h 12"/>
                <a:gd name="T10" fmla="*/ 284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bg-BG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>
                <a:gd name="T0" fmla="*/ 0 w 251"/>
                <a:gd name="T1" fmla="*/ 0 h 12"/>
                <a:gd name="T2" fmla="*/ 0 w 251"/>
                <a:gd name="T3" fmla="*/ 12 h 12"/>
                <a:gd name="T4" fmla="*/ 16072199 w 251"/>
                <a:gd name="T5" fmla="*/ 12 h 12"/>
                <a:gd name="T6" fmla="*/ 16072199 w 251"/>
                <a:gd name="T7" fmla="*/ 0 h 12"/>
                <a:gd name="T8" fmla="*/ 0 w 251"/>
                <a:gd name="T9" fmla="*/ 0 h 12"/>
                <a:gd name="T10" fmla="*/ 0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bg-BG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0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bg-BG"/>
              </a:p>
            </p:txBody>
          </p:sp>
          <p:sp>
            <p:nvSpPr>
              <p:cNvPr id="11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bg-BG"/>
              </a:p>
            </p:txBody>
          </p:sp>
          <p:sp>
            <p:nvSpPr>
              <p:cNvPr id="12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5243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5243 w 4724"/>
                  <a:gd name="T7" fmla="*/ 12 h 12"/>
                  <a:gd name="T8" fmla="*/ 5243 w 4724"/>
                  <a:gd name="T9" fmla="*/ 0 h 12"/>
                  <a:gd name="T10" fmla="*/ 5243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bg-BG"/>
              </a:p>
            </p:txBody>
          </p:sp>
          <p:sp>
            <p:nvSpPr>
              <p:cNvPr id="13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bg-BG"/>
              </a:p>
            </p:txBody>
          </p:sp>
          <p:sp>
            <p:nvSpPr>
              <p:cNvPr id="14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bg-BG"/>
              </a:p>
            </p:txBody>
          </p:sp>
          <p:sp>
            <p:nvSpPr>
              <p:cNvPr id="15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>
                  <a:gd name="T0" fmla="*/ 0 w 418"/>
                  <a:gd name="T1" fmla="*/ 0 h 12"/>
                  <a:gd name="T2" fmla="*/ 0 w 418"/>
                  <a:gd name="T3" fmla="*/ 12 h 12"/>
                  <a:gd name="T4" fmla="*/ 418 w 418"/>
                  <a:gd name="T5" fmla="*/ 12 h 12"/>
                  <a:gd name="T6" fmla="*/ 418 w 418"/>
                  <a:gd name="T7" fmla="*/ 0 h 12"/>
                  <a:gd name="T8" fmla="*/ 0 w 418"/>
                  <a:gd name="T9" fmla="*/ 0 h 12"/>
                  <a:gd name="T10" fmla="*/ 0 w 418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bg-BG"/>
              </a:p>
            </p:txBody>
          </p:sp>
        </p:grpSp>
      </p:grpSp>
      <p:sp>
        <p:nvSpPr>
          <p:cNvPr id="20496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en-US" altLang="bg-BG" noProof="0" dirty="0" err="1" smtClean="0"/>
              <a:t>Щракнете</a:t>
            </a:r>
            <a:r>
              <a:rPr lang="en-US" altLang="bg-BG" noProof="0" dirty="0" smtClean="0"/>
              <a:t>, </a:t>
            </a:r>
            <a:r>
              <a:rPr lang="en-US" altLang="bg-BG" noProof="0" dirty="0" err="1" smtClean="0"/>
              <a:t>за</a:t>
            </a:r>
            <a:r>
              <a:rPr lang="en-US" altLang="bg-BG" noProof="0" dirty="0" smtClean="0"/>
              <a:t> </a:t>
            </a:r>
            <a:r>
              <a:rPr lang="en-US" altLang="bg-BG" noProof="0" dirty="0" err="1" smtClean="0"/>
              <a:t>да</a:t>
            </a:r>
            <a:r>
              <a:rPr lang="en-US" altLang="bg-BG" noProof="0" dirty="0" smtClean="0"/>
              <a:t> </a:t>
            </a:r>
            <a:r>
              <a:rPr lang="en-US" altLang="bg-BG" noProof="0" dirty="0" err="1" smtClean="0"/>
              <a:t>редактирате</a:t>
            </a:r>
            <a:r>
              <a:rPr lang="en-US" altLang="bg-BG" noProof="0" dirty="0" smtClean="0"/>
              <a:t> </a:t>
            </a:r>
            <a:r>
              <a:rPr lang="en-US" altLang="bg-BG" noProof="0" dirty="0" err="1" smtClean="0"/>
              <a:t>стила</a:t>
            </a:r>
            <a:r>
              <a:rPr lang="en-US" altLang="bg-BG" noProof="0" dirty="0" smtClean="0"/>
              <a:t> </a:t>
            </a:r>
            <a:r>
              <a:rPr lang="en-US" altLang="bg-BG" noProof="0" dirty="0" err="1" smtClean="0"/>
              <a:t>на</a:t>
            </a:r>
            <a:r>
              <a:rPr lang="en-US" altLang="bg-BG" noProof="0" dirty="0" smtClean="0"/>
              <a:t> </a:t>
            </a:r>
            <a:r>
              <a:rPr lang="en-US" altLang="bg-BG" noProof="0" dirty="0" err="1" smtClean="0"/>
              <a:t>заглавието</a:t>
            </a:r>
            <a:r>
              <a:rPr lang="en-US" altLang="bg-BG" noProof="0" dirty="0" smtClean="0"/>
              <a:t> в </a:t>
            </a:r>
            <a:r>
              <a:rPr lang="en-US" altLang="bg-BG" noProof="0" dirty="0" err="1" smtClean="0"/>
              <a:t>образеца</a:t>
            </a:r>
            <a:endParaRPr lang="en-US" altLang="bg-BG" noProof="0" dirty="0" smtClean="0"/>
          </a:p>
        </p:txBody>
      </p:sp>
      <p:sp>
        <p:nvSpPr>
          <p:cNvPr id="20497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bg-BG" noProof="0" smtClean="0"/>
              <a:t>Щракнете, за да редактирате стила на подзаглавията в образеца</a:t>
            </a:r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19" name="Rectangle 19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F5947D-FC08-4117-B06D-D545B0E57D48}" type="slidenum">
              <a:rPr lang="en-US" altLang="bg-BG"/>
              <a:pPr>
                <a:defRPr/>
              </a:pPr>
              <a:t>‹#›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2901469218"/>
      </p:ext>
    </p:extLst>
  </p:cSld>
  <p:clrMapOvr>
    <a:masterClrMapping/>
  </p:clrMapOvr>
  <p:transition spd="slow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894B7E-FC22-42E4-9CEF-276FA63575EA}" type="slidenum">
              <a:rPr lang="en-US" altLang="bg-BG"/>
              <a:pPr>
                <a:defRPr/>
              </a:pPr>
              <a:t>‹#›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1559598590"/>
      </p:ext>
    </p:extLst>
  </p:cSld>
  <p:clrMapOvr>
    <a:masterClrMapping/>
  </p:clrMapOvr>
  <p:transition spd="slow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F3E8E4-DE03-413E-8095-B1D3C2DB0690}" type="slidenum">
              <a:rPr lang="en-US" altLang="bg-BG"/>
              <a:pPr>
                <a:defRPr/>
              </a:pPr>
              <a:t>‹#›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2079784917"/>
      </p:ext>
    </p:extLst>
  </p:cSld>
  <p:clrMapOvr>
    <a:masterClrMapping/>
  </p:clrMapOvr>
  <p:transition spd="slow">
    <p:pull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6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>
                  <a:gd name="T0" fmla="*/ 0 w 5184"/>
                  <a:gd name="T1" fmla="*/ 3159 h 3159"/>
                  <a:gd name="T2" fmla="*/ 5581 w 5184"/>
                  <a:gd name="T3" fmla="*/ 3159 h 3159"/>
                  <a:gd name="T4" fmla="*/ 5581 w 5184"/>
                  <a:gd name="T5" fmla="*/ 0 h 3159"/>
                  <a:gd name="T6" fmla="*/ 0 w 5184"/>
                  <a:gd name="T7" fmla="*/ 0 h 3159"/>
                  <a:gd name="T8" fmla="*/ 0 w 5184"/>
                  <a:gd name="T9" fmla="*/ 3159 h 3159"/>
                  <a:gd name="T10" fmla="*/ 0 w 5184"/>
                  <a:gd name="T11" fmla="*/ 3159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bg-BG"/>
              </a:p>
            </p:txBody>
          </p:sp>
          <p:sp>
            <p:nvSpPr>
              <p:cNvPr id="17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>
                  <a:gd name="T0" fmla="*/ 0 w 556"/>
                  <a:gd name="T1" fmla="*/ 0 h 3159"/>
                  <a:gd name="T2" fmla="*/ 0 w 556"/>
                  <a:gd name="T3" fmla="*/ 3159 h 3159"/>
                  <a:gd name="T4" fmla="*/ 604 w 556"/>
                  <a:gd name="T5" fmla="*/ 3159 h 3159"/>
                  <a:gd name="T6" fmla="*/ 604 w 556"/>
                  <a:gd name="T7" fmla="*/ 0 h 3159"/>
                  <a:gd name="T8" fmla="*/ 0 w 556"/>
                  <a:gd name="T9" fmla="*/ 0 h 3159"/>
                  <a:gd name="T10" fmla="*/ 0 w 556"/>
                  <a:gd name="T11" fmla="*/ 0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bg-BG"/>
              </a:p>
            </p:txBody>
          </p:sp>
        </p:grpSp>
        <p:sp>
          <p:nvSpPr>
            <p:cNvPr id="6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>
                <a:gd name="T0" fmla="*/ 0 w 12"/>
                <a:gd name="T1" fmla="*/ 0 h 420"/>
                <a:gd name="T2" fmla="*/ 0 w 12"/>
                <a:gd name="T3" fmla="*/ 420 h 420"/>
                <a:gd name="T4" fmla="*/ 12 w 12"/>
                <a:gd name="T5" fmla="*/ 420 h 420"/>
                <a:gd name="T6" fmla="*/ 12 w 12"/>
                <a:gd name="T7" fmla="*/ 0 h 420"/>
                <a:gd name="T8" fmla="*/ 0 w 12"/>
                <a:gd name="T9" fmla="*/ 0 h 420"/>
                <a:gd name="T10" fmla="*/ 0 w 12"/>
                <a:gd name="T11" fmla="*/ 0 h 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bg-BG">
                <a:solidFill>
                  <a:srgbClr val="FFFFFF"/>
                </a:solidFill>
              </a:endParaRPr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>
                <a:gd name="T0" fmla="*/ 275 w 251"/>
                <a:gd name="T1" fmla="*/ 0 h 12"/>
                <a:gd name="T2" fmla="*/ 0 w 251"/>
                <a:gd name="T3" fmla="*/ 0 h 12"/>
                <a:gd name="T4" fmla="*/ 0 w 251"/>
                <a:gd name="T5" fmla="*/ 12 h 12"/>
                <a:gd name="T6" fmla="*/ 275 w 251"/>
                <a:gd name="T7" fmla="*/ 12 h 12"/>
                <a:gd name="T8" fmla="*/ 275 w 251"/>
                <a:gd name="T9" fmla="*/ 0 h 12"/>
                <a:gd name="T10" fmla="*/ 275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bg-BG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>
                <a:gd name="T0" fmla="*/ 0 w 251"/>
                <a:gd name="T1" fmla="*/ 0 h 12"/>
                <a:gd name="T2" fmla="*/ 0 w 251"/>
                <a:gd name="T3" fmla="*/ 12 h 12"/>
                <a:gd name="T4" fmla="*/ 785914 w 251"/>
                <a:gd name="T5" fmla="*/ 12 h 12"/>
                <a:gd name="T6" fmla="*/ 785914 w 251"/>
                <a:gd name="T7" fmla="*/ 0 h 12"/>
                <a:gd name="T8" fmla="*/ 0 w 251"/>
                <a:gd name="T9" fmla="*/ 0 h 12"/>
                <a:gd name="T10" fmla="*/ 0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bg-BG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0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bg-BG"/>
              </a:p>
            </p:txBody>
          </p:sp>
          <p:sp>
            <p:nvSpPr>
              <p:cNvPr id="11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bg-BG"/>
              </a:p>
            </p:txBody>
          </p:sp>
          <p:sp>
            <p:nvSpPr>
              <p:cNvPr id="12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5097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5097 w 4724"/>
                  <a:gd name="T7" fmla="*/ 12 h 12"/>
                  <a:gd name="T8" fmla="*/ 5097 w 4724"/>
                  <a:gd name="T9" fmla="*/ 0 h 12"/>
                  <a:gd name="T10" fmla="*/ 5097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bg-BG"/>
              </a:p>
            </p:txBody>
          </p:sp>
          <p:sp>
            <p:nvSpPr>
              <p:cNvPr id="13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bg-BG"/>
              </a:p>
            </p:txBody>
          </p:sp>
          <p:sp>
            <p:nvSpPr>
              <p:cNvPr id="14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bg-BG"/>
              </a:p>
            </p:txBody>
          </p:sp>
          <p:sp>
            <p:nvSpPr>
              <p:cNvPr id="15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>
                  <a:gd name="T0" fmla="*/ 0 w 418"/>
                  <a:gd name="T1" fmla="*/ 0 h 12"/>
                  <a:gd name="T2" fmla="*/ 0 w 418"/>
                  <a:gd name="T3" fmla="*/ 12 h 12"/>
                  <a:gd name="T4" fmla="*/ 418 w 418"/>
                  <a:gd name="T5" fmla="*/ 12 h 12"/>
                  <a:gd name="T6" fmla="*/ 418 w 418"/>
                  <a:gd name="T7" fmla="*/ 0 h 12"/>
                  <a:gd name="T8" fmla="*/ 0 w 418"/>
                  <a:gd name="T9" fmla="*/ 0 h 12"/>
                  <a:gd name="T10" fmla="*/ 0 w 418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bg-BG">
                  <a:solidFill>
                    <a:srgbClr val="FFFFFF"/>
                  </a:solidFill>
                </a:endParaRPr>
              </a:p>
            </p:txBody>
          </p:sp>
        </p:grpSp>
      </p:grpSp>
      <p:sp>
        <p:nvSpPr>
          <p:cNvPr id="20496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en-US" altLang="bg-BG" noProof="0" dirty="0" err="1" smtClean="0"/>
              <a:t>Щракнете</a:t>
            </a:r>
            <a:r>
              <a:rPr lang="en-US" altLang="bg-BG" noProof="0" dirty="0" smtClean="0"/>
              <a:t>, </a:t>
            </a:r>
            <a:r>
              <a:rPr lang="en-US" altLang="bg-BG" noProof="0" dirty="0" err="1" smtClean="0"/>
              <a:t>за</a:t>
            </a:r>
            <a:r>
              <a:rPr lang="en-US" altLang="bg-BG" noProof="0" dirty="0" smtClean="0"/>
              <a:t> </a:t>
            </a:r>
            <a:r>
              <a:rPr lang="en-US" altLang="bg-BG" noProof="0" dirty="0" err="1" smtClean="0"/>
              <a:t>да</a:t>
            </a:r>
            <a:r>
              <a:rPr lang="en-US" altLang="bg-BG" noProof="0" dirty="0" smtClean="0"/>
              <a:t> </a:t>
            </a:r>
            <a:r>
              <a:rPr lang="en-US" altLang="bg-BG" noProof="0" dirty="0" err="1" smtClean="0"/>
              <a:t>редактирате</a:t>
            </a:r>
            <a:r>
              <a:rPr lang="en-US" altLang="bg-BG" noProof="0" dirty="0" smtClean="0"/>
              <a:t> </a:t>
            </a:r>
            <a:r>
              <a:rPr lang="en-US" altLang="bg-BG" noProof="0" dirty="0" err="1" smtClean="0"/>
              <a:t>стила</a:t>
            </a:r>
            <a:r>
              <a:rPr lang="en-US" altLang="bg-BG" noProof="0" dirty="0" smtClean="0"/>
              <a:t> </a:t>
            </a:r>
            <a:r>
              <a:rPr lang="en-US" altLang="bg-BG" noProof="0" dirty="0" err="1" smtClean="0"/>
              <a:t>на</a:t>
            </a:r>
            <a:r>
              <a:rPr lang="en-US" altLang="bg-BG" noProof="0" dirty="0" smtClean="0"/>
              <a:t> </a:t>
            </a:r>
            <a:r>
              <a:rPr lang="en-US" altLang="bg-BG" noProof="0" dirty="0" err="1" smtClean="0"/>
              <a:t>заглавието</a:t>
            </a:r>
            <a:r>
              <a:rPr lang="en-US" altLang="bg-BG" noProof="0" dirty="0" smtClean="0"/>
              <a:t> в </a:t>
            </a:r>
            <a:r>
              <a:rPr lang="en-US" altLang="bg-BG" noProof="0" dirty="0" err="1" smtClean="0"/>
              <a:t>образеца</a:t>
            </a:r>
            <a:endParaRPr lang="en-US" altLang="bg-BG" noProof="0" dirty="0" smtClean="0"/>
          </a:p>
        </p:txBody>
      </p:sp>
      <p:sp>
        <p:nvSpPr>
          <p:cNvPr id="20497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bg-BG" noProof="0" smtClean="0"/>
              <a:t>Щракнете, за да редактирате стила на подзаглавията в образеца</a:t>
            </a:r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19" name="Rectangle 19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C898F5-03A2-444F-B2B2-D8B31E75809A}" type="slidenum">
              <a:rPr lang="en-US" altLang="bg-BG"/>
              <a:pPr>
                <a:defRPr/>
              </a:pPr>
              <a:t>‹#›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231005696"/>
      </p:ext>
    </p:extLst>
  </p:cSld>
  <p:clrMapOvr>
    <a:masterClrMapping/>
  </p:clrMapOvr>
  <p:transition spd="slow">
    <p:pull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3CBAC4-5ED9-400C-B275-4BD9E40747EF}" type="slidenum">
              <a:rPr lang="en-US" altLang="bg-BG"/>
              <a:pPr>
                <a:defRPr/>
              </a:pPr>
              <a:t>‹#›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2229249320"/>
      </p:ext>
    </p:extLst>
  </p:cSld>
  <p:clrMapOvr>
    <a:masterClrMapping/>
  </p:clrMapOvr>
  <p:transition spd="slow">
    <p:pull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43B66E-E424-4A25-AC32-8F0571CCFE4F}" type="slidenum">
              <a:rPr lang="en-US" altLang="bg-BG"/>
              <a:pPr>
                <a:defRPr/>
              </a:pPr>
              <a:t>‹#›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615458715"/>
      </p:ext>
    </p:extLst>
  </p:cSld>
  <p:clrMapOvr>
    <a:masterClrMapping/>
  </p:clrMapOvr>
  <p:transition spd="slow">
    <p:pull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83DC37-15C5-4DC7-83F0-A1C5BEB8F1FC}" type="slidenum">
              <a:rPr lang="en-US" altLang="bg-BG"/>
              <a:pPr>
                <a:defRPr/>
              </a:pPr>
              <a:t>‹#›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1379193066"/>
      </p:ext>
    </p:extLst>
  </p:cSld>
  <p:clrMapOvr>
    <a:masterClrMapping/>
  </p:clrMapOvr>
  <p:transition spd="slow">
    <p:pull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9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D1414E-70D6-4C88-99BD-0698F827B0D6}" type="slidenum">
              <a:rPr lang="en-US" altLang="bg-BG"/>
              <a:pPr>
                <a:defRPr/>
              </a:pPr>
              <a:t>‹#›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1784357207"/>
      </p:ext>
    </p:extLst>
  </p:cSld>
  <p:clrMapOvr>
    <a:masterClrMapping/>
  </p:clrMapOvr>
  <p:transition spd="slow">
    <p:pull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988874-BECF-4D72-AE6C-364F92437433}" type="slidenum">
              <a:rPr lang="en-US" altLang="bg-BG"/>
              <a:pPr>
                <a:defRPr/>
              </a:pPr>
              <a:t>‹#›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4064555340"/>
      </p:ext>
    </p:extLst>
  </p:cSld>
  <p:clrMapOvr>
    <a:masterClrMapping/>
  </p:clrMapOvr>
  <p:transition spd="slow">
    <p:pull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C3855E-28BB-43A5-9D1E-035EAC47022D}" type="slidenum">
              <a:rPr lang="en-US" altLang="bg-BG"/>
              <a:pPr>
                <a:defRPr/>
              </a:pPr>
              <a:t>‹#›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635162541"/>
      </p:ext>
    </p:extLst>
  </p:cSld>
  <p:clrMapOvr>
    <a:masterClrMapping/>
  </p:clrMapOvr>
  <p:transition spd="slow">
    <p:pull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762856-CB25-47BF-AA1B-3C3D29D63191}" type="slidenum">
              <a:rPr lang="en-US" altLang="bg-BG"/>
              <a:pPr>
                <a:defRPr/>
              </a:pPr>
              <a:t>‹#›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866716387"/>
      </p:ext>
    </p:extLst>
  </p:cSld>
  <p:clrMapOvr>
    <a:masterClrMapping/>
  </p:clrMapOvr>
  <p:transition spd="slow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274159-B4FA-4E81-9F68-6C9F3EC7F01A}" type="slidenum">
              <a:rPr lang="en-US" altLang="bg-BG"/>
              <a:pPr>
                <a:defRPr/>
              </a:pPr>
              <a:t>‹#›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4008136906"/>
      </p:ext>
    </p:extLst>
  </p:cSld>
  <p:clrMapOvr>
    <a:masterClrMapping/>
  </p:clrMapOvr>
  <p:transition spd="slow">
    <p:pull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bg-BG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E256F7-7262-48AA-B4E1-63E9167C955B}" type="slidenum">
              <a:rPr lang="en-US" altLang="bg-BG"/>
              <a:pPr>
                <a:defRPr/>
              </a:pPr>
              <a:t>‹#›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3685411994"/>
      </p:ext>
    </p:extLst>
  </p:cSld>
  <p:clrMapOvr>
    <a:masterClrMapping/>
  </p:clrMapOvr>
  <p:transition spd="slow">
    <p:pull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C047DC-F8A0-4B92-86AE-0A4FD80E410B}" type="slidenum">
              <a:rPr lang="en-US" altLang="bg-BG"/>
              <a:pPr>
                <a:defRPr/>
              </a:pPr>
              <a:t>‹#›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673007275"/>
      </p:ext>
    </p:extLst>
  </p:cSld>
  <p:clrMapOvr>
    <a:masterClrMapping/>
  </p:clrMapOvr>
  <p:transition spd="slow">
    <p:pull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B631BD-3DB2-4876-85DA-A4640D35B8B1}" type="slidenum">
              <a:rPr lang="en-US" altLang="bg-BG"/>
              <a:pPr>
                <a:defRPr/>
              </a:pPr>
              <a:t>‹#›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3719043068"/>
      </p:ext>
    </p:extLst>
  </p:cSld>
  <p:clrMapOvr>
    <a:masterClrMapping/>
  </p:clrMapOvr>
  <p:transition spd="slow">
    <p:pull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6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>
                  <a:gd name="T0" fmla="*/ 0 w 5184"/>
                  <a:gd name="T1" fmla="*/ 3159 h 3159"/>
                  <a:gd name="T2" fmla="*/ 5581 w 5184"/>
                  <a:gd name="T3" fmla="*/ 3159 h 3159"/>
                  <a:gd name="T4" fmla="*/ 5581 w 5184"/>
                  <a:gd name="T5" fmla="*/ 0 h 3159"/>
                  <a:gd name="T6" fmla="*/ 0 w 5184"/>
                  <a:gd name="T7" fmla="*/ 0 h 3159"/>
                  <a:gd name="T8" fmla="*/ 0 w 5184"/>
                  <a:gd name="T9" fmla="*/ 3159 h 3159"/>
                  <a:gd name="T10" fmla="*/ 0 w 5184"/>
                  <a:gd name="T11" fmla="*/ 3159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bg-BG"/>
              </a:p>
            </p:txBody>
          </p:sp>
          <p:sp>
            <p:nvSpPr>
              <p:cNvPr id="17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>
                  <a:gd name="T0" fmla="*/ 0 w 556"/>
                  <a:gd name="T1" fmla="*/ 0 h 3159"/>
                  <a:gd name="T2" fmla="*/ 0 w 556"/>
                  <a:gd name="T3" fmla="*/ 3159 h 3159"/>
                  <a:gd name="T4" fmla="*/ 604 w 556"/>
                  <a:gd name="T5" fmla="*/ 3159 h 3159"/>
                  <a:gd name="T6" fmla="*/ 604 w 556"/>
                  <a:gd name="T7" fmla="*/ 0 h 3159"/>
                  <a:gd name="T8" fmla="*/ 0 w 556"/>
                  <a:gd name="T9" fmla="*/ 0 h 3159"/>
                  <a:gd name="T10" fmla="*/ 0 w 556"/>
                  <a:gd name="T11" fmla="*/ 0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bg-BG"/>
              </a:p>
            </p:txBody>
          </p:sp>
        </p:grpSp>
        <p:sp>
          <p:nvSpPr>
            <p:cNvPr id="6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>
                <a:gd name="T0" fmla="*/ 0 w 12"/>
                <a:gd name="T1" fmla="*/ 0 h 420"/>
                <a:gd name="T2" fmla="*/ 0 w 12"/>
                <a:gd name="T3" fmla="*/ 420 h 420"/>
                <a:gd name="T4" fmla="*/ 12 w 12"/>
                <a:gd name="T5" fmla="*/ 420 h 420"/>
                <a:gd name="T6" fmla="*/ 12 w 12"/>
                <a:gd name="T7" fmla="*/ 0 h 420"/>
                <a:gd name="T8" fmla="*/ 0 w 12"/>
                <a:gd name="T9" fmla="*/ 0 h 420"/>
                <a:gd name="T10" fmla="*/ 0 w 12"/>
                <a:gd name="T11" fmla="*/ 0 h 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bg-BG">
                <a:solidFill>
                  <a:srgbClr val="FFFFFF"/>
                </a:solidFill>
              </a:endParaRPr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>
                <a:gd name="T0" fmla="*/ 275 w 251"/>
                <a:gd name="T1" fmla="*/ 0 h 12"/>
                <a:gd name="T2" fmla="*/ 0 w 251"/>
                <a:gd name="T3" fmla="*/ 0 h 12"/>
                <a:gd name="T4" fmla="*/ 0 w 251"/>
                <a:gd name="T5" fmla="*/ 12 h 12"/>
                <a:gd name="T6" fmla="*/ 275 w 251"/>
                <a:gd name="T7" fmla="*/ 12 h 12"/>
                <a:gd name="T8" fmla="*/ 275 w 251"/>
                <a:gd name="T9" fmla="*/ 0 h 12"/>
                <a:gd name="T10" fmla="*/ 275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bg-BG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>
                <a:gd name="T0" fmla="*/ 0 w 251"/>
                <a:gd name="T1" fmla="*/ 0 h 12"/>
                <a:gd name="T2" fmla="*/ 0 w 251"/>
                <a:gd name="T3" fmla="*/ 12 h 12"/>
                <a:gd name="T4" fmla="*/ 785914 w 251"/>
                <a:gd name="T5" fmla="*/ 12 h 12"/>
                <a:gd name="T6" fmla="*/ 785914 w 251"/>
                <a:gd name="T7" fmla="*/ 0 h 12"/>
                <a:gd name="T8" fmla="*/ 0 w 251"/>
                <a:gd name="T9" fmla="*/ 0 h 12"/>
                <a:gd name="T10" fmla="*/ 0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bg-BG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0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bg-BG"/>
              </a:p>
            </p:txBody>
          </p:sp>
          <p:sp>
            <p:nvSpPr>
              <p:cNvPr id="11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bg-BG"/>
              </a:p>
            </p:txBody>
          </p:sp>
          <p:sp>
            <p:nvSpPr>
              <p:cNvPr id="12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5097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5097 w 4724"/>
                  <a:gd name="T7" fmla="*/ 12 h 12"/>
                  <a:gd name="T8" fmla="*/ 5097 w 4724"/>
                  <a:gd name="T9" fmla="*/ 0 h 12"/>
                  <a:gd name="T10" fmla="*/ 5097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bg-BG"/>
              </a:p>
            </p:txBody>
          </p:sp>
          <p:sp>
            <p:nvSpPr>
              <p:cNvPr id="13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bg-BG"/>
              </a:p>
            </p:txBody>
          </p:sp>
          <p:sp>
            <p:nvSpPr>
              <p:cNvPr id="14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bg-BG"/>
              </a:p>
            </p:txBody>
          </p:sp>
          <p:sp>
            <p:nvSpPr>
              <p:cNvPr id="15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>
                  <a:gd name="T0" fmla="*/ 0 w 418"/>
                  <a:gd name="T1" fmla="*/ 0 h 12"/>
                  <a:gd name="T2" fmla="*/ 0 w 418"/>
                  <a:gd name="T3" fmla="*/ 12 h 12"/>
                  <a:gd name="T4" fmla="*/ 418 w 418"/>
                  <a:gd name="T5" fmla="*/ 12 h 12"/>
                  <a:gd name="T6" fmla="*/ 418 w 418"/>
                  <a:gd name="T7" fmla="*/ 0 h 12"/>
                  <a:gd name="T8" fmla="*/ 0 w 418"/>
                  <a:gd name="T9" fmla="*/ 0 h 12"/>
                  <a:gd name="T10" fmla="*/ 0 w 418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bg-BG">
                  <a:solidFill>
                    <a:srgbClr val="FFFFFF"/>
                  </a:solidFill>
                </a:endParaRPr>
              </a:p>
            </p:txBody>
          </p:sp>
        </p:grpSp>
      </p:grpSp>
      <p:sp>
        <p:nvSpPr>
          <p:cNvPr id="20496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en-US" altLang="bg-BG" noProof="0" dirty="0" err="1" smtClean="0"/>
              <a:t>Щракнете</a:t>
            </a:r>
            <a:r>
              <a:rPr lang="en-US" altLang="bg-BG" noProof="0" dirty="0" smtClean="0"/>
              <a:t>, </a:t>
            </a:r>
            <a:r>
              <a:rPr lang="en-US" altLang="bg-BG" noProof="0" dirty="0" err="1" smtClean="0"/>
              <a:t>за</a:t>
            </a:r>
            <a:r>
              <a:rPr lang="en-US" altLang="bg-BG" noProof="0" dirty="0" smtClean="0"/>
              <a:t> </a:t>
            </a:r>
            <a:r>
              <a:rPr lang="en-US" altLang="bg-BG" noProof="0" dirty="0" err="1" smtClean="0"/>
              <a:t>да</a:t>
            </a:r>
            <a:r>
              <a:rPr lang="en-US" altLang="bg-BG" noProof="0" dirty="0" smtClean="0"/>
              <a:t> </a:t>
            </a:r>
            <a:r>
              <a:rPr lang="en-US" altLang="bg-BG" noProof="0" dirty="0" err="1" smtClean="0"/>
              <a:t>редактирате</a:t>
            </a:r>
            <a:r>
              <a:rPr lang="en-US" altLang="bg-BG" noProof="0" dirty="0" smtClean="0"/>
              <a:t> </a:t>
            </a:r>
            <a:r>
              <a:rPr lang="en-US" altLang="bg-BG" noProof="0" dirty="0" err="1" smtClean="0"/>
              <a:t>стила</a:t>
            </a:r>
            <a:r>
              <a:rPr lang="en-US" altLang="bg-BG" noProof="0" dirty="0" smtClean="0"/>
              <a:t> </a:t>
            </a:r>
            <a:r>
              <a:rPr lang="en-US" altLang="bg-BG" noProof="0" dirty="0" err="1" smtClean="0"/>
              <a:t>на</a:t>
            </a:r>
            <a:r>
              <a:rPr lang="en-US" altLang="bg-BG" noProof="0" dirty="0" smtClean="0"/>
              <a:t> </a:t>
            </a:r>
            <a:r>
              <a:rPr lang="en-US" altLang="bg-BG" noProof="0" dirty="0" err="1" smtClean="0"/>
              <a:t>заглавието</a:t>
            </a:r>
            <a:r>
              <a:rPr lang="en-US" altLang="bg-BG" noProof="0" dirty="0" smtClean="0"/>
              <a:t> в </a:t>
            </a:r>
            <a:r>
              <a:rPr lang="en-US" altLang="bg-BG" noProof="0" dirty="0" err="1" smtClean="0"/>
              <a:t>образеца</a:t>
            </a:r>
            <a:endParaRPr lang="en-US" altLang="bg-BG" noProof="0" dirty="0" smtClean="0"/>
          </a:p>
        </p:txBody>
      </p:sp>
      <p:sp>
        <p:nvSpPr>
          <p:cNvPr id="20497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bg-BG" noProof="0" smtClean="0"/>
              <a:t>Щракнете, за да редактирате стила на подзаглавията в образеца</a:t>
            </a:r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19" name="Rectangle 19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887C3D-7D37-4642-8F52-94050F640D8F}" type="slidenum">
              <a:rPr lang="en-US" altLang="bg-BG"/>
              <a:pPr>
                <a:defRPr/>
              </a:pPr>
              <a:t>‹#›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39543813"/>
      </p:ext>
    </p:extLst>
  </p:cSld>
  <p:clrMapOvr>
    <a:masterClrMapping/>
  </p:clrMapOvr>
  <p:transition spd="slow">
    <p:pull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31EF16-39F9-453E-948A-5A23597D06AE}" type="slidenum">
              <a:rPr lang="en-US" altLang="bg-BG"/>
              <a:pPr>
                <a:defRPr/>
              </a:pPr>
              <a:t>‹#›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3416326801"/>
      </p:ext>
    </p:extLst>
  </p:cSld>
  <p:clrMapOvr>
    <a:masterClrMapping/>
  </p:clrMapOvr>
  <p:transition spd="slow">
    <p:pull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157DAC-0CCB-4CAA-B5D6-B1E129863B7C}" type="slidenum">
              <a:rPr lang="en-US" altLang="bg-BG"/>
              <a:pPr>
                <a:defRPr/>
              </a:pPr>
              <a:t>‹#›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99559010"/>
      </p:ext>
    </p:extLst>
  </p:cSld>
  <p:clrMapOvr>
    <a:masterClrMapping/>
  </p:clrMapOvr>
  <p:transition spd="slow">
    <p:pull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65C6AC-DCD3-40D8-BCCD-CB8FCD43F827}" type="slidenum">
              <a:rPr lang="en-US" altLang="bg-BG"/>
              <a:pPr>
                <a:defRPr/>
              </a:pPr>
              <a:t>‹#›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231963134"/>
      </p:ext>
    </p:extLst>
  </p:cSld>
  <p:clrMapOvr>
    <a:masterClrMapping/>
  </p:clrMapOvr>
  <p:transition spd="slow">
    <p:pull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9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929EA4-259A-416F-9F8B-F743A5BAED3A}" type="slidenum">
              <a:rPr lang="en-US" altLang="bg-BG"/>
              <a:pPr>
                <a:defRPr/>
              </a:pPr>
              <a:t>‹#›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380456449"/>
      </p:ext>
    </p:extLst>
  </p:cSld>
  <p:clrMapOvr>
    <a:masterClrMapping/>
  </p:clrMapOvr>
  <p:transition spd="slow">
    <p:pull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091683-9C48-4308-8462-23BD7854899C}" type="slidenum">
              <a:rPr lang="en-US" altLang="bg-BG"/>
              <a:pPr>
                <a:defRPr/>
              </a:pPr>
              <a:t>‹#›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725161621"/>
      </p:ext>
    </p:extLst>
  </p:cSld>
  <p:clrMapOvr>
    <a:masterClrMapping/>
  </p:clrMapOvr>
  <p:transition spd="slow">
    <p:pull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262AB0-3522-4FE8-9B46-D79A4066F9F7}" type="slidenum">
              <a:rPr lang="en-US" altLang="bg-BG"/>
              <a:pPr>
                <a:defRPr/>
              </a:pPr>
              <a:t>‹#›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2831567304"/>
      </p:ext>
    </p:extLst>
  </p:cSld>
  <p:clrMapOvr>
    <a:masterClrMapping/>
  </p:clrMapOvr>
  <p:transition spd="slow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0591B1-7B5E-42D1-A536-C1E5AD982E04}" type="slidenum">
              <a:rPr lang="en-US" altLang="bg-BG"/>
              <a:pPr>
                <a:defRPr/>
              </a:pPr>
              <a:t>‹#›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2877052358"/>
      </p:ext>
    </p:extLst>
  </p:cSld>
  <p:clrMapOvr>
    <a:masterClrMapping/>
  </p:clrMapOvr>
  <p:transition spd="slow">
    <p:pull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1CC428-4496-4614-8288-085332821F2D}" type="slidenum">
              <a:rPr lang="en-US" altLang="bg-BG"/>
              <a:pPr>
                <a:defRPr/>
              </a:pPr>
              <a:t>‹#›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2681872178"/>
      </p:ext>
    </p:extLst>
  </p:cSld>
  <p:clrMapOvr>
    <a:masterClrMapping/>
  </p:clrMapOvr>
  <p:transition spd="slow">
    <p:pull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bg-BG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FB38BF-BBA3-4CBF-A0F4-0C70AFA374B0}" type="slidenum">
              <a:rPr lang="en-US" altLang="bg-BG"/>
              <a:pPr>
                <a:defRPr/>
              </a:pPr>
              <a:t>‹#›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3841097306"/>
      </p:ext>
    </p:extLst>
  </p:cSld>
  <p:clrMapOvr>
    <a:masterClrMapping/>
  </p:clrMapOvr>
  <p:transition spd="slow">
    <p:pull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F6088E-4E1B-4E8C-9827-AE3D1C5F73C1}" type="slidenum">
              <a:rPr lang="en-US" altLang="bg-BG"/>
              <a:pPr>
                <a:defRPr/>
              </a:pPr>
              <a:t>‹#›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200581498"/>
      </p:ext>
    </p:extLst>
  </p:cSld>
  <p:clrMapOvr>
    <a:masterClrMapping/>
  </p:clrMapOvr>
  <p:transition spd="slow">
    <p:pull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BC828-97F5-4C24-BB73-EA054E26786B}" type="slidenum">
              <a:rPr lang="en-US" altLang="bg-BG"/>
              <a:pPr>
                <a:defRPr/>
              </a:pPr>
              <a:t>‹#›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3407846487"/>
      </p:ext>
    </p:extLst>
  </p:cSld>
  <p:clrMapOvr>
    <a:masterClrMapping/>
  </p:clrMapOvr>
  <p:transition spd="slow">
    <p:pull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6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>
                  <a:gd name="T0" fmla="*/ 0 w 5184"/>
                  <a:gd name="T1" fmla="*/ 3159 h 3159"/>
                  <a:gd name="T2" fmla="*/ 5581 w 5184"/>
                  <a:gd name="T3" fmla="*/ 3159 h 3159"/>
                  <a:gd name="T4" fmla="*/ 5581 w 5184"/>
                  <a:gd name="T5" fmla="*/ 0 h 3159"/>
                  <a:gd name="T6" fmla="*/ 0 w 5184"/>
                  <a:gd name="T7" fmla="*/ 0 h 3159"/>
                  <a:gd name="T8" fmla="*/ 0 w 5184"/>
                  <a:gd name="T9" fmla="*/ 3159 h 3159"/>
                  <a:gd name="T10" fmla="*/ 0 w 5184"/>
                  <a:gd name="T11" fmla="*/ 3159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bg-BG"/>
              </a:p>
            </p:txBody>
          </p:sp>
          <p:sp>
            <p:nvSpPr>
              <p:cNvPr id="17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>
                  <a:gd name="T0" fmla="*/ 0 w 556"/>
                  <a:gd name="T1" fmla="*/ 0 h 3159"/>
                  <a:gd name="T2" fmla="*/ 0 w 556"/>
                  <a:gd name="T3" fmla="*/ 3159 h 3159"/>
                  <a:gd name="T4" fmla="*/ 604 w 556"/>
                  <a:gd name="T5" fmla="*/ 3159 h 3159"/>
                  <a:gd name="T6" fmla="*/ 604 w 556"/>
                  <a:gd name="T7" fmla="*/ 0 h 3159"/>
                  <a:gd name="T8" fmla="*/ 0 w 556"/>
                  <a:gd name="T9" fmla="*/ 0 h 3159"/>
                  <a:gd name="T10" fmla="*/ 0 w 556"/>
                  <a:gd name="T11" fmla="*/ 0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bg-BG"/>
              </a:p>
            </p:txBody>
          </p:sp>
        </p:grpSp>
        <p:sp>
          <p:nvSpPr>
            <p:cNvPr id="6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>
                <a:gd name="T0" fmla="*/ 0 w 12"/>
                <a:gd name="T1" fmla="*/ 0 h 420"/>
                <a:gd name="T2" fmla="*/ 0 w 12"/>
                <a:gd name="T3" fmla="*/ 420 h 420"/>
                <a:gd name="T4" fmla="*/ 12 w 12"/>
                <a:gd name="T5" fmla="*/ 420 h 420"/>
                <a:gd name="T6" fmla="*/ 12 w 12"/>
                <a:gd name="T7" fmla="*/ 0 h 420"/>
                <a:gd name="T8" fmla="*/ 0 w 12"/>
                <a:gd name="T9" fmla="*/ 0 h 420"/>
                <a:gd name="T10" fmla="*/ 0 w 12"/>
                <a:gd name="T11" fmla="*/ 0 h 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bg-BG">
                <a:solidFill>
                  <a:srgbClr val="FFFFFF"/>
                </a:solidFill>
              </a:endParaRPr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>
                <a:gd name="T0" fmla="*/ 275 w 251"/>
                <a:gd name="T1" fmla="*/ 0 h 12"/>
                <a:gd name="T2" fmla="*/ 0 w 251"/>
                <a:gd name="T3" fmla="*/ 0 h 12"/>
                <a:gd name="T4" fmla="*/ 0 w 251"/>
                <a:gd name="T5" fmla="*/ 12 h 12"/>
                <a:gd name="T6" fmla="*/ 275 w 251"/>
                <a:gd name="T7" fmla="*/ 12 h 12"/>
                <a:gd name="T8" fmla="*/ 275 w 251"/>
                <a:gd name="T9" fmla="*/ 0 h 12"/>
                <a:gd name="T10" fmla="*/ 275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bg-BG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>
                <a:gd name="T0" fmla="*/ 0 w 251"/>
                <a:gd name="T1" fmla="*/ 0 h 12"/>
                <a:gd name="T2" fmla="*/ 0 w 251"/>
                <a:gd name="T3" fmla="*/ 12 h 12"/>
                <a:gd name="T4" fmla="*/ 785914 w 251"/>
                <a:gd name="T5" fmla="*/ 12 h 12"/>
                <a:gd name="T6" fmla="*/ 785914 w 251"/>
                <a:gd name="T7" fmla="*/ 0 h 12"/>
                <a:gd name="T8" fmla="*/ 0 w 251"/>
                <a:gd name="T9" fmla="*/ 0 h 12"/>
                <a:gd name="T10" fmla="*/ 0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bg-BG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0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bg-BG"/>
              </a:p>
            </p:txBody>
          </p:sp>
          <p:sp>
            <p:nvSpPr>
              <p:cNvPr id="11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bg-BG"/>
              </a:p>
            </p:txBody>
          </p:sp>
          <p:sp>
            <p:nvSpPr>
              <p:cNvPr id="12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5097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5097 w 4724"/>
                  <a:gd name="T7" fmla="*/ 12 h 12"/>
                  <a:gd name="T8" fmla="*/ 5097 w 4724"/>
                  <a:gd name="T9" fmla="*/ 0 h 12"/>
                  <a:gd name="T10" fmla="*/ 5097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bg-BG"/>
              </a:p>
            </p:txBody>
          </p:sp>
          <p:sp>
            <p:nvSpPr>
              <p:cNvPr id="13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bg-BG"/>
              </a:p>
            </p:txBody>
          </p:sp>
          <p:sp>
            <p:nvSpPr>
              <p:cNvPr id="14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bg-BG"/>
              </a:p>
            </p:txBody>
          </p:sp>
          <p:sp>
            <p:nvSpPr>
              <p:cNvPr id="15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>
                  <a:gd name="T0" fmla="*/ 0 w 418"/>
                  <a:gd name="T1" fmla="*/ 0 h 12"/>
                  <a:gd name="T2" fmla="*/ 0 w 418"/>
                  <a:gd name="T3" fmla="*/ 12 h 12"/>
                  <a:gd name="T4" fmla="*/ 418 w 418"/>
                  <a:gd name="T5" fmla="*/ 12 h 12"/>
                  <a:gd name="T6" fmla="*/ 418 w 418"/>
                  <a:gd name="T7" fmla="*/ 0 h 12"/>
                  <a:gd name="T8" fmla="*/ 0 w 418"/>
                  <a:gd name="T9" fmla="*/ 0 h 12"/>
                  <a:gd name="T10" fmla="*/ 0 w 418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bg-BG">
                  <a:solidFill>
                    <a:srgbClr val="FFFFFF"/>
                  </a:solidFill>
                </a:endParaRPr>
              </a:p>
            </p:txBody>
          </p:sp>
        </p:grpSp>
      </p:grpSp>
      <p:sp>
        <p:nvSpPr>
          <p:cNvPr id="20496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en-US" altLang="bg-BG" noProof="0" dirty="0" err="1" smtClean="0"/>
              <a:t>Щракнете</a:t>
            </a:r>
            <a:r>
              <a:rPr lang="en-US" altLang="bg-BG" noProof="0" dirty="0" smtClean="0"/>
              <a:t>, </a:t>
            </a:r>
            <a:r>
              <a:rPr lang="en-US" altLang="bg-BG" noProof="0" dirty="0" err="1" smtClean="0"/>
              <a:t>за</a:t>
            </a:r>
            <a:r>
              <a:rPr lang="en-US" altLang="bg-BG" noProof="0" dirty="0" smtClean="0"/>
              <a:t> </a:t>
            </a:r>
            <a:r>
              <a:rPr lang="en-US" altLang="bg-BG" noProof="0" dirty="0" err="1" smtClean="0"/>
              <a:t>да</a:t>
            </a:r>
            <a:r>
              <a:rPr lang="en-US" altLang="bg-BG" noProof="0" dirty="0" smtClean="0"/>
              <a:t> </a:t>
            </a:r>
            <a:r>
              <a:rPr lang="en-US" altLang="bg-BG" noProof="0" dirty="0" err="1" smtClean="0"/>
              <a:t>редактирате</a:t>
            </a:r>
            <a:r>
              <a:rPr lang="en-US" altLang="bg-BG" noProof="0" dirty="0" smtClean="0"/>
              <a:t> </a:t>
            </a:r>
            <a:r>
              <a:rPr lang="en-US" altLang="bg-BG" noProof="0" dirty="0" err="1" smtClean="0"/>
              <a:t>стила</a:t>
            </a:r>
            <a:r>
              <a:rPr lang="en-US" altLang="bg-BG" noProof="0" dirty="0" smtClean="0"/>
              <a:t> </a:t>
            </a:r>
            <a:r>
              <a:rPr lang="en-US" altLang="bg-BG" noProof="0" dirty="0" err="1" smtClean="0"/>
              <a:t>на</a:t>
            </a:r>
            <a:r>
              <a:rPr lang="en-US" altLang="bg-BG" noProof="0" dirty="0" smtClean="0"/>
              <a:t> </a:t>
            </a:r>
            <a:r>
              <a:rPr lang="en-US" altLang="bg-BG" noProof="0" dirty="0" err="1" smtClean="0"/>
              <a:t>заглавието</a:t>
            </a:r>
            <a:r>
              <a:rPr lang="en-US" altLang="bg-BG" noProof="0" dirty="0" smtClean="0"/>
              <a:t> в </a:t>
            </a:r>
            <a:r>
              <a:rPr lang="en-US" altLang="bg-BG" noProof="0" dirty="0" err="1" smtClean="0"/>
              <a:t>образеца</a:t>
            </a:r>
            <a:endParaRPr lang="en-US" altLang="bg-BG" noProof="0" dirty="0" smtClean="0"/>
          </a:p>
        </p:txBody>
      </p:sp>
      <p:sp>
        <p:nvSpPr>
          <p:cNvPr id="20497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bg-BG" noProof="0" smtClean="0"/>
              <a:t>Щракнете, за да редактирате стила на подзаглавията в образеца</a:t>
            </a:r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19" name="Rectangle 19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847292-3469-4FD3-9C11-F76CCFDFAFAB}" type="slidenum">
              <a:rPr lang="en-US" altLang="bg-BG"/>
              <a:pPr>
                <a:defRPr/>
              </a:pPr>
              <a:t>‹#›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4018797860"/>
      </p:ext>
    </p:extLst>
  </p:cSld>
  <p:clrMapOvr>
    <a:masterClrMapping/>
  </p:clrMapOvr>
  <p:transition spd="slow">
    <p:pull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D88FF4-46D5-46D3-B56D-8FCB57952FE7}" type="slidenum">
              <a:rPr lang="en-US" altLang="bg-BG"/>
              <a:pPr>
                <a:defRPr/>
              </a:pPr>
              <a:t>‹#›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678956319"/>
      </p:ext>
    </p:extLst>
  </p:cSld>
  <p:clrMapOvr>
    <a:masterClrMapping/>
  </p:clrMapOvr>
  <p:transition spd="slow">
    <p:pull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8C8F49-7E0B-46EF-866A-230F642AB755}" type="slidenum">
              <a:rPr lang="en-US" altLang="bg-BG"/>
              <a:pPr>
                <a:defRPr/>
              </a:pPr>
              <a:t>‹#›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543325050"/>
      </p:ext>
    </p:extLst>
  </p:cSld>
  <p:clrMapOvr>
    <a:masterClrMapping/>
  </p:clrMapOvr>
  <p:transition spd="slow">
    <p:pull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1D93E2-6D30-47F5-A11F-69633082360C}" type="slidenum">
              <a:rPr lang="en-US" altLang="bg-BG"/>
              <a:pPr>
                <a:defRPr/>
              </a:pPr>
              <a:t>‹#›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1067849590"/>
      </p:ext>
    </p:extLst>
  </p:cSld>
  <p:clrMapOvr>
    <a:masterClrMapping/>
  </p:clrMapOvr>
  <p:transition spd="slow">
    <p:pull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9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78F503-C5AA-4E31-BE88-84CFFA640E57}" type="slidenum">
              <a:rPr lang="en-US" altLang="bg-BG"/>
              <a:pPr>
                <a:defRPr/>
              </a:pPr>
              <a:t>‹#›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2777966644"/>
      </p:ext>
    </p:extLst>
  </p:cSld>
  <p:clrMapOvr>
    <a:masterClrMapping/>
  </p:clrMapOvr>
  <p:transition spd="slow">
    <p:pull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CB10DE-39EC-4017-8EC7-0FA3C48123D2}" type="slidenum">
              <a:rPr lang="en-US" altLang="bg-BG"/>
              <a:pPr>
                <a:defRPr/>
              </a:pPr>
              <a:t>‹#›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2938257729"/>
      </p:ext>
    </p:extLst>
  </p:cSld>
  <p:clrMapOvr>
    <a:masterClrMapping/>
  </p:clrMapOvr>
  <p:transition spd="slow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9A174B-943A-453A-B66D-D4D051B90F64}" type="slidenum">
              <a:rPr lang="en-US" altLang="bg-BG"/>
              <a:pPr>
                <a:defRPr/>
              </a:pPr>
              <a:t>‹#›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1277766741"/>
      </p:ext>
    </p:extLst>
  </p:cSld>
  <p:clrMapOvr>
    <a:masterClrMapping/>
  </p:clrMapOvr>
  <p:transition spd="slow">
    <p:pull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037687-5727-485C-841C-69C37B988AE4}" type="slidenum">
              <a:rPr lang="en-US" altLang="bg-BG"/>
              <a:pPr>
                <a:defRPr/>
              </a:pPr>
              <a:t>‹#›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3145212966"/>
      </p:ext>
    </p:extLst>
  </p:cSld>
  <p:clrMapOvr>
    <a:masterClrMapping/>
  </p:clrMapOvr>
  <p:transition spd="slow">
    <p:pull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221E0B-9721-4E22-8506-E5C27C6627F0}" type="slidenum">
              <a:rPr lang="en-US" altLang="bg-BG"/>
              <a:pPr>
                <a:defRPr/>
              </a:pPr>
              <a:t>‹#›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1188713031"/>
      </p:ext>
    </p:extLst>
  </p:cSld>
  <p:clrMapOvr>
    <a:masterClrMapping/>
  </p:clrMapOvr>
  <p:transition spd="slow">
    <p:pull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bg-BG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988F5B-B220-496F-ACD5-FC313DA7F01C}" type="slidenum">
              <a:rPr lang="en-US" altLang="bg-BG"/>
              <a:pPr>
                <a:defRPr/>
              </a:pPr>
              <a:t>‹#›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1738182458"/>
      </p:ext>
    </p:extLst>
  </p:cSld>
  <p:clrMapOvr>
    <a:masterClrMapping/>
  </p:clrMapOvr>
  <p:transition spd="slow">
    <p:pull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41FB48-4B3B-4A74-B1E0-EE2A29A32B82}" type="slidenum">
              <a:rPr lang="en-US" altLang="bg-BG"/>
              <a:pPr>
                <a:defRPr/>
              </a:pPr>
              <a:t>‹#›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1249318506"/>
      </p:ext>
    </p:extLst>
  </p:cSld>
  <p:clrMapOvr>
    <a:masterClrMapping/>
  </p:clrMapOvr>
  <p:transition spd="slow">
    <p:pull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D78CA9-602B-42DD-AC5B-234402B016A2}" type="slidenum">
              <a:rPr lang="en-US" altLang="bg-BG"/>
              <a:pPr>
                <a:defRPr/>
              </a:pPr>
              <a:t>‹#›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2289276385"/>
      </p:ext>
    </p:extLst>
  </p:cSld>
  <p:clrMapOvr>
    <a:masterClrMapping/>
  </p:clrMapOvr>
  <p:transition spd="slow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9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EDB6B3-DCA0-42EB-8C54-B4F79EAC79A5}" type="slidenum">
              <a:rPr lang="en-US" altLang="bg-BG"/>
              <a:pPr>
                <a:defRPr/>
              </a:pPr>
              <a:t>‹#›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3230410168"/>
      </p:ext>
    </p:extLst>
  </p:cSld>
  <p:clrMapOvr>
    <a:masterClrMapping/>
  </p:clrMapOvr>
  <p:transition spd="slow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6851F0-310D-4C9E-B331-2B2AAC2A9464}" type="slidenum">
              <a:rPr lang="en-US" altLang="bg-BG"/>
              <a:pPr>
                <a:defRPr/>
              </a:pPr>
              <a:t>‹#›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3473727092"/>
      </p:ext>
    </p:extLst>
  </p:cSld>
  <p:clrMapOvr>
    <a:masterClrMapping/>
  </p:clrMapOvr>
  <p:transition spd="slow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CA5D93-4A55-44E3-84FD-BFF365062343}" type="slidenum">
              <a:rPr lang="en-US" altLang="bg-BG"/>
              <a:pPr>
                <a:defRPr/>
              </a:pPr>
              <a:t>‹#›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3005382223"/>
      </p:ext>
    </p:extLst>
  </p:cSld>
  <p:clrMapOvr>
    <a:masterClrMapping/>
  </p:clrMapOvr>
  <p:transition spd="slow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02EFC9-0ECD-4437-BE31-6E3ECA828E7B}" type="slidenum">
              <a:rPr lang="en-US" altLang="bg-BG"/>
              <a:pPr>
                <a:defRPr/>
              </a:pPr>
              <a:t>‹#›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1050348088"/>
      </p:ext>
    </p:extLst>
  </p:cSld>
  <p:clrMapOvr>
    <a:masterClrMapping/>
  </p:clrMapOvr>
  <p:transition spd="slow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bg-BG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55C905-3C1F-436A-8893-3E9072AA6FC3}" type="slidenum">
              <a:rPr lang="en-US" altLang="bg-BG"/>
              <a:pPr>
                <a:defRPr/>
              </a:pPr>
              <a:t>‹#›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3250200325"/>
      </p:ext>
    </p:extLst>
  </p:cSld>
  <p:clrMapOvr>
    <a:masterClrMapping/>
  </p:clrMapOvr>
  <p:transition spd="slow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1033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>
                <a:gd name="T0" fmla="*/ 0 w 5184"/>
                <a:gd name="T1" fmla="*/ 3159 h 3159"/>
                <a:gd name="T2" fmla="*/ 5737 w 5184"/>
                <a:gd name="T3" fmla="*/ 3159 h 3159"/>
                <a:gd name="T4" fmla="*/ 5737 w 5184"/>
                <a:gd name="T5" fmla="*/ 0 h 3159"/>
                <a:gd name="T6" fmla="*/ 0 w 5184"/>
                <a:gd name="T7" fmla="*/ 0 h 3159"/>
                <a:gd name="T8" fmla="*/ 0 w 5184"/>
                <a:gd name="T9" fmla="*/ 3159 h 3159"/>
                <a:gd name="T10" fmla="*/ 0 w 5184"/>
                <a:gd name="T11" fmla="*/ 3159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bg-BG"/>
            </a:p>
          </p:txBody>
        </p:sp>
        <p:sp>
          <p:nvSpPr>
            <p:cNvPr id="1034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>
                <a:gd name="T0" fmla="*/ 0 w 556"/>
                <a:gd name="T1" fmla="*/ 0 h 3159"/>
                <a:gd name="T2" fmla="*/ 0 w 556"/>
                <a:gd name="T3" fmla="*/ 3159 h 3159"/>
                <a:gd name="T4" fmla="*/ 622 w 556"/>
                <a:gd name="T5" fmla="*/ 3159 h 3159"/>
                <a:gd name="T6" fmla="*/ 622 w 556"/>
                <a:gd name="T7" fmla="*/ 0 h 3159"/>
                <a:gd name="T8" fmla="*/ 0 w 556"/>
                <a:gd name="T9" fmla="*/ 0 h 3159"/>
                <a:gd name="T10" fmla="*/ 0 w 556"/>
                <a:gd name="T11" fmla="*/ 0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bg-BG"/>
            </a:p>
          </p:txBody>
        </p:sp>
        <p:grpSp>
          <p:nvGrpSpPr>
            <p:cNvPr id="1035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1036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bg-BG"/>
              </a:p>
            </p:txBody>
          </p:sp>
          <p:sp>
            <p:nvSpPr>
              <p:cNvPr id="1037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bg-BG"/>
              </a:p>
            </p:txBody>
          </p:sp>
          <p:sp>
            <p:nvSpPr>
              <p:cNvPr id="1038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5243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5243 w 4724"/>
                  <a:gd name="T7" fmla="*/ 12 h 12"/>
                  <a:gd name="T8" fmla="*/ 5243 w 4724"/>
                  <a:gd name="T9" fmla="*/ 0 h 12"/>
                  <a:gd name="T10" fmla="*/ 5243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bg-BG"/>
              </a:p>
            </p:txBody>
          </p:sp>
          <p:sp>
            <p:nvSpPr>
              <p:cNvPr id="1039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bg-BG"/>
              </a:p>
            </p:txBody>
          </p:sp>
          <p:sp>
            <p:nvSpPr>
              <p:cNvPr id="1040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bg-BG"/>
              </a:p>
            </p:txBody>
          </p:sp>
          <p:sp>
            <p:nvSpPr>
              <p:cNvPr id="19467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>
                  <a:gd name="T0" fmla="*/ 0 w 12"/>
                  <a:gd name="T1" fmla="*/ 0 h 420"/>
                  <a:gd name="T2" fmla="*/ 0 w 12"/>
                  <a:gd name="T3" fmla="*/ 420 h 420"/>
                  <a:gd name="T4" fmla="*/ 12 w 12"/>
                  <a:gd name="T5" fmla="*/ 420 h 420"/>
                  <a:gd name="T6" fmla="*/ 12 w 12"/>
                  <a:gd name="T7" fmla="*/ 0 h 420"/>
                  <a:gd name="T8" fmla="*/ 0 w 12"/>
                  <a:gd name="T9" fmla="*/ 0 h 420"/>
                  <a:gd name="T10" fmla="*/ 0 w 12"/>
                  <a:gd name="T11" fmla="*/ 0 h 4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bg-BG"/>
              </a:p>
            </p:txBody>
          </p:sp>
          <p:sp>
            <p:nvSpPr>
              <p:cNvPr id="1042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>
                  <a:gd name="T0" fmla="*/ 0 w 251"/>
                  <a:gd name="T1" fmla="*/ 0 h 12"/>
                  <a:gd name="T2" fmla="*/ 0 w 251"/>
                  <a:gd name="T3" fmla="*/ 12 h 12"/>
                  <a:gd name="T4" fmla="*/ 16072199 w 251"/>
                  <a:gd name="T5" fmla="*/ 12 h 12"/>
                  <a:gd name="T6" fmla="*/ 16072199 w 251"/>
                  <a:gd name="T7" fmla="*/ 0 h 12"/>
                  <a:gd name="T8" fmla="*/ 0 w 251"/>
                  <a:gd name="T9" fmla="*/ 0 h 12"/>
                  <a:gd name="T10" fmla="*/ 0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bg-BG"/>
              </a:p>
            </p:txBody>
          </p:sp>
          <p:sp>
            <p:nvSpPr>
              <p:cNvPr id="1043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>
                  <a:gd name="T0" fmla="*/ 284 w 251"/>
                  <a:gd name="T1" fmla="*/ 0 h 12"/>
                  <a:gd name="T2" fmla="*/ 0 w 251"/>
                  <a:gd name="T3" fmla="*/ 0 h 12"/>
                  <a:gd name="T4" fmla="*/ 0 w 251"/>
                  <a:gd name="T5" fmla="*/ 12 h 12"/>
                  <a:gd name="T6" fmla="*/ 284 w 251"/>
                  <a:gd name="T7" fmla="*/ 12 h 12"/>
                  <a:gd name="T8" fmla="*/ 284 w 251"/>
                  <a:gd name="T9" fmla="*/ 0 h 12"/>
                  <a:gd name="T10" fmla="*/ 284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bg-BG"/>
              </a:p>
            </p:txBody>
          </p:sp>
          <p:sp>
            <p:nvSpPr>
              <p:cNvPr id="19470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>
                  <a:gd name="T0" fmla="*/ 0 w 418"/>
                  <a:gd name="T1" fmla="*/ 0 h 12"/>
                  <a:gd name="T2" fmla="*/ 0 w 418"/>
                  <a:gd name="T3" fmla="*/ 12 h 12"/>
                  <a:gd name="T4" fmla="*/ 418 w 418"/>
                  <a:gd name="T5" fmla="*/ 12 h 12"/>
                  <a:gd name="T6" fmla="*/ 418 w 418"/>
                  <a:gd name="T7" fmla="*/ 0 h 12"/>
                  <a:gd name="T8" fmla="*/ 0 w 418"/>
                  <a:gd name="T9" fmla="*/ 0 h 12"/>
                  <a:gd name="T10" fmla="*/ 0 w 418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bg-BG"/>
              </a:p>
            </p:txBody>
          </p:sp>
        </p:grpSp>
      </p:grpSp>
      <p:sp>
        <p:nvSpPr>
          <p:cNvPr id="19471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bg-BG" smtClean="0"/>
              <a:t>Щракнете, за да редактирате стила на заглавието в образеца</a:t>
            </a:r>
          </a:p>
        </p:txBody>
      </p:sp>
      <p:sp>
        <p:nvSpPr>
          <p:cNvPr id="19472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en-US" altLang="bg-BG" smtClean="0"/>
              <a:t>Второ ниво</a:t>
            </a:r>
          </a:p>
          <a:p>
            <a:pPr lvl="2"/>
            <a:r>
              <a:rPr lang="en-US" altLang="bg-BG" smtClean="0"/>
              <a:t>Трето ниво</a:t>
            </a:r>
          </a:p>
          <a:p>
            <a:pPr lvl="3"/>
            <a:r>
              <a:rPr lang="en-US" altLang="bg-BG" smtClean="0"/>
              <a:t>Четвърто ниво</a:t>
            </a:r>
          </a:p>
          <a:p>
            <a:pPr lvl="4"/>
            <a:r>
              <a:rPr lang="en-US" altLang="bg-BG" smtClean="0"/>
              <a:t>Пето ниво</a:t>
            </a:r>
          </a:p>
        </p:txBody>
      </p:sp>
      <p:sp>
        <p:nvSpPr>
          <p:cNvPr id="19473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19474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19475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51CA7E28-A5E3-4BE9-A2A5-49B2BD31E72E}" type="slidenum">
              <a:rPr lang="en-US" altLang="bg-BG"/>
              <a:pPr>
                <a:defRPr/>
              </a:pPr>
              <a:t>‹#›</a:t>
            </a:fld>
            <a:endParaRPr lang="en-US" altLang="bg-BG"/>
          </a:p>
        </p:txBody>
      </p:sp>
      <p:pic>
        <p:nvPicPr>
          <p:cNvPr id="1032" name="Picture 2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4125" r:id="rId1"/>
    <p:sldLayoutId id="2147484085" r:id="rId2"/>
    <p:sldLayoutId id="2147484086" r:id="rId3"/>
    <p:sldLayoutId id="2147484087" r:id="rId4"/>
    <p:sldLayoutId id="2147484088" r:id="rId5"/>
    <p:sldLayoutId id="2147484089" r:id="rId6"/>
    <p:sldLayoutId id="2147484090" r:id="rId7"/>
    <p:sldLayoutId id="2147484091" r:id="rId8"/>
    <p:sldLayoutId id="2147484092" r:id="rId9"/>
    <p:sldLayoutId id="2147484093" r:id="rId10"/>
    <p:sldLayoutId id="2147484094" r:id="rId11"/>
  </p:sldLayoutIdLst>
  <p:transition spd="slow">
    <p:pull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2057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>
                <a:gd name="T0" fmla="*/ 0 w 5184"/>
                <a:gd name="T1" fmla="*/ 3159 h 3159"/>
                <a:gd name="T2" fmla="*/ 5581 w 5184"/>
                <a:gd name="T3" fmla="*/ 3159 h 3159"/>
                <a:gd name="T4" fmla="*/ 5581 w 5184"/>
                <a:gd name="T5" fmla="*/ 0 h 3159"/>
                <a:gd name="T6" fmla="*/ 0 w 5184"/>
                <a:gd name="T7" fmla="*/ 0 h 3159"/>
                <a:gd name="T8" fmla="*/ 0 w 5184"/>
                <a:gd name="T9" fmla="*/ 3159 h 3159"/>
                <a:gd name="T10" fmla="*/ 0 w 5184"/>
                <a:gd name="T11" fmla="*/ 3159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bg-BG"/>
            </a:p>
          </p:txBody>
        </p:sp>
        <p:sp>
          <p:nvSpPr>
            <p:cNvPr id="2058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>
                <a:gd name="T0" fmla="*/ 0 w 556"/>
                <a:gd name="T1" fmla="*/ 0 h 3159"/>
                <a:gd name="T2" fmla="*/ 0 w 556"/>
                <a:gd name="T3" fmla="*/ 3159 h 3159"/>
                <a:gd name="T4" fmla="*/ 604 w 556"/>
                <a:gd name="T5" fmla="*/ 3159 h 3159"/>
                <a:gd name="T6" fmla="*/ 604 w 556"/>
                <a:gd name="T7" fmla="*/ 0 h 3159"/>
                <a:gd name="T8" fmla="*/ 0 w 556"/>
                <a:gd name="T9" fmla="*/ 0 h 3159"/>
                <a:gd name="T10" fmla="*/ 0 w 556"/>
                <a:gd name="T11" fmla="*/ 0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bg-BG"/>
            </a:p>
          </p:txBody>
        </p:sp>
        <p:grpSp>
          <p:nvGrpSpPr>
            <p:cNvPr id="2059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2060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bg-BG"/>
              </a:p>
            </p:txBody>
          </p:sp>
          <p:sp>
            <p:nvSpPr>
              <p:cNvPr id="2061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bg-BG"/>
              </a:p>
            </p:txBody>
          </p:sp>
          <p:sp>
            <p:nvSpPr>
              <p:cNvPr id="2062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5097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5097 w 4724"/>
                  <a:gd name="T7" fmla="*/ 12 h 12"/>
                  <a:gd name="T8" fmla="*/ 5097 w 4724"/>
                  <a:gd name="T9" fmla="*/ 0 h 12"/>
                  <a:gd name="T10" fmla="*/ 5097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bg-BG"/>
              </a:p>
            </p:txBody>
          </p:sp>
          <p:sp>
            <p:nvSpPr>
              <p:cNvPr id="2063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bg-BG"/>
              </a:p>
            </p:txBody>
          </p:sp>
          <p:sp>
            <p:nvSpPr>
              <p:cNvPr id="2064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bg-BG"/>
              </a:p>
            </p:txBody>
          </p:sp>
          <p:sp>
            <p:nvSpPr>
              <p:cNvPr id="19467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>
                  <a:gd name="T0" fmla="*/ 0 w 12"/>
                  <a:gd name="T1" fmla="*/ 0 h 420"/>
                  <a:gd name="T2" fmla="*/ 0 w 12"/>
                  <a:gd name="T3" fmla="*/ 420 h 420"/>
                  <a:gd name="T4" fmla="*/ 12 w 12"/>
                  <a:gd name="T5" fmla="*/ 420 h 420"/>
                  <a:gd name="T6" fmla="*/ 12 w 12"/>
                  <a:gd name="T7" fmla="*/ 0 h 420"/>
                  <a:gd name="T8" fmla="*/ 0 w 12"/>
                  <a:gd name="T9" fmla="*/ 0 h 420"/>
                  <a:gd name="T10" fmla="*/ 0 w 12"/>
                  <a:gd name="T11" fmla="*/ 0 h 4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bg-BG">
                  <a:solidFill>
                    <a:srgbClr val="FFFFFF"/>
                  </a:solidFill>
                </a:endParaRPr>
              </a:p>
            </p:txBody>
          </p:sp>
          <p:sp>
            <p:nvSpPr>
              <p:cNvPr id="2066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>
                  <a:gd name="T0" fmla="*/ 0 w 251"/>
                  <a:gd name="T1" fmla="*/ 0 h 12"/>
                  <a:gd name="T2" fmla="*/ 0 w 251"/>
                  <a:gd name="T3" fmla="*/ 12 h 12"/>
                  <a:gd name="T4" fmla="*/ 785914 w 251"/>
                  <a:gd name="T5" fmla="*/ 12 h 12"/>
                  <a:gd name="T6" fmla="*/ 785914 w 251"/>
                  <a:gd name="T7" fmla="*/ 0 h 12"/>
                  <a:gd name="T8" fmla="*/ 0 w 251"/>
                  <a:gd name="T9" fmla="*/ 0 h 12"/>
                  <a:gd name="T10" fmla="*/ 0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bg-BG"/>
              </a:p>
            </p:txBody>
          </p:sp>
          <p:sp>
            <p:nvSpPr>
              <p:cNvPr id="2067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>
                  <a:gd name="T0" fmla="*/ 275 w 251"/>
                  <a:gd name="T1" fmla="*/ 0 h 12"/>
                  <a:gd name="T2" fmla="*/ 0 w 251"/>
                  <a:gd name="T3" fmla="*/ 0 h 12"/>
                  <a:gd name="T4" fmla="*/ 0 w 251"/>
                  <a:gd name="T5" fmla="*/ 12 h 12"/>
                  <a:gd name="T6" fmla="*/ 275 w 251"/>
                  <a:gd name="T7" fmla="*/ 12 h 12"/>
                  <a:gd name="T8" fmla="*/ 275 w 251"/>
                  <a:gd name="T9" fmla="*/ 0 h 12"/>
                  <a:gd name="T10" fmla="*/ 275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bg-BG"/>
              </a:p>
            </p:txBody>
          </p:sp>
          <p:sp>
            <p:nvSpPr>
              <p:cNvPr id="19470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>
                  <a:gd name="T0" fmla="*/ 0 w 418"/>
                  <a:gd name="T1" fmla="*/ 0 h 12"/>
                  <a:gd name="T2" fmla="*/ 0 w 418"/>
                  <a:gd name="T3" fmla="*/ 12 h 12"/>
                  <a:gd name="T4" fmla="*/ 418 w 418"/>
                  <a:gd name="T5" fmla="*/ 12 h 12"/>
                  <a:gd name="T6" fmla="*/ 418 w 418"/>
                  <a:gd name="T7" fmla="*/ 0 h 12"/>
                  <a:gd name="T8" fmla="*/ 0 w 418"/>
                  <a:gd name="T9" fmla="*/ 0 h 12"/>
                  <a:gd name="T10" fmla="*/ 0 w 418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bg-BG">
                  <a:solidFill>
                    <a:srgbClr val="FFFFFF"/>
                  </a:solidFill>
                </a:endParaRPr>
              </a:p>
            </p:txBody>
          </p:sp>
        </p:grpSp>
      </p:grpSp>
      <p:sp>
        <p:nvSpPr>
          <p:cNvPr id="19471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bg-BG" smtClean="0"/>
              <a:t>Щракнете, за да редактирате стила на заглавието в образеца</a:t>
            </a:r>
          </a:p>
        </p:txBody>
      </p:sp>
      <p:sp>
        <p:nvSpPr>
          <p:cNvPr id="19472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en-US" altLang="bg-BG" smtClean="0"/>
              <a:t>Второ ниво</a:t>
            </a:r>
          </a:p>
          <a:p>
            <a:pPr lvl="2"/>
            <a:r>
              <a:rPr lang="en-US" altLang="bg-BG" smtClean="0"/>
              <a:t>Трето ниво</a:t>
            </a:r>
          </a:p>
          <a:p>
            <a:pPr lvl="3"/>
            <a:r>
              <a:rPr lang="en-US" altLang="bg-BG" smtClean="0"/>
              <a:t>Четвърто ниво</a:t>
            </a:r>
          </a:p>
          <a:p>
            <a:pPr lvl="4"/>
            <a:r>
              <a:rPr lang="en-US" altLang="bg-BG" smtClean="0"/>
              <a:t>Пето ниво</a:t>
            </a:r>
          </a:p>
        </p:txBody>
      </p:sp>
      <p:sp>
        <p:nvSpPr>
          <p:cNvPr id="19473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19474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19475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4504AEF9-7B91-468E-BDA0-A93B90125830}" type="slidenum">
              <a:rPr lang="en-US" altLang="bg-BG"/>
              <a:pPr>
                <a:defRPr/>
              </a:pPr>
              <a:t>‹#›</a:t>
            </a:fld>
            <a:endParaRPr lang="en-US" altLang="bg-BG"/>
          </a:p>
        </p:txBody>
      </p:sp>
      <p:pic>
        <p:nvPicPr>
          <p:cNvPr id="2056" name="Picture 2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4126" r:id="rId1"/>
    <p:sldLayoutId id="2147484095" r:id="rId2"/>
    <p:sldLayoutId id="2147484096" r:id="rId3"/>
    <p:sldLayoutId id="2147484097" r:id="rId4"/>
    <p:sldLayoutId id="2147484098" r:id="rId5"/>
    <p:sldLayoutId id="2147484099" r:id="rId6"/>
    <p:sldLayoutId id="2147484100" r:id="rId7"/>
    <p:sldLayoutId id="2147484101" r:id="rId8"/>
    <p:sldLayoutId id="2147484102" r:id="rId9"/>
    <p:sldLayoutId id="2147484103" r:id="rId10"/>
    <p:sldLayoutId id="2147484104" r:id="rId11"/>
  </p:sldLayoutIdLst>
  <p:transition spd="slow">
    <p:pull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3081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>
                <a:gd name="T0" fmla="*/ 0 w 5184"/>
                <a:gd name="T1" fmla="*/ 3159 h 3159"/>
                <a:gd name="T2" fmla="*/ 5581 w 5184"/>
                <a:gd name="T3" fmla="*/ 3159 h 3159"/>
                <a:gd name="T4" fmla="*/ 5581 w 5184"/>
                <a:gd name="T5" fmla="*/ 0 h 3159"/>
                <a:gd name="T6" fmla="*/ 0 w 5184"/>
                <a:gd name="T7" fmla="*/ 0 h 3159"/>
                <a:gd name="T8" fmla="*/ 0 w 5184"/>
                <a:gd name="T9" fmla="*/ 3159 h 3159"/>
                <a:gd name="T10" fmla="*/ 0 w 5184"/>
                <a:gd name="T11" fmla="*/ 3159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bg-BG"/>
            </a:p>
          </p:txBody>
        </p:sp>
        <p:sp>
          <p:nvSpPr>
            <p:cNvPr id="3082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>
                <a:gd name="T0" fmla="*/ 0 w 556"/>
                <a:gd name="T1" fmla="*/ 0 h 3159"/>
                <a:gd name="T2" fmla="*/ 0 w 556"/>
                <a:gd name="T3" fmla="*/ 3159 h 3159"/>
                <a:gd name="T4" fmla="*/ 604 w 556"/>
                <a:gd name="T5" fmla="*/ 3159 h 3159"/>
                <a:gd name="T6" fmla="*/ 604 w 556"/>
                <a:gd name="T7" fmla="*/ 0 h 3159"/>
                <a:gd name="T8" fmla="*/ 0 w 556"/>
                <a:gd name="T9" fmla="*/ 0 h 3159"/>
                <a:gd name="T10" fmla="*/ 0 w 556"/>
                <a:gd name="T11" fmla="*/ 0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bg-BG"/>
            </a:p>
          </p:txBody>
        </p:sp>
        <p:grpSp>
          <p:nvGrpSpPr>
            <p:cNvPr id="3083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3084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bg-BG"/>
              </a:p>
            </p:txBody>
          </p:sp>
          <p:sp>
            <p:nvSpPr>
              <p:cNvPr id="3085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bg-BG"/>
              </a:p>
            </p:txBody>
          </p:sp>
          <p:sp>
            <p:nvSpPr>
              <p:cNvPr id="3086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5097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5097 w 4724"/>
                  <a:gd name="T7" fmla="*/ 12 h 12"/>
                  <a:gd name="T8" fmla="*/ 5097 w 4724"/>
                  <a:gd name="T9" fmla="*/ 0 h 12"/>
                  <a:gd name="T10" fmla="*/ 5097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bg-BG"/>
              </a:p>
            </p:txBody>
          </p:sp>
          <p:sp>
            <p:nvSpPr>
              <p:cNvPr id="3087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bg-BG"/>
              </a:p>
            </p:txBody>
          </p:sp>
          <p:sp>
            <p:nvSpPr>
              <p:cNvPr id="3088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bg-BG"/>
              </a:p>
            </p:txBody>
          </p:sp>
          <p:sp>
            <p:nvSpPr>
              <p:cNvPr id="19467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>
                  <a:gd name="T0" fmla="*/ 0 w 12"/>
                  <a:gd name="T1" fmla="*/ 0 h 420"/>
                  <a:gd name="T2" fmla="*/ 0 w 12"/>
                  <a:gd name="T3" fmla="*/ 420 h 420"/>
                  <a:gd name="T4" fmla="*/ 12 w 12"/>
                  <a:gd name="T5" fmla="*/ 420 h 420"/>
                  <a:gd name="T6" fmla="*/ 12 w 12"/>
                  <a:gd name="T7" fmla="*/ 0 h 420"/>
                  <a:gd name="T8" fmla="*/ 0 w 12"/>
                  <a:gd name="T9" fmla="*/ 0 h 420"/>
                  <a:gd name="T10" fmla="*/ 0 w 12"/>
                  <a:gd name="T11" fmla="*/ 0 h 4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bg-BG">
                  <a:solidFill>
                    <a:srgbClr val="FFFFFF"/>
                  </a:solidFill>
                </a:endParaRPr>
              </a:p>
            </p:txBody>
          </p:sp>
          <p:sp>
            <p:nvSpPr>
              <p:cNvPr id="3090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>
                  <a:gd name="T0" fmla="*/ 0 w 251"/>
                  <a:gd name="T1" fmla="*/ 0 h 12"/>
                  <a:gd name="T2" fmla="*/ 0 w 251"/>
                  <a:gd name="T3" fmla="*/ 12 h 12"/>
                  <a:gd name="T4" fmla="*/ 785914 w 251"/>
                  <a:gd name="T5" fmla="*/ 12 h 12"/>
                  <a:gd name="T6" fmla="*/ 785914 w 251"/>
                  <a:gd name="T7" fmla="*/ 0 h 12"/>
                  <a:gd name="T8" fmla="*/ 0 w 251"/>
                  <a:gd name="T9" fmla="*/ 0 h 12"/>
                  <a:gd name="T10" fmla="*/ 0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bg-BG"/>
              </a:p>
            </p:txBody>
          </p:sp>
          <p:sp>
            <p:nvSpPr>
              <p:cNvPr id="3091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>
                  <a:gd name="T0" fmla="*/ 275 w 251"/>
                  <a:gd name="T1" fmla="*/ 0 h 12"/>
                  <a:gd name="T2" fmla="*/ 0 w 251"/>
                  <a:gd name="T3" fmla="*/ 0 h 12"/>
                  <a:gd name="T4" fmla="*/ 0 w 251"/>
                  <a:gd name="T5" fmla="*/ 12 h 12"/>
                  <a:gd name="T6" fmla="*/ 275 w 251"/>
                  <a:gd name="T7" fmla="*/ 12 h 12"/>
                  <a:gd name="T8" fmla="*/ 275 w 251"/>
                  <a:gd name="T9" fmla="*/ 0 h 12"/>
                  <a:gd name="T10" fmla="*/ 275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bg-BG"/>
              </a:p>
            </p:txBody>
          </p:sp>
          <p:sp>
            <p:nvSpPr>
              <p:cNvPr id="19470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>
                  <a:gd name="T0" fmla="*/ 0 w 418"/>
                  <a:gd name="T1" fmla="*/ 0 h 12"/>
                  <a:gd name="T2" fmla="*/ 0 w 418"/>
                  <a:gd name="T3" fmla="*/ 12 h 12"/>
                  <a:gd name="T4" fmla="*/ 418 w 418"/>
                  <a:gd name="T5" fmla="*/ 12 h 12"/>
                  <a:gd name="T6" fmla="*/ 418 w 418"/>
                  <a:gd name="T7" fmla="*/ 0 h 12"/>
                  <a:gd name="T8" fmla="*/ 0 w 418"/>
                  <a:gd name="T9" fmla="*/ 0 h 12"/>
                  <a:gd name="T10" fmla="*/ 0 w 418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bg-BG">
                  <a:solidFill>
                    <a:srgbClr val="FFFFFF"/>
                  </a:solidFill>
                </a:endParaRPr>
              </a:p>
            </p:txBody>
          </p:sp>
        </p:grpSp>
      </p:grpSp>
      <p:sp>
        <p:nvSpPr>
          <p:cNvPr id="19471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bg-BG" smtClean="0"/>
              <a:t>Щракнете, за да редактирате стила на заглавието в образеца</a:t>
            </a:r>
          </a:p>
        </p:txBody>
      </p:sp>
      <p:sp>
        <p:nvSpPr>
          <p:cNvPr id="19472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en-US" altLang="bg-BG" smtClean="0"/>
              <a:t>Второ ниво</a:t>
            </a:r>
          </a:p>
          <a:p>
            <a:pPr lvl="2"/>
            <a:r>
              <a:rPr lang="en-US" altLang="bg-BG" smtClean="0"/>
              <a:t>Трето ниво</a:t>
            </a:r>
          </a:p>
          <a:p>
            <a:pPr lvl="3"/>
            <a:r>
              <a:rPr lang="en-US" altLang="bg-BG" smtClean="0"/>
              <a:t>Четвърто ниво</a:t>
            </a:r>
          </a:p>
          <a:p>
            <a:pPr lvl="4"/>
            <a:r>
              <a:rPr lang="en-US" altLang="bg-BG" smtClean="0"/>
              <a:t>Пето ниво</a:t>
            </a:r>
          </a:p>
        </p:txBody>
      </p:sp>
      <p:sp>
        <p:nvSpPr>
          <p:cNvPr id="19473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19474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19475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2D1C5854-B938-4E11-ACDF-DF9F766E8C44}" type="slidenum">
              <a:rPr lang="en-US" altLang="bg-BG"/>
              <a:pPr>
                <a:defRPr/>
              </a:pPr>
              <a:t>‹#›</a:t>
            </a:fld>
            <a:endParaRPr lang="en-US" altLang="bg-BG"/>
          </a:p>
        </p:txBody>
      </p:sp>
      <p:pic>
        <p:nvPicPr>
          <p:cNvPr id="3080" name="Picture 2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4127" r:id="rId1"/>
    <p:sldLayoutId id="2147484105" r:id="rId2"/>
    <p:sldLayoutId id="2147484106" r:id="rId3"/>
    <p:sldLayoutId id="2147484107" r:id="rId4"/>
    <p:sldLayoutId id="2147484108" r:id="rId5"/>
    <p:sldLayoutId id="2147484109" r:id="rId6"/>
    <p:sldLayoutId id="2147484110" r:id="rId7"/>
    <p:sldLayoutId id="2147484111" r:id="rId8"/>
    <p:sldLayoutId id="2147484112" r:id="rId9"/>
    <p:sldLayoutId id="2147484113" r:id="rId10"/>
    <p:sldLayoutId id="2147484114" r:id="rId11"/>
  </p:sldLayoutIdLst>
  <p:transition spd="slow">
    <p:pull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4105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>
                <a:gd name="T0" fmla="*/ 0 w 5184"/>
                <a:gd name="T1" fmla="*/ 3159 h 3159"/>
                <a:gd name="T2" fmla="*/ 5581 w 5184"/>
                <a:gd name="T3" fmla="*/ 3159 h 3159"/>
                <a:gd name="T4" fmla="*/ 5581 w 5184"/>
                <a:gd name="T5" fmla="*/ 0 h 3159"/>
                <a:gd name="T6" fmla="*/ 0 w 5184"/>
                <a:gd name="T7" fmla="*/ 0 h 3159"/>
                <a:gd name="T8" fmla="*/ 0 w 5184"/>
                <a:gd name="T9" fmla="*/ 3159 h 3159"/>
                <a:gd name="T10" fmla="*/ 0 w 5184"/>
                <a:gd name="T11" fmla="*/ 3159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bg-BG"/>
            </a:p>
          </p:txBody>
        </p:sp>
        <p:sp>
          <p:nvSpPr>
            <p:cNvPr id="4106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>
                <a:gd name="T0" fmla="*/ 0 w 556"/>
                <a:gd name="T1" fmla="*/ 0 h 3159"/>
                <a:gd name="T2" fmla="*/ 0 w 556"/>
                <a:gd name="T3" fmla="*/ 3159 h 3159"/>
                <a:gd name="T4" fmla="*/ 604 w 556"/>
                <a:gd name="T5" fmla="*/ 3159 h 3159"/>
                <a:gd name="T6" fmla="*/ 604 w 556"/>
                <a:gd name="T7" fmla="*/ 0 h 3159"/>
                <a:gd name="T8" fmla="*/ 0 w 556"/>
                <a:gd name="T9" fmla="*/ 0 h 3159"/>
                <a:gd name="T10" fmla="*/ 0 w 556"/>
                <a:gd name="T11" fmla="*/ 0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bg-BG"/>
            </a:p>
          </p:txBody>
        </p:sp>
        <p:grpSp>
          <p:nvGrpSpPr>
            <p:cNvPr id="4107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4108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bg-BG"/>
              </a:p>
            </p:txBody>
          </p:sp>
          <p:sp>
            <p:nvSpPr>
              <p:cNvPr id="4109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bg-BG"/>
              </a:p>
            </p:txBody>
          </p:sp>
          <p:sp>
            <p:nvSpPr>
              <p:cNvPr id="4110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5097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5097 w 4724"/>
                  <a:gd name="T7" fmla="*/ 12 h 12"/>
                  <a:gd name="T8" fmla="*/ 5097 w 4724"/>
                  <a:gd name="T9" fmla="*/ 0 h 12"/>
                  <a:gd name="T10" fmla="*/ 5097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bg-BG"/>
              </a:p>
            </p:txBody>
          </p:sp>
          <p:sp>
            <p:nvSpPr>
              <p:cNvPr id="4111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bg-BG"/>
              </a:p>
            </p:txBody>
          </p:sp>
          <p:sp>
            <p:nvSpPr>
              <p:cNvPr id="4112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bg-BG"/>
              </a:p>
            </p:txBody>
          </p:sp>
          <p:sp>
            <p:nvSpPr>
              <p:cNvPr id="19467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>
                  <a:gd name="T0" fmla="*/ 0 w 12"/>
                  <a:gd name="T1" fmla="*/ 0 h 420"/>
                  <a:gd name="T2" fmla="*/ 0 w 12"/>
                  <a:gd name="T3" fmla="*/ 420 h 420"/>
                  <a:gd name="T4" fmla="*/ 12 w 12"/>
                  <a:gd name="T5" fmla="*/ 420 h 420"/>
                  <a:gd name="T6" fmla="*/ 12 w 12"/>
                  <a:gd name="T7" fmla="*/ 0 h 420"/>
                  <a:gd name="T8" fmla="*/ 0 w 12"/>
                  <a:gd name="T9" fmla="*/ 0 h 420"/>
                  <a:gd name="T10" fmla="*/ 0 w 12"/>
                  <a:gd name="T11" fmla="*/ 0 h 4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bg-BG">
                  <a:solidFill>
                    <a:srgbClr val="FFFFFF"/>
                  </a:solidFill>
                </a:endParaRPr>
              </a:p>
            </p:txBody>
          </p:sp>
          <p:sp>
            <p:nvSpPr>
              <p:cNvPr id="4114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>
                  <a:gd name="T0" fmla="*/ 0 w 251"/>
                  <a:gd name="T1" fmla="*/ 0 h 12"/>
                  <a:gd name="T2" fmla="*/ 0 w 251"/>
                  <a:gd name="T3" fmla="*/ 12 h 12"/>
                  <a:gd name="T4" fmla="*/ 785914 w 251"/>
                  <a:gd name="T5" fmla="*/ 12 h 12"/>
                  <a:gd name="T6" fmla="*/ 785914 w 251"/>
                  <a:gd name="T7" fmla="*/ 0 h 12"/>
                  <a:gd name="T8" fmla="*/ 0 w 251"/>
                  <a:gd name="T9" fmla="*/ 0 h 12"/>
                  <a:gd name="T10" fmla="*/ 0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bg-BG"/>
              </a:p>
            </p:txBody>
          </p:sp>
          <p:sp>
            <p:nvSpPr>
              <p:cNvPr id="4115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>
                  <a:gd name="T0" fmla="*/ 275 w 251"/>
                  <a:gd name="T1" fmla="*/ 0 h 12"/>
                  <a:gd name="T2" fmla="*/ 0 w 251"/>
                  <a:gd name="T3" fmla="*/ 0 h 12"/>
                  <a:gd name="T4" fmla="*/ 0 w 251"/>
                  <a:gd name="T5" fmla="*/ 12 h 12"/>
                  <a:gd name="T6" fmla="*/ 275 w 251"/>
                  <a:gd name="T7" fmla="*/ 12 h 12"/>
                  <a:gd name="T8" fmla="*/ 275 w 251"/>
                  <a:gd name="T9" fmla="*/ 0 h 12"/>
                  <a:gd name="T10" fmla="*/ 275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bg-BG"/>
              </a:p>
            </p:txBody>
          </p:sp>
          <p:sp>
            <p:nvSpPr>
              <p:cNvPr id="19470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>
                  <a:gd name="T0" fmla="*/ 0 w 418"/>
                  <a:gd name="T1" fmla="*/ 0 h 12"/>
                  <a:gd name="T2" fmla="*/ 0 w 418"/>
                  <a:gd name="T3" fmla="*/ 12 h 12"/>
                  <a:gd name="T4" fmla="*/ 418 w 418"/>
                  <a:gd name="T5" fmla="*/ 12 h 12"/>
                  <a:gd name="T6" fmla="*/ 418 w 418"/>
                  <a:gd name="T7" fmla="*/ 0 h 12"/>
                  <a:gd name="T8" fmla="*/ 0 w 418"/>
                  <a:gd name="T9" fmla="*/ 0 h 12"/>
                  <a:gd name="T10" fmla="*/ 0 w 418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bg-BG">
                  <a:solidFill>
                    <a:srgbClr val="FFFFFF"/>
                  </a:solidFill>
                </a:endParaRPr>
              </a:p>
            </p:txBody>
          </p:sp>
        </p:grpSp>
      </p:grpSp>
      <p:sp>
        <p:nvSpPr>
          <p:cNvPr id="19471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bg-BG" smtClean="0"/>
              <a:t>Щракнете, за да редактирате стила на заглавието в образеца</a:t>
            </a:r>
          </a:p>
        </p:txBody>
      </p:sp>
      <p:sp>
        <p:nvSpPr>
          <p:cNvPr id="19472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en-US" altLang="bg-BG" smtClean="0"/>
              <a:t>Второ ниво</a:t>
            </a:r>
          </a:p>
          <a:p>
            <a:pPr lvl="2"/>
            <a:r>
              <a:rPr lang="en-US" altLang="bg-BG" smtClean="0"/>
              <a:t>Трето ниво</a:t>
            </a:r>
          </a:p>
          <a:p>
            <a:pPr lvl="3"/>
            <a:r>
              <a:rPr lang="en-US" altLang="bg-BG" smtClean="0"/>
              <a:t>Четвърто ниво</a:t>
            </a:r>
          </a:p>
          <a:p>
            <a:pPr lvl="4"/>
            <a:r>
              <a:rPr lang="en-US" altLang="bg-BG" smtClean="0"/>
              <a:t>Пето ниво</a:t>
            </a:r>
          </a:p>
        </p:txBody>
      </p:sp>
      <p:sp>
        <p:nvSpPr>
          <p:cNvPr id="19473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19474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19475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305B6366-7758-47FE-B89F-042DDB4073B6}" type="slidenum">
              <a:rPr lang="en-US" altLang="bg-BG"/>
              <a:pPr>
                <a:defRPr/>
              </a:pPr>
              <a:t>‹#›</a:t>
            </a:fld>
            <a:endParaRPr lang="en-US" altLang="bg-BG"/>
          </a:p>
        </p:txBody>
      </p:sp>
      <p:pic>
        <p:nvPicPr>
          <p:cNvPr id="4104" name="Picture 2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4128" r:id="rId1"/>
    <p:sldLayoutId id="2147484115" r:id="rId2"/>
    <p:sldLayoutId id="2147484116" r:id="rId3"/>
    <p:sldLayoutId id="2147484117" r:id="rId4"/>
    <p:sldLayoutId id="2147484118" r:id="rId5"/>
    <p:sldLayoutId id="2147484119" r:id="rId6"/>
    <p:sldLayoutId id="2147484120" r:id="rId7"/>
    <p:sldLayoutId id="2147484121" r:id="rId8"/>
    <p:sldLayoutId id="2147484122" r:id="rId9"/>
    <p:sldLayoutId id="2147484123" r:id="rId10"/>
    <p:sldLayoutId id="2147484124" r:id="rId11"/>
  </p:sldLayoutIdLst>
  <p:transition spd="slow">
    <p:pull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ipacbc-bgrs.eu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terreg.gr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052513"/>
            <a:ext cx="7999412" cy="4691062"/>
          </a:xfrm>
        </p:spPr>
        <p:txBody>
          <a:bodyPr/>
          <a:lstStyle/>
          <a:p>
            <a:pPr marL="0" indent="0" algn="ctr" eaLnBrk="1" hangingPunct="1">
              <a:lnSpc>
                <a:spcPct val="150000"/>
              </a:lnSpc>
              <a:spcBef>
                <a:spcPts val="1200"/>
              </a:spcBef>
              <a:buFont typeface="Wingdings" pitchFamily="2" charset="2"/>
              <a:buNone/>
              <a:defRPr/>
            </a:pPr>
            <a:r>
              <a:rPr lang="bg-BG" sz="2800" b="1" dirty="0" smtClean="0"/>
              <a:t>ГЛАВНА ДИРЕКЦИЯ – УПРАВЛЕНИЕ НА ТЕРИТОРИАЛНОТО СЪТРУДНИЧЕСТВО</a:t>
            </a:r>
          </a:p>
          <a:p>
            <a:pPr marL="0" indent="0" algn="ctr" eaLnBrk="1" hangingPunct="1">
              <a:lnSpc>
                <a:spcPct val="150000"/>
              </a:lnSpc>
              <a:spcBef>
                <a:spcPts val="1200"/>
              </a:spcBef>
              <a:buFont typeface="Wingdings" pitchFamily="2" charset="2"/>
              <a:buNone/>
              <a:defRPr/>
            </a:pPr>
            <a:endParaRPr lang="en-US" sz="2800" b="1" dirty="0" smtClean="0"/>
          </a:p>
          <a:p>
            <a:pPr marL="0" indent="0" algn="ctr" eaLnBrk="1" hangingPunct="1">
              <a:lnSpc>
                <a:spcPct val="150000"/>
              </a:lnSpc>
              <a:spcBef>
                <a:spcPts val="1200"/>
              </a:spcBef>
              <a:buFont typeface="Wingdings" pitchFamily="2" charset="2"/>
              <a:buNone/>
              <a:defRPr/>
            </a:pPr>
            <a:r>
              <a:rPr lang="bg-BG" sz="2400" dirty="0" smtClean="0"/>
              <a:t>ИНФОРМАЦИЯ ОТНОСНО ИЗПЪЛНЕНИЕТО </a:t>
            </a:r>
            <a:r>
              <a:rPr lang="bg-BG" sz="2400" dirty="0"/>
              <a:t>НА ПРОГРАМИТЕ ЗА ТЕРИТОРИАЛНО СЪТРУДНИЧЕСТВО </a:t>
            </a:r>
            <a:r>
              <a:rPr lang="bg-BG" sz="2400" dirty="0" smtClean="0"/>
              <a:t>ПРЕЗ 2016 г. И ПРЕДСТОЯЩИТЕ ПРОЦЕДУРИ ПРЕЗ ПЪРВОТО ПОЛУГОДИЕ НА 2017 г. </a:t>
            </a:r>
            <a:endParaRPr lang="bg-BG" sz="2400" b="1" dirty="0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ChangeArrowheads="1"/>
          </p:cNvSpPr>
          <p:nvPr/>
        </p:nvSpPr>
        <p:spPr bwMode="auto">
          <a:xfrm>
            <a:off x="468313" y="981075"/>
            <a:ext cx="8208962" cy="71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1pPr>
            <a:lvl2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 algn="ctr">
              <a:defRPr/>
            </a:pPr>
            <a:r>
              <a:rPr lang="bg-BG" altLang="bg-BG" sz="2000" dirty="0" smtClean="0">
                <a:solidFill>
                  <a:srgbClr val="EAEAEA"/>
                </a:solidFill>
              </a:rPr>
              <a:t>ПРОГРАМА ЗА МЕЖДУРЕГИОНАЛНО СЪТРУДНИЧЕСТВО</a:t>
            </a:r>
            <a:br>
              <a:rPr lang="bg-BG" altLang="bg-BG" sz="2000" dirty="0" smtClean="0">
                <a:solidFill>
                  <a:srgbClr val="EAEAEA"/>
                </a:solidFill>
              </a:rPr>
            </a:br>
            <a:r>
              <a:rPr lang="bg-BG" altLang="bg-BG" sz="2000" dirty="0" smtClean="0">
                <a:solidFill>
                  <a:srgbClr val="EAEAEA"/>
                </a:solidFill>
              </a:rPr>
              <a:t>ИНТЕРРЕГ </a:t>
            </a:r>
            <a:r>
              <a:rPr lang="bg-BG" altLang="bg-BG" sz="2000" dirty="0">
                <a:solidFill>
                  <a:srgbClr val="EAEAEA"/>
                </a:solidFill>
              </a:rPr>
              <a:t>ЕВРОПА 2014-2020 </a:t>
            </a:r>
            <a:endParaRPr lang="bg-BG" altLang="bg-BG" sz="2000" dirty="0" smtClean="0">
              <a:solidFill>
                <a:srgbClr val="EAEAEA"/>
              </a:solidFill>
              <a:cs typeface="Times New Roman" pitchFamily="18" charset="0"/>
            </a:endParaRPr>
          </a:p>
        </p:txBody>
      </p:sp>
      <p:sp>
        <p:nvSpPr>
          <p:cNvPr id="145411" name="Rectangle 3"/>
          <p:cNvSpPr>
            <a:spLocks noChangeArrowheads="1"/>
          </p:cNvSpPr>
          <p:nvPr/>
        </p:nvSpPr>
        <p:spPr bwMode="auto">
          <a:xfrm>
            <a:off x="4500563" y="2205038"/>
            <a:ext cx="4319587" cy="289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defRPr/>
            </a:pPr>
            <a:r>
              <a:rPr lang="bg-BG" altLang="bg-BG" sz="1400" b="1" dirty="0">
                <a:solidFill>
                  <a:srgbClr val="EAEAEA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ИЗБИРАЕМА ОБЛАСТ:</a:t>
            </a:r>
          </a:p>
          <a:p>
            <a:pPr algn="l">
              <a:defRPr/>
            </a:pPr>
            <a:endParaRPr lang="en-US" altLang="bg-BG" sz="1400" b="1" dirty="0">
              <a:solidFill>
                <a:srgbClr val="FFFFFF"/>
              </a:solidFill>
            </a:endParaRPr>
          </a:p>
          <a:p>
            <a:pPr algn="l">
              <a:defRPr/>
            </a:pPr>
            <a:r>
              <a:rPr lang="bg-BG" altLang="bg-BG" sz="1400" b="1" dirty="0">
                <a:solidFill>
                  <a:srgbClr val="EAEAEA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30 ДЪРЖАВИ : </a:t>
            </a:r>
          </a:p>
          <a:p>
            <a:pPr algn="l">
              <a:defRPr/>
            </a:pPr>
            <a:r>
              <a:rPr lang="en-US" altLang="bg-BG" sz="1400" b="1" dirty="0">
                <a:solidFill>
                  <a:srgbClr val="CCFFFF"/>
                </a:solidFill>
              </a:rPr>
              <a:t>EU-28</a:t>
            </a:r>
            <a:r>
              <a:rPr lang="bg-BG" altLang="bg-BG" sz="1400" b="1" dirty="0">
                <a:solidFill>
                  <a:srgbClr val="CCFFFF"/>
                </a:solidFill>
              </a:rPr>
              <a:t>, </a:t>
            </a:r>
            <a:r>
              <a:rPr lang="sr-Cyrl-CS" altLang="bg-BG" sz="1400" b="1" dirty="0">
                <a:solidFill>
                  <a:srgbClr val="CCFFFF"/>
                </a:solidFill>
              </a:rPr>
              <a:t>НОРВЕГИЯ И ШВЕЙЦАРИЯ</a:t>
            </a:r>
            <a:endParaRPr lang="bg-BG" altLang="bg-BG" sz="1400" b="1" dirty="0">
              <a:solidFill>
                <a:srgbClr val="CCFFFF"/>
              </a:solidFill>
            </a:endParaRPr>
          </a:p>
          <a:p>
            <a:pPr algn="l">
              <a:defRPr/>
            </a:pPr>
            <a:endParaRPr lang="bg-BG" altLang="bg-BG" sz="1400" b="1" dirty="0">
              <a:solidFill>
                <a:srgbClr val="CC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>
              <a:defRPr/>
            </a:pPr>
            <a:endParaRPr lang="bg-BG" altLang="bg-BG" sz="1400" b="1" dirty="0">
              <a:solidFill>
                <a:srgbClr val="CC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>
              <a:defRPr/>
            </a:pPr>
            <a:r>
              <a:rPr lang="bg-BG" altLang="bg-BG" sz="1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БЮДЖЕТ – </a:t>
            </a:r>
            <a:r>
              <a:rPr lang="bg-BG" altLang="bg-BG" sz="1400" b="1" dirty="0">
                <a:solidFill>
                  <a:srgbClr val="FFC000"/>
                </a:solidFill>
              </a:rPr>
              <a:t>426 309 5</a:t>
            </a:r>
            <a:r>
              <a:rPr lang="en-US" altLang="bg-BG" sz="1400" b="1" dirty="0">
                <a:solidFill>
                  <a:srgbClr val="FFC000"/>
                </a:solidFill>
              </a:rPr>
              <a:t>50</a:t>
            </a:r>
            <a:r>
              <a:rPr lang="bg-BG" altLang="bg-BG" sz="1400" b="1" dirty="0">
                <a:solidFill>
                  <a:srgbClr val="FFC000"/>
                </a:solidFill>
              </a:rPr>
              <a:t>  евро </a:t>
            </a:r>
            <a:endParaRPr lang="en-US" altLang="bg-BG" sz="1400" b="1" dirty="0">
              <a:solidFill>
                <a:srgbClr val="FFC000"/>
              </a:solidFill>
            </a:endParaRPr>
          </a:p>
          <a:p>
            <a:pPr algn="l">
              <a:defRPr/>
            </a:pPr>
            <a:endParaRPr lang="bg-BG" altLang="bg-BG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>
              <a:defRPr/>
            </a:pPr>
            <a:r>
              <a:rPr lang="bg-BG" altLang="bg-BG" sz="1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УПРАВЛЯВАЩ ОРГАН:</a:t>
            </a:r>
            <a:r>
              <a:rPr lang="en-US" altLang="bg-BG" sz="1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bg-BG" altLang="bg-BG" sz="1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ЛИЛ – ФРАНЦИЯ</a:t>
            </a:r>
          </a:p>
          <a:p>
            <a:pPr algn="l">
              <a:defRPr/>
            </a:pPr>
            <a:endParaRPr lang="bg-BG" altLang="bg-BG" sz="1400" b="1" dirty="0">
              <a:solidFill>
                <a:srgbClr val="FFFFFF"/>
              </a:solidFill>
            </a:endParaRPr>
          </a:p>
          <a:p>
            <a:pPr algn="l">
              <a:defRPr/>
            </a:pPr>
            <a:endParaRPr lang="bg-BG" sz="1400" dirty="0">
              <a:solidFill>
                <a:srgbClr val="FFFF00"/>
              </a:solidFill>
            </a:endParaRPr>
          </a:p>
          <a:p>
            <a:pPr algn="l">
              <a:defRPr/>
            </a:pPr>
            <a:endParaRPr lang="bg-BG" sz="1400" dirty="0">
              <a:solidFill>
                <a:srgbClr val="FFFF00"/>
              </a:solidFill>
            </a:endParaRPr>
          </a:p>
          <a:p>
            <a:pPr algn="l">
              <a:defRPr/>
            </a:pPr>
            <a:r>
              <a:rPr lang="bg-BG" sz="1400" dirty="0">
                <a:solidFill>
                  <a:srgbClr val="FFFF00"/>
                </a:solidFill>
              </a:rPr>
              <a:t>		          </a:t>
            </a:r>
            <a:r>
              <a:rPr lang="en-US" sz="1400" b="1" dirty="0">
                <a:solidFill>
                  <a:srgbClr val="FFC000"/>
                </a:solidFill>
              </a:rPr>
              <a:t>www.interreg4c.eu</a:t>
            </a:r>
            <a:endParaRPr lang="bg-BG" altLang="bg-BG" sz="1400" b="1" dirty="0">
              <a:solidFill>
                <a:srgbClr val="FFC000"/>
              </a:solidFill>
            </a:endParaRPr>
          </a:p>
        </p:txBody>
      </p:sp>
      <p:sp>
        <p:nvSpPr>
          <p:cNvPr id="145413" name="Rectangle 5"/>
          <p:cNvSpPr>
            <a:spLocks noChangeArrowheads="1"/>
          </p:cNvSpPr>
          <p:nvPr/>
        </p:nvSpPr>
        <p:spPr bwMode="auto">
          <a:xfrm>
            <a:off x="827088" y="5240338"/>
            <a:ext cx="7632700" cy="144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defRPr/>
            </a:pPr>
            <a:r>
              <a:rPr lang="bg-BG" sz="1400" b="1" dirty="0">
                <a:solidFill>
                  <a:srgbClr val="FFFFFF"/>
                </a:solidFill>
                <a:latin typeface="Tahoma"/>
              </a:rPr>
              <a:t>ПРИОРИТЕТИ</a:t>
            </a:r>
          </a:p>
          <a:p>
            <a:pPr marL="342900" indent="-342900" algn="just" eaLnBrk="0" hangingPunct="0">
              <a:lnSpc>
                <a:spcPct val="114000"/>
              </a:lnSpc>
              <a:spcBef>
                <a:spcPts val="300"/>
              </a:spcBef>
              <a:buFont typeface="+mj-lt"/>
              <a:buAutoNum type="arabicPeriod"/>
              <a:defRPr/>
            </a:pPr>
            <a:r>
              <a:rPr lang="bg-BG" sz="1400" b="1" dirty="0">
                <a:solidFill>
                  <a:srgbClr val="FFFFFF"/>
                </a:solidFill>
              </a:rPr>
              <a:t>Научни изследвания, технологично развитие и иновации</a:t>
            </a:r>
          </a:p>
          <a:p>
            <a:pPr marL="342900" indent="-342900" algn="just" eaLnBrk="0" hangingPunct="0">
              <a:lnSpc>
                <a:spcPct val="114000"/>
              </a:lnSpc>
              <a:spcBef>
                <a:spcPts val="300"/>
              </a:spcBef>
              <a:buFont typeface="+mj-lt"/>
              <a:buAutoNum type="arabicPeriod"/>
              <a:defRPr/>
            </a:pPr>
            <a:r>
              <a:rPr lang="bg-BG" sz="1400" b="1" dirty="0">
                <a:solidFill>
                  <a:srgbClr val="FFFFFF"/>
                </a:solidFill>
              </a:rPr>
              <a:t>Конкурентоспособност на малките и средни предприятия </a:t>
            </a:r>
          </a:p>
          <a:p>
            <a:pPr marL="342900" indent="-342900" algn="just" eaLnBrk="0" hangingPunct="0">
              <a:lnSpc>
                <a:spcPct val="114000"/>
              </a:lnSpc>
              <a:spcBef>
                <a:spcPts val="300"/>
              </a:spcBef>
              <a:buFont typeface="+mj-lt"/>
              <a:buAutoNum type="arabicPeriod"/>
              <a:defRPr/>
            </a:pPr>
            <a:r>
              <a:rPr lang="bg-BG" sz="1400" b="1" dirty="0">
                <a:solidFill>
                  <a:srgbClr val="FFFFFF"/>
                </a:solidFill>
              </a:rPr>
              <a:t>Икономика с ниска въглеродна интензивност</a:t>
            </a:r>
          </a:p>
          <a:p>
            <a:pPr marL="342900" indent="-342900" algn="just" eaLnBrk="0" hangingPunct="0">
              <a:lnSpc>
                <a:spcPct val="114000"/>
              </a:lnSpc>
              <a:spcBef>
                <a:spcPts val="300"/>
              </a:spcBef>
              <a:buFont typeface="+mj-lt"/>
              <a:buAutoNum type="arabicPeriod"/>
              <a:defRPr/>
            </a:pPr>
            <a:r>
              <a:rPr lang="bg-BG" sz="1400" b="1" dirty="0">
                <a:solidFill>
                  <a:srgbClr val="FFFFFF"/>
                </a:solidFill>
              </a:rPr>
              <a:t>Околна среда и ресурсна ефективност</a:t>
            </a:r>
          </a:p>
        </p:txBody>
      </p:sp>
      <p:pic>
        <p:nvPicPr>
          <p:cNvPr id="15365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988"/>
          <a:stretch>
            <a:fillRect/>
          </a:stretch>
        </p:blipFill>
        <p:spPr bwMode="auto">
          <a:xfrm>
            <a:off x="900113" y="1916113"/>
            <a:ext cx="3384550" cy="314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Grp="1" noChangeArrowheads="1"/>
          </p:cNvSpPr>
          <p:nvPr>
            <p:ph idx="1"/>
          </p:nvPr>
        </p:nvSpPr>
        <p:spPr>
          <a:xfrm>
            <a:off x="468313" y="981075"/>
            <a:ext cx="8424862" cy="2921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just">
              <a:spcBef>
                <a:spcPts val="0"/>
              </a:spcBef>
              <a:spcAft>
                <a:spcPts val="1200"/>
              </a:spcAft>
              <a:defRPr/>
            </a:pPr>
            <a:r>
              <a:rPr lang="bg-BG" sz="1300" b="1" i="1" dirty="0" smtClean="0">
                <a:solidFill>
                  <a:srgbClr val="CCFFFF"/>
                </a:solidFill>
              </a:rPr>
              <a:t>ПОКАНИ ЗА ПРОЕКТНИ ПРЕДЛОЖЕНИЯ:</a:t>
            </a:r>
            <a:endParaRPr lang="bg-BG" sz="1300" b="1" dirty="0">
              <a:solidFill>
                <a:srgbClr val="CCFF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00113" y="2060575"/>
            <a:ext cx="7993062" cy="357822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marL="342900" indent="-342900" eaLnBrk="0" hangingPunct="0">
              <a:tabLst>
                <a:tab pos="457200" algn="l"/>
                <a:tab pos="2536825" algn="l"/>
              </a:tabLst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tabLst>
                <a:tab pos="457200" algn="l"/>
                <a:tab pos="2536825" algn="l"/>
              </a:tabLst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tabLst>
                <a:tab pos="457200" algn="l"/>
                <a:tab pos="2536825" algn="l"/>
              </a:tabLst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tabLst>
                <a:tab pos="457200" algn="l"/>
                <a:tab pos="2536825" algn="l"/>
              </a:tabLst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tabLst>
                <a:tab pos="457200" algn="l"/>
                <a:tab pos="2536825" algn="l"/>
              </a:tabLst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2536825" algn="l"/>
              </a:tabLs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2536825" algn="l"/>
              </a:tabLs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2536825" algn="l"/>
              </a:tabLs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2536825" algn="l"/>
              </a:tabLs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just" eaLnBrk="1" hangingPunct="1">
              <a:lnSpc>
                <a:spcPct val="115000"/>
              </a:lnSpc>
              <a:spcAft>
                <a:spcPts val="1000"/>
              </a:spcAft>
              <a:buFont typeface="Wingdings" pitchFamily="2" charset="2"/>
              <a:buChar char=""/>
            </a:pPr>
            <a:r>
              <a:rPr lang="ru-RU" altLang="bg-BG" sz="1400" b="1">
                <a:solidFill>
                  <a:srgbClr val="FFFFFF"/>
                </a:solidFill>
                <a:cs typeface="Arial" charset="0"/>
              </a:rPr>
              <a:t>В </a:t>
            </a:r>
            <a:r>
              <a:rPr lang="ru-RU" altLang="bg-BG" sz="1400" b="1">
                <a:solidFill>
                  <a:srgbClr val="FFC000"/>
                </a:solidFill>
                <a:cs typeface="Arial" charset="0"/>
              </a:rPr>
              <a:t>първата покана по програма  </a:t>
            </a:r>
            <a:r>
              <a:rPr lang="ru-RU" altLang="bg-BG" sz="1400" b="1">
                <a:solidFill>
                  <a:srgbClr val="FFFFFF"/>
                </a:solidFill>
                <a:cs typeface="Arial" charset="0"/>
              </a:rPr>
              <a:t>ИНТЕРРЕГ  ЕВРОПА бяха подадени 261 проектни предложения с участието на 77 български партньора, от които 4 Водещи партньори. На 9 февруари 2016 г. Одобрени са 64 проектни предложения с общ бюджет от ЕФРР - 99 153 653 евро. </a:t>
            </a:r>
            <a:r>
              <a:rPr lang="ru-RU" altLang="bg-BG" sz="1400" b="1">
                <a:solidFill>
                  <a:srgbClr val="FFC000"/>
                </a:solidFill>
                <a:cs typeface="Arial" charset="0"/>
              </a:rPr>
              <a:t>В първа покана участват 7 български партньора от Югозападен район.</a:t>
            </a:r>
            <a:endParaRPr lang="bg-BG" altLang="bg-BG" sz="1400" b="1">
              <a:solidFill>
                <a:srgbClr val="FFC000"/>
              </a:solidFill>
              <a:cs typeface="Arial" charset="0"/>
            </a:endParaRPr>
          </a:p>
          <a:p>
            <a:pPr algn="just" eaLnBrk="1" hangingPunct="1">
              <a:lnSpc>
                <a:spcPct val="115000"/>
              </a:lnSpc>
              <a:spcAft>
                <a:spcPts val="1000"/>
              </a:spcAft>
            </a:pPr>
            <a:endParaRPr lang="bg-BG" altLang="bg-BG" sz="1400" b="1">
              <a:solidFill>
                <a:srgbClr val="FFFFFF"/>
              </a:solidFill>
              <a:ea typeface="Calibri" pitchFamily="34" charset="0"/>
              <a:cs typeface="Times New Roman" pitchFamily="18" charset="0"/>
            </a:endParaRPr>
          </a:p>
          <a:p>
            <a:pPr algn="just" eaLnBrk="1" hangingPunct="1">
              <a:lnSpc>
                <a:spcPct val="115000"/>
              </a:lnSpc>
              <a:spcAft>
                <a:spcPts val="1000"/>
              </a:spcAft>
              <a:buFont typeface="Wingdings" pitchFamily="2" charset="2"/>
              <a:buChar char=""/>
            </a:pPr>
            <a:r>
              <a:rPr lang="ru-RU" altLang="bg-BG" sz="1400" b="1">
                <a:solidFill>
                  <a:srgbClr val="FFC000"/>
                </a:solidFill>
                <a:cs typeface="Arial" charset="0"/>
              </a:rPr>
              <a:t>Втората покана за проектни предложения </a:t>
            </a:r>
            <a:r>
              <a:rPr lang="ru-RU" altLang="bg-BG" sz="1400" b="1">
                <a:solidFill>
                  <a:srgbClr val="FFFFFF"/>
                </a:solidFill>
                <a:cs typeface="Arial" charset="0"/>
              </a:rPr>
              <a:t>беше отворена в периода 5 април – 13 май 2016 г. с подадени общо 211 проектни предложения. Одобрени са 66 проектни предложения с </a:t>
            </a:r>
            <a:r>
              <a:rPr lang="ru-RU" altLang="bg-BG" sz="1400" b="1">
                <a:solidFill>
                  <a:srgbClr val="FFC000"/>
                </a:solidFill>
                <a:cs typeface="Arial" charset="0"/>
              </a:rPr>
              <a:t>5 български партньора от Югозападен район</a:t>
            </a:r>
            <a:r>
              <a:rPr lang="ru-RU" altLang="bg-BG" sz="1400" b="1">
                <a:solidFill>
                  <a:srgbClr val="FFFFFF"/>
                </a:solidFill>
                <a:cs typeface="Arial" charset="0"/>
              </a:rPr>
              <a:t>.</a:t>
            </a:r>
          </a:p>
          <a:p>
            <a:pPr algn="just" eaLnBrk="1" hangingPunct="1">
              <a:lnSpc>
                <a:spcPct val="115000"/>
              </a:lnSpc>
              <a:spcAft>
                <a:spcPts val="1000"/>
              </a:spcAft>
              <a:buFont typeface="Wingdings" pitchFamily="2" charset="2"/>
              <a:buChar char=""/>
            </a:pPr>
            <a:endParaRPr lang="ru-RU" altLang="bg-BG" sz="1400" b="1" i="1">
              <a:solidFill>
                <a:srgbClr val="FFFFFF"/>
              </a:solidFill>
              <a:ea typeface="Calibri" pitchFamily="34" charset="0"/>
              <a:cs typeface="Calibri" pitchFamily="34" charset="0"/>
            </a:endParaRPr>
          </a:p>
          <a:p>
            <a:pPr algn="just" eaLnBrk="1" hangingPunct="1">
              <a:lnSpc>
                <a:spcPct val="115000"/>
              </a:lnSpc>
              <a:spcAft>
                <a:spcPts val="1000"/>
              </a:spcAft>
              <a:buFont typeface="Wingdings" pitchFamily="2" charset="2"/>
              <a:buChar char=""/>
            </a:pPr>
            <a:r>
              <a:rPr lang="ru-RU" altLang="bg-BG" sz="1400" b="1">
                <a:ea typeface="Calibri" pitchFamily="34" charset="0"/>
                <a:cs typeface="Calibri" pitchFamily="34" charset="0"/>
              </a:rPr>
              <a:t>Очаква се </a:t>
            </a:r>
            <a:r>
              <a:rPr lang="ru-RU" altLang="bg-BG" sz="1400" b="1">
                <a:solidFill>
                  <a:srgbClr val="FFC000"/>
                </a:solidFill>
                <a:ea typeface="Calibri" pitchFamily="34" charset="0"/>
                <a:cs typeface="Calibri" pitchFamily="34" charset="0"/>
              </a:rPr>
              <a:t>трета покана да бъде обявена на 1 март </a:t>
            </a:r>
            <a:r>
              <a:rPr lang="ru-RU" altLang="bg-BG" sz="1400" b="1">
                <a:solidFill>
                  <a:srgbClr val="FFFFFF"/>
                </a:solidFill>
                <a:ea typeface="Calibri" pitchFamily="34" charset="0"/>
                <a:cs typeface="Calibri" pitchFamily="34" charset="0"/>
              </a:rPr>
              <a:t>и да продължи до 30 юни 2017 г.</a:t>
            </a:r>
            <a:endParaRPr lang="bg-BG" altLang="bg-BG" sz="1400" b="1">
              <a:solidFill>
                <a:srgbClr val="FFFFFF"/>
              </a:solidFill>
              <a:ea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ChangeArrowheads="1"/>
          </p:cNvSpPr>
          <p:nvPr/>
        </p:nvSpPr>
        <p:spPr bwMode="auto">
          <a:xfrm>
            <a:off x="468313" y="981075"/>
            <a:ext cx="8208962" cy="71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1pPr>
            <a:lvl2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 algn="ctr">
              <a:defRPr/>
            </a:pPr>
            <a:r>
              <a:rPr lang="bg-BG" altLang="bg-BG" sz="2000" dirty="0" smtClean="0">
                <a:solidFill>
                  <a:srgbClr val="EAEAEA"/>
                </a:solidFill>
              </a:rPr>
              <a:t>ПРОГРАМА ЗА МЕЖДУРЕГИОНАЛНО СЪТРУДНИЧЕСТВО</a:t>
            </a:r>
            <a:br>
              <a:rPr lang="bg-BG" altLang="bg-BG" sz="2000" dirty="0" smtClean="0">
                <a:solidFill>
                  <a:srgbClr val="EAEAEA"/>
                </a:solidFill>
              </a:rPr>
            </a:br>
            <a:r>
              <a:rPr lang="bg-BG" altLang="bg-BG" sz="2000" dirty="0">
                <a:solidFill>
                  <a:srgbClr val="EAEAEA"/>
                </a:solidFill>
              </a:rPr>
              <a:t>УРБАКТ </a:t>
            </a:r>
            <a:r>
              <a:rPr lang="en-GB" altLang="bg-BG" sz="2000" dirty="0">
                <a:solidFill>
                  <a:srgbClr val="EAEAEA"/>
                </a:solidFill>
              </a:rPr>
              <a:t>III 2014-2020 </a:t>
            </a:r>
            <a:r>
              <a:rPr lang="bg-BG" altLang="bg-BG" sz="2000" dirty="0">
                <a:solidFill>
                  <a:srgbClr val="EAEAEA"/>
                </a:solidFill>
              </a:rPr>
              <a:t>г. </a:t>
            </a:r>
            <a:endParaRPr lang="bg-BG" altLang="bg-BG" sz="2000" dirty="0" smtClean="0">
              <a:solidFill>
                <a:srgbClr val="EAEAEA"/>
              </a:solidFill>
              <a:cs typeface="Times New Roman" pitchFamily="18" charset="0"/>
            </a:endParaRPr>
          </a:p>
        </p:txBody>
      </p:sp>
      <p:sp>
        <p:nvSpPr>
          <p:cNvPr id="145411" name="Rectangle 3"/>
          <p:cNvSpPr>
            <a:spLocks noChangeArrowheads="1"/>
          </p:cNvSpPr>
          <p:nvPr/>
        </p:nvSpPr>
        <p:spPr bwMode="auto">
          <a:xfrm>
            <a:off x="4500563" y="2205038"/>
            <a:ext cx="4319587" cy="332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defRPr/>
            </a:pPr>
            <a:r>
              <a:rPr lang="bg-BG" altLang="bg-BG" sz="1400" b="1" dirty="0">
                <a:solidFill>
                  <a:srgbClr val="EAEAEA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ИЗБИРАЕМА ОБЛАСТ:</a:t>
            </a:r>
          </a:p>
          <a:p>
            <a:pPr algn="l">
              <a:defRPr/>
            </a:pPr>
            <a:endParaRPr lang="en-US" altLang="bg-BG" sz="1400" b="1" dirty="0">
              <a:solidFill>
                <a:srgbClr val="FFFFFF"/>
              </a:solidFill>
            </a:endParaRPr>
          </a:p>
          <a:p>
            <a:pPr algn="l">
              <a:defRPr/>
            </a:pPr>
            <a:r>
              <a:rPr lang="bg-BG" altLang="bg-BG" sz="1400" b="1" dirty="0">
                <a:solidFill>
                  <a:srgbClr val="EAEAEA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30 ДЪРЖАВИ : </a:t>
            </a:r>
          </a:p>
          <a:p>
            <a:pPr algn="l">
              <a:defRPr/>
            </a:pPr>
            <a:r>
              <a:rPr lang="en-US" altLang="bg-BG" sz="1400" b="1" dirty="0">
                <a:solidFill>
                  <a:srgbClr val="CCFFFF"/>
                </a:solidFill>
              </a:rPr>
              <a:t>EU-28</a:t>
            </a:r>
            <a:r>
              <a:rPr lang="bg-BG" altLang="bg-BG" sz="1400" b="1" dirty="0">
                <a:solidFill>
                  <a:srgbClr val="CCFFFF"/>
                </a:solidFill>
              </a:rPr>
              <a:t>, </a:t>
            </a:r>
            <a:r>
              <a:rPr lang="sr-Cyrl-CS" altLang="bg-BG" sz="1400" b="1" dirty="0">
                <a:solidFill>
                  <a:srgbClr val="CCFFFF"/>
                </a:solidFill>
              </a:rPr>
              <a:t>НОРВЕГИЯ И ШВЕЙЦАРИЯ</a:t>
            </a:r>
            <a:endParaRPr lang="bg-BG" altLang="bg-BG" sz="1400" b="1" dirty="0">
              <a:solidFill>
                <a:srgbClr val="CCFFFF"/>
              </a:solidFill>
            </a:endParaRPr>
          </a:p>
          <a:p>
            <a:pPr algn="l">
              <a:defRPr/>
            </a:pPr>
            <a:endParaRPr lang="bg-BG" altLang="bg-BG" sz="1400" b="1" dirty="0">
              <a:solidFill>
                <a:srgbClr val="CC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>
              <a:defRPr/>
            </a:pPr>
            <a:endParaRPr lang="bg-BG" altLang="bg-BG" sz="1400" b="1" dirty="0">
              <a:solidFill>
                <a:srgbClr val="CC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>
              <a:defRPr/>
            </a:pPr>
            <a:r>
              <a:rPr lang="bg-BG" altLang="bg-BG" sz="1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БЮДЖЕТ – </a:t>
            </a:r>
            <a:r>
              <a:rPr lang="bg-BG" altLang="bg-BG" sz="1400" b="1" dirty="0">
                <a:solidFill>
                  <a:srgbClr val="FFC000"/>
                </a:solidFill>
              </a:rPr>
              <a:t>96 324 550 евро </a:t>
            </a:r>
            <a:endParaRPr lang="en-US" altLang="bg-BG" sz="1400" b="1" dirty="0">
              <a:solidFill>
                <a:srgbClr val="FFC000"/>
              </a:solidFill>
            </a:endParaRPr>
          </a:p>
          <a:p>
            <a:pPr algn="l">
              <a:defRPr/>
            </a:pPr>
            <a:endParaRPr lang="bg-BG" altLang="bg-BG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>
              <a:defRPr/>
            </a:pPr>
            <a:r>
              <a:rPr lang="bg-BG" altLang="bg-BG" sz="1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УПРАВЛЯВАЩ ОРГАН:</a:t>
            </a:r>
            <a:r>
              <a:rPr lang="en-US" altLang="bg-BG" sz="1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altLang="bg-BG" sz="1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ГЕНЕРАЛНИЯТ КОМИСАРИАТ ЗА РАВНОПОСТАВЕНОСТ НА ТЕРИТОРИИТЕ</a:t>
            </a:r>
            <a:r>
              <a:rPr lang="bg-BG" altLang="bg-BG" sz="1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– ФРАНЦИЯ</a:t>
            </a:r>
          </a:p>
          <a:p>
            <a:pPr algn="l">
              <a:defRPr/>
            </a:pPr>
            <a:endParaRPr lang="bg-BG" altLang="bg-BG" sz="1400" b="1" dirty="0">
              <a:solidFill>
                <a:srgbClr val="FFFFFF"/>
              </a:solidFill>
            </a:endParaRPr>
          </a:p>
          <a:p>
            <a:pPr algn="l">
              <a:defRPr/>
            </a:pPr>
            <a:endParaRPr lang="bg-BG" sz="1400" dirty="0">
              <a:solidFill>
                <a:srgbClr val="FFFF00"/>
              </a:solidFill>
            </a:endParaRPr>
          </a:p>
          <a:p>
            <a:pPr algn="l">
              <a:defRPr/>
            </a:pPr>
            <a:endParaRPr lang="bg-BG" sz="1400" dirty="0">
              <a:solidFill>
                <a:srgbClr val="FFFF00"/>
              </a:solidFill>
            </a:endParaRPr>
          </a:p>
          <a:p>
            <a:pPr algn="l">
              <a:defRPr/>
            </a:pPr>
            <a:r>
              <a:rPr lang="bg-BG" sz="1400" dirty="0">
                <a:solidFill>
                  <a:srgbClr val="FFFF00"/>
                </a:solidFill>
              </a:rPr>
              <a:t>		          </a:t>
            </a:r>
            <a:r>
              <a:rPr lang="en-US" sz="1400" b="1" dirty="0">
                <a:solidFill>
                  <a:srgbClr val="FFC000"/>
                </a:solidFill>
              </a:rPr>
              <a:t>www.urbact.eu</a:t>
            </a:r>
            <a:endParaRPr lang="bg-BG" altLang="bg-BG" sz="1400" b="1" dirty="0">
              <a:solidFill>
                <a:srgbClr val="FFC000"/>
              </a:solidFill>
            </a:endParaRPr>
          </a:p>
        </p:txBody>
      </p:sp>
      <p:sp>
        <p:nvSpPr>
          <p:cNvPr id="145413" name="Rectangle 5"/>
          <p:cNvSpPr>
            <a:spLocks noChangeArrowheads="1"/>
          </p:cNvSpPr>
          <p:nvPr/>
        </p:nvSpPr>
        <p:spPr bwMode="auto">
          <a:xfrm>
            <a:off x="827088" y="5240338"/>
            <a:ext cx="7632700" cy="144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defRPr/>
            </a:pPr>
            <a:r>
              <a:rPr lang="bg-BG" sz="1400" b="1" dirty="0">
                <a:solidFill>
                  <a:srgbClr val="FFFFFF"/>
                </a:solidFill>
                <a:latin typeface="Tahoma"/>
              </a:rPr>
              <a:t>СПЕЦИФИЧНИ ПРИОРИТЕТИ</a:t>
            </a:r>
          </a:p>
          <a:p>
            <a:pPr marL="342900" indent="-342900" algn="just" eaLnBrk="0" hangingPunct="0">
              <a:lnSpc>
                <a:spcPct val="114000"/>
              </a:lnSpc>
              <a:spcBef>
                <a:spcPts val="300"/>
              </a:spcBef>
              <a:buFont typeface="+mj-lt"/>
              <a:buAutoNum type="arabicPeriod"/>
              <a:defRPr/>
            </a:pPr>
            <a:r>
              <a:rPr lang="bg-BG" sz="1400" b="1" dirty="0">
                <a:solidFill>
                  <a:srgbClr val="FFFFFF"/>
                </a:solidFill>
              </a:rPr>
              <a:t>Изграждане на капацитет</a:t>
            </a:r>
          </a:p>
          <a:p>
            <a:pPr marL="342900" indent="-342900" algn="just" eaLnBrk="0" hangingPunct="0">
              <a:lnSpc>
                <a:spcPct val="114000"/>
              </a:lnSpc>
              <a:spcBef>
                <a:spcPts val="300"/>
              </a:spcBef>
              <a:buFont typeface="+mj-lt"/>
              <a:buAutoNum type="arabicPeriod"/>
              <a:defRPr/>
            </a:pPr>
            <a:r>
              <a:rPr lang="bg-BG" sz="1400" b="1" dirty="0">
                <a:solidFill>
                  <a:srgbClr val="FFFFFF"/>
                </a:solidFill>
              </a:rPr>
              <a:t>Планиране на дейности </a:t>
            </a:r>
          </a:p>
          <a:p>
            <a:pPr marL="342900" indent="-342900" algn="just" eaLnBrk="0" hangingPunct="0">
              <a:lnSpc>
                <a:spcPct val="114000"/>
              </a:lnSpc>
              <a:spcBef>
                <a:spcPts val="300"/>
              </a:spcBef>
              <a:buFont typeface="+mj-lt"/>
              <a:buAutoNum type="arabicPeriod"/>
              <a:defRPr/>
            </a:pPr>
            <a:r>
              <a:rPr lang="bg-BG" sz="1400" b="1" dirty="0">
                <a:solidFill>
                  <a:srgbClr val="FFFFFF"/>
                </a:solidFill>
              </a:rPr>
              <a:t>Изпълнение</a:t>
            </a:r>
          </a:p>
          <a:p>
            <a:pPr marL="342900" indent="-342900" algn="just" eaLnBrk="0" hangingPunct="0">
              <a:lnSpc>
                <a:spcPct val="114000"/>
              </a:lnSpc>
              <a:spcBef>
                <a:spcPts val="300"/>
              </a:spcBef>
              <a:buFont typeface="+mj-lt"/>
              <a:buAutoNum type="arabicPeriod"/>
              <a:defRPr/>
            </a:pPr>
            <a:r>
              <a:rPr lang="ru-RU" sz="1400" b="1" dirty="0" err="1">
                <a:solidFill>
                  <a:srgbClr val="FFFFFF"/>
                </a:solidFill>
              </a:rPr>
              <a:t>Капитализиране</a:t>
            </a:r>
            <a:r>
              <a:rPr lang="ru-RU" sz="1400" b="1" dirty="0">
                <a:solidFill>
                  <a:srgbClr val="FFFFFF"/>
                </a:solidFill>
              </a:rPr>
              <a:t> и </a:t>
            </a:r>
            <a:r>
              <a:rPr lang="ru-RU" sz="1400" b="1" dirty="0" err="1">
                <a:solidFill>
                  <a:srgbClr val="FFFFFF"/>
                </a:solidFill>
              </a:rPr>
              <a:t>разпространение</a:t>
            </a:r>
            <a:r>
              <a:rPr lang="ru-RU" sz="1400" b="1" dirty="0">
                <a:solidFill>
                  <a:srgbClr val="FFFFFF"/>
                </a:solidFill>
              </a:rPr>
              <a:t> на </a:t>
            </a:r>
            <a:r>
              <a:rPr lang="ru-RU" sz="1400" b="1" dirty="0" err="1">
                <a:solidFill>
                  <a:srgbClr val="FFFFFF"/>
                </a:solidFill>
              </a:rPr>
              <a:t>резултатите</a:t>
            </a:r>
            <a:r>
              <a:rPr lang="ru-RU" sz="1400" b="1" dirty="0">
                <a:solidFill>
                  <a:srgbClr val="FFFFFF"/>
                </a:solidFill>
              </a:rPr>
              <a:t> </a:t>
            </a:r>
            <a:endParaRPr lang="bg-BG" sz="1400" b="1" dirty="0">
              <a:solidFill>
                <a:srgbClr val="FFFFFF"/>
              </a:solidFill>
            </a:endParaRPr>
          </a:p>
        </p:txBody>
      </p:sp>
      <p:pic>
        <p:nvPicPr>
          <p:cNvPr id="15365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988"/>
          <a:stretch>
            <a:fillRect/>
          </a:stretch>
        </p:blipFill>
        <p:spPr bwMode="auto">
          <a:xfrm>
            <a:off x="900113" y="1916113"/>
            <a:ext cx="3384550" cy="314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Grp="1" noChangeArrowheads="1"/>
          </p:cNvSpPr>
          <p:nvPr>
            <p:ph idx="1"/>
          </p:nvPr>
        </p:nvSpPr>
        <p:spPr>
          <a:xfrm>
            <a:off x="468313" y="981075"/>
            <a:ext cx="8424862" cy="2921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just">
              <a:spcBef>
                <a:spcPts val="0"/>
              </a:spcBef>
              <a:spcAft>
                <a:spcPts val="1200"/>
              </a:spcAft>
              <a:defRPr/>
            </a:pPr>
            <a:r>
              <a:rPr lang="bg-BG" sz="1300" b="1" i="1" dirty="0" smtClean="0">
                <a:solidFill>
                  <a:srgbClr val="CCFFFF"/>
                </a:solidFill>
              </a:rPr>
              <a:t>ПОКАНИ ЗА ПРОЕКТНИ ПРЕДЛОЖЕНИЯ:</a:t>
            </a:r>
            <a:endParaRPr lang="bg-BG" sz="1300" b="1" dirty="0">
              <a:solidFill>
                <a:srgbClr val="CCFF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00113" y="2060575"/>
            <a:ext cx="7993062" cy="34496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 algn="just">
              <a:lnSpc>
                <a:spcPct val="115000"/>
              </a:lnSpc>
              <a:spcAft>
                <a:spcPts val="1000"/>
              </a:spcAft>
              <a:buFont typeface="Wingdings"/>
              <a:buChar char=""/>
              <a:tabLst>
                <a:tab pos="457200" algn="l"/>
                <a:tab pos="2538095" algn="l"/>
              </a:tabLst>
              <a:defRPr/>
            </a:pPr>
            <a:r>
              <a:rPr lang="ru-RU" sz="1400" b="1" dirty="0">
                <a:solidFill>
                  <a:srgbClr val="FFFFFF"/>
                </a:solidFill>
                <a:latin typeface="Tahoma"/>
                <a:cs typeface="Arial"/>
              </a:rPr>
              <a:t>По </a:t>
            </a:r>
            <a:r>
              <a:rPr lang="ru-RU" sz="1400" b="1" dirty="0" err="1">
                <a:solidFill>
                  <a:srgbClr val="FFFFFF"/>
                </a:solidFill>
                <a:latin typeface="Tahoma"/>
                <a:cs typeface="Arial"/>
              </a:rPr>
              <a:t>първите</a:t>
            </a:r>
            <a:r>
              <a:rPr lang="ru-RU" sz="1400" b="1" dirty="0">
                <a:solidFill>
                  <a:srgbClr val="FFFFFF"/>
                </a:solidFill>
                <a:latin typeface="Tahoma"/>
                <a:cs typeface="Arial"/>
              </a:rPr>
              <a:t> две </a:t>
            </a:r>
            <a:r>
              <a:rPr lang="ru-RU" sz="1400" b="1" dirty="0" err="1">
                <a:solidFill>
                  <a:srgbClr val="FFFFFF"/>
                </a:solidFill>
                <a:latin typeface="Tahoma"/>
                <a:cs typeface="Arial"/>
              </a:rPr>
              <a:t>покани</a:t>
            </a:r>
            <a:r>
              <a:rPr lang="ru-RU" sz="1400" b="1" dirty="0">
                <a:solidFill>
                  <a:srgbClr val="FFFFFF"/>
                </a:solidFill>
                <a:latin typeface="Tahoma"/>
                <a:cs typeface="Arial"/>
              </a:rPr>
              <a:t> по </a:t>
            </a:r>
            <a:r>
              <a:rPr lang="ru-RU" sz="1400" b="1" dirty="0" err="1">
                <a:solidFill>
                  <a:srgbClr val="FFFFFF"/>
                </a:solidFill>
                <a:latin typeface="Tahoma"/>
                <a:cs typeface="Arial"/>
              </a:rPr>
              <a:t>програмата</a:t>
            </a:r>
            <a:r>
              <a:rPr lang="ru-RU" sz="1400" b="1" dirty="0">
                <a:solidFill>
                  <a:srgbClr val="FFFFFF"/>
                </a:solidFill>
                <a:latin typeface="Tahoma"/>
                <a:cs typeface="Arial"/>
              </a:rPr>
              <a:t> - за </a:t>
            </a:r>
            <a:r>
              <a:rPr lang="ru-RU" sz="1400" b="1" dirty="0" err="1">
                <a:solidFill>
                  <a:srgbClr val="FFFFFF"/>
                </a:solidFill>
                <a:latin typeface="Tahoma"/>
                <a:cs typeface="Arial"/>
              </a:rPr>
              <a:t>изграждане</a:t>
            </a:r>
            <a:r>
              <a:rPr lang="ru-RU" sz="1400" b="1" dirty="0">
                <a:solidFill>
                  <a:srgbClr val="FFFFFF"/>
                </a:solidFill>
                <a:latin typeface="Tahoma"/>
                <a:cs typeface="Arial"/>
              </a:rPr>
              <a:t> на „Мрежи за </a:t>
            </a:r>
            <a:r>
              <a:rPr lang="ru-RU" sz="1400" b="1" dirty="0" err="1">
                <a:solidFill>
                  <a:srgbClr val="FFFFFF"/>
                </a:solidFill>
                <a:latin typeface="Tahoma"/>
                <a:cs typeface="Arial"/>
              </a:rPr>
              <a:t>планиране</a:t>
            </a:r>
            <a:r>
              <a:rPr lang="ru-RU" sz="1400" b="1" dirty="0">
                <a:solidFill>
                  <a:srgbClr val="FFFFFF"/>
                </a:solidFill>
                <a:latin typeface="Tahoma"/>
                <a:cs typeface="Arial"/>
              </a:rPr>
              <a:t> на действия“ и „Мрежи за </a:t>
            </a:r>
            <a:r>
              <a:rPr lang="ru-RU" sz="1400" b="1" dirty="0" err="1">
                <a:solidFill>
                  <a:srgbClr val="FFFFFF"/>
                </a:solidFill>
                <a:latin typeface="Tahoma"/>
                <a:cs typeface="Arial"/>
              </a:rPr>
              <a:t>изпълнение</a:t>
            </a:r>
            <a:r>
              <a:rPr lang="ru-RU" sz="1400" b="1" dirty="0">
                <a:solidFill>
                  <a:srgbClr val="FFFFFF"/>
                </a:solidFill>
                <a:latin typeface="Tahoma"/>
                <a:cs typeface="Arial"/>
              </a:rPr>
              <a:t>“ </a:t>
            </a:r>
            <a:r>
              <a:rPr lang="ru-RU" sz="1400" b="1" dirty="0" err="1">
                <a:solidFill>
                  <a:srgbClr val="FFFFFF"/>
                </a:solidFill>
                <a:latin typeface="Tahoma"/>
                <a:cs typeface="Arial"/>
              </a:rPr>
              <a:t>има</a:t>
            </a:r>
            <a:r>
              <a:rPr lang="ru-RU" sz="1400" b="1" dirty="0">
                <a:solidFill>
                  <a:srgbClr val="FFFFFF"/>
                </a:solidFill>
                <a:latin typeface="Tahoma"/>
                <a:cs typeface="Arial"/>
              </a:rPr>
              <a:t> </a:t>
            </a:r>
            <a:r>
              <a:rPr lang="ru-RU" sz="1400" b="1" dirty="0" err="1">
                <a:solidFill>
                  <a:srgbClr val="FFFFFF"/>
                </a:solidFill>
                <a:latin typeface="Tahoma"/>
                <a:cs typeface="Arial"/>
              </a:rPr>
              <a:t>одобрени</a:t>
            </a:r>
            <a:r>
              <a:rPr lang="ru-RU" sz="1400" b="1" dirty="0">
                <a:solidFill>
                  <a:srgbClr val="FFFFFF"/>
                </a:solidFill>
                <a:latin typeface="Tahoma"/>
                <a:cs typeface="Arial"/>
              </a:rPr>
              <a:t> </a:t>
            </a:r>
            <a:r>
              <a:rPr lang="ru-RU" sz="1400" b="1" dirty="0" err="1">
                <a:solidFill>
                  <a:srgbClr val="FFFFFF"/>
                </a:solidFill>
                <a:latin typeface="Tahoma"/>
                <a:cs typeface="Arial"/>
              </a:rPr>
              <a:t>общо</a:t>
            </a:r>
            <a:r>
              <a:rPr lang="ru-RU" sz="1400" b="1" dirty="0">
                <a:solidFill>
                  <a:srgbClr val="FFFFFF"/>
                </a:solidFill>
                <a:latin typeface="Tahoma"/>
                <a:cs typeface="Arial"/>
              </a:rPr>
              <a:t>  27 проекта, с </a:t>
            </a:r>
            <a:r>
              <a:rPr lang="ru-RU" sz="1400" b="1" dirty="0" err="1">
                <a:solidFill>
                  <a:srgbClr val="FFFFFF"/>
                </a:solidFill>
                <a:latin typeface="Tahoma"/>
                <a:cs typeface="Arial"/>
              </a:rPr>
              <a:t>участието</a:t>
            </a:r>
            <a:r>
              <a:rPr lang="ru-RU" sz="1400" b="1" dirty="0">
                <a:solidFill>
                  <a:srgbClr val="FFFFFF"/>
                </a:solidFill>
                <a:latin typeface="Tahoma"/>
                <a:cs typeface="Arial"/>
              </a:rPr>
              <a:t> на  4 </a:t>
            </a:r>
            <a:r>
              <a:rPr lang="ru-RU" sz="1400" b="1" dirty="0" err="1">
                <a:solidFill>
                  <a:srgbClr val="FFFFFF"/>
                </a:solidFill>
                <a:latin typeface="Tahoma"/>
                <a:cs typeface="Arial"/>
              </a:rPr>
              <a:t>български</a:t>
            </a:r>
            <a:r>
              <a:rPr lang="ru-RU" sz="1400" b="1" dirty="0">
                <a:solidFill>
                  <a:srgbClr val="FFFFFF"/>
                </a:solidFill>
                <a:latin typeface="Tahoma"/>
                <a:cs typeface="Arial"/>
              </a:rPr>
              <a:t> </a:t>
            </a:r>
            <a:r>
              <a:rPr lang="ru-RU" sz="1400" b="1" dirty="0" err="1">
                <a:solidFill>
                  <a:srgbClr val="FFFFFF"/>
                </a:solidFill>
                <a:latin typeface="Tahoma"/>
                <a:cs typeface="Arial"/>
              </a:rPr>
              <a:t>партньора</a:t>
            </a:r>
            <a:r>
              <a:rPr lang="ru-RU" sz="1400" b="1" dirty="0">
                <a:solidFill>
                  <a:srgbClr val="FFFFFF"/>
                </a:solidFill>
                <a:latin typeface="Tahoma"/>
                <a:cs typeface="Arial"/>
              </a:rPr>
              <a:t> в 6 проекта, между </a:t>
            </a:r>
            <a:r>
              <a:rPr lang="ru-RU" sz="1400" b="1" dirty="0" err="1">
                <a:solidFill>
                  <a:srgbClr val="FFFFFF"/>
                </a:solidFill>
                <a:latin typeface="Tahoma"/>
                <a:cs typeface="Arial"/>
              </a:rPr>
              <a:t>които</a:t>
            </a:r>
            <a:r>
              <a:rPr lang="ru-RU" sz="1400" b="1" dirty="0">
                <a:solidFill>
                  <a:srgbClr val="FFFFFF"/>
                </a:solidFill>
                <a:latin typeface="Tahoma"/>
                <a:cs typeface="Arial"/>
              </a:rPr>
              <a:t> </a:t>
            </a:r>
            <a:r>
              <a:rPr lang="ru-RU" sz="1400" b="1" dirty="0" err="1">
                <a:solidFill>
                  <a:srgbClr val="FFC000"/>
                </a:solidFill>
                <a:latin typeface="Tahoma"/>
                <a:cs typeface="Arial"/>
              </a:rPr>
              <a:t>няма</a:t>
            </a:r>
            <a:r>
              <a:rPr lang="ru-RU" sz="1400" b="1" dirty="0">
                <a:solidFill>
                  <a:srgbClr val="FFC000"/>
                </a:solidFill>
                <a:latin typeface="Tahoma"/>
                <a:cs typeface="Arial"/>
              </a:rPr>
              <a:t> </a:t>
            </a:r>
            <a:r>
              <a:rPr lang="ru-RU" sz="1400" b="1" dirty="0" err="1">
                <a:solidFill>
                  <a:srgbClr val="FFC000"/>
                </a:solidFill>
                <a:latin typeface="Tahoma"/>
                <a:cs typeface="Arial"/>
              </a:rPr>
              <a:t>одобрени</a:t>
            </a:r>
            <a:r>
              <a:rPr lang="ru-RU" sz="1400" b="1" dirty="0">
                <a:solidFill>
                  <a:srgbClr val="FFC000"/>
                </a:solidFill>
                <a:latin typeface="Tahoma"/>
                <a:cs typeface="Arial"/>
              </a:rPr>
              <a:t> </a:t>
            </a:r>
            <a:r>
              <a:rPr lang="ru-RU" sz="1400" b="1" dirty="0" err="1">
                <a:solidFill>
                  <a:srgbClr val="FFC000"/>
                </a:solidFill>
                <a:latin typeface="Tahoma"/>
                <a:cs typeface="Arial"/>
              </a:rPr>
              <a:t>проекти</a:t>
            </a:r>
            <a:r>
              <a:rPr lang="ru-RU" sz="1400" b="1" dirty="0">
                <a:solidFill>
                  <a:srgbClr val="FFC000"/>
                </a:solidFill>
                <a:latin typeface="Tahoma"/>
                <a:cs typeface="Arial"/>
              </a:rPr>
              <a:t> с </a:t>
            </a:r>
            <a:r>
              <a:rPr lang="ru-RU" sz="1400" b="1" dirty="0" err="1">
                <a:solidFill>
                  <a:srgbClr val="FFC000"/>
                </a:solidFill>
                <a:latin typeface="Tahoma"/>
                <a:cs typeface="Arial"/>
              </a:rPr>
              <a:t>участието</a:t>
            </a:r>
            <a:r>
              <a:rPr lang="ru-RU" sz="1400" b="1" dirty="0">
                <a:solidFill>
                  <a:srgbClr val="FFC000"/>
                </a:solidFill>
                <a:latin typeface="Tahoma"/>
                <a:cs typeface="Arial"/>
              </a:rPr>
              <a:t> на </a:t>
            </a:r>
            <a:r>
              <a:rPr lang="ru-RU" sz="1400" b="1" dirty="0" err="1">
                <a:solidFill>
                  <a:srgbClr val="FFC000"/>
                </a:solidFill>
                <a:latin typeface="Tahoma"/>
                <a:cs typeface="Arial"/>
              </a:rPr>
              <a:t>партньори</a:t>
            </a:r>
            <a:r>
              <a:rPr lang="ru-RU" sz="1400" b="1" dirty="0">
                <a:solidFill>
                  <a:srgbClr val="FFC000"/>
                </a:solidFill>
                <a:latin typeface="Tahoma"/>
                <a:cs typeface="Arial"/>
              </a:rPr>
              <a:t> - </a:t>
            </a:r>
            <a:r>
              <a:rPr lang="ru-RU" sz="1400" b="1" dirty="0" err="1">
                <a:solidFill>
                  <a:srgbClr val="FFC000"/>
                </a:solidFill>
                <a:latin typeface="Tahoma"/>
                <a:cs typeface="Arial"/>
              </a:rPr>
              <a:t>градове</a:t>
            </a:r>
            <a:r>
              <a:rPr lang="ru-RU" sz="1400" b="1" dirty="0">
                <a:solidFill>
                  <a:srgbClr val="FFC000"/>
                </a:solidFill>
                <a:latin typeface="Tahoma"/>
                <a:cs typeface="Arial"/>
              </a:rPr>
              <a:t> от </a:t>
            </a:r>
            <a:r>
              <a:rPr lang="ru-RU" sz="1400" b="1" dirty="0" err="1">
                <a:solidFill>
                  <a:srgbClr val="FFC000"/>
                </a:solidFill>
                <a:latin typeface="Tahoma"/>
                <a:cs typeface="Arial"/>
              </a:rPr>
              <a:t>Югозападен</a:t>
            </a:r>
            <a:r>
              <a:rPr lang="ru-RU" sz="1400" b="1" dirty="0">
                <a:solidFill>
                  <a:srgbClr val="FFC000"/>
                </a:solidFill>
                <a:latin typeface="Tahoma"/>
                <a:cs typeface="Arial"/>
              </a:rPr>
              <a:t> </a:t>
            </a:r>
            <a:r>
              <a:rPr lang="ru-RU" sz="1400" b="1" dirty="0">
                <a:solidFill>
                  <a:srgbClr val="FFC000"/>
                </a:solidFill>
                <a:latin typeface="Tahoma"/>
                <a:cs typeface="Arial"/>
              </a:rPr>
              <a:t>район.</a:t>
            </a:r>
            <a:endParaRPr lang="bg-BG" sz="1400" b="1" dirty="0">
              <a:solidFill>
                <a:srgbClr val="FFC000"/>
              </a:solidFill>
              <a:latin typeface="Tahoma"/>
              <a:cs typeface="Arial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  <a:tabLst>
                <a:tab pos="457200" algn="l"/>
                <a:tab pos="2538095" algn="l"/>
              </a:tabLst>
              <a:defRPr/>
            </a:pPr>
            <a:endParaRPr lang="bg-BG" sz="1400" b="1" dirty="0">
              <a:solidFill>
                <a:srgbClr val="FFFFFF"/>
              </a:solidFill>
              <a:latin typeface="Tahoma"/>
              <a:ea typeface="Calibri"/>
              <a:cs typeface="Times New Roman"/>
            </a:endParaRPr>
          </a:p>
          <a:p>
            <a:pPr marL="342900" indent="-342900" algn="just">
              <a:lnSpc>
                <a:spcPct val="115000"/>
              </a:lnSpc>
              <a:spcAft>
                <a:spcPts val="1000"/>
              </a:spcAft>
              <a:buFont typeface="Wingdings"/>
              <a:buChar char=""/>
              <a:tabLst>
                <a:tab pos="457200" algn="l"/>
                <a:tab pos="2538095" algn="l"/>
              </a:tabLst>
              <a:defRPr/>
            </a:pPr>
            <a:r>
              <a:rPr lang="ru-RU" sz="1400" b="1" dirty="0" err="1">
                <a:solidFill>
                  <a:srgbClr val="FFFFFF"/>
                </a:solidFill>
                <a:latin typeface="Tahoma"/>
                <a:cs typeface="Arial"/>
              </a:rPr>
              <a:t>През</a:t>
            </a:r>
            <a:r>
              <a:rPr lang="ru-RU" sz="1400" b="1" dirty="0">
                <a:solidFill>
                  <a:srgbClr val="FFFFFF"/>
                </a:solidFill>
                <a:latin typeface="Tahoma"/>
                <a:cs typeface="Arial"/>
              </a:rPr>
              <a:t> </a:t>
            </a:r>
            <a:r>
              <a:rPr lang="ru-RU" sz="1400" b="1" dirty="0" err="1">
                <a:solidFill>
                  <a:srgbClr val="FFC000"/>
                </a:solidFill>
                <a:latin typeface="Tahoma"/>
                <a:cs typeface="Arial"/>
              </a:rPr>
              <a:t>месец</a:t>
            </a:r>
            <a:r>
              <a:rPr lang="ru-RU" sz="1400" b="1" dirty="0">
                <a:solidFill>
                  <a:srgbClr val="FFC000"/>
                </a:solidFill>
                <a:latin typeface="Tahoma"/>
                <a:cs typeface="Arial"/>
              </a:rPr>
              <a:t> </a:t>
            </a:r>
            <a:r>
              <a:rPr lang="ru-RU" sz="1400" b="1" dirty="0" err="1">
                <a:solidFill>
                  <a:srgbClr val="FFC000"/>
                </a:solidFill>
                <a:latin typeface="Tahoma"/>
                <a:cs typeface="Arial"/>
              </a:rPr>
              <a:t>декември</a:t>
            </a:r>
            <a:r>
              <a:rPr lang="ru-RU" sz="1400" b="1" dirty="0">
                <a:solidFill>
                  <a:srgbClr val="FFC000"/>
                </a:solidFill>
                <a:latin typeface="Tahoma"/>
                <a:cs typeface="Arial"/>
              </a:rPr>
              <a:t> </a:t>
            </a:r>
            <a:r>
              <a:rPr lang="ru-RU" sz="1400" b="1" dirty="0" err="1">
                <a:solidFill>
                  <a:srgbClr val="FFFFFF"/>
                </a:solidFill>
                <a:latin typeface="Tahoma"/>
                <a:cs typeface="Arial"/>
              </a:rPr>
              <a:t>ще</a:t>
            </a:r>
            <a:r>
              <a:rPr lang="ru-RU" sz="1400" b="1" dirty="0">
                <a:solidFill>
                  <a:srgbClr val="FFFFFF"/>
                </a:solidFill>
                <a:latin typeface="Tahoma"/>
                <a:cs typeface="Arial"/>
              </a:rPr>
              <a:t> </a:t>
            </a:r>
            <a:r>
              <a:rPr lang="ru-RU" sz="1400" b="1" dirty="0" err="1">
                <a:solidFill>
                  <a:srgbClr val="FFFFFF"/>
                </a:solidFill>
                <a:latin typeface="Tahoma"/>
                <a:cs typeface="Arial"/>
              </a:rPr>
              <a:t>бъде</a:t>
            </a:r>
            <a:r>
              <a:rPr lang="ru-RU" sz="1400" b="1" dirty="0">
                <a:solidFill>
                  <a:srgbClr val="FFFFFF"/>
                </a:solidFill>
                <a:latin typeface="Tahoma"/>
                <a:cs typeface="Arial"/>
              </a:rPr>
              <a:t> </a:t>
            </a:r>
            <a:r>
              <a:rPr lang="ru-RU" sz="1400" b="1" dirty="0" err="1">
                <a:solidFill>
                  <a:srgbClr val="FFFFFF"/>
                </a:solidFill>
                <a:latin typeface="Tahoma"/>
                <a:cs typeface="Arial"/>
              </a:rPr>
              <a:t>обявена</a:t>
            </a:r>
            <a:r>
              <a:rPr lang="ru-RU" sz="1400" b="1" dirty="0">
                <a:solidFill>
                  <a:srgbClr val="FFFFFF"/>
                </a:solidFill>
                <a:latin typeface="Tahoma"/>
                <a:cs typeface="Arial"/>
              </a:rPr>
              <a:t> </a:t>
            </a:r>
            <a:r>
              <a:rPr lang="ru-RU" sz="1400" b="1" dirty="0" err="1">
                <a:solidFill>
                  <a:srgbClr val="FFFFFF"/>
                </a:solidFill>
                <a:latin typeface="Tahoma"/>
                <a:cs typeface="Arial"/>
              </a:rPr>
              <a:t>покана</a:t>
            </a:r>
            <a:r>
              <a:rPr lang="ru-RU" sz="1400" b="1" dirty="0">
                <a:solidFill>
                  <a:srgbClr val="FFFFFF"/>
                </a:solidFill>
                <a:latin typeface="Tahoma"/>
                <a:cs typeface="Arial"/>
              </a:rPr>
              <a:t> за </a:t>
            </a:r>
            <a:r>
              <a:rPr lang="ru-RU" sz="1400" b="1" dirty="0" err="1">
                <a:solidFill>
                  <a:srgbClr val="FFFFFF"/>
                </a:solidFill>
                <a:latin typeface="Tahoma"/>
                <a:cs typeface="Arial"/>
              </a:rPr>
              <a:t>изграждане</a:t>
            </a:r>
            <a:r>
              <a:rPr lang="ru-RU" sz="1400" b="1" dirty="0">
                <a:solidFill>
                  <a:srgbClr val="FFFFFF"/>
                </a:solidFill>
                <a:latin typeface="Tahoma"/>
                <a:cs typeface="Arial"/>
              </a:rPr>
              <a:t> на „</a:t>
            </a:r>
            <a:r>
              <a:rPr lang="ru-RU" sz="1400" b="1" dirty="0" err="1">
                <a:solidFill>
                  <a:srgbClr val="FFFFFF"/>
                </a:solidFill>
                <a:latin typeface="Tahoma"/>
                <a:cs typeface="Arial"/>
              </a:rPr>
              <a:t>Добри</a:t>
            </a:r>
            <a:r>
              <a:rPr lang="ru-RU" sz="1400" b="1" dirty="0">
                <a:solidFill>
                  <a:srgbClr val="FFFFFF"/>
                </a:solidFill>
                <a:latin typeface="Tahoma"/>
                <a:cs typeface="Arial"/>
              </a:rPr>
              <a:t> практики“ с цел </a:t>
            </a:r>
            <a:r>
              <a:rPr lang="ru-RU" sz="1400" b="1" dirty="0" err="1">
                <a:solidFill>
                  <a:srgbClr val="FFFFFF"/>
                </a:solidFill>
                <a:latin typeface="Tahoma"/>
                <a:cs typeface="Arial"/>
              </a:rPr>
              <a:t>привличане</a:t>
            </a:r>
            <a:r>
              <a:rPr lang="ru-RU" sz="1400" b="1" dirty="0">
                <a:solidFill>
                  <a:srgbClr val="FFFFFF"/>
                </a:solidFill>
                <a:latin typeface="Tahoma"/>
                <a:cs typeface="Arial"/>
              </a:rPr>
              <a:t> на </a:t>
            </a:r>
            <a:r>
              <a:rPr lang="ru-RU" sz="1400" b="1" dirty="0" err="1">
                <a:solidFill>
                  <a:srgbClr val="FFFFFF"/>
                </a:solidFill>
                <a:latin typeface="Tahoma"/>
                <a:cs typeface="Arial"/>
              </a:rPr>
              <a:t>градове</a:t>
            </a:r>
            <a:r>
              <a:rPr lang="ru-RU" sz="1400" b="1" dirty="0">
                <a:solidFill>
                  <a:srgbClr val="FFFFFF"/>
                </a:solidFill>
                <a:latin typeface="Tahoma"/>
                <a:cs typeface="Arial"/>
              </a:rPr>
              <a:t> с опит в </a:t>
            </a:r>
            <a:r>
              <a:rPr lang="ru-RU" sz="1400" b="1" dirty="0" err="1">
                <a:solidFill>
                  <a:srgbClr val="FFFFFF"/>
                </a:solidFill>
                <a:latin typeface="Tahoma"/>
                <a:cs typeface="Arial"/>
              </a:rPr>
              <a:t>сферата</a:t>
            </a:r>
            <a:r>
              <a:rPr lang="ru-RU" sz="1400" b="1" dirty="0">
                <a:solidFill>
                  <a:srgbClr val="FFFFFF"/>
                </a:solidFill>
                <a:latin typeface="Tahoma"/>
                <a:cs typeface="Arial"/>
              </a:rPr>
              <a:t> на </a:t>
            </a:r>
            <a:r>
              <a:rPr lang="ru-RU" sz="1400" b="1" dirty="0" err="1">
                <a:solidFill>
                  <a:srgbClr val="FFFFFF"/>
                </a:solidFill>
                <a:latin typeface="Tahoma"/>
                <a:cs typeface="Arial"/>
              </a:rPr>
              <a:t>интегрираните</a:t>
            </a:r>
            <a:r>
              <a:rPr lang="ru-RU" sz="1400" b="1" dirty="0">
                <a:solidFill>
                  <a:srgbClr val="FFFFFF"/>
                </a:solidFill>
                <a:latin typeface="Tahoma"/>
                <a:cs typeface="Arial"/>
              </a:rPr>
              <a:t> </a:t>
            </a:r>
            <a:r>
              <a:rPr lang="ru-RU" sz="1400" b="1" dirty="0" err="1">
                <a:solidFill>
                  <a:srgbClr val="FFFFFF"/>
                </a:solidFill>
                <a:latin typeface="Tahoma"/>
                <a:cs typeface="Arial"/>
              </a:rPr>
              <a:t>градски</a:t>
            </a:r>
            <a:r>
              <a:rPr lang="ru-RU" sz="1400" b="1" dirty="0">
                <a:solidFill>
                  <a:srgbClr val="FFFFFF"/>
                </a:solidFill>
                <a:latin typeface="Tahoma"/>
                <a:cs typeface="Arial"/>
              </a:rPr>
              <a:t> политики. </a:t>
            </a:r>
            <a:r>
              <a:rPr lang="ru-RU" sz="1400" b="1" dirty="0" err="1">
                <a:solidFill>
                  <a:srgbClr val="FFFFFF"/>
                </a:solidFill>
                <a:latin typeface="Tahoma"/>
                <a:cs typeface="Arial"/>
              </a:rPr>
              <a:t>Тези</a:t>
            </a:r>
            <a:r>
              <a:rPr lang="ru-RU" sz="1400" b="1" dirty="0">
                <a:solidFill>
                  <a:srgbClr val="FFFFFF"/>
                </a:solidFill>
                <a:latin typeface="Tahoma"/>
                <a:cs typeface="Arial"/>
              </a:rPr>
              <a:t> от </a:t>
            </a:r>
            <a:r>
              <a:rPr lang="ru-RU" sz="1400" b="1" dirty="0" err="1">
                <a:solidFill>
                  <a:srgbClr val="FFFFFF"/>
                </a:solidFill>
                <a:latin typeface="Tahoma"/>
                <a:cs typeface="Arial"/>
              </a:rPr>
              <a:t>тях</a:t>
            </a:r>
            <a:r>
              <a:rPr lang="ru-RU" sz="1400" b="1" dirty="0">
                <a:solidFill>
                  <a:srgbClr val="FFFFFF"/>
                </a:solidFill>
                <a:latin typeface="Tahoma"/>
                <a:cs typeface="Arial"/>
              </a:rPr>
              <a:t>, </a:t>
            </a:r>
            <a:r>
              <a:rPr lang="ru-RU" sz="1400" b="1" dirty="0" err="1">
                <a:solidFill>
                  <a:srgbClr val="FFFFFF"/>
                </a:solidFill>
                <a:latin typeface="Tahoma"/>
                <a:cs typeface="Arial"/>
              </a:rPr>
              <a:t>които</a:t>
            </a:r>
            <a:r>
              <a:rPr lang="ru-RU" sz="1400" b="1" dirty="0">
                <a:solidFill>
                  <a:srgbClr val="FFFFFF"/>
                </a:solidFill>
                <a:latin typeface="Tahoma"/>
                <a:cs typeface="Arial"/>
              </a:rPr>
              <a:t> успешно </a:t>
            </a:r>
            <a:r>
              <a:rPr lang="ru-RU" sz="1400" b="1" dirty="0" err="1">
                <a:solidFill>
                  <a:srgbClr val="FFFFFF"/>
                </a:solidFill>
                <a:latin typeface="Tahoma"/>
                <a:cs typeface="Arial"/>
              </a:rPr>
              <a:t>бъдат</a:t>
            </a:r>
            <a:r>
              <a:rPr lang="ru-RU" sz="1400" b="1" dirty="0">
                <a:solidFill>
                  <a:srgbClr val="FFFFFF"/>
                </a:solidFill>
                <a:latin typeface="Tahoma"/>
                <a:cs typeface="Arial"/>
              </a:rPr>
              <a:t> </a:t>
            </a:r>
            <a:r>
              <a:rPr lang="ru-RU" sz="1400" b="1" dirty="0" err="1">
                <a:solidFill>
                  <a:srgbClr val="FFFFFF"/>
                </a:solidFill>
                <a:latin typeface="Tahoma"/>
                <a:cs typeface="Arial"/>
              </a:rPr>
              <a:t>номинирани</a:t>
            </a:r>
            <a:r>
              <a:rPr lang="ru-RU" sz="1400" b="1" dirty="0">
                <a:solidFill>
                  <a:srgbClr val="FFFFFF"/>
                </a:solidFill>
                <a:latin typeface="Tahoma"/>
                <a:cs typeface="Arial"/>
              </a:rPr>
              <a:t>, </a:t>
            </a:r>
            <a:r>
              <a:rPr lang="ru-RU" sz="1400" b="1" dirty="0" err="1">
                <a:solidFill>
                  <a:srgbClr val="FFFFFF"/>
                </a:solidFill>
                <a:latin typeface="Tahoma"/>
                <a:cs typeface="Arial"/>
              </a:rPr>
              <a:t>ще</a:t>
            </a:r>
            <a:r>
              <a:rPr lang="ru-RU" sz="1400" b="1" dirty="0">
                <a:solidFill>
                  <a:srgbClr val="FFFFFF"/>
                </a:solidFill>
                <a:latin typeface="Tahoma"/>
                <a:cs typeface="Arial"/>
              </a:rPr>
              <a:t> </a:t>
            </a:r>
            <a:r>
              <a:rPr lang="ru-RU" sz="1400" b="1" dirty="0" err="1">
                <a:solidFill>
                  <a:srgbClr val="FFFFFF"/>
                </a:solidFill>
                <a:latin typeface="Tahoma"/>
                <a:cs typeface="Arial"/>
              </a:rPr>
              <a:t>могат</a:t>
            </a:r>
            <a:r>
              <a:rPr lang="ru-RU" sz="1400" b="1" dirty="0">
                <a:solidFill>
                  <a:srgbClr val="FFFFFF"/>
                </a:solidFill>
                <a:latin typeface="Tahoma"/>
                <a:cs typeface="Arial"/>
              </a:rPr>
              <a:t> да </a:t>
            </a:r>
            <a:r>
              <a:rPr lang="ru-RU" sz="1400" b="1" dirty="0" err="1">
                <a:solidFill>
                  <a:srgbClr val="FFFFFF"/>
                </a:solidFill>
                <a:latin typeface="Tahoma"/>
                <a:cs typeface="Arial"/>
              </a:rPr>
              <a:t>участват</a:t>
            </a:r>
            <a:r>
              <a:rPr lang="ru-RU" sz="1400" b="1" dirty="0">
                <a:solidFill>
                  <a:srgbClr val="FFFFFF"/>
                </a:solidFill>
                <a:latin typeface="Tahoma"/>
                <a:cs typeface="Arial"/>
              </a:rPr>
              <a:t> </a:t>
            </a:r>
            <a:r>
              <a:rPr lang="ru-RU" sz="1400" b="1" dirty="0" err="1">
                <a:solidFill>
                  <a:srgbClr val="FFFFFF"/>
                </a:solidFill>
                <a:latin typeface="Tahoma"/>
                <a:cs typeface="Arial"/>
              </a:rPr>
              <a:t>като</a:t>
            </a:r>
            <a:r>
              <a:rPr lang="ru-RU" sz="1400" b="1" dirty="0">
                <a:solidFill>
                  <a:srgbClr val="FFFFFF"/>
                </a:solidFill>
                <a:latin typeface="Tahoma"/>
                <a:cs typeface="Arial"/>
              </a:rPr>
              <a:t> </a:t>
            </a:r>
            <a:r>
              <a:rPr lang="ru-RU" sz="1400" b="1" dirty="0" err="1">
                <a:solidFill>
                  <a:srgbClr val="FFFFFF"/>
                </a:solidFill>
                <a:latin typeface="Tahoma"/>
                <a:cs typeface="Arial"/>
              </a:rPr>
              <a:t>Водещи</a:t>
            </a:r>
            <a:r>
              <a:rPr lang="ru-RU" sz="1400" b="1" dirty="0">
                <a:solidFill>
                  <a:srgbClr val="FFFFFF"/>
                </a:solidFill>
                <a:latin typeface="Tahoma"/>
                <a:cs typeface="Arial"/>
              </a:rPr>
              <a:t> </a:t>
            </a:r>
            <a:r>
              <a:rPr lang="ru-RU" sz="1400" b="1" dirty="0" err="1">
                <a:solidFill>
                  <a:srgbClr val="FFFFFF"/>
                </a:solidFill>
                <a:latin typeface="Tahoma"/>
                <a:cs typeface="Arial"/>
              </a:rPr>
              <a:t>партньори</a:t>
            </a:r>
            <a:r>
              <a:rPr lang="ru-RU" sz="1400" b="1" dirty="0">
                <a:solidFill>
                  <a:srgbClr val="FFFFFF"/>
                </a:solidFill>
                <a:latin typeface="Tahoma"/>
                <a:cs typeface="Arial"/>
              </a:rPr>
              <a:t> </a:t>
            </a:r>
            <a:r>
              <a:rPr lang="ru-RU" sz="1400" b="1" dirty="0" err="1">
                <a:solidFill>
                  <a:srgbClr val="FFFFFF"/>
                </a:solidFill>
                <a:latin typeface="Tahoma"/>
                <a:cs typeface="Arial"/>
              </a:rPr>
              <a:t>съвместно</a:t>
            </a:r>
            <a:r>
              <a:rPr lang="ru-RU" sz="1400" b="1" dirty="0">
                <a:solidFill>
                  <a:srgbClr val="FFFFFF"/>
                </a:solidFill>
                <a:latin typeface="Tahoma"/>
                <a:cs typeface="Arial"/>
              </a:rPr>
              <a:t> с </a:t>
            </a:r>
            <a:r>
              <a:rPr lang="ru-RU" sz="1400" b="1" dirty="0" err="1">
                <a:solidFill>
                  <a:srgbClr val="FFFFFF"/>
                </a:solidFill>
                <a:latin typeface="Tahoma"/>
                <a:cs typeface="Arial"/>
              </a:rPr>
              <a:t>други</a:t>
            </a:r>
            <a:r>
              <a:rPr lang="ru-RU" sz="1400" b="1" dirty="0">
                <a:solidFill>
                  <a:srgbClr val="FFFFFF"/>
                </a:solidFill>
                <a:latin typeface="Tahoma"/>
                <a:cs typeface="Arial"/>
              </a:rPr>
              <a:t> </a:t>
            </a:r>
            <a:r>
              <a:rPr lang="ru-RU" sz="1400" b="1" dirty="0" err="1">
                <a:solidFill>
                  <a:srgbClr val="FFFFFF"/>
                </a:solidFill>
                <a:latin typeface="Tahoma"/>
                <a:cs typeface="Arial"/>
              </a:rPr>
              <a:t>градове-партньори</a:t>
            </a:r>
            <a:r>
              <a:rPr lang="ru-RU" sz="1400" b="1" dirty="0">
                <a:solidFill>
                  <a:srgbClr val="FFFFFF"/>
                </a:solidFill>
                <a:latin typeface="Tahoma"/>
                <a:cs typeface="Arial"/>
              </a:rPr>
              <a:t> в </a:t>
            </a:r>
            <a:r>
              <a:rPr lang="ru-RU" sz="1400" b="1" dirty="0" err="1">
                <a:solidFill>
                  <a:srgbClr val="FFFFFF"/>
                </a:solidFill>
                <a:latin typeface="Tahoma"/>
                <a:cs typeface="Arial"/>
              </a:rPr>
              <a:t>поканата</a:t>
            </a:r>
            <a:r>
              <a:rPr lang="ru-RU" sz="1400" b="1" dirty="0">
                <a:solidFill>
                  <a:srgbClr val="FFFFFF"/>
                </a:solidFill>
                <a:latin typeface="Tahoma"/>
                <a:cs typeface="Arial"/>
              </a:rPr>
              <a:t> </a:t>
            </a:r>
            <a:r>
              <a:rPr lang="ru-RU" sz="1400" b="1" dirty="0">
                <a:solidFill>
                  <a:srgbClr val="FFC000"/>
                </a:solidFill>
                <a:latin typeface="Tahoma"/>
                <a:cs typeface="Arial"/>
              </a:rPr>
              <a:t>за </a:t>
            </a:r>
            <a:r>
              <a:rPr lang="ru-RU" sz="1400" b="1" dirty="0" err="1">
                <a:solidFill>
                  <a:srgbClr val="FFC000"/>
                </a:solidFill>
                <a:latin typeface="Tahoma"/>
                <a:cs typeface="Arial"/>
              </a:rPr>
              <a:t>изграждане</a:t>
            </a:r>
            <a:r>
              <a:rPr lang="ru-RU" sz="1400" b="1" dirty="0">
                <a:solidFill>
                  <a:srgbClr val="FFC000"/>
                </a:solidFill>
                <a:latin typeface="Tahoma"/>
                <a:cs typeface="Arial"/>
              </a:rPr>
              <a:t> на „Мрежи за трансфер“, </a:t>
            </a:r>
            <a:r>
              <a:rPr lang="ru-RU" sz="1400" b="1" dirty="0" err="1">
                <a:solidFill>
                  <a:srgbClr val="FFFFFF"/>
                </a:solidFill>
                <a:latin typeface="Tahoma"/>
                <a:cs typeface="Arial"/>
              </a:rPr>
              <a:t>която</a:t>
            </a:r>
            <a:r>
              <a:rPr lang="ru-RU" sz="1400" b="1" dirty="0">
                <a:solidFill>
                  <a:srgbClr val="FFFFFF"/>
                </a:solidFill>
                <a:latin typeface="Tahoma"/>
                <a:cs typeface="Arial"/>
              </a:rPr>
              <a:t> се </a:t>
            </a:r>
            <a:r>
              <a:rPr lang="ru-RU" sz="1400" b="1" dirty="0" err="1">
                <a:solidFill>
                  <a:srgbClr val="FFFFFF"/>
                </a:solidFill>
                <a:latin typeface="Tahoma"/>
                <a:cs typeface="Arial"/>
              </a:rPr>
              <a:t>очаква</a:t>
            </a:r>
            <a:r>
              <a:rPr lang="ru-RU" sz="1400" b="1" dirty="0">
                <a:solidFill>
                  <a:srgbClr val="FFFFFF"/>
                </a:solidFill>
                <a:latin typeface="Tahoma"/>
                <a:cs typeface="Arial"/>
              </a:rPr>
              <a:t> да </a:t>
            </a:r>
            <a:r>
              <a:rPr lang="ru-RU" sz="1400" b="1" dirty="0" err="1">
                <a:solidFill>
                  <a:srgbClr val="FFFFFF"/>
                </a:solidFill>
                <a:latin typeface="Tahoma"/>
                <a:cs typeface="Arial"/>
              </a:rPr>
              <a:t>бъде</a:t>
            </a:r>
            <a:r>
              <a:rPr lang="ru-RU" sz="1400" b="1" dirty="0">
                <a:solidFill>
                  <a:srgbClr val="FFFFFF"/>
                </a:solidFill>
                <a:latin typeface="Tahoma"/>
                <a:cs typeface="Arial"/>
              </a:rPr>
              <a:t> отворена </a:t>
            </a:r>
            <a:r>
              <a:rPr lang="ru-RU" sz="1400" b="1" dirty="0" err="1">
                <a:solidFill>
                  <a:srgbClr val="FFC000"/>
                </a:solidFill>
                <a:latin typeface="Tahoma"/>
                <a:cs typeface="Arial"/>
              </a:rPr>
              <a:t>през</a:t>
            </a:r>
            <a:r>
              <a:rPr lang="ru-RU" sz="1400" b="1" dirty="0">
                <a:solidFill>
                  <a:srgbClr val="FFC000"/>
                </a:solidFill>
                <a:latin typeface="Tahoma"/>
                <a:cs typeface="Arial"/>
              </a:rPr>
              <a:t> 2017 г</a:t>
            </a:r>
            <a:r>
              <a:rPr lang="ru-RU" sz="1400" b="1" dirty="0">
                <a:solidFill>
                  <a:srgbClr val="FFC000"/>
                </a:solidFill>
                <a:latin typeface="Tahoma"/>
                <a:cs typeface="Arial"/>
              </a:rPr>
              <a:t>.</a:t>
            </a:r>
            <a:endParaRPr lang="ru-RU" sz="1400" b="1" dirty="0">
              <a:solidFill>
                <a:srgbClr val="FFC000"/>
              </a:solidFill>
              <a:latin typeface="Tahoma"/>
              <a:cs typeface="Arial"/>
            </a:endParaRPr>
          </a:p>
          <a:p>
            <a:pPr marL="342900" indent="-342900" algn="just">
              <a:lnSpc>
                <a:spcPct val="115000"/>
              </a:lnSpc>
              <a:spcAft>
                <a:spcPts val="1000"/>
              </a:spcAft>
              <a:buFont typeface="Wingdings"/>
              <a:buChar char=""/>
              <a:tabLst>
                <a:tab pos="457200" algn="l"/>
                <a:tab pos="2538095" algn="l"/>
              </a:tabLst>
              <a:defRPr/>
            </a:pPr>
            <a:endParaRPr lang="ru-RU" sz="1400" b="1" i="1" dirty="0">
              <a:solidFill>
                <a:srgbClr val="FFFFFF"/>
              </a:solidFill>
              <a:latin typeface="Tahoma"/>
              <a:ea typeface="Calibri"/>
              <a:cs typeface="Arial"/>
            </a:endParaRP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 typeface="Wingdings" pitchFamily="2" charset="2"/>
              <a:buNone/>
              <a:defRPr/>
            </a:pPr>
            <a:endParaRPr lang="bg-BG" b="1" dirty="0" smtClean="0"/>
          </a:p>
          <a:p>
            <a:pPr marL="0" indent="0" algn="ctr">
              <a:lnSpc>
                <a:spcPct val="200000"/>
              </a:lnSpc>
              <a:buFont typeface="Wingdings" pitchFamily="2" charset="2"/>
              <a:buNone/>
              <a:defRPr/>
            </a:pPr>
            <a:r>
              <a:rPr lang="bg-BG" sz="2800" b="1" dirty="0" smtClean="0"/>
              <a:t>БЛАГОДАРЯ  ВИ </a:t>
            </a:r>
            <a:r>
              <a:rPr lang="en-US" sz="2800" b="1" dirty="0" smtClean="0"/>
              <a:t> </a:t>
            </a:r>
            <a:endParaRPr lang="bg-BG" sz="2800" b="1" dirty="0" smtClean="0"/>
          </a:p>
          <a:p>
            <a:pPr marL="0" indent="0" algn="ctr">
              <a:lnSpc>
                <a:spcPct val="200000"/>
              </a:lnSpc>
              <a:buFont typeface="Wingdings" pitchFamily="2" charset="2"/>
              <a:buNone/>
              <a:defRPr/>
            </a:pPr>
            <a:r>
              <a:rPr lang="bg-BG" sz="2800" b="1" dirty="0" smtClean="0"/>
              <a:t>ЗА </a:t>
            </a:r>
            <a:r>
              <a:rPr lang="en-US" sz="2800" b="1" dirty="0" smtClean="0"/>
              <a:t> </a:t>
            </a:r>
            <a:endParaRPr lang="bg-BG" sz="2800" b="1" dirty="0" smtClean="0"/>
          </a:p>
          <a:p>
            <a:pPr marL="0" indent="0" algn="ctr">
              <a:lnSpc>
                <a:spcPct val="200000"/>
              </a:lnSpc>
              <a:buFont typeface="Wingdings" pitchFamily="2" charset="2"/>
              <a:buNone/>
              <a:defRPr/>
            </a:pPr>
            <a:r>
              <a:rPr lang="bg-BG" sz="2800" b="1" dirty="0" smtClean="0"/>
              <a:t>ВНИМАНИЕТО</a:t>
            </a:r>
            <a:endParaRPr lang="bg-BG" sz="2800" b="1" dirty="0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 tmFilter="0,0; .5, 1; 1, 1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0113" y="1844675"/>
            <a:ext cx="8135937" cy="4321175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1200"/>
              </a:spcBef>
              <a:buClr>
                <a:srgbClr val="FFC000"/>
              </a:buClr>
              <a:buFont typeface="Wingdings" pitchFamily="2" charset="2"/>
              <a:buChar char="q"/>
              <a:defRPr/>
            </a:pPr>
            <a:r>
              <a:rPr lang="bg-BG" altLang="bg-BG" sz="1800" b="1" dirty="0"/>
              <a:t>КОМПОНЕНТ ТРАНСГРАНИЧНО СЪТРУДНИЧЕСТВО </a:t>
            </a:r>
          </a:p>
          <a:p>
            <a:pPr marL="0" indent="0">
              <a:lnSpc>
                <a:spcPct val="114000"/>
              </a:lnSpc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bg-BG" altLang="bg-BG" sz="1800" b="1" dirty="0" smtClean="0">
                <a:solidFill>
                  <a:srgbClr val="FFC000"/>
                </a:solidFill>
              </a:rPr>
              <a:t>3 програми </a:t>
            </a:r>
            <a:r>
              <a:rPr lang="bg-BG" altLang="bg-BG" sz="1800" b="1" dirty="0">
                <a:solidFill>
                  <a:schemeClr val="tx1">
                    <a:lumMod val="95000"/>
                  </a:schemeClr>
                </a:solidFill>
              </a:rPr>
              <a:t>-</a:t>
            </a:r>
            <a:r>
              <a:rPr lang="bg-BG" altLang="bg-BG" sz="1800" b="1" dirty="0">
                <a:solidFill>
                  <a:srgbClr val="FFC000"/>
                </a:solidFill>
              </a:rPr>
              <a:t> </a:t>
            </a:r>
            <a:r>
              <a:rPr lang="bg-BG" altLang="bg-BG" sz="1400" b="1" dirty="0">
                <a:solidFill>
                  <a:srgbClr val="FFFFFF"/>
                </a:solidFill>
              </a:rPr>
              <a:t>БЪЛГАРИЯ – </a:t>
            </a:r>
            <a:r>
              <a:rPr lang="bg-BG" altLang="bg-BG" sz="1400" b="1" dirty="0" smtClean="0">
                <a:solidFill>
                  <a:srgbClr val="FFFFFF"/>
                </a:solidFill>
              </a:rPr>
              <a:t>МАКЕДОНИЯ, </a:t>
            </a:r>
            <a:r>
              <a:rPr lang="bg-BG" altLang="bg-BG" sz="1400" b="1" dirty="0"/>
              <a:t>БЪЛГАРИЯ – </a:t>
            </a:r>
            <a:r>
              <a:rPr lang="bg-BG" altLang="bg-BG" sz="1400" b="1" dirty="0" smtClean="0"/>
              <a:t>СЪРБИЯ, </a:t>
            </a:r>
            <a:r>
              <a:rPr lang="bg-BG" altLang="bg-BG" sz="1400" b="1" dirty="0" smtClean="0">
                <a:solidFill>
                  <a:srgbClr val="FFFFFF"/>
                </a:solidFill>
              </a:rPr>
              <a:t>ГЪРЦИЯ </a:t>
            </a:r>
            <a:r>
              <a:rPr lang="bg-BG" altLang="bg-BG" sz="1400" b="1" dirty="0">
                <a:solidFill>
                  <a:srgbClr val="FFFFFF"/>
                </a:solidFill>
              </a:rPr>
              <a:t>– </a:t>
            </a:r>
            <a:r>
              <a:rPr lang="bg-BG" altLang="bg-BG" sz="1400" b="1" dirty="0" smtClean="0">
                <a:solidFill>
                  <a:srgbClr val="FFFFFF"/>
                </a:solidFill>
              </a:rPr>
              <a:t>БЪЛГАРИЯ</a:t>
            </a:r>
            <a:endParaRPr lang="bg-BG" altLang="bg-BG" sz="1400" b="1" dirty="0" smtClean="0"/>
          </a:p>
          <a:p>
            <a:pPr>
              <a:lnSpc>
                <a:spcPct val="114000"/>
              </a:lnSpc>
              <a:spcBef>
                <a:spcPts val="600"/>
              </a:spcBef>
              <a:buClr>
                <a:srgbClr val="FFC000"/>
              </a:buClr>
              <a:buFont typeface="Wingdings" pitchFamily="2" charset="2"/>
              <a:buChar char="q"/>
              <a:defRPr/>
            </a:pPr>
            <a:r>
              <a:rPr lang="bg-BG" altLang="bg-BG" sz="1800" b="1" dirty="0" smtClean="0"/>
              <a:t>КОМПОНЕНТ </a:t>
            </a:r>
            <a:r>
              <a:rPr lang="bg-BG" altLang="bg-BG" sz="1800" b="1" dirty="0"/>
              <a:t>ТРАНСНАЦИОНАЛНО СЪТРУДНИЧЕСТВО </a:t>
            </a:r>
            <a:endParaRPr lang="bg-BG" altLang="bg-BG" sz="1800" b="1" dirty="0" smtClean="0"/>
          </a:p>
          <a:p>
            <a:pPr marL="0" indent="0">
              <a:lnSpc>
                <a:spcPct val="114000"/>
              </a:lnSpc>
              <a:buFont typeface="Wingdings" pitchFamily="2" charset="2"/>
              <a:buNone/>
              <a:defRPr/>
            </a:pPr>
            <a:r>
              <a:rPr lang="bg-BG" altLang="bg-BG" sz="1400" b="1" dirty="0" smtClean="0">
                <a:solidFill>
                  <a:srgbClr val="FF0000"/>
                </a:solidFill>
              </a:rPr>
              <a:t>			</a:t>
            </a:r>
            <a:r>
              <a:rPr lang="ru-RU" altLang="bg-BG" sz="1400" b="1" dirty="0" smtClean="0">
                <a:solidFill>
                  <a:schemeClr val="tx2"/>
                </a:solidFill>
              </a:rPr>
              <a:t>ОПЕРАТИВНА </a:t>
            </a:r>
            <a:r>
              <a:rPr lang="ru-RU" altLang="bg-BG" sz="1400" b="1" dirty="0">
                <a:solidFill>
                  <a:schemeClr val="tx2"/>
                </a:solidFill>
              </a:rPr>
              <a:t>ПРОГРАМА ЗА </a:t>
            </a:r>
            <a:r>
              <a:rPr lang="en-US" altLang="bg-BG" sz="1400" b="1" dirty="0">
                <a:solidFill>
                  <a:schemeClr val="tx2"/>
                </a:solidFill>
              </a:rPr>
              <a:t>					</a:t>
            </a:r>
            <a:r>
              <a:rPr lang="bg-BG" altLang="bg-BG" sz="1400" b="1" dirty="0" smtClean="0">
                <a:solidFill>
                  <a:schemeClr val="tx2"/>
                </a:solidFill>
              </a:rPr>
              <a:t>	</a:t>
            </a:r>
            <a:r>
              <a:rPr lang="ru-RU" altLang="bg-BG" sz="1400" b="1" dirty="0" smtClean="0">
                <a:solidFill>
                  <a:schemeClr val="tx2"/>
                </a:solidFill>
              </a:rPr>
              <a:t>ТРАНСНАЦИОНАЛНО </a:t>
            </a:r>
            <a:r>
              <a:rPr lang="ru-RU" altLang="bg-BG" sz="1400" b="1" dirty="0">
                <a:solidFill>
                  <a:schemeClr val="tx2"/>
                </a:solidFill>
              </a:rPr>
              <a:t>СЪТРУДНИЧЕСТВО – </a:t>
            </a:r>
            <a:r>
              <a:rPr lang="bg-BG" altLang="bg-BG" sz="1400" b="1" dirty="0">
                <a:solidFill>
                  <a:schemeClr val="tx2"/>
                </a:solidFill>
              </a:rPr>
              <a:t>ДУНАВ</a:t>
            </a:r>
          </a:p>
          <a:p>
            <a:pPr marL="0" indent="0">
              <a:lnSpc>
                <a:spcPct val="114000"/>
              </a:lnSpc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ru-RU" altLang="bg-BG" sz="1400" b="1" dirty="0">
                <a:solidFill>
                  <a:schemeClr val="tx2"/>
                </a:solidFill>
              </a:rPr>
              <a:t>			</a:t>
            </a:r>
            <a:r>
              <a:rPr lang="ru-RU" altLang="bg-BG" sz="1400" b="1" dirty="0" smtClean="0">
                <a:solidFill>
                  <a:schemeClr val="tx2"/>
                </a:solidFill>
              </a:rPr>
              <a:t>ОПЕРАТИВНА </a:t>
            </a:r>
            <a:r>
              <a:rPr lang="ru-RU" altLang="bg-BG" sz="1400" b="1" dirty="0">
                <a:solidFill>
                  <a:schemeClr val="tx2"/>
                </a:solidFill>
              </a:rPr>
              <a:t>ПРОГРАМА ЗА 					</a:t>
            </a:r>
            <a:r>
              <a:rPr lang="ru-RU" altLang="bg-BG" sz="1400" b="1" dirty="0" smtClean="0">
                <a:solidFill>
                  <a:schemeClr val="tx2"/>
                </a:solidFill>
              </a:rPr>
              <a:t>	ТРАНСНАЦИОНАЛНО </a:t>
            </a:r>
            <a:r>
              <a:rPr lang="ru-RU" altLang="bg-BG" sz="1400" b="1" dirty="0">
                <a:solidFill>
                  <a:schemeClr val="tx2"/>
                </a:solidFill>
              </a:rPr>
              <a:t>СЪТРУДНИЧЕСТВО  </a:t>
            </a:r>
            <a:br>
              <a:rPr lang="ru-RU" altLang="bg-BG" sz="1400" b="1" dirty="0">
                <a:solidFill>
                  <a:schemeClr val="tx2"/>
                </a:solidFill>
              </a:rPr>
            </a:br>
            <a:r>
              <a:rPr lang="ru-RU" altLang="bg-BG" sz="1400" b="1" dirty="0">
                <a:solidFill>
                  <a:schemeClr val="tx2"/>
                </a:solidFill>
              </a:rPr>
              <a:t>			БАЛКАНИ-СРЕДИЗЕМНО МОРЕ</a:t>
            </a:r>
          </a:p>
          <a:p>
            <a:pPr>
              <a:lnSpc>
                <a:spcPct val="150000"/>
              </a:lnSpc>
              <a:spcBef>
                <a:spcPts val="1800"/>
              </a:spcBef>
              <a:buClr>
                <a:srgbClr val="FFC000"/>
              </a:buClr>
              <a:buFont typeface="Wingdings" pitchFamily="2" charset="2"/>
              <a:buChar char="q"/>
              <a:defRPr/>
            </a:pPr>
            <a:r>
              <a:rPr lang="bg-BG" altLang="bg-BG" sz="1800" b="1" dirty="0" smtClean="0"/>
              <a:t>КОМПОНЕНТ </a:t>
            </a:r>
            <a:r>
              <a:rPr lang="bg-BG" altLang="bg-BG" sz="1800" b="1" dirty="0"/>
              <a:t>МЕЖДУРЕГИОНАЛНО СЪТРУДНИЧЕСТВО 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Clr>
                <a:srgbClr val="FFFFCC"/>
              </a:buClr>
              <a:buFont typeface="Wingdings" pitchFamily="2" charset="2"/>
              <a:buNone/>
              <a:defRPr/>
            </a:pPr>
            <a:r>
              <a:rPr lang="bg-BG" altLang="bg-BG" sz="1800" b="1" dirty="0" smtClean="0">
                <a:solidFill>
                  <a:srgbClr val="FFC000"/>
                </a:solidFill>
              </a:rPr>
              <a:t>2 програми </a:t>
            </a:r>
            <a:r>
              <a:rPr lang="bg-BG" altLang="bg-BG" sz="1800" b="1" dirty="0" smtClean="0">
                <a:solidFill>
                  <a:schemeClr val="tx1">
                    <a:lumMod val="95000"/>
                  </a:schemeClr>
                </a:solidFill>
              </a:rPr>
              <a:t>-</a:t>
            </a:r>
            <a:r>
              <a:rPr lang="bg-BG" altLang="bg-BG" sz="1400" b="1" dirty="0" smtClean="0">
                <a:solidFill>
                  <a:schemeClr val="tx1">
                    <a:lumMod val="95000"/>
                  </a:schemeClr>
                </a:solidFill>
              </a:rPr>
              <a:t> ИНТЕРРЕГ ЕВРОПА</a:t>
            </a:r>
            <a:r>
              <a:rPr lang="en-US" altLang="bg-BG" sz="1400" b="1" dirty="0" smtClean="0">
                <a:solidFill>
                  <a:schemeClr val="tx1">
                    <a:lumMod val="95000"/>
                  </a:schemeClr>
                </a:solidFill>
              </a:rPr>
              <a:t>, </a:t>
            </a:r>
            <a:r>
              <a:rPr lang="bg-BG" altLang="bg-BG" sz="1400" b="1" dirty="0" smtClean="0">
                <a:solidFill>
                  <a:schemeClr val="tx1">
                    <a:lumMod val="95000"/>
                  </a:schemeClr>
                </a:solidFill>
              </a:rPr>
              <a:t>УРБАКТ </a:t>
            </a:r>
            <a:endParaRPr lang="bg-BG" altLang="bg-BG" sz="1400" b="1" dirty="0" smtClean="0">
              <a:solidFill>
                <a:srgbClr val="99FF99"/>
              </a:solidFill>
            </a:endParaRPr>
          </a:p>
          <a:p>
            <a:pPr marL="0" indent="0">
              <a:buFont typeface="Wingdings" pitchFamily="2" charset="2"/>
              <a:buNone/>
              <a:defRPr/>
            </a:pPr>
            <a:endParaRPr lang="bg-BG" altLang="bg-BG" sz="1400" dirty="0" smtClean="0">
              <a:cs typeface="Times New Roman" pitchFamily="18" charset="0"/>
            </a:endParaRPr>
          </a:p>
          <a:p>
            <a:pPr marL="0" indent="0">
              <a:buFont typeface="Wingdings" pitchFamily="2" charset="2"/>
              <a:buNone/>
              <a:defRPr/>
            </a:pPr>
            <a:endParaRPr lang="ru-RU" altLang="bg-BG" sz="1400" b="1" dirty="0" smtClean="0">
              <a:solidFill>
                <a:schemeClr val="tx2"/>
              </a:solidFill>
            </a:endParaRPr>
          </a:p>
          <a:p>
            <a:pPr marL="0" indent="0">
              <a:buFont typeface="Wingdings" pitchFamily="2" charset="2"/>
              <a:buNone/>
              <a:defRPr/>
            </a:pPr>
            <a:endParaRPr lang="bg-BG" altLang="bg-BG" sz="1400" b="1" dirty="0">
              <a:solidFill>
                <a:schemeClr val="tx2"/>
              </a:solidFill>
            </a:endParaRPr>
          </a:p>
          <a:p>
            <a:pPr marL="0" indent="0">
              <a:buFont typeface="Wingdings" pitchFamily="2" charset="2"/>
              <a:buNone/>
              <a:defRPr/>
            </a:pPr>
            <a:endParaRPr lang="bg-BG" sz="1400" b="1" dirty="0"/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1042988" y="979488"/>
            <a:ext cx="7543800" cy="865187"/>
          </a:xfrm>
        </p:spPr>
        <p:txBody>
          <a:bodyPr/>
          <a:lstStyle/>
          <a:p>
            <a:pPr algn="ctr">
              <a:defRPr/>
            </a:pPr>
            <a:r>
              <a:rPr lang="bg-BG" sz="2000" dirty="0" smtClean="0"/>
              <a:t>ПРОГРАМИ </a:t>
            </a:r>
            <a:r>
              <a:rPr lang="bg-BG" sz="2000" dirty="0"/>
              <a:t>ЗА </a:t>
            </a:r>
            <a:r>
              <a:rPr lang="bg-BG" sz="2000" dirty="0" smtClean="0"/>
              <a:t>ТЕРИТОРИАЛНО СЪТРУДНИЧЕСТВО, </a:t>
            </a:r>
            <a:br>
              <a:rPr lang="bg-BG" sz="2000" dirty="0" smtClean="0"/>
            </a:br>
            <a:r>
              <a:rPr lang="ru-RU" sz="1400" dirty="0" smtClean="0"/>
              <a:t>В КОИТО </a:t>
            </a:r>
            <a:r>
              <a:rPr lang="ru-RU" sz="1800" dirty="0"/>
              <a:t>Ю</a:t>
            </a:r>
            <a:r>
              <a:rPr lang="ru-RU" sz="1400" dirty="0" smtClean="0"/>
              <a:t>ГОЗАПАДНИЯ РЕГИОН НА </a:t>
            </a:r>
            <a:r>
              <a:rPr lang="ru-RU" sz="1800" dirty="0"/>
              <a:t>Р</a:t>
            </a:r>
            <a:r>
              <a:rPr lang="ru-RU" sz="1400" dirty="0"/>
              <a:t>ЕПУБЛИКА </a:t>
            </a:r>
            <a:r>
              <a:rPr lang="ru-RU" sz="1800" dirty="0"/>
              <a:t>Б</a:t>
            </a:r>
            <a:r>
              <a:rPr lang="ru-RU" sz="1400" dirty="0"/>
              <a:t>ЪЛГАРИЯ </a:t>
            </a:r>
            <a:r>
              <a:rPr lang="ru-RU" sz="1400" dirty="0" smtClean="0"/>
              <a:t>УЧАСТВА ПРЕЗ </a:t>
            </a:r>
            <a:r>
              <a:rPr lang="en-US" sz="1400" dirty="0" smtClean="0"/>
              <a:t>2016 </a:t>
            </a:r>
            <a:r>
              <a:rPr lang="bg-BG" sz="1400" dirty="0" smtClean="0"/>
              <a:t>година</a:t>
            </a:r>
            <a:endParaRPr lang="bg-BG" sz="1400" dirty="0"/>
          </a:p>
        </p:txBody>
      </p:sp>
      <p:sp>
        <p:nvSpPr>
          <p:cNvPr id="18" name="Striped Right Arrow 17"/>
          <p:cNvSpPr/>
          <p:nvPr/>
        </p:nvSpPr>
        <p:spPr bwMode="auto">
          <a:xfrm>
            <a:off x="2928938" y="4256088"/>
            <a:ext cx="576262" cy="433387"/>
          </a:xfrm>
          <a:prstGeom prst="stripedRightArrow">
            <a:avLst/>
          </a:prstGeom>
          <a:solidFill>
            <a:schemeClr val="accent4">
              <a:lumMod val="90000"/>
            </a:schemeClr>
          </a:solidFill>
          <a:ln w="9525" cap="flat" cmpd="sng" algn="ctr">
            <a:solidFill>
              <a:schemeClr val="accent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>
              <a:defRPr/>
            </a:pPr>
            <a:endParaRPr lang="bg-BG"/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5" y="4070791"/>
            <a:ext cx="1459929" cy="69261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9827 -0.00509 L 3.88889E-6 -1.11008E-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913" y="2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7" name="Rectangle 5"/>
          <p:cNvSpPr>
            <a:spLocks noChangeArrowheads="1"/>
          </p:cNvSpPr>
          <p:nvPr/>
        </p:nvSpPr>
        <p:spPr bwMode="auto">
          <a:xfrm>
            <a:off x="219075" y="1198563"/>
            <a:ext cx="8783638" cy="35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1pPr>
            <a:lvl2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 algn="ctr">
              <a:defRPr/>
            </a:pPr>
            <a:r>
              <a:rPr lang="bg-BG" altLang="bg-BG" sz="1800" kern="0" dirty="0">
                <a:solidFill>
                  <a:srgbClr val="FFFFFF"/>
                </a:solidFill>
                <a:latin typeface="Tahoma"/>
              </a:rPr>
              <a:t>ПРОГРАМА</a:t>
            </a:r>
            <a:r>
              <a:rPr lang="en-US" altLang="bg-BG" sz="1800" kern="0" dirty="0">
                <a:solidFill>
                  <a:srgbClr val="FFFFFF"/>
                </a:solidFill>
                <a:latin typeface="Tahoma"/>
              </a:rPr>
              <a:t> </a:t>
            </a:r>
            <a:r>
              <a:rPr lang="bg-BG" altLang="bg-BG" sz="1800" kern="0" dirty="0">
                <a:solidFill>
                  <a:srgbClr val="FFFFFF"/>
                </a:solidFill>
                <a:latin typeface="Tahoma"/>
              </a:rPr>
              <a:t>ЗА ТРАНСГРАНИЧНО СЪТРУДНИЧЕСТВО </a:t>
            </a:r>
            <a:endParaRPr lang="bg-BG" altLang="bg-BG" sz="1800" kern="0" dirty="0" smtClean="0">
              <a:solidFill>
                <a:srgbClr val="FFFFFF"/>
              </a:solidFill>
              <a:latin typeface="Tahoma"/>
            </a:endParaRPr>
          </a:p>
          <a:p>
            <a:pPr algn="ctr">
              <a:defRPr/>
            </a:pPr>
            <a:r>
              <a:rPr lang="bg-BG" altLang="bg-BG" sz="2400" dirty="0" smtClean="0">
                <a:solidFill>
                  <a:srgbClr val="EAEAEA"/>
                </a:solidFill>
              </a:rPr>
              <a:t>БЪЛГАРИЯ – МАКЕДОНИЯ 2014-2020</a:t>
            </a:r>
            <a:endParaRPr lang="bg-BG" altLang="bg-BG" sz="2400" dirty="0" smtClean="0">
              <a:solidFill>
                <a:srgbClr val="EAEAEA"/>
              </a:solidFill>
              <a:cs typeface="Times New Roman" pitchFamily="18" charset="0"/>
            </a:endParaRPr>
          </a:p>
        </p:txBody>
      </p:sp>
      <p:sp>
        <p:nvSpPr>
          <p:cNvPr id="136198" name="Rectangle 6"/>
          <p:cNvSpPr>
            <a:spLocks noChangeArrowheads="1"/>
          </p:cNvSpPr>
          <p:nvPr/>
        </p:nvSpPr>
        <p:spPr bwMode="auto">
          <a:xfrm>
            <a:off x="4597400" y="2127250"/>
            <a:ext cx="4151313" cy="2462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>
              <a:defRPr/>
            </a:pPr>
            <a:r>
              <a:rPr lang="bg-BG" altLang="bg-BG" sz="1400" b="1" dirty="0" smtClean="0">
                <a:solidFill>
                  <a:srgbClr val="EAEAE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ahoma" pitchFamily="34" charset="0"/>
              </a:rPr>
              <a:t>ИЗБИРАЕМА ОБЛАСТ:</a:t>
            </a:r>
          </a:p>
          <a:p>
            <a:pPr eaLnBrk="1" hangingPunct="1">
              <a:defRPr/>
            </a:pPr>
            <a:endParaRPr lang="bg-BG" altLang="bg-BG" sz="1400" b="1" dirty="0" smtClean="0"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cs typeface="Tahoma" pitchFamily="34" charset="0"/>
            </a:endParaRPr>
          </a:p>
          <a:p>
            <a:pPr algn="l" eaLnBrk="1" hangingPunct="1">
              <a:defRPr/>
            </a:pPr>
            <a:r>
              <a:rPr lang="bg-BG" altLang="bg-BG" sz="1400" b="1" dirty="0" smtClean="0">
                <a:solidFill>
                  <a:srgbClr val="FFFFFF"/>
                </a:solidFill>
                <a:cs typeface="Tahoma" pitchFamily="34" charset="0"/>
              </a:rPr>
              <a:t>ЗА БЪЛГАРИЯ 2 ОБЛАСТИ:</a:t>
            </a:r>
            <a:r>
              <a:rPr lang="bg-BG" altLang="bg-BG" sz="1400" dirty="0" smtClean="0">
                <a:solidFill>
                  <a:srgbClr val="FFFFFF"/>
                </a:solidFill>
                <a:cs typeface="Tahoma" pitchFamily="34" charset="0"/>
              </a:rPr>
              <a:t> </a:t>
            </a:r>
          </a:p>
          <a:p>
            <a:pPr algn="l" eaLnBrk="1" hangingPunct="1">
              <a:defRPr/>
            </a:pPr>
            <a:r>
              <a:rPr lang="bg-BG" altLang="bg-BG" sz="1400" b="1" dirty="0" smtClean="0">
                <a:solidFill>
                  <a:srgbClr val="CC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ahoma" pitchFamily="34" charset="0"/>
              </a:rPr>
              <a:t>КЮСТЕНДИЛ И БЛАГОЕВГРАД</a:t>
            </a:r>
          </a:p>
          <a:p>
            <a:pPr algn="l" eaLnBrk="1" hangingPunct="1">
              <a:defRPr/>
            </a:pPr>
            <a:endParaRPr lang="bg-BG" altLang="bg-BG" sz="14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Tahoma" pitchFamily="34" charset="0"/>
            </a:endParaRPr>
          </a:p>
          <a:p>
            <a:pPr algn="l" eaLnBrk="1" hangingPunct="1">
              <a:defRPr/>
            </a:pPr>
            <a:r>
              <a:rPr lang="bg-BG" altLang="bg-BG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ahoma" pitchFamily="34" charset="0"/>
              </a:rPr>
              <a:t>ЗА МАКЕДОНИЯ 3</a:t>
            </a:r>
            <a:r>
              <a:rPr lang="en-US" altLang="bg-BG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ahoma" pitchFamily="34" charset="0"/>
              </a:rPr>
              <a:t> </a:t>
            </a:r>
            <a:r>
              <a:rPr lang="bg-BG" altLang="bg-BG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ahoma" pitchFamily="34" charset="0"/>
              </a:rPr>
              <a:t>РЕГИОНА : </a:t>
            </a:r>
            <a:r>
              <a:rPr lang="bg-BG" altLang="bg-BG" sz="1400" b="1" dirty="0" smtClean="0">
                <a:solidFill>
                  <a:srgbClr val="CC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ahoma" pitchFamily="34" charset="0"/>
              </a:rPr>
              <a:t>СЕВЕРОИЗТОЧЕН, ИЗТОЧЕН И ЮГОИЗТОЧЕН РАЙОН</a:t>
            </a:r>
          </a:p>
          <a:p>
            <a:pPr algn="l" eaLnBrk="1" hangingPunct="1">
              <a:defRPr/>
            </a:pPr>
            <a:endParaRPr lang="bg-BG" altLang="bg-BG" sz="1400" b="1" dirty="0">
              <a:solidFill>
                <a:srgbClr val="CCFF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Tahoma" pitchFamily="34" charset="0"/>
            </a:endParaRPr>
          </a:p>
          <a:p>
            <a:pPr algn="l" eaLnBrk="1" hangingPunct="1">
              <a:defRPr/>
            </a:pPr>
            <a:r>
              <a:rPr lang="bg-BG" altLang="bg-BG" sz="1400" b="1" dirty="0">
                <a:solidFill>
                  <a:srgbClr val="CC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БЮДЖЕТ</a:t>
            </a:r>
            <a:r>
              <a:rPr lang="bg-BG" altLang="bg-BG" sz="1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–</a:t>
            </a:r>
            <a:r>
              <a:rPr lang="en-US" altLang="bg-BG" sz="1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bg-BG" sz="1400" b="1" dirty="0" smtClean="0">
                <a:solidFill>
                  <a:srgbClr val="FFC000"/>
                </a:solidFill>
              </a:rPr>
              <a:t>19</a:t>
            </a:r>
            <a:r>
              <a:rPr lang="en-US" sz="1400" b="1" dirty="0" smtClean="0">
                <a:solidFill>
                  <a:srgbClr val="FFC000"/>
                </a:solidFill>
              </a:rPr>
              <a:t> </a:t>
            </a:r>
            <a:r>
              <a:rPr lang="bg-BG" sz="1400" b="1" dirty="0" smtClean="0">
                <a:solidFill>
                  <a:srgbClr val="FFC000"/>
                </a:solidFill>
              </a:rPr>
              <a:t>461</a:t>
            </a:r>
            <a:r>
              <a:rPr lang="en-US" sz="1400" b="1" dirty="0" smtClean="0">
                <a:solidFill>
                  <a:srgbClr val="FFC000"/>
                </a:solidFill>
              </a:rPr>
              <a:t> </a:t>
            </a:r>
            <a:r>
              <a:rPr lang="bg-BG" sz="1400" b="1" dirty="0" smtClean="0">
                <a:solidFill>
                  <a:srgbClr val="FFC000"/>
                </a:solidFill>
              </a:rPr>
              <a:t>690</a:t>
            </a:r>
            <a:r>
              <a:rPr lang="en-US" sz="1400" b="1" dirty="0" smtClean="0">
                <a:solidFill>
                  <a:srgbClr val="FFC000"/>
                </a:solidFill>
              </a:rPr>
              <a:t> </a:t>
            </a:r>
            <a:r>
              <a:rPr lang="bg-BG" sz="1400" b="1" dirty="0" smtClean="0">
                <a:solidFill>
                  <a:srgbClr val="FFC000"/>
                </a:solidFill>
              </a:rPr>
              <a:t>евро</a:t>
            </a:r>
            <a:endParaRPr lang="bg-BG" altLang="bg-BG" sz="1400" b="1" dirty="0" smtClean="0">
              <a:solidFill>
                <a:srgbClr val="CCFF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Tahoma" pitchFamily="34" charset="0"/>
            </a:endParaRPr>
          </a:p>
          <a:p>
            <a:pPr algn="l" eaLnBrk="1" hangingPunct="1">
              <a:defRPr/>
            </a:pPr>
            <a:r>
              <a:rPr lang="bg-BG" altLang="bg-BG" sz="1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ahoma" pitchFamily="34" charset="0"/>
              </a:rPr>
              <a:t>		</a:t>
            </a:r>
          </a:p>
        </p:txBody>
      </p:sp>
      <p:sp>
        <p:nvSpPr>
          <p:cNvPr id="136204" name="Rectangle 12"/>
          <p:cNvSpPr>
            <a:spLocks noChangeArrowheads="1"/>
          </p:cNvSpPr>
          <p:nvPr/>
        </p:nvSpPr>
        <p:spPr bwMode="auto">
          <a:xfrm>
            <a:off x="323850" y="4724400"/>
            <a:ext cx="8340725" cy="200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  <a:defRPr/>
            </a:pPr>
            <a:r>
              <a:rPr lang="ru-RU" sz="1400" b="1" dirty="0" err="1">
                <a:solidFill>
                  <a:srgbClr val="FFC000"/>
                </a:solidFill>
                <a:latin typeface="Tahoma"/>
                <a:cs typeface="Arial"/>
              </a:rPr>
              <a:t>Първа</a:t>
            </a:r>
            <a:r>
              <a:rPr lang="ru-RU" sz="1400" b="1" dirty="0">
                <a:solidFill>
                  <a:srgbClr val="FFC000"/>
                </a:solidFill>
                <a:latin typeface="Tahoma"/>
                <a:cs typeface="Arial"/>
              </a:rPr>
              <a:t> </a:t>
            </a:r>
            <a:r>
              <a:rPr lang="ru-RU" sz="1400" b="1" dirty="0" err="1">
                <a:solidFill>
                  <a:srgbClr val="FFC000"/>
                </a:solidFill>
                <a:latin typeface="Tahoma"/>
                <a:cs typeface="Arial"/>
              </a:rPr>
              <a:t>покана</a:t>
            </a:r>
            <a:r>
              <a:rPr lang="ru-RU" sz="1400" b="1" dirty="0">
                <a:solidFill>
                  <a:srgbClr val="FFC000"/>
                </a:solidFill>
                <a:latin typeface="Tahoma"/>
                <a:cs typeface="Arial"/>
              </a:rPr>
              <a:t> </a:t>
            </a:r>
            <a:r>
              <a:rPr lang="ru-RU" sz="1400" b="1" dirty="0">
                <a:solidFill>
                  <a:srgbClr val="FFFFFF"/>
                </a:solidFill>
                <a:latin typeface="Tahoma"/>
                <a:cs typeface="Arial"/>
              </a:rPr>
              <a:t>за </a:t>
            </a:r>
            <a:r>
              <a:rPr lang="ru-RU" sz="1400" b="1" dirty="0" err="1">
                <a:solidFill>
                  <a:srgbClr val="FFFFFF"/>
                </a:solidFill>
                <a:latin typeface="Tahoma"/>
                <a:cs typeface="Arial"/>
              </a:rPr>
              <a:t>проектни</a:t>
            </a:r>
            <a:r>
              <a:rPr lang="ru-RU" sz="1400" b="1" dirty="0">
                <a:solidFill>
                  <a:srgbClr val="FFFFFF"/>
                </a:solidFill>
                <a:latin typeface="Tahoma"/>
                <a:cs typeface="Arial"/>
              </a:rPr>
              <a:t> предложения: </a:t>
            </a:r>
            <a:r>
              <a:rPr lang="ru-RU" sz="1400" b="1" dirty="0" err="1">
                <a:solidFill>
                  <a:srgbClr val="FFFFFF"/>
                </a:solidFill>
                <a:latin typeface="Tahoma"/>
                <a:cs typeface="Arial"/>
              </a:rPr>
              <a:t>Набирането</a:t>
            </a:r>
            <a:r>
              <a:rPr lang="ru-RU" sz="1400" b="1" dirty="0">
                <a:solidFill>
                  <a:srgbClr val="FFFFFF"/>
                </a:solidFill>
                <a:latin typeface="Tahoma"/>
                <a:cs typeface="Arial"/>
              </a:rPr>
              <a:t> на </a:t>
            </a:r>
            <a:r>
              <a:rPr lang="ru-RU" sz="1400" b="1" dirty="0" err="1">
                <a:solidFill>
                  <a:srgbClr val="FFFFFF"/>
                </a:solidFill>
                <a:latin typeface="Tahoma"/>
                <a:cs typeface="Arial"/>
              </a:rPr>
              <a:t>проектни</a:t>
            </a:r>
            <a:r>
              <a:rPr lang="ru-RU" sz="1400" b="1" dirty="0">
                <a:solidFill>
                  <a:srgbClr val="FFFFFF"/>
                </a:solidFill>
                <a:latin typeface="Tahoma"/>
                <a:cs typeface="Arial"/>
              </a:rPr>
              <a:t> предложения приключи </a:t>
            </a:r>
            <a:r>
              <a:rPr lang="ru-RU" sz="1400" b="1" dirty="0">
                <a:latin typeface="Tahoma"/>
                <a:cs typeface="Arial"/>
              </a:rPr>
              <a:t>на</a:t>
            </a:r>
            <a:r>
              <a:rPr lang="ru-RU" sz="1400" b="1" dirty="0">
                <a:solidFill>
                  <a:srgbClr val="FFC000"/>
                </a:solidFill>
                <a:latin typeface="Tahoma"/>
                <a:cs typeface="Arial"/>
              </a:rPr>
              <a:t> </a:t>
            </a:r>
            <a:r>
              <a:rPr lang="bg-BG" sz="1400" b="1" dirty="0">
                <a:solidFill>
                  <a:srgbClr val="FFC000"/>
                </a:solidFill>
              </a:rPr>
              <a:t>25 Януари 2016 година</a:t>
            </a:r>
          </a:p>
          <a:p>
            <a:pPr marL="285750" indent="-285750" algn="l">
              <a:buFont typeface="Arial" panose="020B0604020202020204" pitchFamily="34" charset="0"/>
              <a:buChar char="•"/>
              <a:defRPr/>
            </a:pPr>
            <a:endParaRPr lang="bg-BG" sz="1400" b="1" dirty="0">
              <a:solidFill>
                <a:srgbClr val="CCFFFF"/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  <a:defRPr/>
            </a:pPr>
            <a:r>
              <a:rPr lang="ru-RU" sz="1400" b="1" dirty="0" err="1"/>
              <a:t>Общата</a:t>
            </a:r>
            <a:r>
              <a:rPr lang="ru-RU" sz="1400" b="1" dirty="0"/>
              <a:t> сума по </a:t>
            </a:r>
            <a:r>
              <a:rPr lang="ru-RU" sz="1400" b="1" dirty="0" err="1"/>
              <a:t>Първата</a:t>
            </a:r>
            <a:r>
              <a:rPr lang="ru-RU" sz="1400" b="1" dirty="0"/>
              <a:t> </a:t>
            </a:r>
            <a:r>
              <a:rPr lang="ru-RU" sz="1400" b="1" dirty="0" err="1"/>
              <a:t>покана</a:t>
            </a:r>
            <a:r>
              <a:rPr lang="ru-RU" sz="1400" b="1" dirty="0"/>
              <a:t> за </a:t>
            </a:r>
            <a:r>
              <a:rPr lang="ru-RU" sz="1400" b="1" dirty="0" err="1"/>
              <a:t>набиране</a:t>
            </a:r>
            <a:r>
              <a:rPr lang="ru-RU" sz="1400" b="1" dirty="0"/>
              <a:t> на </a:t>
            </a:r>
            <a:r>
              <a:rPr lang="ru-RU" sz="1400" b="1" dirty="0" err="1"/>
              <a:t>проектни</a:t>
            </a:r>
            <a:r>
              <a:rPr lang="ru-RU" sz="1400" b="1" dirty="0"/>
              <a:t> предложения е </a:t>
            </a:r>
            <a:r>
              <a:rPr lang="bg-BG" sz="1400" b="1" dirty="0">
                <a:solidFill>
                  <a:srgbClr val="FFC000"/>
                </a:solidFill>
              </a:rPr>
              <a:t>7 240 469 евро</a:t>
            </a:r>
          </a:p>
          <a:p>
            <a:pPr algn="l">
              <a:defRPr/>
            </a:pPr>
            <a:endParaRPr lang="bg-BG" sz="1400" b="1" dirty="0">
              <a:solidFill>
                <a:srgbClr val="FFFF00"/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  <a:defRPr/>
            </a:pPr>
            <a:r>
              <a:rPr lang="bg-BG" sz="1400" b="1" dirty="0">
                <a:solidFill>
                  <a:srgbClr val="CCFFFF"/>
                </a:solidFill>
              </a:rPr>
              <a:t>Брой подадени проектни предложения: </a:t>
            </a:r>
            <a:r>
              <a:rPr lang="bg-BG" sz="1400" b="1" dirty="0">
                <a:solidFill>
                  <a:srgbClr val="FFC000"/>
                </a:solidFill>
              </a:rPr>
              <a:t>213</a:t>
            </a:r>
            <a:endParaRPr lang="en-US" sz="1400" b="1" dirty="0">
              <a:solidFill>
                <a:srgbClr val="FFC000"/>
              </a:solidFill>
            </a:endParaRPr>
          </a:p>
          <a:p>
            <a:pPr algn="just">
              <a:lnSpc>
                <a:spcPct val="114000"/>
              </a:lnSpc>
              <a:spcBef>
                <a:spcPts val="1200"/>
              </a:spcBef>
              <a:defRPr/>
            </a:pPr>
            <a:r>
              <a:rPr lang="bg-BG" altLang="bg-BG" sz="1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ahoma" pitchFamily="34" charset="0"/>
              </a:rPr>
              <a:t>    </a:t>
            </a:r>
            <a:r>
              <a:rPr lang="en-US" altLang="bg-BG" sz="1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ahoma" pitchFamily="34" charset="0"/>
              </a:rPr>
              <a:t>www.ipa-cbc-007.eu</a:t>
            </a:r>
            <a:r>
              <a:rPr lang="en-US" altLang="bg-BG" sz="1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ahoma" pitchFamily="34" charset="0"/>
              </a:rPr>
              <a:t>/</a:t>
            </a:r>
            <a:r>
              <a:rPr lang="bg-BG" altLang="bg-BG" sz="1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ahoma" pitchFamily="34" charset="0"/>
              </a:rPr>
              <a:t> </a:t>
            </a:r>
            <a:endParaRPr lang="en-GB" altLang="bg-BG" sz="1400" b="1" dirty="0">
              <a:solidFill>
                <a:srgbClr val="FFC0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Tahoma" pitchFamily="34" charset="0"/>
            </a:endParaRPr>
          </a:p>
        </p:txBody>
      </p:sp>
      <p:pic>
        <p:nvPicPr>
          <p:cNvPr id="9221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1916113"/>
            <a:ext cx="3681412" cy="273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ru-RU" sz="1400" b="1" dirty="0" err="1" smtClean="0"/>
              <a:t>Представен</a:t>
            </a:r>
            <a:r>
              <a:rPr lang="ru-RU" sz="1400" b="1" dirty="0" smtClean="0"/>
              <a:t> </a:t>
            </a:r>
            <a:r>
              <a:rPr lang="ru-RU" sz="1400" b="1" dirty="0" err="1" smtClean="0">
                <a:solidFill>
                  <a:srgbClr val="FFC000"/>
                </a:solidFill>
              </a:rPr>
              <a:t>допълнителен</a:t>
            </a:r>
            <a:r>
              <a:rPr lang="ru-RU" sz="1400" b="1" dirty="0" smtClean="0">
                <a:solidFill>
                  <a:srgbClr val="FFC000"/>
                </a:solidFill>
              </a:rPr>
              <a:t> </a:t>
            </a:r>
            <a:r>
              <a:rPr lang="ru-RU" sz="1400" b="1" dirty="0">
                <a:solidFill>
                  <a:srgbClr val="FFC000"/>
                </a:solidFill>
              </a:rPr>
              <a:t>финансов ресурс в размер на 3 357 419 евро ,  предвиден за 2018 </a:t>
            </a:r>
            <a:r>
              <a:rPr lang="ru-RU" sz="1400" b="1" dirty="0" smtClean="0">
                <a:solidFill>
                  <a:srgbClr val="FFC000"/>
                </a:solidFill>
              </a:rPr>
              <a:t>г</a:t>
            </a:r>
            <a:r>
              <a:rPr lang="bg-BG" sz="1400" b="1" dirty="0" err="1" smtClean="0">
                <a:solidFill>
                  <a:srgbClr val="FFC000"/>
                </a:solidFill>
              </a:rPr>
              <a:t>одина</a:t>
            </a:r>
            <a:endParaRPr lang="bg-BG" sz="1400" b="1" dirty="0" smtClean="0">
              <a:solidFill>
                <a:srgbClr val="FFC000"/>
              </a:solidFill>
            </a:endParaRPr>
          </a:p>
          <a:p>
            <a:pPr>
              <a:defRPr/>
            </a:pPr>
            <a:endParaRPr lang="bg-BG" sz="1400" b="1" dirty="0" smtClean="0">
              <a:solidFill>
                <a:srgbClr val="FFC000"/>
              </a:solidFill>
            </a:endParaRPr>
          </a:p>
          <a:p>
            <a:pPr>
              <a:defRPr/>
            </a:pPr>
            <a:r>
              <a:rPr lang="ru-RU" sz="1400" b="1" dirty="0" err="1"/>
              <a:t>Общият</a:t>
            </a:r>
            <a:r>
              <a:rPr lang="ru-RU" sz="1400" b="1" dirty="0"/>
              <a:t> </a:t>
            </a:r>
            <a:r>
              <a:rPr lang="ru-RU" sz="1400" b="1" dirty="0" err="1"/>
              <a:t>брой</a:t>
            </a:r>
            <a:r>
              <a:rPr lang="ru-RU" sz="1400" b="1" dirty="0"/>
              <a:t> на </a:t>
            </a:r>
            <a:r>
              <a:rPr lang="ru-RU" sz="1400" b="1" dirty="0" err="1">
                <a:solidFill>
                  <a:srgbClr val="FFC000"/>
                </a:solidFill>
              </a:rPr>
              <a:t>одобрените</a:t>
            </a:r>
            <a:r>
              <a:rPr lang="ru-RU" sz="1400" b="1" dirty="0">
                <a:solidFill>
                  <a:srgbClr val="FFC000"/>
                </a:solidFill>
              </a:rPr>
              <a:t> </a:t>
            </a:r>
            <a:r>
              <a:rPr lang="ru-RU" sz="1400" b="1" dirty="0" err="1">
                <a:solidFill>
                  <a:srgbClr val="FFC000"/>
                </a:solidFill>
              </a:rPr>
              <a:t>проекти</a:t>
            </a:r>
            <a:r>
              <a:rPr lang="ru-RU" sz="1400" b="1" dirty="0">
                <a:solidFill>
                  <a:srgbClr val="FFC000"/>
                </a:solidFill>
              </a:rPr>
              <a:t> е </a:t>
            </a:r>
            <a:r>
              <a:rPr lang="ru-RU" sz="1400" b="1" dirty="0" smtClean="0">
                <a:solidFill>
                  <a:srgbClr val="FFC000"/>
                </a:solidFill>
              </a:rPr>
              <a:t>46 </a:t>
            </a:r>
            <a:r>
              <a:rPr lang="ru-RU" sz="1400" b="1" dirty="0" err="1"/>
              <a:t>разпределени</a:t>
            </a:r>
            <a:r>
              <a:rPr lang="ru-RU" sz="1400" b="1" dirty="0"/>
              <a:t> в три </a:t>
            </a:r>
            <a:r>
              <a:rPr lang="ru-RU" sz="1400" b="1" dirty="0" err="1"/>
              <a:t>основни</a:t>
            </a:r>
            <a:r>
              <a:rPr lang="ru-RU" sz="1400" b="1" dirty="0"/>
              <a:t> направления – мерки, </a:t>
            </a:r>
            <a:r>
              <a:rPr lang="ru-RU" sz="1400" b="1" dirty="0" err="1"/>
              <a:t>свързани</a:t>
            </a:r>
            <a:r>
              <a:rPr lang="ru-RU" sz="1400" b="1" dirty="0"/>
              <a:t> с </a:t>
            </a:r>
            <a:r>
              <a:rPr lang="ru-RU" sz="1400" b="1" dirty="0" err="1"/>
              <a:t>подобряване</a:t>
            </a:r>
            <a:r>
              <a:rPr lang="ru-RU" sz="1400" b="1" dirty="0"/>
              <a:t> на </a:t>
            </a:r>
            <a:r>
              <a:rPr lang="ru-RU" sz="1400" b="1" dirty="0" err="1"/>
              <a:t>околната</a:t>
            </a:r>
            <a:r>
              <a:rPr lang="ru-RU" sz="1400" b="1" dirty="0"/>
              <a:t> среда, </a:t>
            </a:r>
            <a:r>
              <a:rPr lang="ru-RU" sz="1400" b="1" dirty="0" err="1"/>
              <a:t>подпомагане</a:t>
            </a:r>
            <a:r>
              <a:rPr lang="ru-RU" sz="1400" b="1" dirty="0"/>
              <a:t> </a:t>
            </a:r>
            <a:r>
              <a:rPr lang="ru-RU" sz="1400" b="1" dirty="0" err="1"/>
              <a:t>развитието</a:t>
            </a:r>
            <a:r>
              <a:rPr lang="ru-RU" sz="1400" b="1" dirty="0"/>
              <a:t> на туризма, </a:t>
            </a:r>
            <a:r>
              <a:rPr lang="ru-RU" sz="1400" b="1" dirty="0" err="1"/>
              <a:t>подобряване</a:t>
            </a:r>
            <a:r>
              <a:rPr lang="ru-RU" sz="1400" b="1" dirty="0"/>
              <a:t> </a:t>
            </a:r>
            <a:r>
              <a:rPr lang="ru-RU" sz="1400" b="1" dirty="0" smtClean="0"/>
              <a:t>на </a:t>
            </a:r>
            <a:r>
              <a:rPr lang="ru-RU" sz="1400" b="1" dirty="0" err="1" smtClean="0"/>
              <a:t>конкурентноспособността</a:t>
            </a:r>
            <a:r>
              <a:rPr lang="ru-RU" sz="1400" b="1" dirty="0" smtClean="0"/>
              <a:t> </a:t>
            </a:r>
            <a:r>
              <a:rPr lang="ru-RU" sz="1400" b="1" dirty="0"/>
              <a:t>на </a:t>
            </a:r>
            <a:r>
              <a:rPr lang="ru-RU" sz="1400" b="1" dirty="0" err="1"/>
              <a:t>трансграничния</a:t>
            </a:r>
            <a:r>
              <a:rPr lang="ru-RU" sz="1400" b="1" dirty="0"/>
              <a:t> регион на обща </a:t>
            </a:r>
            <a:r>
              <a:rPr lang="ru-RU" sz="1400" b="1" dirty="0" err="1"/>
              <a:t>стойност</a:t>
            </a:r>
            <a:r>
              <a:rPr lang="ru-RU" sz="1400" b="1" dirty="0"/>
              <a:t> </a:t>
            </a:r>
            <a:r>
              <a:rPr lang="ru-RU" sz="1400" b="1" dirty="0" smtClean="0"/>
              <a:t>	 </a:t>
            </a:r>
            <a:r>
              <a:rPr lang="ru-RU" sz="1400" b="1" dirty="0">
                <a:solidFill>
                  <a:srgbClr val="FFC000"/>
                </a:solidFill>
              </a:rPr>
              <a:t>10 134 </a:t>
            </a:r>
            <a:r>
              <a:rPr lang="ru-RU" sz="1400" b="1" dirty="0" smtClean="0">
                <a:solidFill>
                  <a:srgbClr val="FFC000"/>
                </a:solidFill>
              </a:rPr>
              <a:t>755 евро</a:t>
            </a:r>
          </a:p>
          <a:p>
            <a:pPr>
              <a:defRPr/>
            </a:pPr>
            <a:endParaRPr lang="ru-RU" sz="1400" b="1" dirty="0">
              <a:solidFill>
                <a:srgbClr val="FFC000"/>
              </a:solidFill>
            </a:endParaRPr>
          </a:p>
          <a:p>
            <a:pPr>
              <a:defRPr/>
            </a:pPr>
            <a:r>
              <a:rPr lang="ru-RU" sz="1400" b="1" dirty="0" err="1" smtClean="0"/>
              <a:t>Сключени</a:t>
            </a:r>
            <a:r>
              <a:rPr lang="ru-RU" sz="1400" b="1" dirty="0" smtClean="0"/>
              <a:t> договори </a:t>
            </a:r>
            <a:r>
              <a:rPr lang="ru-RU" sz="1400" b="1" dirty="0" err="1" smtClean="0"/>
              <a:t>към</a:t>
            </a:r>
            <a:r>
              <a:rPr lang="ru-RU" sz="1400" b="1" dirty="0" smtClean="0"/>
              <a:t> момента – 45</a:t>
            </a:r>
          </a:p>
          <a:p>
            <a:pPr marL="0" indent="0">
              <a:buFont typeface="Wingdings" pitchFamily="2" charset="2"/>
              <a:buNone/>
              <a:defRPr/>
            </a:pPr>
            <a:endParaRPr lang="ru-RU" sz="1400" b="1" dirty="0" smtClean="0"/>
          </a:p>
          <a:p>
            <a:pPr>
              <a:defRPr/>
            </a:pPr>
            <a:r>
              <a:rPr lang="ru-RU" sz="1400" b="1" dirty="0" err="1"/>
              <a:t>Област</a:t>
            </a:r>
            <a:r>
              <a:rPr lang="ru-RU" sz="1400" b="1" dirty="0"/>
              <a:t> </a:t>
            </a:r>
            <a:r>
              <a:rPr lang="ru-RU" sz="1400" b="1" dirty="0" err="1"/>
              <a:t>Благоевград</a:t>
            </a:r>
            <a:r>
              <a:rPr lang="ru-RU" sz="1400" b="1" dirty="0"/>
              <a:t> – </a:t>
            </a:r>
            <a:r>
              <a:rPr lang="ru-RU" sz="1400" b="1" dirty="0">
                <a:solidFill>
                  <a:srgbClr val="FFC000"/>
                </a:solidFill>
              </a:rPr>
              <a:t>12 проекта на обща </a:t>
            </a:r>
            <a:r>
              <a:rPr lang="ru-RU" sz="1400" b="1" dirty="0" err="1">
                <a:solidFill>
                  <a:srgbClr val="FFC000"/>
                </a:solidFill>
              </a:rPr>
              <a:t>стойност</a:t>
            </a:r>
            <a:r>
              <a:rPr lang="ru-RU" sz="1400" b="1" dirty="0">
                <a:solidFill>
                  <a:srgbClr val="FFC000"/>
                </a:solidFill>
              </a:rPr>
              <a:t> 1 470 </a:t>
            </a:r>
            <a:r>
              <a:rPr lang="ru-RU" sz="1400" b="1" dirty="0" smtClean="0">
                <a:solidFill>
                  <a:srgbClr val="FFC000"/>
                </a:solidFill>
              </a:rPr>
              <a:t>410 </a:t>
            </a:r>
            <a:r>
              <a:rPr lang="ru-RU" sz="1400" b="1" dirty="0">
                <a:solidFill>
                  <a:srgbClr val="FFC000"/>
                </a:solidFill>
              </a:rPr>
              <a:t>евро;</a:t>
            </a:r>
          </a:p>
          <a:p>
            <a:pPr>
              <a:defRPr/>
            </a:pPr>
            <a:endParaRPr lang="ru-RU" sz="1400" b="1" dirty="0" smtClean="0">
              <a:solidFill>
                <a:srgbClr val="FFC000"/>
              </a:solidFill>
            </a:endParaRPr>
          </a:p>
          <a:p>
            <a:pPr>
              <a:defRPr/>
            </a:pPr>
            <a:r>
              <a:rPr lang="ru-RU" sz="1400" b="1" dirty="0" err="1"/>
              <a:t>Област</a:t>
            </a:r>
            <a:r>
              <a:rPr lang="ru-RU" sz="1400" b="1" dirty="0"/>
              <a:t> </a:t>
            </a:r>
            <a:r>
              <a:rPr lang="ru-RU" sz="1400" b="1" dirty="0" err="1"/>
              <a:t>Кюстендил</a:t>
            </a:r>
            <a:r>
              <a:rPr lang="ru-RU" sz="1400" b="1" dirty="0"/>
              <a:t> – </a:t>
            </a:r>
            <a:r>
              <a:rPr lang="ru-RU" sz="1400" b="1" dirty="0">
                <a:solidFill>
                  <a:srgbClr val="FFC000"/>
                </a:solidFill>
              </a:rPr>
              <a:t>6 проекта на обща </a:t>
            </a:r>
            <a:r>
              <a:rPr lang="ru-RU" sz="1400" b="1" dirty="0" err="1">
                <a:solidFill>
                  <a:srgbClr val="FFC000"/>
                </a:solidFill>
              </a:rPr>
              <a:t>стойност</a:t>
            </a:r>
            <a:r>
              <a:rPr lang="ru-RU" sz="1400" b="1" dirty="0">
                <a:solidFill>
                  <a:srgbClr val="FFC000"/>
                </a:solidFill>
              </a:rPr>
              <a:t> 1 258 </a:t>
            </a:r>
            <a:r>
              <a:rPr lang="ru-RU" sz="1400" b="1" dirty="0" smtClean="0">
                <a:solidFill>
                  <a:srgbClr val="FFC000"/>
                </a:solidFill>
              </a:rPr>
              <a:t>279 евро;</a:t>
            </a:r>
            <a:endParaRPr lang="ru-RU" sz="1400" b="1" dirty="0">
              <a:solidFill>
                <a:srgbClr val="FFC000"/>
              </a:solidFill>
            </a:endParaRPr>
          </a:p>
          <a:p>
            <a:pPr marL="0" indent="0">
              <a:buFont typeface="Wingdings" pitchFamily="2" charset="2"/>
              <a:buNone/>
              <a:defRPr/>
            </a:pPr>
            <a:endParaRPr lang="bg-BG" altLang="bg-BG" sz="1400" b="1" dirty="0" smtClean="0">
              <a:solidFill>
                <a:srgbClr val="FFC000"/>
              </a:solidFill>
              <a:cs typeface="Tahoma" pitchFamily="34" charset="0"/>
            </a:endParaRPr>
          </a:p>
          <a:p>
            <a:pPr>
              <a:defRPr/>
            </a:pPr>
            <a:r>
              <a:rPr lang="bg-BG" sz="1400" b="1" dirty="0" smtClean="0"/>
              <a:t>Първо полугодие на 2017 г. – </a:t>
            </a:r>
            <a:r>
              <a:rPr lang="bg-BG" sz="1400" b="1" dirty="0" smtClean="0">
                <a:solidFill>
                  <a:srgbClr val="FFC000"/>
                </a:solidFill>
              </a:rPr>
              <a:t>изпълнение на финансираните проекти.</a:t>
            </a:r>
            <a:endParaRPr lang="bg-BG" sz="1400" b="1" dirty="0">
              <a:solidFill>
                <a:srgbClr val="FFC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93700" y="836613"/>
            <a:ext cx="8424863" cy="73818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bg-BG" altLang="bg-BG" sz="1800" b="1" kern="0" dirty="0">
                <a:solidFill>
                  <a:srgbClr val="FFFFFF"/>
                </a:solidFill>
                <a:latin typeface="Tahoma"/>
              </a:rPr>
              <a:t>ПРОГРАМА</a:t>
            </a:r>
            <a:r>
              <a:rPr lang="en-US" altLang="bg-BG" sz="1800" b="1" kern="0" dirty="0">
                <a:solidFill>
                  <a:srgbClr val="FFFFFF"/>
                </a:solidFill>
                <a:latin typeface="Tahoma"/>
              </a:rPr>
              <a:t> </a:t>
            </a:r>
            <a:r>
              <a:rPr lang="bg-BG" altLang="bg-BG" sz="1800" b="1" kern="0" dirty="0">
                <a:solidFill>
                  <a:srgbClr val="FFFFFF"/>
                </a:solidFill>
                <a:latin typeface="Tahoma"/>
              </a:rPr>
              <a:t>ЗА ТРАНСГРАНИЧНО СЪТРУДНИЧЕСТВО </a:t>
            </a:r>
          </a:p>
          <a:p>
            <a:pPr>
              <a:defRPr/>
            </a:pPr>
            <a:r>
              <a:rPr lang="bg-BG" altLang="bg-BG" b="1" dirty="0">
                <a:solidFill>
                  <a:srgbClr val="EAEAEA"/>
                </a:solidFill>
              </a:rPr>
              <a:t>БЪЛГАРИЯ – МАКЕДОНИЯ 2014-2020</a:t>
            </a:r>
            <a:endParaRPr lang="bg-BG" altLang="bg-BG" b="1" dirty="0">
              <a:solidFill>
                <a:srgbClr val="EAEAEA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7" name="Rectangle 5"/>
          <p:cNvSpPr>
            <a:spLocks noChangeArrowheads="1"/>
          </p:cNvSpPr>
          <p:nvPr/>
        </p:nvSpPr>
        <p:spPr bwMode="auto">
          <a:xfrm>
            <a:off x="446088" y="1196975"/>
            <a:ext cx="8302625" cy="35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1pPr>
            <a:lvl2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 algn="ctr">
              <a:defRPr/>
            </a:pPr>
            <a:r>
              <a:rPr lang="bg-BG" altLang="bg-BG" sz="1800" kern="0" dirty="0">
                <a:solidFill>
                  <a:srgbClr val="FFFFFF"/>
                </a:solidFill>
                <a:latin typeface="Tahoma"/>
              </a:rPr>
              <a:t>ПРОГРАМА</a:t>
            </a:r>
            <a:r>
              <a:rPr lang="en-US" altLang="bg-BG" sz="1800" kern="0" dirty="0">
                <a:solidFill>
                  <a:srgbClr val="FFFFFF"/>
                </a:solidFill>
                <a:latin typeface="Tahoma"/>
              </a:rPr>
              <a:t> </a:t>
            </a:r>
            <a:r>
              <a:rPr lang="bg-BG" altLang="bg-BG" sz="1800" kern="0" dirty="0">
                <a:solidFill>
                  <a:srgbClr val="FFFFFF"/>
                </a:solidFill>
                <a:latin typeface="Tahoma"/>
              </a:rPr>
              <a:t>ЗА ТРАНСГРАНИЧНО СЪТРУДНИЧЕСТВО </a:t>
            </a:r>
            <a:endParaRPr lang="bg-BG" altLang="bg-BG" sz="1800" kern="0" dirty="0" smtClean="0">
              <a:solidFill>
                <a:srgbClr val="FFFFFF"/>
              </a:solidFill>
              <a:latin typeface="Tahoma"/>
            </a:endParaRPr>
          </a:p>
          <a:p>
            <a:pPr algn="ctr">
              <a:defRPr/>
            </a:pPr>
            <a:r>
              <a:rPr lang="bg-BG" altLang="bg-BG" sz="2400" dirty="0" smtClean="0">
                <a:solidFill>
                  <a:srgbClr val="EAEAEA"/>
                </a:solidFill>
              </a:rPr>
              <a:t>БЪЛГАРИЯ – СЪРБИЯ 2014-2020</a:t>
            </a:r>
            <a:endParaRPr lang="bg-BG" altLang="bg-BG" sz="2400" dirty="0" smtClean="0">
              <a:solidFill>
                <a:srgbClr val="EAEAEA"/>
              </a:solidFill>
              <a:cs typeface="Times New Roman" pitchFamily="18" charset="0"/>
            </a:endParaRPr>
          </a:p>
        </p:txBody>
      </p:sp>
      <p:sp>
        <p:nvSpPr>
          <p:cNvPr id="136198" name="Rectangle 6"/>
          <p:cNvSpPr>
            <a:spLocks noChangeArrowheads="1"/>
          </p:cNvSpPr>
          <p:nvPr/>
        </p:nvSpPr>
        <p:spPr bwMode="auto">
          <a:xfrm>
            <a:off x="4597400" y="1992313"/>
            <a:ext cx="4151313" cy="289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>
              <a:defRPr/>
            </a:pPr>
            <a:r>
              <a:rPr lang="bg-BG" altLang="bg-BG" sz="1400" b="1" dirty="0" smtClean="0">
                <a:solidFill>
                  <a:srgbClr val="EAEAE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ahoma" pitchFamily="34" charset="0"/>
              </a:rPr>
              <a:t>ИЗБИРАЕМА ОБЛАСТ:</a:t>
            </a:r>
          </a:p>
          <a:p>
            <a:pPr eaLnBrk="1" hangingPunct="1">
              <a:defRPr/>
            </a:pPr>
            <a:endParaRPr lang="bg-BG" altLang="bg-BG" sz="1400" b="1" dirty="0" smtClean="0"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cs typeface="Tahoma" pitchFamily="34" charset="0"/>
            </a:endParaRPr>
          </a:p>
          <a:p>
            <a:pPr algn="l" eaLnBrk="1" hangingPunct="1">
              <a:defRPr/>
            </a:pPr>
            <a:r>
              <a:rPr lang="bg-BG" altLang="bg-BG" sz="1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ahoma" pitchFamily="34" charset="0"/>
              </a:rPr>
              <a:t>ЗА </a:t>
            </a:r>
            <a:r>
              <a:rPr lang="bg-BG" altLang="bg-BG" sz="1400" b="1" dirty="0" smtClean="0">
                <a:solidFill>
                  <a:srgbClr val="FFFFFF"/>
                </a:solidFill>
                <a:cs typeface="Tahoma" pitchFamily="34" charset="0"/>
              </a:rPr>
              <a:t>БЪЛГАРИЯ 6 ОБЛАСТИ:</a:t>
            </a:r>
            <a:r>
              <a:rPr lang="bg-BG" altLang="bg-BG" sz="1400" dirty="0" smtClean="0">
                <a:solidFill>
                  <a:srgbClr val="FFFFFF"/>
                </a:solidFill>
                <a:cs typeface="Tahoma" pitchFamily="34" charset="0"/>
              </a:rPr>
              <a:t> </a:t>
            </a:r>
          </a:p>
          <a:p>
            <a:pPr algn="l" eaLnBrk="1" hangingPunct="1">
              <a:defRPr/>
            </a:pPr>
            <a:r>
              <a:rPr lang="bg-BG" altLang="bg-BG" sz="1400" b="1" dirty="0" smtClean="0">
                <a:solidFill>
                  <a:srgbClr val="CC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ahoma" pitchFamily="34" charset="0"/>
              </a:rPr>
              <a:t>ВИДИН, МОНТАНА, СОФИЯ ОБЛАСТ , ПЕРНИК, КЮСТЕНДИЛ И ВРАЦА</a:t>
            </a:r>
            <a:r>
              <a:rPr lang="bg-BG" altLang="bg-BG" sz="1400" dirty="0" smtClean="0">
                <a:solidFill>
                  <a:srgbClr val="FFFFFF"/>
                </a:solidFill>
                <a:cs typeface="Tahoma" pitchFamily="34" charset="0"/>
              </a:rPr>
              <a:t> </a:t>
            </a:r>
            <a:endParaRPr lang="bg-BG" altLang="bg-BG" sz="1400" b="1" dirty="0" smtClean="0">
              <a:solidFill>
                <a:srgbClr val="CCFF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Tahoma" pitchFamily="34" charset="0"/>
            </a:endParaRPr>
          </a:p>
          <a:p>
            <a:pPr algn="l" eaLnBrk="1" hangingPunct="1">
              <a:defRPr/>
            </a:pPr>
            <a:endParaRPr lang="bg-BG" altLang="bg-BG" sz="14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Tahoma" pitchFamily="34" charset="0"/>
            </a:endParaRPr>
          </a:p>
          <a:p>
            <a:pPr algn="l" eaLnBrk="1" hangingPunct="1">
              <a:defRPr/>
            </a:pPr>
            <a:r>
              <a:rPr lang="bg-BG" altLang="bg-BG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ahoma" pitchFamily="34" charset="0"/>
              </a:rPr>
              <a:t>ЗА СЪРБИЯ 7</a:t>
            </a:r>
            <a:r>
              <a:rPr lang="en-US" altLang="bg-BG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ahoma" pitchFamily="34" charset="0"/>
              </a:rPr>
              <a:t> </a:t>
            </a:r>
            <a:r>
              <a:rPr lang="bg-BG" altLang="bg-BG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ahoma" pitchFamily="34" charset="0"/>
              </a:rPr>
              <a:t>ОБЛАСТИ: </a:t>
            </a:r>
          </a:p>
          <a:p>
            <a:pPr algn="l" eaLnBrk="1" hangingPunct="1">
              <a:defRPr/>
            </a:pPr>
            <a:r>
              <a:rPr lang="bg-BG" altLang="bg-BG" sz="1400" b="1" dirty="0" smtClean="0">
                <a:solidFill>
                  <a:srgbClr val="CC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ahoma" pitchFamily="34" charset="0"/>
              </a:rPr>
              <a:t>БОР, ЗАЙЧАР, НИШ, ПИРОТ, ЯБЛАНИЦА, ПЧИНЯ И ТОПЛИЦА</a:t>
            </a:r>
          </a:p>
          <a:p>
            <a:pPr algn="l" eaLnBrk="1" hangingPunct="1">
              <a:defRPr/>
            </a:pPr>
            <a:endParaRPr lang="bg-BG" altLang="bg-BG" sz="1400" b="1" dirty="0" smtClean="0">
              <a:solidFill>
                <a:srgbClr val="CCFF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Tahoma" pitchFamily="34" charset="0"/>
            </a:endParaRPr>
          </a:p>
          <a:p>
            <a:pPr algn="l" eaLnBrk="1" hangingPunct="1">
              <a:defRPr/>
            </a:pPr>
            <a:r>
              <a:rPr lang="bg-BG" altLang="bg-BG" sz="1400" b="1" dirty="0">
                <a:solidFill>
                  <a:srgbClr val="CC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БЮДЖЕТ</a:t>
            </a:r>
            <a:r>
              <a:rPr lang="bg-BG" altLang="bg-BG" sz="1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–</a:t>
            </a:r>
            <a:r>
              <a:rPr lang="en-US" altLang="bg-BG" sz="1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bg-BG" sz="1400" b="1" dirty="0">
                <a:solidFill>
                  <a:srgbClr val="FFC000"/>
                </a:solidFill>
              </a:rPr>
              <a:t> 34 102 256 </a:t>
            </a:r>
            <a:r>
              <a:rPr lang="bg-BG" sz="1400" b="1" dirty="0" smtClean="0">
                <a:solidFill>
                  <a:srgbClr val="FFC000"/>
                </a:solidFill>
              </a:rPr>
              <a:t>евро</a:t>
            </a:r>
            <a:endParaRPr lang="bg-BG" altLang="bg-BG" sz="1400" b="1" dirty="0">
              <a:solidFill>
                <a:srgbClr val="FFC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 eaLnBrk="1" hangingPunct="1">
              <a:defRPr/>
            </a:pPr>
            <a:r>
              <a:rPr lang="bg-BG" altLang="bg-BG" sz="1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ahoma" pitchFamily="34" charset="0"/>
              </a:rPr>
              <a:t> </a:t>
            </a:r>
            <a:endParaRPr lang="bg-BG" altLang="bg-BG" sz="1400" b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Tahoma" pitchFamily="34" charset="0"/>
            </a:endParaRPr>
          </a:p>
          <a:p>
            <a:pPr algn="l" eaLnBrk="1" hangingPunct="1">
              <a:defRPr/>
            </a:pPr>
            <a:r>
              <a:rPr lang="nb-NO" altLang="bg-BG" sz="1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ahoma" pitchFamily="34" charset="0"/>
                <a:hlinkClick r:id="rId2"/>
              </a:rPr>
              <a:t>www.ipacbc-bgrs.eu</a:t>
            </a:r>
            <a:r>
              <a:rPr lang="bg-BG" altLang="bg-BG" sz="1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ahoma" pitchFamily="34" charset="0"/>
              </a:rPr>
              <a:t> </a:t>
            </a:r>
            <a:r>
              <a:rPr lang="bg-BG" altLang="bg-BG" sz="1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ahoma" pitchFamily="34" charset="0"/>
              </a:rPr>
              <a:t>		</a:t>
            </a:r>
          </a:p>
        </p:txBody>
      </p:sp>
      <p:sp>
        <p:nvSpPr>
          <p:cNvPr id="136204" name="Rectangle 12"/>
          <p:cNvSpPr>
            <a:spLocks noChangeArrowheads="1"/>
          </p:cNvSpPr>
          <p:nvPr/>
        </p:nvSpPr>
        <p:spPr bwMode="auto">
          <a:xfrm>
            <a:off x="323850" y="4941888"/>
            <a:ext cx="8340725" cy="181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  <a:defRPr/>
            </a:pPr>
            <a:r>
              <a:rPr lang="ru-RU" sz="1400" b="1" dirty="0" err="1">
                <a:solidFill>
                  <a:srgbClr val="FFC000"/>
                </a:solidFill>
                <a:latin typeface="Tahoma"/>
                <a:cs typeface="Arial"/>
              </a:rPr>
              <a:t>Първа</a:t>
            </a:r>
            <a:r>
              <a:rPr lang="ru-RU" sz="1400" b="1" dirty="0">
                <a:solidFill>
                  <a:srgbClr val="FFC000"/>
                </a:solidFill>
                <a:latin typeface="Tahoma"/>
                <a:cs typeface="Arial"/>
              </a:rPr>
              <a:t> </a:t>
            </a:r>
            <a:r>
              <a:rPr lang="ru-RU" sz="1400" b="1" dirty="0" err="1">
                <a:solidFill>
                  <a:srgbClr val="FFC000"/>
                </a:solidFill>
                <a:latin typeface="Tahoma"/>
                <a:cs typeface="Arial"/>
              </a:rPr>
              <a:t>покана</a:t>
            </a:r>
            <a:r>
              <a:rPr lang="ru-RU" sz="1400" b="1" dirty="0">
                <a:solidFill>
                  <a:srgbClr val="FFC000"/>
                </a:solidFill>
                <a:latin typeface="Tahoma"/>
                <a:cs typeface="Arial"/>
              </a:rPr>
              <a:t> </a:t>
            </a:r>
            <a:r>
              <a:rPr lang="ru-RU" sz="1400" b="1" dirty="0">
                <a:solidFill>
                  <a:srgbClr val="FFFFFF"/>
                </a:solidFill>
                <a:latin typeface="Tahoma"/>
                <a:cs typeface="Arial"/>
              </a:rPr>
              <a:t>за </a:t>
            </a:r>
            <a:r>
              <a:rPr lang="ru-RU" sz="1400" b="1" dirty="0" err="1">
                <a:solidFill>
                  <a:srgbClr val="FFFFFF"/>
                </a:solidFill>
                <a:latin typeface="Tahoma"/>
                <a:cs typeface="Arial"/>
              </a:rPr>
              <a:t>проектни</a:t>
            </a:r>
            <a:r>
              <a:rPr lang="ru-RU" sz="1400" b="1" dirty="0">
                <a:solidFill>
                  <a:srgbClr val="FFFFFF"/>
                </a:solidFill>
                <a:latin typeface="Tahoma"/>
                <a:cs typeface="Arial"/>
              </a:rPr>
              <a:t> предложения: </a:t>
            </a:r>
            <a:r>
              <a:rPr lang="ru-RU" sz="1400" b="1" dirty="0" err="1">
                <a:solidFill>
                  <a:srgbClr val="FFFFFF"/>
                </a:solidFill>
                <a:latin typeface="Tahoma"/>
                <a:cs typeface="Arial"/>
              </a:rPr>
              <a:t>Набирането</a:t>
            </a:r>
            <a:r>
              <a:rPr lang="ru-RU" sz="1400" b="1" dirty="0">
                <a:solidFill>
                  <a:srgbClr val="FFFFFF"/>
                </a:solidFill>
                <a:latin typeface="Tahoma"/>
                <a:cs typeface="Arial"/>
              </a:rPr>
              <a:t> на </a:t>
            </a:r>
            <a:r>
              <a:rPr lang="ru-RU" sz="1400" b="1" dirty="0" err="1">
                <a:solidFill>
                  <a:srgbClr val="FFFFFF"/>
                </a:solidFill>
                <a:latin typeface="Tahoma"/>
                <a:cs typeface="Arial"/>
              </a:rPr>
              <a:t>проектни</a:t>
            </a:r>
            <a:r>
              <a:rPr lang="ru-RU" sz="1400" b="1" dirty="0">
                <a:solidFill>
                  <a:srgbClr val="FFFFFF"/>
                </a:solidFill>
                <a:latin typeface="Tahoma"/>
                <a:cs typeface="Arial"/>
              </a:rPr>
              <a:t> предложения приключи на </a:t>
            </a:r>
            <a:r>
              <a:rPr lang="bg-BG" sz="1400" b="1" dirty="0">
                <a:solidFill>
                  <a:srgbClr val="FFC000"/>
                </a:solidFill>
              </a:rPr>
              <a:t>18 Януари 2016 година</a:t>
            </a:r>
          </a:p>
          <a:p>
            <a:pPr marL="285750" indent="-285750" algn="l">
              <a:buFont typeface="Arial" panose="020B0604020202020204" pitchFamily="34" charset="0"/>
              <a:buChar char="•"/>
              <a:defRPr/>
            </a:pPr>
            <a:endParaRPr lang="bg-BG" sz="1400" b="1" dirty="0">
              <a:solidFill>
                <a:srgbClr val="FFFF00"/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  <a:defRPr/>
            </a:pPr>
            <a:r>
              <a:rPr lang="ru-RU" sz="1400" b="1" dirty="0" err="1"/>
              <a:t>Общата</a:t>
            </a:r>
            <a:r>
              <a:rPr lang="ru-RU" sz="1400" b="1" dirty="0"/>
              <a:t> сума по </a:t>
            </a:r>
            <a:r>
              <a:rPr lang="ru-RU" sz="1400" b="1" dirty="0" err="1"/>
              <a:t>Първата</a:t>
            </a:r>
            <a:r>
              <a:rPr lang="ru-RU" sz="1400" b="1" dirty="0"/>
              <a:t> </a:t>
            </a:r>
            <a:r>
              <a:rPr lang="ru-RU" sz="1400" b="1" dirty="0" err="1"/>
              <a:t>покана</a:t>
            </a:r>
            <a:r>
              <a:rPr lang="ru-RU" sz="1400" b="1" dirty="0"/>
              <a:t> за </a:t>
            </a:r>
            <a:r>
              <a:rPr lang="ru-RU" sz="1400" b="1" dirty="0" err="1"/>
              <a:t>набиране</a:t>
            </a:r>
            <a:r>
              <a:rPr lang="ru-RU" sz="1400" b="1" dirty="0"/>
              <a:t> на </a:t>
            </a:r>
            <a:r>
              <a:rPr lang="ru-RU" sz="1400" b="1" dirty="0" err="1"/>
              <a:t>проектни</a:t>
            </a:r>
            <a:r>
              <a:rPr lang="ru-RU" sz="1400" b="1" dirty="0"/>
              <a:t> предложения е  </a:t>
            </a:r>
            <a:r>
              <a:rPr lang="bg-BG" sz="1400" b="1" dirty="0">
                <a:solidFill>
                  <a:srgbClr val="FFC000"/>
                </a:solidFill>
              </a:rPr>
              <a:t>12 687 304, 24  евро</a:t>
            </a:r>
          </a:p>
          <a:p>
            <a:pPr marL="285750" indent="-285750" algn="l">
              <a:buFont typeface="Arial" panose="020B0604020202020204" pitchFamily="34" charset="0"/>
              <a:buChar char="•"/>
              <a:defRPr/>
            </a:pPr>
            <a:r>
              <a:rPr lang="bg-BG" sz="1400" b="1" dirty="0">
                <a:solidFill>
                  <a:srgbClr val="CCFFFF"/>
                </a:solidFill>
              </a:rPr>
              <a:t>Брой подадени проектни предложения: </a:t>
            </a:r>
            <a:r>
              <a:rPr lang="bg-BG" sz="1400" b="1" dirty="0">
                <a:solidFill>
                  <a:srgbClr val="FFC000"/>
                </a:solidFill>
              </a:rPr>
              <a:t>388</a:t>
            </a:r>
          </a:p>
          <a:p>
            <a:pPr algn="l">
              <a:defRPr/>
            </a:pPr>
            <a:endParaRPr lang="bg-BG" sz="1400" b="1" dirty="0">
              <a:solidFill>
                <a:srgbClr val="FFC000"/>
              </a:solidFill>
            </a:endParaRPr>
          </a:p>
          <a:p>
            <a:pPr algn="l">
              <a:defRPr/>
            </a:pPr>
            <a:r>
              <a:rPr lang="en-US" sz="1400" b="1" dirty="0">
                <a:solidFill>
                  <a:srgbClr val="FFC000"/>
                </a:solidFill>
              </a:rPr>
              <a:t>www.ipacbc-bgrs.eu</a:t>
            </a:r>
            <a:r>
              <a:rPr lang="en-US" sz="1400" b="1" dirty="0">
                <a:solidFill>
                  <a:srgbClr val="FFC000"/>
                </a:solidFill>
              </a:rPr>
              <a:t>/</a:t>
            </a:r>
          </a:p>
        </p:txBody>
      </p:sp>
      <p:pic>
        <p:nvPicPr>
          <p:cNvPr id="7173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1773238"/>
            <a:ext cx="3671887" cy="309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ru-RU" sz="1400" b="1" dirty="0" err="1" smtClean="0"/>
              <a:t>Предоставен</a:t>
            </a:r>
            <a:r>
              <a:rPr lang="ru-RU" sz="1400" b="1" dirty="0" smtClean="0"/>
              <a:t> </a:t>
            </a:r>
            <a:r>
              <a:rPr lang="ru-RU" sz="1400" b="1" dirty="0" err="1" smtClean="0">
                <a:solidFill>
                  <a:srgbClr val="FFC000"/>
                </a:solidFill>
              </a:rPr>
              <a:t>допълнителен</a:t>
            </a:r>
            <a:r>
              <a:rPr lang="ru-RU" sz="1400" b="1" dirty="0" smtClean="0">
                <a:solidFill>
                  <a:srgbClr val="FFC000"/>
                </a:solidFill>
              </a:rPr>
              <a:t> </a:t>
            </a:r>
            <a:r>
              <a:rPr lang="ru-RU" sz="1400" b="1" dirty="0">
                <a:solidFill>
                  <a:srgbClr val="FFC000"/>
                </a:solidFill>
              </a:rPr>
              <a:t>финансов ресурс в размер на </a:t>
            </a:r>
            <a:r>
              <a:rPr lang="ru-RU" sz="1400" b="1" dirty="0" smtClean="0">
                <a:solidFill>
                  <a:srgbClr val="FFC000"/>
                </a:solidFill>
              </a:rPr>
              <a:t>5 883 125 евро,  </a:t>
            </a:r>
            <a:r>
              <a:rPr lang="ru-RU" sz="1400" b="1" dirty="0">
                <a:solidFill>
                  <a:srgbClr val="FFC000"/>
                </a:solidFill>
              </a:rPr>
              <a:t>предвиден за 2018 </a:t>
            </a:r>
            <a:r>
              <a:rPr lang="ru-RU" sz="1400" b="1" dirty="0" smtClean="0">
                <a:solidFill>
                  <a:srgbClr val="FFC000"/>
                </a:solidFill>
              </a:rPr>
              <a:t>г</a:t>
            </a:r>
            <a:r>
              <a:rPr lang="bg-BG" sz="1400" b="1" dirty="0" err="1" smtClean="0">
                <a:solidFill>
                  <a:srgbClr val="FFC000"/>
                </a:solidFill>
              </a:rPr>
              <a:t>одина</a:t>
            </a:r>
            <a:endParaRPr lang="bg-BG" sz="1400" b="1" dirty="0" smtClean="0">
              <a:solidFill>
                <a:srgbClr val="FFC000"/>
              </a:solidFill>
            </a:endParaRPr>
          </a:p>
          <a:p>
            <a:pPr>
              <a:defRPr/>
            </a:pPr>
            <a:endParaRPr lang="bg-BG" sz="1400" b="1" dirty="0" smtClean="0">
              <a:solidFill>
                <a:srgbClr val="FFC000"/>
              </a:solidFill>
            </a:endParaRPr>
          </a:p>
          <a:p>
            <a:pPr>
              <a:defRPr/>
            </a:pPr>
            <a:r>
              <a:rPr lang="ru-RU" sz="1400" b="1" dirty="0" err="1"/>
              <a:t>Общият</a:t>
            </a:r>
            <a:r>
              <a:rPr lang="ru-RU" sz="1400" b="1" dirty="0"/>
              <a:t> </a:t>
            </a:r>
            <a:r>
              <a:rPr lang="ru-RU" sz="1400" b="1" dirty="0" err="1"/>
              <a:t>брой</a:t>
            </a:r>
            <a:r>
              <a:rPr lang="ru-RU" sz="1400" b="1" dirty="0"/>
              <a:t> на </a:t>
            </a:r>
            <a:r>
              <a:rPr lang="ru-RU" sz="1400" b="1" dirty="0" err="1">
                <a:solidFill>
                  <a:srgbClr val="FFC000"/>
                </a:solidFill>
              </a:rPr>
              <a:t>одобрените</a:t>
            </a:r>
            <a:r>
              <a:rPr lang="ru-RU" sz="1400" b="1" dirty="0">
                <a:solidFill>
                  <a:srgbClr val="FFC000"/>
                </a:solidFill>
              </a:rPr>
              <a:t> </a:t>
            </a:r>
            <a:r>
              <a:rPr lang="ru-RU" sz="1400" b="1" dirty="0" err="1">
                <a:solidFill>
                  <a:srgbClr val="FFC000"/>
                </a:solidFill>
              </a:rPr>
              <a:t>проекти</a:t>
            </a:r>
            <a:r>
              <a:rPr lang="ru-RU" sz="1400" b="1" dirty="0">
                <a:solidFill>
                  <a:srgbClr val="FFC000"/>
                </a:solidFill>
              </a:rPr>
              <a:t> е </a:t>
            </a:r>
            <a:r>
              <a:rPr lang="ru-RU" sz="1400" b="1" dirty="0" smtClean="0">
                <a:solidFill>
                  <a:srgbClr val="FFC000"/>
                </a:solidFill>
              </a:rPr>
              <a:t>37 </a:t>
            </a:r>
            <a:r>
              <a:rPr lang="ru-RU" sz="1400" b="1" dirty="0" err="1"/>
              <a:t>разпределени</a:t>
            </a:r>
            <a:r>
              <a:rPr lang="ru-RU" sz="1400" b="1" dirty="0"/>
              <a:t> в три </a:t>
            </a:r>
            <a:r>
              <a:rPr lang="ru-RU" sz="1400" b="1" dirty="0" err="1"/>
              <a:t>основни</a:t>
            </a:r>
            <a:r>
              <a:rPr lang="ru-RU" sz="1400" b="1" dirty="0"/>
              <a:t> направления – </a:t>
            </a:r>
            <a:r>
              <a:rPr lang="en-US" sz="1400" b="1" dirty="0" smtClean="0"/>
              <a:t>“</a:t>
            </a:r>
            <a:r>
              <a:rPr lang="ru-RU" sz="1400" b="1" dirty="0" smtClean="0"/>
              <a:t>Устойчив </a:t>
            </a:r>
            <a:r>
              <a:rPr lang="ru-RU" sz="1400" b="1" dirty="0" err="1" smtClean="0"/>
              <a:t>туризъм</a:t>
            </a:r>
            <a:r>
              <a:rPr lang="en-US" sz="1400" b="1" dirty="0" smtClean="0"/>
              <a:t>”</a:t>
            </a:r>
            <a:r>
              <a:rPr lang="ru-RU" sz="1400" b="1" dirty="0" smtClean="0"/>
              <a:t>, „</a:t>
            </a:r>
            <a:r>
              <a:rPr lang="ru-RU" sz="1400" b="1" dirty="0" err="1" smtClean="0"/>
              <a:t>Младежи</a:t>
            </a:r>
            <a:r>
              <a:rPr lang="ru-RU" sz="1400" b="1" dirty="0"/>
              <a:t>“ и </a:t>
            </a:r>
            <a:r>
              <a:rPr lang="ru-RU" sz="1400" b="1" dirty="0" smtClean="0"/>
              <a:t>„</a:t>
            </a:r>
            <a:r>
              <a:rPr lang="ru-RU" sz="1400" b="1" dirty="0" err="1" smtClean="0"/>
              <a:t>Околна</a:t>
            </a:r>
            <a:r>
              <a:rPr lang="ru-RU" sz="1400" b="1" dirty="0" smtClean="0"/>
              <a:t> </a:t>
            </a:r>
            <a:r>
              <a:rPr lang="ru-RU" sz="1400" b="1" dirty="0"/>
              <a:t>среда“ на обща </a:t>
            </a:r>
            <a:r>
              <a:rPr lang="ru-RU" sz="1400" b="1" dirty="0" err="1"/>
              <a:t>стойност</a:t>
            </a:r>
            <a:r>
              <a:rPr lang="ru-RU" sz="1400" b="1" dirty="0"/>
              <a:t> </a:t>
            </a:r>
            <a:r>
              <a:rPr lang="ru-RU" sz="1400" b="1" dirty="0">
                <a:solidFill>
                  <a:srgbClr val="FFC000"/>
                </a:solidFill>
              </a:rPr>
              <a:t>18 570 429  </a:t>
            </a:r>
            <a:r>
              <a:rPr lang="ru-RU" sz="1400" b="1" dirty="0" smtClean="0">
                <a:solidFill>
                  <a:srgbClr val="FFC000"/>
                </a:solidFill>
              </a:rPr>
              <a:t> евро</a:t>
            </a:r>
          </a:p>
          <a:p>
            <a:pPr>
              <a:defRPr/>
            </a:pPr>
            <a:endParaRPr lang="ru-RU" sz="1400" b="1" dirty="0">
              <a:solidFill>
                <a:srgbClr val="FFC000"/>
              </a:solidFill>
            </a:endParaRPr>
          </a:p>
          <a:p>
            <a:pPr>
              <a:defRPr/>
            </a:pPr>
            <a:r>
              <a:rPr lang="ru-RU" sz="1400" b="1" dirty="0" err="1" smtClean="0"/>
              <a:t>Сключени</a:t>
            </a:r>
            <a:r>
              <a:rPr lang="ru-RU" sz="1400" b="1" dirty="0" smtClean="0"/>
              <a:t> договори </a:t>
            </a:r>
            <a:r>
              <a:rPr lang="ru-RU" sz="1400" b="1" dirty="0" err="1" smtClean="0"/>
              <a:t>към</a:t>
            </a:r>
            <a:r>
              <a:rPr lang="ru-RU" sz="1400" b="1" dirty="0" smtClean="0"/>
              <a:t> момента – </a:t>
            </a:r>
            <a:r>
              <a:rPr lang="ru-RU" sz="1400" b="1" dirty="0" smtClean="0">
                <a:solidFill>
                  <a:srgbClr val="FFC000"/>
                </a:solidFill>
              </a:rPr>
              <a:t>33</a:t>
            </a:r>
            <a:endParaRPr lang="en-US" sz="1400" b="1" dirty="0" smtClean="0">
              <a:solidFill>
                <a:srgbClr val="FFC000"/>
              </a:solidFill>
            </a:endParaRPr>
          </a:p>
          <a:p>
            <a:pPr>
              <a:defRPr/>
            </a:pPr>
            <a:endParaRPr lang="en-US" sz="1400" b="1" dirty="0"/>
          </a:p>
          <a:p>
            <a:pPr>
              <a:defRPr/>
            </a:pPr>
            <a:r>
              <a:rPr lang="bg-BG" sz="1400" b="1" dirty="0" smtClean="0"/>
              <a:t>София-град – </a:t>
            </a:r>
            <a:r>
              <a:rPr lang="bg-BG" sz="1400" b="1" dirty="0" smtClean="0">
                <a:solidFill>
                  <a:srgbClr val="FFC000"/>
                </a:solidFill>
              </a:rPr>
              <a:t>1 проект на </a:t>
            </a:r>
            <a:r>
              <a:rPr lang="bg-BG" sz="1400" b="1" dirty="0">
                <a:solidFill>
                  <a:srgbClr val="FFC000"/>
                </a:solidFill>
              </a:rPr>
              <a:t>обща стройност 587 </a:t>
            </a:r>
            <a:r>
              <a:rPr lang="bg-BG" sz="1400" b="1" dirty="0" smtClean="0">
                <a:solidFill>
                  <a:srgbClr val="FFC000"/>
                </a:solidFill>
              </a:rPr>
              <a:t>856;</a:t>
            </a:r>
          </a:p>
          <a:p>
            <a:pPr>
              <a:defRPr/>
            </a:pPr>
            <a:endParaRPr lang="bg-BG" sz="1400" b="1" dirty="0"/>
          </a:p>
          <a:p>
            <a:pPr>
              <a:buClr>
                <a:srgbClr val="FFFFCC"/>
              </a:buClr>
              <a:defRPr/>
            </a:pPr>
            <a:r>
              <a:rPr lang="bg-BG" sz="1400" b="1" dirty="0" smtClean="0"/>
              <a:t>София-област </a:t>
            </a:r>
            <a:r>
              <a:rPr lang="ru-RU" sz="1400" b="1" dirty="0">
                <a:solidFill>
                  <a:srgbClr val="FFFFFF"/>
                </a:solidFill>
              </a:rPr>
              <a:t>– </a:t>
            </a:r>
            <a:r>
              <a:rPr lang="ru-RU" sz="1400" b="1" dirty="0">
                <a:solidFill>
                  <a:srgbClr val="FFC000"/>
                </a:solidFill>
              </a:rPr>
              <a:t>6 проекта на обща </a:t>
            </a:r>
            <a:r>
              <a:rPr lang="ru-RU" sz="1400" b="1" dirty="0" err="1">
                <a:solidFill>
                  <a:srgbClr val="FFC000"/>
                </a:solidFill>
              </a:rPr>
              <a:t>стойност</a:t>
            </a:r>
            <a:r>
              <a:rPr lang="ru-RU" sz="1400" b="1" dirty="0">
                <a:solidFill>
                  <a:srgbClr val="FFC000"/>
                </a:solidFill>
              </a:rPr>
              <a:t> 2 442 </a:t>
            </a:r>
            <a:r>
              <a:rPr lang="ru-RU" sz="1400" b="1" dirty="0" smtClean="0">
                <a:solidFill>
                  <a:srgbClr val="FFC000"/>
                </a:solidFill>
              </a:rPr>
              <a:t>869 евро</a:t>
            </a:r>
            <a:r>
              <a:rPr lang="ru-RU" sz="1400" b="1" dirty="0">
                <a:solidFill>
                  <a:srgbClr val="FFC000"/>
                </a:solidFill>
              </a:rPr>
              <a:t>;</a:t>
            </a:r>
          </a:p>
          <a:p>
            <a:pPr marL="0" indent="0">
              <a:buFont typeface="Wingdings" pitchFamily="2" charset="2"/>
              <a:buNone/>
              <a:defRPr/>
            </a:pPr>
            <a:endParaRPr lang="ru-RU" sz="1400" b="1" dirty="0" smtClean="0"/>
          </a:p>
          <a:p>
            <a:pPr>
              <a:defRPr/>
            </a:pPr>
            <a:r>
              <a:rPr lang="ru-RU" sz="1400" b="1" dirty="0" err="1"/>
              <a:t>Област</a:t>
            </a:r>
            <a:r>
              <a:rPr lang="ru-RU" sz="1400" b="1" dirty="0"/>
              <a:t> </a:t>
            </a:r>
            <a:r>
              <a:rPr lang="ru-RU" sz="1400" b="1" dirty="0" err="1" smtClean="0"/>
              <a:t>Перник</a:t>
            </a:r>
            <a:r>
              <a:rPr lang="ru-RU" sz="1400" b="1" dirty="0" smtClean="0"/>
              <a:t> – </a:t>
            </a:r>
            <a:r>
              <a:rPr lang="ru-RU" sz="1400" b="1" dirty="0" smtClean="0">
                <a:solidFill>
                  <a:srgbClr val="FFC000"/>
                </a:solidFill>
              </a:rPr>
              <a:t>2 </a:t>
            </a:r>
            <a:r>
              <a:rPr lang="ru-RU" sz="1400" b="1" dirty="0">
                <a:solidFill>
                  <a:srgbClr val="FFC000"/>
                </a:solidFill>
              </a:rPr>
              <a:t>проекта на обща </a:t>
            </a:r>
            <a:r>
              <a:rPr lang="ru-RU" sz="1400" b="1" dirty="0" err="1">
                <a:solidFill>
                  <a:srgbClr val="FFC000"/>
                </a:solidFill>
              </a:rPr>
              <a:t>стойност</a:t>
            </a:r>
            <a:r>
              <a:rPr lang="ru-RU" sz="1400" b="1" dirty="0">
                <a:solidFill>
                  <a:srgbClr val="FFC000"/>
                </a:solidFill>
              </a:rPr>
              <a:t> 1 106 </a:t>
            </a:r>
            <a:r>
              <a:rPr lang="ru-RU" sz="1400" b="1" dirty="0" smtClean="0">
                <a:solidFill>
                  <a:srgbClr val="FFC000"/>
                </a:solidFill>
              </a:rPr>
              <a:t>354 евро</a:t>
            </a:r>
            <a:r>
              <a:rPr lang="ru-RU" sz="1400" b="1" dirty="0">
                <a:solidFill>
                  <a:srgbClr val="FFC000"/>
                </a:solidFill>
              </a:rPr>
              <a:t>;</a:t>
            </a:r>
          </a:p>
          <a:p>
            <a:pPr>
              <a:defRPr/>
            </a:pPr>
            <a:endParaRPr lang="ru-RU" sz="1400" b="1" dirty="0" smtClean="0">
              <a:solidFill>
                <a:srgbClr val="FFC000"/>
              </a:solidFill>
            </a:endParaRPr>
          </a:p>
          <a:p>
            <a:pPr>
              <a:defRPr/>
            </a:pPr>
            <a:r>
              <a:rPr lang="ru-RU" sz="1400" b="1" dirty="0" err="1"/>
              <a:t>Област</a:t>
            </a:r>
            <a:r>
              <a:rPr lang="ru-RU" sz="1400" b="1" dirty="0"/>
              <a:t> </a:t>
            </a:r>
            <a:r>
              <a:rPr lang="ru-RU" sz="1400" b="1" dirty="0" err="1"/>
              <a:t>Кюстендил</a:t>
            </a:r>
            <a:r>
              <a:rPr lang="ru-RU" sz="1400" b="1" dirty="0"/>
              <a:t> – </a:t>
            </a:r>
            <a:r>
              <a:rPr lang="ru-RU" sz="1400" b="1" dirty="0" smtClean="0">
                <a:solidFill>
                  <a:srgbClr val="FFC000"/>
                </a:solidFill>
              </a:rPr>
              <a:t>1 проект </a:t>
            </a:r>
            <a:r>
              <a:rPr lang="ru-RU" sz="1400" b="1" dirty="0">
                <a:solidFill>
                  <a:srgbClr val="FFC000"/>
                </a:solidFill>
              </a:rPr>
              <a:t>на обща </a:t>
            </a:r>
            <a:r>
              <a:rPr lang="ru-RU" sz="1400" b="1" dirty="0" err="1">
                <a:solidFill>
                  <a:srgbClr val="FFC000"/>
                </a:solidFill>
              </a:rPr>
              <a:t>стойност</a:t>
            </a:r>
            <a:r>
              <a:rPr lang="ru-RU" sz="1400" b="1" dirty="0">
                <a:solidFill>
                  <a:srgbClr val="FFC000"/>
                </a:solidFill>
              </a:rPr>
              <a:t> 591 871евро</a:t>
            </a:r>
            <a:r>
              <a:rPr lang="ru-RU" sz="1400" b="1" dirty="0" smtClean="0">
                <a:solidFill>
                  <a:srgbClr val="FFC000"/>
                </a:solidFill>
              </a:rPr>
              <a:t>;</a:t>
            </a:r>
            <a:endParaRPr lang="ru-RU" sz="1400" b="1" dirty="0">
              <a:solidFill>
                <a:srgbClr val="FFC000"/>
              </a:solidFill>
            </a:endParaRPr>
          </a:p>
          <a:p>
            <a:pPr marL="0" indent="0">
              <a:buFont typeface="Wingdings" pitchFamily="2" charset="2"/>
              <a:buNone/>
              <a:defRPr/>
            </a:pPr>
            <a:endParaRPr lang="bg-BG" altLang="bg-BG" sz="1400" b="1" dirty="0" smtClean="0">
              <a:solidFill>
                <a:srgbClr val="FFC000"/>
              </a:solidFill>
              <a:cs typeface="Tahoma" pitchFamily="34" charset="0"/>
            </a:endParaRPr>
          </a:p>
          <a:p>
            <a:pPr>
              <a:defRPr/>
            </a:pPr>
            <a:r>
              <a:rPr lang="bg-BG" sz="1400" b="1" dirty="0" smtClean="0"/>
              <a:t>Първо полугодие на 2017 г. – </a:t>
            </a:r>
            <a:r>
              <a:rPr lang="bg-BG" sz="1400" b="1" dirty="0" smtClean="0">
                <a:solidFill>
                  <a:srgbClr val="FFC000"/>
                </a:solidFill>
              </a:rPr>
              <a:t>изпълнение на финансираните проекти.</a:t>
            </a:r>
            <a:endParaRPr lang="bg-BG" sz="1400" b="1" dirty="0">
              <a:solidFill>
                <a:srgbClr val="FFC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93700" y="836613"/>
            <a:ext cx="8424863" cy="73818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bg-BG" altLang="bg-BG" sz="1800" b="1" kern="0" dirty="0">
                <a:solidFill>
                  <a:srgbClr val="FFFFFF"/>
                </a:solidFill>
                <a:latin typeface="Tahoma"/>
              </a:rPr>
              <a:t>ПРОГРАМА</a:t>
            </a:r>
            <a:r>
              <a:rPr lang="en-US" altLang="bg-BG" sz="1800" b="1" kern="0" dirty="0">
                <a:solidFill>
                  <a:srgbClr val="FFFFFF"/>
                </a:solidFill>
                <a:latin typeface="Tahoma"/>
              </a:rPr>
              <a:t> </a:t>
            </a:r>
            <a:r>
              <a:rPr lang="bg-BG" altLang="bg-BG" sz="1800" b="1" kern="0" dirty="0">
                <a:solidFill>
                  <a:srgbClr val="FFFFFF"/>
                </a:solidFill>
                <a:latin typeface="Tahoma"/>
              </a:rPr>
              <a:t>ЗА ТРАНСГРАНИЧНО СЪТРУДНИЧЕСТВО </a:t>
            </a:r>
          </a:p>
          <a:p>
            <a:pPr>
              <a:defRPr/>
            </a:pPr>
            <a:r>
              <a:rPr lang="bg-BG" altLang="bg-BG" b="1" dirty="0">
                <a:solidFill>
                  <a:srgbClr val="EAEAEA"/>
                </a:solidFill>
              </a:rPr>
              <a:t>БЪЛГАРИЯ – </a:t>
            </a:r>
            <a:r>
              <a:rPr lang="bg-BG" altLang="bg-BG" b="1" dirty="0" smtClean="0">
                <a:solidFill>
                  <a:srgbClr val="EAEAEA"/>
                </a:solidFill>
              </a:rPr>
              <a:t>СЪРБИЯ 2014-2020</a:t>
            </a:r>
            <a:endParaRPr lang="bg-BG" altLang="bg-BG" b="1" dirty="0">
              <a:solidFill>
                <a:srgbClr val="EAEAEA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>
            <p:ph type="title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921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0975" y="836613"/>
            <a:ext cx="8783638" cy="576262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en-US" altLang="bg-BG" sz="2400" b="1" dirty="0" smtClean="0">
                <a:latin typeface="+mj-lt"/>
              </a:rPr>
              <a:t>   </a:t>
            </a:r>
            <a:r>
              <a:rPr lang="bg-BG" altLang="bg-BG" sz="1800" b="1" dirty="0"/>
              <a:t>ПРОГРАМА</a:t>
            </a:r>
            <a:r>
              <a:rPr lang="en-US" altLang="bg-BG" sz="1800" b="1" dirty="0"/>
              <a:t> </a:t>
            </a:r>
            <a:r>
              <a:rPr lang="bg-BG" altLang="bg-BG" sz="1800" b="1" dirty="0"/>
              <a:t>ЗА ТРАНСГРАНИЧНО СЪТРУДНИЧЕСТВО </a:t>
            </a:r>
            <a:endParaRPr lang="bg-BG" altLang="bg-BG" sz="1800" b="1" dirty="0" smtClean="0"/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bg-BG" altLang="bg-BG" sz="2400" b="1" dirty="0" smtClean="0">
                <a:latin typeface="+mj-lt"/>
              </a:rPr>
              <a:t>ГЪРЦИЯ - БЪЛГАРИЯ 2014-2020</a:t>
            </a:r>
            <a:endParaRPr lang="en-US" altLang="bg-BG" sz="2400" b="1" dirty="0" smtClean="0">
              <a:latin typeface="+mj-lt"/>
            </a:endParaRPr>
          </a:p>
        </p:txBody>
      </p:sp>
      <p:sp>
        <p:nvSpPr>
          <p:cNvPr id="141317" name="Rectangle 5"/>
          <p:cNvSpPr>
            <a:spLocks noChangeArrowheads="1"/>
          </p:cNvSpPr>
          <p:nvPr/>
        </p:nvSpPr>
        <p:spPr bwMode="auto">
          <a:xfrm>
            <a:off x="5232400" y="1941513"/>
            <a:ext cx="3732213" cy="310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defRPr/>
            </a:pPr>
            <a:r>
              <a:rPr lang="bg-BG" altLang="bg-BG" sz="1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ИЗБИРАЕМА ОБЛАСТ</a:t>
            </a:r>
          </a:p>
          <a:p>
            <a:pPr algn="l">
              <a:defRPr/>
            </a:pPr>
            <a:endParaRPr lang="bg-BG" altLang="bg-BG" sz="14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>
              <a:defRPr/>
            </a:pPr>
            <a:r>
              <a:rPr lang="bg-BG" altLang="bg-BG" sz="1400" b="1" dirty="0">
                <a:effectLst>
                  <a:outerShdw blurRad="38100" dist="38100" dir="2700000" algn="tl">
                    <a:srgbClr val="000000"/>
                  </a:outerShdw>
                </a:effectLst>
                <a:cs typeface="Tahoma" pitchFamily="34" charset="0"/>
              </a:rPr>
              <a:t>ЗА </a:t>
            </a:r>
            <a:r>
              <a:rPr lang="bg-BG" altLang="bg-BG" sz="1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ГЪРЦИЯ – </a:t>
            </a:r>
            <a:r>
              <a:rPr lang="bg-BG" altLang="bg-BG" sz="1400" b="1" dirty="0"/>
              <a:t>7 ПРЕФЕКТУРИ:</a:t>
            </a:r>
            <a:r>
              <a:rPr lang="bg-BG" altLang="bg-BG" sz="1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  <a:p>
            <a:pPr algn="l">
              <a:defRPr/>
            </a:pPr>
            <a:r>
              <a:rPr lang="bg-BG" altLang="bg-BG" sz="1400" b="1" dirty="0">
                <a:solidFill>
                  <a:srgbClr val="CC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ЕВРОС, KАВАЛА, КСАНТИ, РОДОПИ,</a:t>
            </a:r>
            <a:r>
              <a:rPr lang="en-US" altLang="bg-BG" sz="1400" b="1" dirty="0">
                <a:solidFill>
                  <a:srgbClr val="CC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bg-BG" altLang="bg-BG" sz="1400" b="1" dirty="0">
                <a:solidFill>
                  <a:srgbClr val="CC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ДРАМА, СОЛУН, СЕРЕС</a:t>
            </a:r>
            <a:r>
              <a:rPr lang="en-US" altLang="bg-BG" sz="1400" b="1" dirty="0">
                <a:solidFill>
                  <a:srgbClr val="CC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endParaRPr lang="bg-BG" altLang="bg-BG" sz="1400" b="1" dirty="0">
              <a:solidFill>
                <a:srgbClr val="CC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>
              <a:defRPr/>
            </a:pPr>
            <a:endParaRPr lang="bg-BG" altLang="bg-BG" sz="14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>
              <a:defRPr/>
            </a:pPr>
            <a:r>
              <a:rPr lang="bg-BG" altLang="bg-BG" sz="1400" b="1" dirty="0">
                <a:effectLst>
                  <a:outerShdw blurRad="38100" dist="38100" dir="2700000" algn="tl">
                    <a:srgbClr val="000000"/>
                  </a:outerShdw>
                </a:effectLst>
                <a:cs typeface="Tahoma" pitchFamily="34" charset="0"/>
              </a:rPr>
              <a:t>ЗА </a:t>
            </a:r>
            <a:r>
              <a:rPr lang="bg-BG" altLang="bg-BG" sz="1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БЪЛГАРИЯ – 4 ОБЛАСТИ : </a:t>
            </a:r>
            <a:r>
              <a:rPr lang="bg-BG" altLang="bg-BG" sz="1400" b="1" dirty="0">
                <a:solidFill>
                  <a:srgbClr val="CC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БЛАГОЕВГРАД, СМОЛЯН, KЪРДЖАЛИ, ХАСКОВО </a:t>
            </a:r>
          </a:p>
          <a:p>
            <a:pPr algn="l">
              <a:defRPr/>
            </a:pPr>
            <a:endParaRPr lang="bg-BG" altLang="bg-BG" sz="14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>
              <a:defRPr/>
            </a:pPr>
            <a:r>
              <a:rPr lang="bg-BG" altLang="bg-BG" sz="1400" b="1" dirty="0">
                <a:solidFill>
                  <a:srgbClr val="CC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БЮДЖЕТ</a:t>
            </a:r>
            <a:r>
              <a:rPr lang="bg-BG" altLang="bg-BG" sz="1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–</a:t>
            </a:r>
            <a:r>
              <a:rPr lang="en-US" altLang="bg-BG" sz="1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bg-BG" sz="1400" b="1" dirty="0">
                <a:solidFill>
                  <a:srgbClr val="FFC000"/>
                </a:solidFill>
              </a:rPr>
              <a:t>129 695 569 евро </a:t>
            </a:r>
            <a:endParaRPr lang="bg-BG" sz="1400" b="1" dirty="0">
              <a:solidFill>
                <a:srgbClr val="FFC000"/>
              </a:solidFill>
            </a:endParaRPr>
          </a:p>
          <a:p>
            <a:pPr algn="l">
              <a:defRPr/>
            </a:pPr>
            <a:endParaRPr lang="bg-BG" altLang="bg-BG" sz="1400" b="1" dirty="0">
              <a:solidFill>
                <a:srgbClr val="FFC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>
              <a:defRPr/>
            </a:pPr>
            <a:r>
              <a:rPr lang="en-US" altLang="bg-BG" sz="1400" b="1" dirty="0">
                <a:solidFill>
                  <a:srgbClr val="FFC000"/>
                </a:solidFill>
              </a:rPr>
              <a:t>www.interreg.gr</a:t>
            </a:r>
            <a:endParaRPr lang="bg-BG" altLang="bg-BG" sz="1400" b="1" dirty="0">
              <a:solidFill>
                <a:srgbClr val="FFC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>
              <a:defRPr/>
            </a:pPr>
            <a:endParaRPr lang="bg-BG" sz="1400" u="sng" dirty="0">
              <a:hlinkClick r:id="rId3"/>
            </a:endParaRPr>
          </a:p>
        </p:txBody>
      </p:sp>
      <p:pic>
        <p:nvPicPr>
          <p:cNvPr id="5126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238" y="2003425"/>
            <a:ext cx="4302125" cy="276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6" name="TextBox 1"/>
          <p:cNvSpPr txBox="1">
            <a:spLocks noChangeArrowheads="1"/>
          </p:cNvSpPr>
          <p:nvPr/>
        </p:nvSpPr>
        <p:spPr bwMode="auto">
          <a:xfrm>
            <a:off x="395288" y="4826000"/>
            <a:ext cx="8497887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algn="l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Arial" charset="0"/>
              <a:buChar char="•"/>
            </a:pPr>
            <a:r>
              <a:rPr lang="ru-RU" altLang="bg-BG" sz="1400" b="1">
                <a:solidFill>
                  <a:srgbClr val="FFC000"/>
                </a:solidFill>
                <a:cs typeface="Arial" charset="0"/>
              </a:rPr>
              <a:t>Втора покана </a:t>
            </a:r>
            <a:r>
              <a:rPr lang="ru-RU" altLang="bg-BG" sz="1400" b="1">
                <a:solidFill>
                  <a:srgbClr val="FFFFFF"/>
                </a:solidFill>
                <a:cs typeface="Arial" charset="0"/>
              </a:rPr>
              <a:t>за проектни предложения по </a:t>
            </a:r>
            <a:r>
              <a:rPr lang="bg-BG" altLang="bg-BG" sz="1400" b="1">
                <a:cs typeface="Arial" charset="0"/>
              </a:rPr>
              <a:t>(</a:t>
            </a:r>
            <a:r>
              <a:rPr lang="ru-RU" altLang="bg-BG" sz="1400" b="1"/>
              <a:t>Приоритетна ос 2: Устойчив и приспособим към климата трансграничен регион и Приоритетна ос 4: Трансграничен регион с висока степен на социално приобщаване)</a:t>
            </a:r>
            <a:r>
              <a:rPr lang="ru-RU" altLang="bg-BG" sz="1400" b="1">
                <a:solidFill>
                  <a:srgbClr val="FFFFFF"/>
                </a:solidFill>
                <a:cs typeface="Arial" charset="0"/>
              </a:rPr>
              <a:t>.  Набирането на проектни предложения приключи на </a:t>
            </a:r>
            <a:r>
              <a:rPr lang="bg-BG" altLang="bg-BG" sz="1400" b="1">
                <a:solidFill>
                  <a:srgbClr val="FFC000"/>
                </a:solidFill>
              </a:rPr>
              <a:t>31 Март 2016 година – получени 211 проекта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Arial" charset="0"/>
              <a:buChar char="•"/>
            </a:pPr>
            <a:endParaRPr lang="bg-BG" altLang="bg-BG" sz="1400" b="1">
              <a:solidFill>
                <a:srgbClr val="FFFF00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 typeface="Arial" charset="0"/>
              <a:buChar char="•"/>
            </a:pPr>
            <a:r>
              <a:rPr lang="bg-BG" altLang="bg-BG" sz="1400" b="1"/>
              <a:t>Общата сума по настоящата покана е в размер на </a:t>
            </a:r>
            <a:r>
              <a:rPr lang="bg-BG" altLang="bg-BG" sz="1400" b="1">
                <a:solidFill>
                  <a:srgbClr val="FFC000"/>
                </a:solidFill>
              </a:rPr>
              <a:t>35 200 000 евро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Arial" charset="0"/>
              <a:buChar char="•"/>
            </a:pPr>
            <a:endParaRPr lang="bg-BG" altLang="bg-BG" sz="1400" b="1">
              <a:solidFill>
                <a:srgbClr val="FFFF00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 typeface="Arial" charset="0"/>
              <a:buChar char="•"/>
            </a:pPr>
            <a:r>
              <a:rPr lang="ru-RU" altLang="bg-BG" sz="1400" b="1">
                <a:solidFill>
                  <a:srgbClr val="FFC000"/>
                </a:solidFill>
                <a:ea typeface="Calibri" pitchFamily="34" charset="0"/>
                <a:cs typeface="Calibri" pitchFamily="34" charset="0"/>
              </a:rPr>
              <a:t>Очаква се финалната оценка на проектните предложения да приключи през първата половина на 2017 г.</a:t>
            </a:r>
            <a:endParaRPr lang="bg-BG" altLang="bg-BG" sz="2400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3" name="Rectangle 3"/>
          <p:cNvSpPr>
            <a:spLocks noChangeArrowheads="1"/>
          </p:cNvSpPr>
          <p:nvPr/>
        </p:nvSpPr>
        <p:spPr bwMode="auto">
          <a:xfrm>
            <a:off x="250825" y="981075"/>
            <a:ext cx="8893175" cy="738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ru-RU" altLang="bg-BG" sz="1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ПРОГРАМА ЗА ТРАНСНАЦИОНАЛНО СЪТРУДНИЧЕСТВО  </a:t>
            </a:r>
          </a:p>
          <a:p>
            <a:pPr>
              <a:defRPr/>
            </a:pPr>
            <a:r>
              <a:rPr lang="bg-BG" altLang="bg-BG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БАЛКАНИ-СРЕДИЗЕМНО МОРЕ</a:t>
            </a:r>
          </a:p>
        </p:txBody>
      </p:sp>
      <p:sp>
        <p:nvSpPr>
          <p:cNvPr id="143365" name="Rectangle 5"/>
          <p:cNvSpPr>
            <a:spLocks noChangeArrowheads="1"/>
          </p:cNvSpPr>
          <p:nvPr/>
        </p:nvSpPr>
        <p:spPr bwMode="auto">
          <a:xfrm>
            <a:off x="5219700" y="2190750"/>
            <a:ext cx="3455988" cy="2462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defRPr/>
            </a:pPr>
            <a:r>
              <a:rPr lang="bg-BG" altLang="bg-BG" sz="1400" b="1" dirty="0"/>
              <a:t>3 ДЪРЖАВИ-ЧЛЕНКИ НА ЕС</a:t>
            </a:r>
            <a:r>
              <a:rPr lang="en-US" altLang="bg-BG" sz="1400" b="1" dirty="0"/>
              <a:t>: </a:t>
            </a:r>
            <a:r>
              <a:rPr lang="bg-BG" altLang="bg-BG" sz="1400" b="1" dirty="0">
                <a:solidFill>
                  <a:srgbClr val="CC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  <a:p>
            <a:pPr algn="l">
              <a:defRPr/>
            </a:pPr>
            <a:r>
              <a:rPr lang="bg-BG" altLang="bg-BG" sz="1400" b="1" dirty="0">
                <a:solidFill>
                  <a:srgbClr val="CC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ГЪРЦИЯ</a:t>
            </a:r>
            <a:r>
              <a:rPr lang="en-US" altLang="bg-BG" sz="1400" b="1" dirty="0">
                <a:solidFill>
                  <a:srgbClr val="CC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bg-BG" altLang="bg-BG" sz="1400" b="1" dirty="0">
                <a:solidFill>
                  <a:srgbClr val="CC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БЪЛГАРИЯ, КИПЪР</a:t>
            </a:r>
            <a:r>
              <a:rPr lang="en-GB" altLang="bg-BG" sz="1400" b="1" dirty="0">
                <a:solidFill>
                  <a:srgbClr val="CC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endParaRPr lang="bg-BG" altLang="bg-BG" sz="1400" b="1" dirty="0">
              <a:solidFill>
                <a:srgbClr val="CC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>
              <a:defRPr/>
            </a:pPr>
            <a:endParaRPr lang="bg-BG" altLang="bg-BG" sz="1400" b="1" dirty="0">
              <a:solidFill>
                <a:srgbClr val="CC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>
              <a:defRPr/>
            </a:pPr>
            <a:endParaRPr lang="bg-BG" altLang="bg-BG" sz="1400" b="1" dirty="0">
              <a:solidFill>
                <a:srgbClr val="CC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>
              <a:defRPr/>
            </a:pPr>
            <a:r>
              <a:rPr lang="bg-BG" altLang="bg-BG" sz="1400" b="1" dirty="0"/>
              <a:t>2 ДЪРЖАВИ КАНДИДАТ-ЧЛЕНКИ </a:t>
            </a:r>
          </a:p>
          <a:p>
            <a:pPr algn="l">
              <a:defRPr/>
            </a:pPr>
            <a:r>
              <a:rPr lang="bg-BG" altLang="bg-BG" sz="1400" b="1" dirty="0"/>
              <a:t>НА ЕС</a:t>
            </a:r>
            <a:r>
              <a:rPr lang="en-US" altLang="bg-BG" sz="1400" b="1" dirty="0"/>
              <a:t>: </a:t>
            </a:r>
            <a:r>
              <a:rPr lang="bg-BG" altLang="bg-BG" sz="1400" b="1" dirty="0">
                <a:solidFill>
                  <a:srgbClr val="CC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  <a:p>
            <a:pPr algn="l">
              <a:defRPr/>
            </a:pPr>
            <a:r>
              <a:rPr lang="bg-BG" altLang="bg-BG" sz="1400" b="1" dirty="0">
                <a:solidFill>
                  <a:srgbClr val="CC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МАКЕДОНИЯ</a:t>
            </a:r>
            <a:r>
              <a:rPr lang="en-US" altLang="bg-BG" sz="1400" b="1" dirty="0">
                <a:solidFill>
                  <a:srgbClr val="CC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bg-BG" altLang="bg-BG" sz="1400" b="1" dirty="0">
                <a:solidFill>
                  <a:srgbClr val="CC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АЛБАНИЯ</a:t>
            </a:r>
          </a:p>
          <a:p>
            <a:pPr algn="l">
              <a:defRPr/>
            </a:pPr>
            <a:endParaRPr lang="bg-BG" altLang="bg-BG" sz="1400" b="1" dirty="0">
              <a:solidFill>
                <a:srgbClr val="CC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>
              <a:defRPr/>
            </a:pPr>
            <a:endParaRPr lang="bg-BG" altLang="bg-BG" sz="1400" b="1" dirty="0">
              <a:solidFill>
                <a:srgbClr val="CC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>
              <a:defRPr/>
            </a:pPr>
            <a:r>
              <a:rPr lang="bg-BG" altLang="bg-BG" sz="1400" b="1" dirty="0"/>
              <a:t>БЮДЖЕТ – </a:t>
            </a:r>
            <a:r>
              <a:rPr lang="bg-BG" sz="1400" b="1" dirty="0">
                <a:solidFill>
                  <a:srgbClr val="FFC000"/>
                </a:solidFill>
              </a:rPr>
              <a:t>39 727 652</a:t>
            </a:r>
            <a:r>
              <a:rPr lang="en-US" sz="1400" b="1" dirty="0">
                <a:solidFill>
                  <a:srgbClr val="FFC000"/>
                </a:solidFill>
              </a:rPr>
              <a:t> </a:t>
            </a:r>
            <a:r>
              <a:rPr lang="bg-BG" altLang="bg-BG" sz="1400" b="1" dirty="0">
                <a:solidFill>
                  <a:srgbClr val="FFC000"/>
                </a:solidFill>
              </a:rPr>
              <a:t>евро</a:t>
            </a:r>
          </a:p>
          <a:p>
            <a:pPr algn="l">
              <a:defRPr/>
            </a:pPr>
            <a:endParaRPr lang="bg-BG" altLang="bg-BG" sz="14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13316" name="Picture 3" descr="C:\Users\Ivanova.G\Desktop\Balkan-Med area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063" y="2057400"/>
            <a:ext cx="4249737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5" name="Rectangle 9"/>
          <p:cNvSpPr>
            <a:spLocks noChangeArrowheads="1"/>
          </p:cNvSpPr>
          <p:nvPr/>
        </p:nvSpPr>
        <p:spPr bwMode="auto">
          <a:xfrm>
            <a:off x="250825" y="5013325"/>
            <a:ext cx="8713788" cy="184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85750" indent="-285750" algn="l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just">
              <a:spcBef>
                <a:spcPts val="0"/>
              </a:spcBef>
              <a:spcAft>
                <a:spcPts val="1200"/>
              </a:spcAft>
              <a:defRPr/>
            </a:pPr>
            <a:r>
              <a:rPr lang="bg-BG" sz="1400" b="1" kern="0" dirty="0" smtClean="0">
                <a:solidFill>
                  <a:srgbClr val="FFC000"/>
                </a:solidFill>
              </a:rPr>
              <a:t>Първа </a:t>
            </a:r>
            <a:r>
              <a:rPr lang="bg-BG" sz="1400" b="1" kern="0" dirty="0">
                <a:solidFill>
                  <a:srgbClr val="FFC000"/>
                </a:solidFill>
              </a:rPr>
              <a:t>покана </a:t>
            </a:r>
            <a:r>
              <a:rPr lang="bg-BG" sz="1400" b="1" kern="0" dirty="0" smtClean="0"/>
              <a:t>по програмата. </a:t>
            </a:r>
            <a:r>
              <a:rPr lang="ru-RU" sz="1400" b="1" dirty="0" err="1" smtClean="0">
                <a:solidFill>
                  <a:srgbClr val="FFFFFF"/>
                </a:solidFill>
                <a:latin typeface="Tahoma"/>
                <a:cs typeface="Arial"/>
              </a:rPr>
              <a:t>Набирането</a:t>
            </a:r>
            <a:r>
              <a:rPr lang="ru-RU" sz="1400" b="1" dirty="0" smtClean="0">
                <a:solidFill>
                  <a:srgbClr val="FFFFFF"/>
                </a:solidFill>
                <a:latin typeface="Tahoma"/>
                <a:cs typeface="Arial"/>
              </a:rPr>
              <a:t> </a:t>
            </a:r>
            <a:r>
              <a:rPr lang="ru-RU" sz="1400" b="1" dirty="0">
                <a:solidFill>
                  <a:srgbClr val="FFFFFF"/>
                </a:solidFill>
                <a:latin typeface="Tahoma"/>
                <a:cs typeface="Arial"/>
              </a:rPr>
              <a:t>на </a:t>
            </a:r>
            <a:r>
              <a:rPr lang="ru-RU" sz="1400" b="1" dirty="0" err="1">
                <a:solidFill>
                  <a:srgbClr val="FFFFFF"/>
                </a:solidFill>
                <a:latin typeface="Tahoma"/>
                <a:cs typeface="Arial"/>
              </a:rPr>
              <a:t>проектни</a:t>
            </a:r>
            <a:r>
              <a:rPr lang="ru-RU" sz="1400" b="1" dirty="0">
                <a:solidFill>
                  <a:srgbClr val="FFFFFF"/>
                </a:solidFill>
                <a:latin typeface="Tahoma"/>
                <a:cs typeface="Arial"/>
              </a:rPr>
              <a:t> предложения приключи </a:t>
            </a:r>
            <a:r>
              <a:rPr lang="ru-RU" sz="1400" b="1" dirty="0" smtClean="0">
                <a:solidFill>
                  <a:srgbClr val="FFFFFF"/>
                </a:solidFill>
                <a:latin typeface="Tahoma"/>
                <a:cs typeface="Arial"/>
              </a:rPr>
              <a:t>на </a:t>
            </a:r>
            <a:r>
              <a:rPr lang="bg-BG" sz="1400" b="1" kern="0" dirty="0" smtClean="0">
                <a:solidFill>
                  <a:srgbClr val="FFC000"/>
                </a:solidFill>
              </a:rPr>
              <a:t>26 </a:t>
            </a:r>
            <a:r>
              <a:rPr lang="bg-BG" sz="1400" b="1" kern="0" dirty="0">
                <a:solidFill>
                  <a:srgbClr val="FFC000"/>
                </a:solidFill>
              </a:rPr>
              <a:t>Април 2016 </a:t>
            </a:r>
            <a:r>
              <a:rPr lang="bg-BG" sz="1400" b="1" kern="0" dirty="0" smtClean="0">
                <a:solidFill>
                  <a:srgbClr val="FFC000"/>
                </a:solidFill>
              </a:rPr>
              <a:t>година – получени 273 проекта</a:t>
            </a:r>
            <a:endParaRPr lang="bg-BG" sz="1400" b="1" kern="0" dirty="0">
              <a:solidFill>
                <a:srgbClr val="FFC000"/>
              </a:solidFill>
            </a:endParaRPr>
          </a:p>
          <a:p>
            <a:pPr algn="just">
              <a:spcBef>
                <a:spcPts val="0"/>
              </a:spcBef>
              <a:spcAft>
                <a:spcPts val="1200"/>
              </a:spcAft>
              <a:defRPr/>
            </a:pPr>
            <a:r>
              <a:rPr lang="bg-BG" sz="1400" b="1" dirty="0"/>
              <a:t>Общият бюджет </a:t>
            </a:r>
            <a:r>
              <a:rPr lang="bg-BG" sz="1400" b="1" dirty="0" smtClean="0"/>
              <a:t>по </a:t>
            </a:r>
            <a:r>
              <a:rPr lang="bg-BG" sz="1400" b="1" dirty="0"/>
              <a:t>поканата възлиза на </a:t>
            </a:r>
            <a:r>
              <a:rPr lang="bg-BG" sz="1400" b="1" dirty="0">
                <a:solidFill>
                  <a:srgbClr val="FFC000"/>
                </a:solidFill>
              </a:rPr>
              <a:t>20 132 788 </a:t>
            </a:r>
            <a:r>
              <a:rPr lang="bg-BG" sz="1400" b="1" dirty="0" smtClean="0">
                <a:solidFill>
                  <a:srgbClr val="FFC000"/>
                </a:solidFill>
              </a:rPr>
              <a:t>евро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  <a:defRPr/>
            </a:pPr>
            <a:r>
              <a:rPr lang="ru-RU" sz="1400" b="1" kern="0" dirty="0" err="1">
                <a:solidFill>
                  <a:srgbClr val="FFC000"/>
                </a:solidFill>
              </a:rPr>
              <a:t>Очаква</a:t>
            </a:r>
            <a:r>
              <a:rPr lang="ru-RU" sz="1400" b="1" kern="0" dirty="0">
                <a:solidFill>
                  <a:srgbClr val="FFC000"/>
                </a:solidFill>
              </a:rPr>
              <a:t> се </a:t>
            </a:r>
            <a:r>
              <a:rPr lang="ru-RU" sz="1400" b="1" kern="0" dirty="0" err="1">
                <a:solidFill>
                  <a:srgbClr val="FFC000"/>
                </a:solidFill>
              </a:rPr>
              <a:t>финалната</a:t>
            </a:r>
            <a:r>
              <a:rPr lang="ru-RU" sz="1400" b="1" kern="0" dirty="0">
                <a:solidFill>
                  <a:srgbClr val="FFC000"/>
                </a:solidFill>
              </a:rPr>
              <a:t> оценка на </a:t>
            </a:r>
            <a:r>
              <a:rPr lang="ru-RU" sz="1400" b="1" kern="0" dirty="0" err="1">
                <a:solidFill>
                  <a:srgbClr val="FFC000"/>
                </a:solidFill>
              </a:rPr>
              <a:t>проектните</a:t>
            </a:r>
            <a:r>
              <a:rPr lang="ru-RU" sz="1400" b="1" kern="0" dirty="0">
                <a:solidFill>
                  <a:srgbClr val="FFC000"/>
                </a:solidFill>
              </a:rPr>
              <a:t> предложения да приключи </a:t>
            </a:r>
            <a:r>
              <a:rPr lang="ru-RU" sz="1400" b="1" kern="0" dirty="0" err="1">
                <a:solidFill>
                  <a:srgbClr val="FFC000"/>
                </a:solidFill>
              </a:rPr>
              <a:t>през</a:t>
            </a:r>
            <a:r>
              <a:rPr lang="ru-RU" sz="1400" b="1" kern="0" dirty="0">
                <a:solidFill>
                  <a:srgbClr val="FFC000"/>
                </a:solidFill>
              </a:rPr>
              <a:t> </a:t>
            </a:r>
            <a:r>
              <a:rPr lang="ru-RU" sz="1400" b="1" kern="0" dirty="0" err="1">
                <a:solidFill>
                  <a:srgbClr val="FFC000"/>
                </a:solidFill>
              </a:rPr>
              <a:t>първата</a:t>
            </a:r>
            <a:r>
              <a:rPr lang="ru-RU" sz="1400" b="1" kern="0" dirty="0">
                <a:solidFill>
                  <a:srgbClr val="FFC000"/>
                </a:solidFill>
              </a:rPr>
              <a:t> половина на 2017 г</a:t>
            </a:r>
            <a:r>
              <a:rPr lang="ru-RU" sz="1400" b="1" kern="0" dirty="0" smtClean="0">
                <a:solidFill>
                  <a:srgbClr val="FFC000"/>
                </a:solidFill>
              </a:rPr>
              <a:t>.</a:t>
            </a: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Font typeface="Wingdings" pitchFamily="2" charset="2"/>
              <a:buNone/>
              <a:defRPr/>
            </a:pPr>
            <a:r>
              <a:rPr lang="en-US" sz="1400" b="1" kern="0" dirty="0" smtClean="0">
                <a:solidFill>
                  <a:srgbClr val="FFC000"/>
                </a:solidFill>
              </a:rPr>
              <a:t>www.interreg.gr</a:t>
            </a:r>
            <a:endParaRPr lang="en-US" sz="1400" b="1" kern="0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3" name="Rectangle 3"/>
          <p:cNvSpPr>
            <a:spLocks noChangeArrowheads="1"/>
          </p:cNvSpPr>
          <p:nvPr/>
        </p:nvSpPr>
        <p:spPr bwMode="auto">
          <a:xfrm>
            <a:off x="250825" y="908050"/>
            <a:ext cx="8893175" cy="739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ru-RU" altLang="bg-BG" sz="1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ПРОГРАМА ЗА ТРАНСНАЦИОНАЛНО СЪТРУДНИЧЕСТВО </a:t>
            </a:r>
          </a:p>
          <a:p>
            <a:pPr>
              <a:defRPr/>
            </a:pPr>
            <a:r>
              <a:rPr lang="bg-BG" altLang="bg-BG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ДУНАВ</a:t>
            </a:r>
          </a:p>
        </p:txBody>
      </p:sp>
      <p:sp>
        <p:nvSpPr>
          <p:cNvPr id="143365" name="Rectangle 5"/>
          <p:cNvSpPr>
            <a:spLocks noChangeArrowheads="1"/>
          </p:cNvSpPr>
          <p:nvPr/>
        </p:nvSpPr>
        <p:spPr bwMode="auto">
          <a:xfrm>
            <a:off x="4572000" y="1916113"/>
            <a:ext cx="4400550" cy="267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defRPr/>
            </a:pPr>
            <a:r>
              <a:rPr lang="bg-BG" altLang="bg-BG" sz="1400" b="1" dirty="0"/>
              <a:t>9 ДЪРЖАВИ-ЧЛЕНКИ НА ЕС</a:t>
            </a:r>
            <a:r>
              <a:rPr lang="en-US" altLang="bg-BG" sz="1400" b="1" dirty="0"/>
              <a:t>: </a:t>
            </a:r>
            <a:endParaRPr lang="bg-BG" altLang="bg-BG" sz="1400" b="1" dirty="0"/>
          </a:p>
          <a:p>
            <a:pPr algn="l">
              <a:defRPr/>
            </a:pPr>
            <a:r>
              <a:rPr lang="bg-BG" altLang="bg-BG" sz="1400" b="1" dirty="0">
                <a:solidFill>
                  <a:srgbClr val="CC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АВСТРИЯ, БЪЛГАРИЯ, ГЕРМАНИЯ, РУМЪНИЯ,  СЛОВАКИЯ, СЛОВЕНИЯ, УНГАРИЯ, ХЪРВАТСКА, ЧЕХИЯ</a:t>
            </a:r>
          </a:p>
          <a:p>
            <a:pPr algn="l">
              <a:defRPr/>
            </a:pPr>
            <a:endParaRPr lang="bg-BG" altLang="bg-BG" sz="1400" b="1" dirty="0">
              <a:solidFill>
                <a:srgbClr val="CC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>
              <a:defRPr/>
            </a:pPr>
            <a:r>
              <a:rPr lang="bg-BG" altLang="bg-BG" sz="1400" b="1" dirty="0"/>
              <a:t>5 ДЪРЖАВИ КАНДИДАТКИ,</a:t>
            </a:r>
            <a:r>
              <a:rPr lang="en-US" altLang="bg-BG" sz="1400" b="1" dirty="0"/>
              <a:t> </a:t>
            </a:r>
            <a:r>
              <a:rPr lang="bg-BG" altLang="bg-BG" sz="1400" b="1" dirty="0"/>
              <a:t>ПОТЕНЦИАЛНИ КАНДИДАТКИ  и ТРЕТИ СТРАНИ</a:t>
            </a:r>
            <a:r>
              <a:rPr lang="en-US" altLang="bg-BG" sz="1400" b="1" dirty="0"/>
              <a:t>: </a:t>
            </a:r>
            <a:endParaRPr lang="bg-BG" altLang="bg-BG" sz="1400" b="1" dirty="0"/>
          </a:p>
          <a:p>
            <a:pPr algn="l">
              <a:defRPr/>
            </a:pPr>
            <a:r>
              <a:rPr lang="bg-BG" altLang="bg-BG" sz="1400" b="1" dirty="0">
                <a:solidFill>
                  <a:srgbClr val="CC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БОСНА И ХЕРЦЕГОВИНА, МОЛДОВА, СЪРБИЯ, УКРАЙНА, ЧЕРНА ГОРА</a:t>
            </a:r>
            <a:r>
              <a:rPr lang="en-US" altLang="bg-BG" sz="1400" b="1" dirty="0">
                <a:solidFill>
                  <a:srgbClr val="CC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bg-BG" altLang="bg-BG" sz="1400" b="1" dirty="0">
                <a:solidFill>
                  <a:srgbClr val="CC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  <a:p>
            <a:pPr algn="l">
              <a:defRPr/>
            </a:pPr>
            <a:endParaRPr lang="bg-BG" altLang="bg-BG" sz="1400" b="1" dirty="0"/>
          </a:p>
          <a:p>
            <a:pPr algn="l">
              <a:defRPr/>
            </a:pPr>
            <a:r>
              <a:rPr lang="bg-BG" altLang="bg-BG" sz="1400" b="1" dirty="0">
                <a:solidFill>
                  <a:srgbClr val="CC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БЮДЖЕТ </a:t>
            </a:r>
            <a:r>
              <a:rPr lang="bg-BG" altLang="bg-BG" sz="1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-</a:t>
            </a:r>
            <a:r>
              <a:rPr lang="bg-BG" altLang="bg-BG" sz="1400" b="1" dirty="0">
                <a:solidFill>
                  <a:srgbClr val="CC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bg-BG" sz="1400" b="1" dirty="0">
                <a:solidFill>
                  <a:srgbClr val="FFC000"/>
                </a:solidFill>
              </a:rPr>
              <a:t>268 907 429  </a:t>
            </a:r>
            <a:r>
              <a:rPr lang="bg-BG" altLang="bg-BG" sz="1400" b="1" dirty="0">
                <a:solidFill>
                  <a:srgbClr val="FFC000"/>
                </a:solidFill>
              </a:rPr>
              <a:t>евро</a:t>
            </a:r>
          </a:p>
          <a:p>
            <a:pPr algn="l">
              <a:defRPr/>
            </a:pPr>
            <a:endParaRPr lang="bg-BG" altLang="bg-BG" sz="14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11268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525" y="1989138"/>
            <a:ext cx="3884613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3" name="Rectangle 9"/>
          <p:cNvSpPr>
            <a:spLocks noChangeArrowheads="1"/>
          </p:cNvSpPr>
          <p:nvPr/>
        </p:nvSpPr>
        <p:spPr bwMode="auto">
          <a:xfrm>
            <a:off x="250825" y="4508500"/>
            <a:ext cx="8785225" cy="2346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85750" indent="-285750" algn="l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just">
              <a:spcBef>
                <a:spcPct val="0"/>
              </a:spcBef>
              <a:spcAft>
                <a:spcPts val="1200"/>
              </a:spcAft>
              <a:buClrTx/>
              <a:buSzTx/>
              <a:buFont typeface="Arial" charset="0"/>
              <a:buChar char="•"/>
            </a:pPr>
            <a:r>
              <a:rPr lang="bg-BG" altLang="bg-BG" sz="1400" b="1">
                <a:solidFill>
                  <a:srgbClr val="FFC000"/>
                </a:solidFill>
              </a:rPr>
              <a:t>Втори етап </a:t>
            </a:r>
            <a:r>
              <a:rPr lang="bg-BG" altLang="bg-BG" sz="1400" b="1">
                <a:solidFill>
                  <a:srgbClr val="CCFFFF"/>
                </a:solidFill>
              </a:rPr>
              <a:t>по </a:t>
            </a:r>
            <a:r>
              <a:rPr lang="bg-BG" altLang="bg-BG" sz="1400" b="1">
                <a:solidFill>
                  <a:srgbClr val="FFC000"/>
                </a:solidFill>
              </a:rPr>
              <a:t>Първа покана</a:t>
            </a:r>
            <a:r>
              <a:rPr lang="bg-BG" altLang="bg-BG" sz="1400" b="1">
                <a:solidFill>
                  <a:srgbClr val="CCFFFF"/>
                </a:solidFill>
              </a:rPr>
              <a:t>. </a:t>
            </a:r>
            <a:r>
              <a:rPr lang="ru-RU" altLang="bg-BG" sz="1400" b="1">
                <a:solidFill>
                  <a:srgbClr val="FFFFFF"/>
                </a:solidFill>
                <a:cs typeface="Arial" charset="0"/>
              </a:rPr>
              <a:t>Набирането на проектни предложения приключи на </a:t>
            </a:r>
            <a:r>
              <a:rPr lang="bg-BG" altLang="bg-BG" sz="1400" b="1">
                <a:solidFill>
                  <a:srgbClr val="FFC000"/>
                </a:solidFill>
              </a:rPr>
              <a:t>9 Май 2016 година</a:t>
            </a:r>
          </a:p>
          <a:p>
            <a:pPr algn="just">
              <a:spcBef>
                <a:spcPct val="0"/>
              </a:spcBef>
              <a:spcAft>
                <a:spcPts val="1200"/>
              </a:spcAft>
              <a:buClrTx/>
              <a:buSzTx/>
              <a:buFont typeface="Arial" charset="0"/>
              <a:buChar char="•"/>
            </a:pPr>
            <a:r>
              <a:rPr lang="ru-RU" altLang="bg-BG" sz="1400" b="1">
                <a:solidFill>
                  <a:srgbClr val="CCFFFF"/>
                </a:solidFill>
              </a:rPr>
              <a:t>През месец декември 2016 г. предстои одобрение на проектните предложения, изпълнили поставените условия, в които участват </a:t>
            </a:r>
            <a:r>
              <a:rPr lang="ru-RU" altLang="bg-BG" sz="1400" b="1">
                <a:solidFill>
                  <a:srgbClr val="FFC000"/>
                </a:solidFill>
              </a:rPr>
              <a:t>32 партньора от Югозападен район</a:t>
            </a:r>
            <a:r>
              <a:rPr lang="ru-RU" altLang="bg-BG" sz="1400" b="1">
                <a:solidFill>
                  <a:srgbClr val="CCFFFF"/>
                </a:solidFill>
              </a:rPr>
              <a:t>.</a:t>
            </a:r>
          </a:p>
          <a:p>
            <a:pPr algn="just">
              <a:spcBef>
                <a:spcPct val="0"/>
              </a:spcBef>
              <a:spcAft>
                <a:spcPts val="1200"/>
              </a:spcAft>
              <a:buClrTx/>
              <a:buSzTx/>
              <a:buFont typeface="Arial" charset="0"/>
              <a:buChar char="•"/>
            </a:pPr>
            <a:r>
              <a:rPr lang="ru-RU" altLang="bg-BG" sz="1400" b="1">
                <a:solidFill>
                  <a:srgbClr val="FFC000"/>
                </a:solidFill>
              </a:rPr>
              <a:t>Втората покана </a:t>
            </a:r>
            <a:r>
              <a:rPr lang="ru-RU" altLang="bg-BG" sz="1400" b="1"/>
              <a:t>за предложения по програма „Дунав“ се очаква да бъде отворена </a:t>
            </a:r>
            <a:r>
              <a:rPr lang="ru-RU" altLang="bg-BG" sz="1400" b="1">
                <a:solidFill>
                  <a:srgbClr val="FFC000"/>
                </a:solidFill>
              </a:rPr>
              <a:t>през първата половина на 2017 г.</a:t>
            </a:r>
            <a:r>
              <a:rPr lang="ru-RU" altLang="bg-BG" sz="1400" b="1"/>
              <a:t> Втората покана за предложения ще се състои от един етап - подаване на Формуляр за кандидатстване.</a:t>
            </a:r>
            <a:r>
              <a:rPr lang="bg-BG" altLang="bg-BG" sz="1400" b="1"/>
              <a:t>  </a:t>
            </a:r>
          </a:p>
          <a:p>
            <a:pPr algn="just">
              <a:lnSpc>
                <a:spcPct val="114000"/>
              </a:lnSpc>
              <a:spcBef>
                <a:spcPts val="300"/>
              </a:spcBef>
              <a:buClrTx/>
              <a:buSzTx/>
              <a:buFontTx/>
              <a:buNone/>
            </a:pPr>
            <a:r>
              <a:rPr lang="bg-BG" altLang="bg-BG" sz="1400" b="1">
                <a:solidFill>
                  <a:srgbClr val="FFC000"/>
                </a:solidFill>
              </a:rPr>
              <a:t>     </a:t>
            </a:r>
            <a:r>
              <a:rPr lang="en-US" altLang="bg-BG" sz="1400" b="1">
                <a:solidFill>
                  <a:srgbClr val="FFC000"/>
                </a:solidFill>
              </a:rPr>
              <a:t>www.southeast-europe.net</a:t>
            </a:r>
            <a:endParaRPr lang="bg-BG" altLang="bg-BG" sz="1400" b="1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himmer">
  <a:themeElements>
    <a:clrScheme name="Shimmer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Shimmer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bg-BG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bg-BG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himm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himmer">
  <a:themeElements>
    <a:clrScheme name="Shimmer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Shimmer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bg-BG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bg-BG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himm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Shimmer">
  <a:themeElements>
    <a:clrScheme name="Shimmer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Shimmer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bg-BG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bg-BG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himm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Shimmer">
  <a:themeElements>
    <a:clrScheme name="Shimmer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Shimmer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bg-BG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bg-BG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himm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Shimmer</Template>
  <TotalTime>37124</TotalTime>
  <Words>1076</Words>
  <Application>Microsoft Office PowerPoint</Application>
  <PresentationFormat>On-screen Show (4:3)</PresentationFormat>
  <Paragraphs>178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Tahoma</vt:lpstr>
      <vt:lpstr>Arial</vt:lpstr>
      <vt:lpstr>Wingdings</vt:lpstr>
      <vt:lpstr>Times New Roman</vt:lpstr>
      <vt:lpstr>Calibri</vt:lpstr>
      <vt:lpstr>Shimmer</vt:lpstr>
      <vt:lpstr>1_Shimmer</vt:lpstr>
      <vt:lpstr>2_Shimmer</vt:lpstr>
      <vt:lpstr>3_Shimmer</vt:lpstr>
      <vt:lpstr>PowerPoint Presentation</vt:lpstr>
      <vt:lpstr>ПРОГРАМИ ЗА ТЕРИТОРИАЛНО СЪТРУДНИЧЕСТВО,  В КОИТО ЮГОЗАПАДНИЯ РЕГИОН НА РЕПУБЛИКА БЪЛГАРИЯ УЧАСТВА ПРЕЗ 2016 година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MRRB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MRRB</dc:creator>
  <cp:lastModifiedBy>User</cp:lastModifiedBy>
  <cp:revision>307</cp:revision>
  <dcterms:created xsi:type="dcterms:W3CDTF">2007-03-15T09:58:19Z</dcterms:created>
  <dcterms:modified xsi:type="dcterms:W3CDTF">2016-12-13T16:07:18Z</dcterms:modified>
</cp:coreProperties>
</file>