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33"/>
  </p:notesMasterIdLst>
  <p:sldIdLst>
    <p:sldId id="256" r:id="rId2"/>
    <p:sldId id="273" r:id="rId3"/>
    <p:sldId id="274" r:id="rId4"/>
    <p:sldId id="257" r:id="rId5"/>
    <p:sldId id="309" r:id="rId6"/>
    <p:sldId id="315" r:id="rId7"/>
    <p:sldId id="261" r:id="rId8"/>
    <p:sldId id="258" r:id="rId9"/>
    <p:sldId id="321" r:id="rId10"/>
    <p:sldId id="272" r:id="rId11"/>
    <p:sldId id="317" r:id="rId12"/>
    <p:sldId id="322" r:id="rId13"/>
    <p:sldId id="292" r:id="rId14"/>
    <p:sldId id="310" r:id="rId15"/>
    <p:sldId id="267" r:id="rId16"/>
    <p:sldId id="268" r:id="rId17"/>
    <p:sldId id="323" r:id="rId18"/>
    <p:sldId id="269" r:id="rId19"/>
    <p:sldId id="324" r:id="rId20"/>
    <p:sldId id="325" r:id="rId21"/>
    <p:sldId id="331" r:id="rId22"/>
    <p:sldId id="328" r:id="rId23"/>
    <p:sldId id="283" r:id="rId24"/>
    <p:sldId id="326" r:id="rId25"/>
    <p:sldId id="335" r:id="rId26"/>
    <p:sldId id="327" r:id="rId27"/>
    <p:sldId id="329" r:id="rId28"/>
    <p:sldId id="330" r:id="rId29"/>
    <p:sldId id="333" r:id="rId30"/>
    <p:sldId id="332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0" autoAdjust="0"/>
    <p:restoredTop sz="99612" autoAdjust="0"/>
  </p:normalViewPr>
  <p:slideViewPr>
    <p:cSldViewPr snapToGrid="0" snapToObjects="1">
      <p:cViewPr varScale="1">
        <p:scale>
          <a:sx n="74" d="100"/>
          <a:sy n="74" d="100"/>
        </p:scale>
        <p:origin x="10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46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BCFC-AA5A-41DA-BCFF-5047E72FCEEB}" type="datetimeFigureOut">
              <a:rPr lang="bg-BG" smtClean="0"/>
              <a:t>25.2.2015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8E38-46F7-49D8-82BB-B5794E6F9F9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850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8E38-46F7-49D8-82BB-B5794E6F9F9A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91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6F3-1EA2-B547-9329-352C31BD49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WA_Logo for China PP.jpg"/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41" y="228600"/>
            <a:ext cx="1784402" cy="2330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6F3-1EA2-B547-9329-352C31BD49E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6606" y="338328"/>
            <a:ext cx="7300193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WA_Logo for China PP.jpg"/>
          <p:cNvPicPr>
            <a:picLocks noChangeAspect="1"/>
          </p:cNvPicPr>
          <p:nvPr userDrawn="1"/>
        </p:nvPicPr>
        <p:blipFill>
          <a:blip r:embed="rId13" cstate="email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4" y="338328"/>
            <a:ext cx="1093542" cy="1252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6600"/>
            <a:ext cx="7772400" cy="1780108"/>
          </a:xfrm>
        </p:spPr>
        <p:txBody>
          <a:bodyPr/>
          <a:lstStyle/>
          <a:p>
            <a:r>
              <a:rPr lang="bg-BG" dirty="0" smtClean="0"/>
              <a:t>София Уест Еърпорт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2241"/>
            <a:ext cx="6400800" cy="1473200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България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64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75840"/>
            <a:ext cx="7408333" cy="399288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Завършени</a:t>
            </a:r>
            <a:r>
              <a:rPr lang="en-US" sz="2000" dirty="0" smtClean="0"/>
              <a:t>:</a:t>
            </a:r>
          </a:p>
          <a:p>
            <a:pPr lvl="1"/>
            <a:r>
              <a:rPr lang="bg-BG" sz="2000" dirty="0" smtClean="0"/>
              <a:t>Генерален план</a:t>
            </a:r>
            <a:endParaRPr lang="en-US" sz="2000" dirty="0" smtClean="0"/>
          </a:p>
          <a:p>
            <a:pPr lvl="1"/>
            <a:r>
              <a:rPr lang="bg-BG" sz="2000" dirty="0" smtClean="0"/>
              <a:t>Сертифицирана летателна площадка</a:t>
            </a:r>
            <a:endParaRPr lang="en-US" sz="2000" dirty="0" smtClean="0"/>
          </a:p>
          <a:p>
            <a:pPr lvl="1"/>
            <a:r>
              <a:rPr lang="en-US" sz="2000" dirty="0" smtClean="0"/>
              <a:t>ICAO </a:t>
            </a:r>
            <a:r>
              <a:rPr lang="bg-BG" sz="2000" dirty="0" smtClean="0"/>
              <a:t>Регистрация</a:t>
            </a:r>
            <a:endParaRPr lang="en-US" sz="2000" dirty="0"/>
          </a:p>
          <a:p>
            <a:r>
              <a:rPr lang="bg-BG" sz="2000" dirty="0" smtClean="0"/>
              <a:t>Цели</a:t>
            </a:r>
            <a:r>
              <a:rPr lang="en-US" sz="2000" dirty="0" smtClean="0"/>
              <a:t>: </a:t>
            </a:r>
            <a:endParaRPr lang="en-ZA" sz="2000" dirty="0"/>
          </a:p>
          <a:p>
            <a:pPr lvl="1"/>
            <a:r>
              <a:rPr lang="bg-BG" sz="2000" dirty="0" smtClean="0"/>
              <a:t>Лиценз за международно летище</a:t>
            </a:r>
          </a:p>
          <a:p>
            <a:pPr lvl="1"/>
            <a:r>
              <a:rPr lang="bg-BG" sz="2000" dirty="0" smtClean="0"/>
              <a:t>Развитие на Интер модален карго терминал</a:t>
            </a:r>
          </a:p>
          <a:p>
            <a:pPr lvl="1"/>
            <a:r>
              <a:rPr lang="bg-BG" sz="2000" dirty="0" smtClean="0"/>
              <a:t>Бързи и ефективни операции на обработка на товари и хора</a:t>
            </a:r>
            <a:endParaRPr lang="en-ZA" sz="2000" dirty="0"/>
          </a:p>
          <a:p>
            <a:pPr marL="301943" lvl="1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Цели и прогрес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Реконструкция хангари</a:t>
            </a:r>
            <a:endParaRPr lang="en-US" dirty="0"/>
          </a:p>
        </p:txBody>
      </p:sp>
      <p:pic>
        <p:nvPicPr>
          <p:cNvPr id="4" name="Content Placeholder 3" descr="IMG_02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59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Подобрения</a:t>
            </a:r>
            <a:endParaRPr lang="en-US" dirty="0"/>
          </a:p>
        </p:txBody>
      </p:sp>
      <p:pic>
        <p:nvPicPr>
          <p:cNvPr id="5" name="Content Placeholder 4" descr="IMG_02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3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Летателна площадка</a:t>
            </a:r>
            <a:endParaRPr lang="en-US" dirty="0"/>
          </a:p>
        </p:txBody>
      </p:sp>
      <p:pic>
        <p:nvPicPr>
          <p:cNvPr id="4" name="Picture 3" descr="20130623_1252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8" y="1648216"/>
            <a:ext cx="5908361" cy="4431271"/>
          </a:xfrm>
          <a:prstGeom prst="rect">
            <a:avLst/>
          </a:prstGeom>
        </p:spPr>
      </p:pic>
      <p:pic>
        <p:nvPicPr>
          <p:cNvPr id="6" name="Picture 5" descr="20130623_1254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08" y="3950306"/>
            <a:ext cx="3790673" cy="27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6895"/>
            <a:ext cx="7408333" cy="3559268"/>
          </a:xfrm>
        </p:spPr>
        <p:txBody>
          <a:bodyPr>
            <a:normAutofit/>
          </a:bodyPr>
          <a:lstStyle/>
          <a:p>
            <a:pPr lvl="1"/>
            <a:r>
              <a:rPr lang="bg-BG" b="1" dirty="0" smtClean="0"/>
              <a:t>Фаза 1</a:t>
            </a:r>
            <a:r>
              <a:rPr lang="en-US" b="1" dirty="0" smtClean="0"/>
              <a:t> – </a:t>
            </a:r>
            <a:r>
              <a:rPr lang="bg-BG" b="1" dirty="0" smtClean="0"/>
              <a:t>Международно ниско тарифно летище и карго</a:t>
            </a:r>
          </a:p>
          <a:p>
            <a:pPr lvl="1"/>
            <a:endParaRPr lang="bg-BG" b="1" dirty="0"/>
          </a:p>
          <a:p>
            <a:pPr lvl="1"/>
            <a:r>
              <a:rPr lang="bg-BG" b="1" dirty="0" smtClean="0"/>
              <a:t>Фаза 2 – Модерен Интер модален карго терминал</a:t>
            </a:r>
          </a:p>
          <a:p>
            <a:pPr lvl="1"/>
            <a:endParaRPr lang="bg-BG" b="1" dirty="0"/>
          </a:p>
          <a:p>
            <a:pPr lvl="1"/>
            <a:r>
              <a:rPr lang="bg-BG" b="1" dirty="0" smtClean="0"/>
              <a:t>Фаза 3 – Нов пътнически терминал </a:t>
            </a:r>
            <a:endParaRPr lang="en-US" b="1" dirty="0" smtClean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Постепенно развитие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34214" y="10132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rsid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52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Проект Фаза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dsid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52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Продължение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Продължение</a:t>
            </a:r>
            <a:endParaRPr lang="en-US" dirty="0"/>
          </a:p>
        </p:txBody>
      </p:sp>
      <p:pic>
        <p:nvPicPr>
          <p:cNvPr id="5" name="Content Placeholder 4" descr="Pist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" b="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15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tranc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52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Продължение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Фаза 2/3 </a:t>
            </a:r>
            <a:endParaRPr lang="en-US" dirty="0"/>
          </a:p>
        </p:txBody>
      </p:sp>
      <p:pic>
        <p:nvPicPr>
          <p:cNvPr id="5" name="Content Placeholder 4" descr="V2_Cam1_Edit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3" b="8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05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823583"/>
            <a:ext cx="7408333" cy="3302579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София Уест Еърпорт - Проекта</a:t>
            </a:r>
            <a:endParaRPr lang="bg-BG" sz="2000" dirty="0"/>
          </a:p>
          <a:p>
            <a:r>
              <a:rPr lang="bg-BG" sz="2000" dirty="0" smtClean="0"/>
              <a:t>Цели </a:t>
            </a:r>
            <a:endParaRPr lang="en-US" sz="2000" dirty="0"/>
          </a:p>
          <a:p>
            <a:r>
              <a:rPr lang="bg-BG" sz="2000" dirty="0" smtClean="0"/>
              <a:t>Иновации и Хоризонт 2020</a:t>
            </a:r>
          </a:p>
          <a:p>
            <a:r>
              <a:rPr lang="bg-BG" sz="2000" dirty="0" smtClean="0"/>
              <a:t>Мултифункционално </a:t>
            </a:r>
            <a:r>
              <a:rPr lang="bg-BG" sz="2000" dirty="0"/>
              <a:t>карго </a:t>
            </a:r>
            <a:r>
              <a:rPr lang="bg-BG" sz="2000" dirty="0" smtClean="0"/>
              <a:t>летище</a:t>
            </a:r>
            <a:endParaRPr lang="en-US" sz="2000" dirty="0"/>
          </a:p>
          <a:p>
            <a:r>
              <a:rPr lang="bg-BG" sz="2000" dirty="0" smtClean="0"/>
              <a:t>Подобрения за областта</a:t>
            </a:r>
            <a:endParaRPr lang="en-US" sz="2000" dirty="0"/>
          </a:p>
          <a:p>
            <a:r>
              <a:rPr lang="bg-BG" sz="2000" dirty="0" smtClean="0"/>
              <a:t>Бъдещето в Авио </a:t>
            </a:r>
            <a:r>
              <a:rPr lang="bg-BG" sz="2000" dirty="0" smtClean="0"/>
              <a:t>транспорта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Фаза 2/3</a:t>
            </a:r>
            <a:endParaRPr lang="en-US" dirty="0"/>
          </a:p>
        </p:txBody>
      </p:sp>
      <p:pic>
        <p:nvPicPr>
          <p:cNvPr id="4" name="Content Placeholder 3" descr="V2_Cam3_Edit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1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99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2" y="1591056"/>
            <a:ext cx="8823788" cy="5080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Фаза 2/3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678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591056"/>
            <a:ext cx="7276563" cy="5471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 модален карго хъб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9563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Интер модален карго хъб</a:t>
            </a:r>
            <a:r>
              <a:rPr lang="en-US" b="1" dirty="0" smtClean="0"/>
              <a:t>:</a:t>
            </a:r>
          </a:p>
          <a:p>
            <a:pPr lvl="1"/>
            <a:r>
              <a:rPr lang="bg-BG" dirty="0" smtClean="0"/>
              <a:t>Капацитет от 1,000,000 тона карго годишно</a:t>
            </a:r>
          </a:p>
          <a:p>
            <a:pPr lvl="1"/>
            <a:r>
              <a:rPr lang="bg-BG" dirty="0" smtClean="0"/>
              <a:t>Възможност за приемане на стока с камиони, влак и въздух</a:t>
            </a:r>
          </a:p>
          <a:p>
            <a:pPr lvl="1"/>
            <a:r>
              <a:rPr lang="bg-BG" dirty="0" smtClean="0"/>
              <a:t>Автоматизация на товарене и разтоварване</a:t>
            </a:r>
            <a:endParaRPr lang="bg-BG" dirty="0" smtClean="0"/>
          </a:p>
          <a:p>
            <a:pPr lvl="1"/>
            <a:r>
              <a:rPr lang="bg-BG" dirty="0" smtClean="0"/>
              <a:t>Максимално екологични технологии</a:t>
            </a:r>
          </a:p>
          <a:p>
            <a:pPr lvl="1"/>
            <a:r>
              <a:rPr lang="bg-BG" dirty="0" smtClean="0"/>
              <a:t>Връзка между Европа и Азия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Допълнение Фаза 2 и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79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48" y="1828800"/>
            <a:ext cx="6973853" cy="46624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Карго терминал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204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Автоматизация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0956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0" y="1764406"/>
            <a:ext cx="7670600" cy="49858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Карго терминал продълж.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4114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ЖП Свързаност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1777529"/>
            <a:ext cx="7572777" cy="5080471"/>
          </a:xfrm>
        </p:spPr>
      </p:pic>
    </p:spTree>
    <p:extLst>
      <p:ext uri="{BB962C8B-B14F-4D97-AF65-F5344CB8AC3E}">
        <p14:creationId xmlns:p14="http://schemas.microsoft.com/office/powerpoint/2010/main" val="249699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8" y="1596157"/>
            <a:ext cx="7907628" cy="52618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Продължение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8299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Стабилно развитие с 5% годишно увеличение</a:t>
            </a:r>
          </a:p>
          <a:p>
            <a:endParaRPr lang="bg-BG" dirty="0"/>
          </a:p>
          <a:p>
            <a:r>
              <a:rPr lang="bg-BG" dirty="0" smtClean="0"/>
              <a:t>Европа-Азия-Европа</a:t>
            </a:r>
          </a:p>
          <a:p>
            <a:endParaRPr lang="bg-BG" dirty="0"/>
          </a:p>
          <a:p>
            <a:r>
              <a:rPr lang="bg-BG" dirty="0" smtClean="0"/>
              <a:t>Развитие на местния пазар и ползите за Българските производители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Развитие на карго потока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560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 </a:t>
            </a:r>
            <a:r>
              <a:rPr lang="bg-BG" dirty="0" smtClean="0"/>
              <a:t>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Лед осветление</a:t>
            </a:r>
          </a:p>
          <a:p>
            <a:endParaRPr lang="bg-BG" dirty="0" smtClean="0"/>
          </a:p>
          <a:p>
            <a:r>
              <a:rPr lang="bg-BG" dirty="0" smtClean="0"/>
              <a:t>Екологични материали</a:t>
            </a:r>
          </a:p>
          <a:p>
            <a:endParaRPr lang="bg-BG" dirty="0" smtClean="0"/>
          </a:p>
          <a:p>
            <a:r>
              <a:rPr lang="bg-BG" dirty="0" smtClean="0"/>
              <a:t>Пречиствателни станции</a:t>
            </a:r>
          </a:p>
          <a:p>
            <a:endParaRPr lang="bg-BG" dirty="0" smtClean="0"/>
          </a:p>
          <a:p>
            <a:r>
              <a:rPr lang="bg-BG" dirty="0" smtClean="0"/>
              <a:t>Собствено и цялостно захранване </a:t>
            </a:r>
          </a:p>
          <a:p>
            <a:endParaRPr lang="bg-BG" dirty="0" smtClean="0"/>
          </a:p>
          <a:p>
            <a:r>
              <a:rPr lang="bg-BG" dirty="0" smtClean="0"/>
              <a:t>Намаляване </a:t>
            </a:r>
            <a:r>
              <a:rPr lang="en-US" dirty="0" smtClean="0"/>
              <a:t>CO2</a:t>
            </a:r>
            <a:r>
              <a:rPr lang="bg-BG" dirty="0" smtClean="0"/>
              <a:t> емисиите</a:t>
            </a:r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Допълнителни Иновации и Екология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6965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896013" cy="3450696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Алтернатива на Международно Летище София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Разстояние от 55 км от центъра на София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Хибридно летище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 smtClean="0"/>
          </a:p>
          <a:p>
            <a:r>
              <a:rPr lang="bg-BG" dirty="0" smtClean="0"/>
              <a:t>Интер модален Карго хъб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Иновации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Обща информация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 - </a:t>
            </a:r>
            <a:r>
              <a:rPr lang="bg-BG" dirty="0" smtClean="0"/>
              <a:t>Локация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" y="2314972"/>
            <a:ext cx="7544117" cy="42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1584960" y="5262880"/>
            <a:ext cx="1016000" cy="80264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2960" y="5664200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45kms</a:t>
            </a:r>
            <a:endParaRPr lang="en-ZA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 </a:t>
            </a:r>
            <a:r>
              <a:rPr lang="bg-BG" dirty="0" smtClean="0"/>
              <a:t>Транспортни пътища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" y="2259933"/>
            <a:ext cx="7655560" cy="403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99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18" b="15018"/>
          <a:stretch>
            <a:fillRect/>
          </a:stretch>
        </p:blipFill>
        <p:spPr>
          <a:xfrm>
            <a:off x="872067" y="2661465"/>
            <a:ext cx="7408333" cy="39105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</a:t>
            </a:r>
            <a:r>
              <a:rPr lang="bg-BG" dirty="0" smtClean="0"/>
              <a:t> Въздушен поглед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9360"/>
            <a:ext cx="7408333" cy="3840480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Частно летище позволяващо гъвкави решения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bg-BG" dirty="0" smtClean="0"/>
              <a:t>24 часови операции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bg-BG" dirty="0" smtClean="0"/>
              <a:t>Добри метеорологични условия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bg-BG" dirty="0" smtClean="0"/>
              <a:t>Въздушни коридори позволяват бързо излитане и кацане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r>
              <a:rPr lang="bg-BG" dirty="0" smtClean="0"/>
              <a:t>24 часа разстояние от повечето други международни летища</a:t>
            </a:r>
            <a:r>
              <a:rPr lang="en-US" dirty="0" smtClean="0"/>
              <a:t>– </a:t>
            </a:r>
            <a:r>
              <a:rPr lang="en-US" dirty="0"/>
              <a:t>BEG, ATH, </a:t>
            </a:r>
            <a:r>
              <a:rPr lang="en-US" dirty="0" smtClean="0"/>
              <a:t>SKG, BUH</a:t>
            </a:r>
            <a:r>
              <a:rPr lang="en-US" dirty="0"/>
              <a:t>, TSR, TIA, SJJ, </a:t>
            </a:r>
            <a:r>
              <a:rPr lang="en-US" dirty="0" smtClean="0"/>
              <a:t>TGD, SKP</a:t>
            </a:r>
            <a:r>
              <a:rPr lang="en-US" dirty="0"/>
              <a:t>, PRN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bg-BG" dirty="0" smtClean="0"/>
              <a:t>Територия позволяваща голяма карго зона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bg-BG" dirty="0" smtClean="0"/>
              <a:t>3 точкова свързаност и двустранен подход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 – </a:t>
            </a:r>
            <a:r>
              <a:rPr lang="bg-BG" dirty="0" smtClean="0"/>
              <a:t>Предимства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 – </a:t>
            </a:r>
            <a:r>
              <a:rPr lang="bg-BG" dirty="0" smtClean="0"/>
              <a:t>Продължение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" y="2075180"/>
            <a:ext cx="45053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209040" y="2976880"/>
            <a:ext cx="1005840" cy="128016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14880" y="3200400"/>
            <a:ext cx="1209040" cy="105664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14880" y="4257040"/>
            <a:ext cx="284479" cy="231648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14880" y="3200400"/>
            <a:ext cx="284479" cy="105664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524000" y="2286000"/>
            <a:ext cx="975359" cy="9144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386606" y="4175760"/>
            <a:ext cx="828274" cy="8128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15440" y="4257040"/>
            <a:ext cx="599440" cy="33528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65200" y="4257040"/>
            <a:ext cx="1249680" cy="44704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14880" y="4257040"/>
            <a:ext cx="2377440" cy="76200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04733" y="4301569"/>
            <a:ext cx="504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SWA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7438" y="6341665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ATH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9572" y="2752169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BEG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3600" y="2976880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OTP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8223" y="2151539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TSR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3716" y="5189379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SKG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8512" y="451492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SKP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612852" y="452389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TIA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963138" y="4133929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PRN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2229331" y="3887708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SOF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4222812" y="4761150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IST</a:t>
            </a:r>
            <a:endParaRPr lang="bg-BG" sz="1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2609505" y="25367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EU</a:t>
            </a:r>
            <a:endParaRPr lang="bg-BG" sz="3600" b="1" dirty="0">
              <a:solidFill>
                <a:srgbClr val="0070C0"/>
              </a:solidFill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2875372" y="4045336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EU</a:t>
            </a:r>
            <a:endParaRPr lang="bg-BG" sz="3600" b="1" dirty="0">
              <a:solidFill>
                <a:srgbClr val="0070C0"/>
              </a:solidFill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1463131" y="5312489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EU</a:t>
            </a:r>
            <a:endParaRPr lang="bg-BG" sz="3600" b="1" dirty="0">
              <a:solidFill>
                <a:srgbClr val="0070C0"/>
              </a:solidFill>
            </a:endParaRPr>
          </a:p>
        </p:txBody>
      </p:sp>
      <p:cxnSp>
        <p:nvCxnSpPr>
          <p:cNvPr id="2060" name="Curved Connector 2059"/>
          <p:cNvCxnSpPr/>
          <p:nvPr/>
        </p:nvCxnSpPr>
        <p:spPr>
          <a:xfrm rot="16200000" flipH="1">
            <a:off x="1047987" y="2221151"/>
            <a:ext cx="1071562" cy="932337"/>
          </a:xfrm>
          <a:prstGeom prst="curvedConnector3">
            <a:avLst/>
          </a:prstGeom>
          <a:ln w="25400" cmpd="sng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Curved Connector 2063"/>
          <p:cNvCxnSpPr/>
          <p:nvPr/>
        </p:nvCxnSpPr>
        <p:spPr>
          <a:xfrm rot="10800000" flipV="1">
            <a:off x="963139" y="4884260"/>
            <a:ext cx="1231283" cy="896780"/>
          </a:xfrm>
          <a:prstGeom prst="curvedConnector3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Curved Connector 2066"/>
          <p:cNvCxnSpPr/>
          <p:nvPr/>
        </p:nvCxnSpPr>
        <p:spPr>
          <a:xfrm rot="5400000" flipH="1" flipV="1">
            <a:off x="3219495" y="4766266"/>
            <a:ext cx="708819" cy="137408"/>
          </a:xfrm>
          <a:prstGeom prst="curvedConnector3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Curved Connector 2068"/>
          <p:cNvCxnSpPr/>
          <p:nvPr/>
        </p:nvCxnSpPr>
        <p:spPr>
          <a:xfrm>
            <a:off x="3642609" y="4514929"/>
            <a:ext cx="580203" cy="12700"/>
          </a:xfrm>
          <a:prstGeom prst="curvedConnector3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Curved Connector 2071"/>
          <p:cNvCxnSpPr/>
          <p:nvPr/>
        </p:nvCxnSpPr>
        <p:spPr>
          <a:xfrm rot="5400000">
            <a:off x="1636950" y="3597830"/>
            <a:ext cx="787717" cy="38258"/>
          </a:xfrm>
          <a:prstGeom prst="curvedConnector3">
            <a:avLst/>
          </a:prstGeom>
          <a:ln w="25400" cmpd="sng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Curved Connector 2073"/>
          <p:cNvCxnSpPr/>
          <p:nvPr/>
        </p:nvCxnSpPr>
        <p:spPr>
          <a:xfrm rot="16200000" flipH="1">
            <a:off x="1663389" y="4393626"/>
            <a:ext cx="789634" cy="93054"/>
          </a:xfrm>
          <a:prstGeom prst="curvedConnector3">
            <a:avLst/>
          </a:prstGeom>
          <a:ln w="25400" cmpd="sng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6" name="Table 20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57132"/>
              </p:ext>
            </p:extLst>
          </p:nvPr>
        </p:nvGraphicFramePr>
        <p:xfrm>
          <a:off x="4836158" y="2714538"/>
          <a:ext cx="4033524" cy="3451229"/>
        </p:xfrm>
        <a:graphic>
          <a:graphicData uri="http://schemas.openxmlformats.org/drawingml/2006/table">
            <a:tbl>
              <a:tblPr/>
              <a:tblGrid>
                <a:gridCol w="1008381"/>
                <a:gridCol w="1008381"/>
                <a:gridCol w="1008381"/>
                <a:gridCol w="1008381"/>
              </a:tblGrid>
              <a:tr h="2727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600" b="1" i="0" u="none" strike="noStrike" dirty="0" smtClean="0">
                          <a:effectLst/>
                          <a:latin typeface="Candara"/>
                        </a:rPr>
                        <a:t>Разстояния</a:t>
                      </a:r>
                      <a:r>
                        <a:rPr lang="en-US" sz="1600" b="1" i="0" u="none" strike="noStrike" dirty="0" smtClean="0">
                          <a:effectLst/>
                          <a:latin typeface="Candara"/>
                        </a:rPr>
                        <a:t> </a:t>
                      </a:r>
                      <a:r>
                        <a:rPr lang="bg-BG" sz="1600" b="1" i="0" u="none" strike="noStrike" dirty="0" smtClean="0">
                          <a:effectLst/>
                          <a:latin typeface="Candara"/>
                        </a:rPr>
                        <a:t>от</a:t>
                      </a:r>
                      <a:r>
                        <a:rPr lang="en-US" sz="1600" b="1" i="0" u="none" strike="noStrike" dirty="0" smtClean="0">
                          <a:effectLst/>
                          <a:latin typeface="Candara"/>
                        </a:rPr>
                        <a:t> </a:t>
                      </a:r>
                      <a:r>
                        <a:rPr lang="en-US" sz="1600" b="1" i="0" u="none" strike="noStrike" dirty="0">
                          <a:effectLst/>
                          <a:latin typeface="Candara"/>
                        </a:rPr>
                        <a:t>SWA </a:t>
                      </a:r>
                      <a:r>
                        <a:rPr lang="bg-BG" sz="1600" b="1" i="0" u="none" strike="noStrike" dirty="0" smtClean="0">
                          <a:effectLst/>
                          <a:latin typeface="Candara"/>
                        </a:rPr>
                        <a:t>до</a:t>
                      </a:r>
                      <a:r>
                        <a:rPr lang="en-US" sz="1600" b="1" i="0" u="none" strike="noStrike" dirty="0" smtClean="0">
                          <a:effectLst/>
                          <a:latin typeface="Candara"/>
                        </a:rPr>
                        <a:t>:</a:t>
                      </a:r>
                      <a:endParaRPr lang="en-US" sz="1600" b="1" i="0" u="none" strike="noStrike" dirty="0">
                        <a:effectLst/>
                        <a:latin typeface="Candara"/>
                      </a:endParaRP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SOF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45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1 hour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Candara"/>
                        </a:rPr>
                        <a:t>EU</a:t>
                      </a:r>
                    </a:p>
                  </a:txBody>
                  <a:tcPr marL="9404" marR="9404" marT="9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OTP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390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6.5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TSR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570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8.5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CLJ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680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10.5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SKG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285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3.5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72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ATH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780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8.5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BEG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430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Non EU</a:t>
                      </a:r>
                    </a:p>
                  </a:txBody>
                  <a:tcPr marL="9404" marR="9404" marT="9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TGD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550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8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PRN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270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3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SKP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180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2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63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TIA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480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6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72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IST</a:t>
                      </a:r>
                    </a:p>
                  </a:txBody>
                  <a:tcPr marL="9404" marR="9404" marT="94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ndara"/>
                        </a:rPr>
                        <a:t>600 km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ndara"/>
                        </a:rPr>
                        <a:t>6.5 hours</a:t>
                      </a:r>
                    </a:p>
                  </a:txBody>
                  <a:tcPr marL="9404" marR="9404" marT="94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3737</TotalTime>
  <Words>384</Words>
  <Application>Microsoft Office PowerPoint</Application>
  <PresentationFormat>On-screen Show (4:3)</PresentationFormat>
  <Paragraphs>153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 Black</vt:lpstr>
      <vt:lpstr>Calibri</vt:lpstr>
      <vt:lpstr>Candara</vt:lpstr>
      <vt:lpstr>Symbol</vt:lpstr>
      <vt:lpstr>Waveform</vt:lpstr>
      <vt:lpstr>София Уест Еърпорт</vt:lpstr>
      <vt:lpstr>Въведение</vt:lpstr>
      <vt:lpstr>SWA Проекта</vt:lpstr>
      <vt:lpstr>Обща информация</vt:lpstr>
      <vt:lpstr>SWA - Локация</vt:lpstr>
      <vt:lpstr>SWA Транспортни пътища</vt:lpstr>
      <vt:lpstr>SWA Въздушен поглед </vt:lpstr>
      <vt:lpstr>SWA – Предимства</vt:lpstr>
      <vt:lpstr>SWA – Продължение</vt:lpstr>
      <vt:lpstr>Цели и прогрес</vt:lpstr>
      <vt:lpstr>Реконструкция хангари</vt:lpstr>
      <vt:lpstr>Подобрения</vt:lpstr>
      <vt:lpstr>Летателна площадка</vt:lpstr>
      <vt:lpstr>Постепенно развитие</vt:lpstr>
      <vt:lpstr>Проект Фаза 1</vt:lpstr>
      <vt:lpstr>Продължение</vt:lpstr>
      <vt:lpstr>Продължение</vt:lpstr>
      <vt:lpstr>Продължение</vt:lpstr>
      <vt:lpstr>Фаза 2/3 </vt:lpstr>
      <vt:lpstr>Фаза 2/3</vt:lpstr>
      <vt:lpstr>Фаза 2/3</vt:lpstr>
      <vt:lpstr>Интер модален карго хъб</vt:lpstr>
      <vt:lpstr>Допълнение Фаза 2 и 3</vt:lpstr>
      <vt:lpstr>Карго терминал</vt:lpstr>
      <vt:lpstr>Автоматизация</vt:lpstr>
      <vt:lpstr>Карго терминал продълж.</vt:lpstr>
      <vt:lpstr>ЖП Свързаност</vt:lpstr>
      <vt:lpstr>Продължение</vt:lpstr>
      <vt:lpstr>Развитие на карго потока</vt:lpstr>
      <vt:lpstr>Допълнителни Иновации и Екология</vt:lpstr>
      <vt:lpstr>Благодаря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 Nenchev</dc:creator>
  <cp:lastModifiedBy>Vasil Nenchev</cp:lastModifiedBy>
  <cp:revision>155</cp:revision>
  <dcterms:created xsi:type="dcterms:W3CDTF">2013-11-03T16:57:42Z</dcterms:created>
  <dcterms:modified xsi:type="dcterms:W3CDTF">2015-02-25T10:37:03Z</dcterms:modified>
</cp:coreProperties>
</file>