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4"/>
  </p:notesMasterIdLst>
  <p:sldIdLst>
    <p:sldId id="335" r:id="rId2"/>
    <p:sldId id="385" r:id="rId3"/>
    <p:sldId id="379" r:id="rId4"/>
    <p:sldId id="375" r:id="rId5"/>
    <p:sldId id="361" r:id="rId6"/>
    <p:sldId id="362" r:id="rId7"/>
    <p:sldId id="365" r:id="rId8"/>
    <p:sldId id="372" r:id="rId9"/>
    <p:sldId id="381" r:id="rId10"/>
    <p:sldId id="382" r:id="rId11"/>
    <p:sldId id="384" r:id="rId12"/>
    <p:sldId id="383" r:id="rId13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99FF66"/>
    <a:srgbClr val="66FF33"/>
    <a:srgbClr val="B2B2B2"/>
    <a:srgbClr val="FF6699"/>
    <a:srgbClr val="FFCCFF"/>
    <a:srgbClr val="FFCC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81273" autoAdjust="0"/>
  </p:normalViewPr>
  <p:slideViewPr>
    <p:cSldViewPr>
      <p:cViewPr varScale="1">
        <p:scale>
          <a:sx n="77" d="100"/>
          <a:sy n="77" d="100"/>
        </p:scale>
        <p:origin x="-96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59058395221045"/>
          <c:y val="8.6724346765903515E-2"/>
          <c:w val="0.73214194149368017"/>
          <c:h val="0.728881962671332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Sheet1!$A$105</c:f>
              <c:strCache>
                <c:ptCount val="1"/>
                <c:pt idx="0">
                  <c:v>ЮЦР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Sheet1!$B$104:$H$104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Sheet1!$B$105:$H$105</c:f>
              <c:numCache>
                <c:formatCode>General</c:formatCode>
                <c:ptCount val="7"/>
                <c:pt idx="0">
                  <c:v>1545785</c:v>
                </c:pt>
                <c:pt idx="1">
                  <c:v>1538142</c:v>
                </c:pt>
                <c:pt idx="2">
                  <c:v>1528220</c:v>
                </c:pt>
                <c:pt idx="3">
                  <c:v>1513510</c:v>
                </c:pt>
                <c:pt idx="4">
                  <c:v>1471107</c:v>
                </c:pt>
                <c:pt idx="5">
                  <c:v>1462348</c:v>
                </c:pt>
                <c:pt idx="6">
                  <c:v>1453619</c:v>
                </c:pt>
              </c:numCache>
            </c:numRef>
          </c:val>
        </c:ser>
        <c:ser>
          <c:idx val="1"/>
          <c:order val="1"/>
          <c:tx>
            <c:strRef>
              <c:f>Sheet1!$A$106</c:f>
              <c:strCache>
                <c:ptCount val="1"/>
                <c:pt idx="0">
                  <c:v>БГ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Sheet1!$B$104:$H$104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Sheet1!$B$106:$H$106</c:f>
              <c:numCache>
                <c:formatCode>General</c:formatCode>
                <c:ptCount val="7"/>
                <c:pt idx="0">
                  <c:v>7640238</c:v>
                </c:pt>
                <c:pt idx="1">
                  <c:v>7606551</c:v>
                </c:pt>
                <c:pt idx="2">
                  <c:v>7563710</c:v>
                </c:pt>
                <c:pt idx="3">
                  <c:v>7504868</c:v>
                </c:pt>
                <c:pt idx="4">
                  <c:v>7327224</c:v>
                </c:pt>
                <c:pt idx="5">
                  <c:v>7284552</c:v>
                </c:pt>
                <c:pt idx="6">
                  <c:v>7245677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89536"/>
        <c:axId val="72691072"/>
      </c:barChart>
      <c:catAx>
        <c:axId val="7268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691072"/>
        <c:crosses val="autoZero"/>
        <c:auto val="1"/>
        <c:lblAlgn val="ctr"/>
        <c:lblOffset val="100"/>
        <c:noMultiLvlLbl val="0"/>
      </c:catAx>
      <c:valAx>
        <c:axId val="72691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bg-BG"/>
                  <a:t>брой</a:t>
                </a:r>
                <a:endParaRPr lang="en-GB"/>
              </a:p>
            </c:rich>
          </c:tx>
          <c:layout>
            <c:manualLayout>
              <c:xMode val="edge"/>
              <c:yMode val="edge"/>
              <c:x val="2.2222222222222223E-2"/>
              <c:y val="0.3172882035578886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6895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Sheet3!$A$5</c:f>
              <c:strCache>
                <c:ptCount val="1"/>
                <c:pt idx="0">
                  <c:v>БГ</c:v>
                </c:pt>
              </c:strCache>
            </c:strRef>
          </c:tx>
          <c:spPr>
            <a:ln w="34925" cap="rnd">
              <a:solidFill>
                <a:srgbClr val="C00000"/>
              </a:solidFill>
              <a:prstDash val="lgDashDot"/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Sheet3!$B$5:$H$5</c:f>
              <c:numCache>
                <c:formatCode>#,##0.0</c:formatCode>
                <c:ptCount val="7"/>
                <c:pt idx="0">
                  <c:v>-5</c:v>
                </c:pt>
                <c:pt idx="1">
                  <c:v>-4.3</c:v>
                </c:pt>
                <c:pt idx="2" formatCode="General">
                  <c:v>-3.5</c:v>
                </c:pt>
                <c:pt idx="3" formatCode="0.0">
                  <c:v>-4.5999999999999996</c:v>
                </c:pt>
                <c:pt idx="4" formatCode="0.0">
                  <c:v>-5.0911430549688852</c:v>
                </c:pt>
                <c:pt idx="5" formatCode="0.0">
                  <c:v>-5.5</c:v>
                </c:pt>
                <c:pt idx="6" formatCode="0.0">
                  <c:v>-5.2000000000000011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Sheet3!$A$6</c:f>
              <c:strCache>
                <c:ptCount val="1"/>
                <c:pt idx="0">
                  <c:v>Кърджали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Sheet3!$B$6:$H$6</c:f>
              <c:numCache>
                <c:formatCode>#,##0.0</c:formatCode>
                <c:ptCount val="7"/>
                <c:pt idx="0">
                  <c:v>-0.6</c:v>
                </c:pt>
                <c:pt idx="1">
                  <c:v>-0.5</c:v>
                </c:pt>
                <c:pt idx="2">
                  <c:v>-0.2</c:v>
                </c:pt>
                <c:pt idx="3" formatCode="0.0">
                  <c:v>-0.7</c:v>
                </c:pt>
                <c:pt idx="4" formatCode="0.0">
                  <c:v>-2.5906141067136255</c:v>
                </c:pt>
                <c:pt idx="5" formatCode="0.0">
                  <c:v>-2.1</c:v>
                </c:pt>
                <c:pt idx="6" formatCode="0.0">
                  <c:v>-1.8000000000000007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Sheet3!$A$7</c:f>
              <c:strCache>
                <c:ptCount val="1"/>
                <c:pt idx="0">
                  <c:v>Пазарджик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Sheet3!$B$7:$H$7</c:f>
              <c:numCache>
                <c:formatCode>#,##0.0</c:formatCode>
                <c:ptCount val="7"/>
                <c:pt idx="0">
                  <c:v>-3.9</c:v>
                </c:pt>
                <c:pt idx="1">
                  <c:v>-3.4</c:v>
                </c:pt>
                <c:pt idx="2">
                  <c:v>-2.5</c:v>
                </c:pt>
                <c:pt idx="3" formatCode="0.0">
                  <c:v>-3.4</c:v>
                </c:pt>
                <c:pt idx="4" formatCode="0.0">
                  <c:v>-4.6178787233694134</c:v>
                </c:pt>
                <c:pt idx="5" formatCode="0.0">
                  <c:v>-4.5</c:v>
                </c:pt>
                <c:pt idx="6" formatCode="0.0">
                  <c:v>-4.2000000000000011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Sheet3!$A$8</c:f>
              <c:strCache>
                <c:ptCount val="1"/>
                <c:pt idx="0">
                  <c:v>Пловдив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Sheet3!$B$8:$H$8</c:f>
              <c:numCache>
                <c:formatCode>#,##0.0</c:formatCode>
                <c:ptCount val="7"/>
                <c:pt idx="0">
                  <c:v>-4.0999999999999996</c:v>
                </c:pt>
                <c:pt idx="1">
                  <c:v>-3.5</c:v>
                </c:pt>
                <c:pt idx="2">
                  <c:v>-2.5</c:v>
                </c:pt>
                <c:pt idx="3" formatCode="0.0">
                  <c:v>-3.6</c:v>
                </c:pt>
                <c:pt idx="4" formatCode="0.0">
                  <c:v>-3.7822868761975408</c:v>
                </c:pt>
                <c:pt idx="5" formatCode="0.0">
                  <c:v>-4.5</c:v>
                </c:pt>
                <c:pt idx="6" formatCode="0.0">
                  <c:v>-4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Sheet3!$A$9</c:f>
              <c:strCache>
                <c:ptCount val="1"/>
                <c:pt idx="0">
                  <c:v>Смолян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Sheet3!$B$9:$H$9</c:f>
              <c:numCache>
                <c:formatCode>#,##0.0</c:formatCode>
                <c:ptCount val="7"/>
                <c:pt idx="0">
                  <c:v>-4.4000000000000004</c:v>
                </c:pt>
                <c:pt idx="1">
                  <c:v>-4.4000000000000004</c:v>
                </c:pt>
                <c:pt idx="2">
                  <c:v>-3.7</c:v>
                </c:pt>
                <c:pt idx="3" formatCode="0.0">
                  <c:v>-4.3</c:v>
                </c:pt>
                <c:pt idx="4" formatCode="0.0">
                  <c:v>-6.4131663874146776</c:v>
                </c:pt>
                <c:pt idx="5" formatCode="0.0">
                  <c:v>-6.7</c:v>
                </c:pt>
                <c:pt idx="6" formatCode="0.0">
                  <c:v>-6.6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Sheet3!$A$10</c:f>
              <c:strCache>
                <c:ptCount val="1"/>
                <c:pt idx="0">
                  <c:v>Хасково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Sheet3!$B$4:$H$4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Sheet3!$B$10:$H$10</c:f>
              <c:numCache>
                <c:formatCode>#,##0.0</c:formatCode>
                <c:ptCount val="7"/>
                <c:pt idx="0">
                  <c:v>-6.6</c:v>
                </c:pt>
                <c:pt idx="1">
                  <c:v>-6.7</c:v>
                </c:pt>
                <c:pt idx="2">
                  <c:v>-5.5</c:v>
                </c:pt>
                <c:pt idx="3" formatCode="0.0">
                  <c:v>-6.3</c:v>
                </c:pt>
                <c:pt idx="4" formatCode="0.0">
                  <c:v>-6.5570561753767862</c:v>
                </c:pt>
                <c:pt idx="5" formatCode="0.0">
                  <c:v>-6.7</c:v>
                </c:pt>
                <c:pt idx="6" formatCode="0.0">
                  <c:v>-6.8000000000000007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411072"/>
        <c:axId val="77412608"/>
      </c:lineChart>
      <c:catAx>
        <c:axId val="7741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12608"/>
        <c:crosses val="autoZero"/>
        <c:auto val="1"/>
        <c:lblAlgn val="ctr"/>
        <c:lblOffset val="100"/>
        <c:noMultiLvlLbl val="0"/>
      </c:catAx>
      <c:valAx>
        <c:axId val="7741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1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9483EF-585F-4E99-9F72-029A15F3D111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2E211E4-87BF-4166-92EB-0626774C8DA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65692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4021375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261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7695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884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109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055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350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027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356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65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FEC08-6B77-4101-A9F1-46D7861BC6CB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9FF2B-58F7-4F2D-8680-BE581F7DBFE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23E11-3558-4AAB-902C-26C4420C0165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47AB3-2118-45E9-90DE-E289A235850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BB323-9642-4757-B595-B7D15EE877FC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194F6-EC2D-4D56-98CA-D43FE2D29B2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bg-BG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C6CF9-B2AA-4221-8866-3EC944A9CB32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9D879-0FAF-4C8B-8ACF-5FE73A0CD77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33058-4061-4C3A-A2BB-F9DA5E0C53F3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7201D-5E62-40BF-BE6C-8C14CBA414B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5C268-397B-492F-B8ED-09722007E1E0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6D230-2A42-4EEB-B038-2A5EEE9D96B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3C5E6-D6E3-4EAF-B3E7-16342D2EA447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F117-5DF1-498D-919D-271C62AA84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F6DF6-2984-46C2-B3D5-F7A9411533B3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839B-28FD-4A9E-A8A6-1E678A65952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8996-4594-4A57-9A22-00F69089FD05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7819B-7C82-4DBE-86B8-19B4014FFC1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BA7F2-141E-41D9-8D0E-FCB5DBFCB668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49144-AE4A-42F7-A200-E0FA4DC794C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6B28C-D9E1-4947-9D41-8BF617B14FCD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5B32C-0078-47E0-9436-21DF7DDDE18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72DA-438B-445C-95F1-1201491BE266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9C27E-45E8-40F2-A644-03777B20BC2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2B2AF5-5E9C-49BC-B7C2-F188265B716E}" type="datetimeFigureOut">
              <a:rPr lang="bg-BG"/>
              <a:pPr>
                <a:defRPr/>
              </a:pPr>
              <a:t>22.1.2015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D2471A-351B-491F-8F77-4A71A817B89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hyperlink" Target="http://www.mrrb.government.bg/" TargetMode="Externa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government.bg/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 dirty="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 dirty="0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 dirty="0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 dirty="0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 dirty="0">
              <a:solidFill>
                <a:srgbClr val="336699"/>
              </a:solidFill>
              <a:latin typeface="Calibri" pitchFamily="34" charset="0"/>
              <a:hlinkClick r:id="rId5"/>
            </a:endParaRPr>
          </a:p>
        </p:txBody>
      </p:sp>
      <p:sp>
        <p:nvSpPr>
          <p:cNvPr id="6" name="spreker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4953000"/>
            <a:ext cx="6948941" cy="71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300000"/>
              </a:lnSpc>
            </a:pPr>
            <a:r>
              <a:rPr lang="bg-BG" sz="1400" i="1" dirty="0" smtClean="0"/>
              <a:t>София</a:t>
            </a:r>
            <a:r>
              <a:rPr lang="en-US" sz="1400" b="0" i="1" dirty="0" smtClean="0"/>
              <a:t>, </a:t>
            </a:r>
            <a:r>
              <a:rPr lang="bg-BG" sz="1400" i="1" dirty="0" smtClean="0"/>
              <a:t>26 януари</a:t>
            </a:r>
            <a:r>
              <a:rPr lang="en-US" sz="1400" b="0" i="1" dirty="0" smtClean="0"/>
              <a:t> 201</a:t>
            </a:r>
            <a:r>
              <a:rPr lang="bg-BG" sz="1400" b="0" i="1" dirty="0" smtClean="0"/>
              <a:t>5</a:t>
            </a:r>
            <a:endParaRPr lang="en-GB" sz="1400" b="0" i="1" dirty="0"/>
          </a:p>
        </p:txBody>
      </p:sp>
      <p:sp>
        <p:nvSpPr>
          <p:cNvPr id="7" name="center-title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762680" y="1815009"/>
            <a:ext cx="7564664" cy="2025648"/>
          </a:xfrm>
          <a:prstGeom prst="rect">
            <a:avLst/>
          </a:prstGeom>
          <a:ln/>
        </p:spPr>
        <p:txBody>
          <a:bodyPr/>
          <a:lstStyle/>
          <a:p>
            <a:pPr algn="ctr"/>
            <a:r>
              <a:rPr lang="bg-BG" sz="24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Изготвяне на последващи оценки за изпълнението на Регионалните планове за развитие на районите от ниво 2 за периода 2007–2013 г</a:t>
            </a:r>
            <a:r>
              <a:rPr lang="bg-BG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pPr algn="ctr"/>
            <a:endParaRPr lang="bg-BG" sz="2400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bg-BG" sz="2400" b="1" dirty="0" smtClean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ЮЖЕН ЦЕНТРАЛЕН РАЙОН</a:t>
            </a:r>
            <a:endParaRPr lang="bg-BG" sz="2400" dirty="0" smtClean="0">
              <a:solidFill>
                <a:srgbClr val="00B050"/>
              </a:solidFill>
            </a:endParaRPr>
          </a:p>
          <a:p>
            <a:pPr lvl="0" algn="ctr"/>
            <a:endParaRPr kumimoji="0" lang="en-GB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905261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8" descr="MRR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84" y="214290"/>
            <a:ext cx="4896534" cy="676369"/>
          </a:xfrm>
          <a:prstGeom prst="rect">
            <a:avLst/>
          </a:prstGeom>
        </p:spPr>
      </p:pic>
      <p:pic>
        <p:nvPicPr>
          <p:cNvPr id="2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 descr="C:\Documents and Settings\user\Desktop\oo_59187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535" y="3353311"/>
            <a:ext cx="3962921" cy="291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813006"/>
              </p:ext>
            </p:extLst>
          </p:nvPr>
        </p:nvGraphicFramePr>
        <p:xfrm>
          <a:off x="1096616" y="620688"/>
          <a:ext cx="7056784" cy="43736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/>
                <a:gridCol w="1400273"/>
                <a:gridCol w="1440160"/>
                <a:gridCol w="1440160"/>
                <a:gridCol w="1047999"/>
              </a:tblGrid>
              <a:tr h="821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Показател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2007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2012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</a:rPr>
                        <a:t>Място сред другите райони</a:t>
                      </a:r>
                      <a:endParaRPr lang="bg-BG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</a:rPr>
                        <a:t>Промяна</a:t>
                      </a:r>
                      <a:endParaRPr lang="bg-BG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91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Разходи за НИРД 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0,14% от БВП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0,23% от БВП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2ро място 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-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3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Разходи за придобиване на ДМА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3 479 711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хил. лева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2 678 </a:t>
                      </a:r>
                      <a:r>
                        <a:rPr lang="bg-BG" sz="1600" dirty="0" smtClean="0">
                          <a:effectLst/>
                        </a:rPr>
                        <a:t>622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 </a:t>
                      </a:r>
                      <a:r>
                        <a:rPr lang="bg-BG" sz="1600" dirty="0">
                          <a:effectLst/>
                        </a:rPr>
                        <a:t>хил. лева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3то 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-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85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ЧПИ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966 811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хил. лева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2 033 178 </a:t>
                      </a:r>
                      <a:endParaRPr lang="bg-BG" sz="16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хил</a:t>
                      </a:r>
                      <a:r>
                        <a:rPr lang="bg-BG" sz="1600" dirty="0">
                          <a:effectLst/>
                        </a:rPr>
                        <a:t>. лева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3 то 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-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7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Реализирани нощувки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1658863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 </a:t>
                      </a:r>
                      <a:r>
                        <a:rPr lang="bg-BG" sz="1600" dirty="0">
                          <a:effectLst/>
                        </a:rPr>
                        <a:t>бр.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1943153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бр.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4то 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-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1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Относителен дял на домакинствата с достъп до интернет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 </a:t>
                      </a:r>
                      <a:r>
                        <a:rPr lang="bg-BG" sz="1600" dirty="0" smtClean="0">
                          <a:effectLst/>
                        </a:rPr>
                        <a:t>15%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52,7% (2013)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2ро 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</a:rPr>
                        <a:t>От 4то на 2ро 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321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rt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" b="-67"/>
          <a:stretch>
            <a:fillRect/>
          </a:stretch>
        </p:blipFill>
        <p:spPr bwMode="auto">
          <a:xfrm>
            <a:off x="899592" y="1772816"/>
            <a:ext cx="4032448" cy="28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1560" y="692696"/>
            <a:ext cx="4743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Относителен дял на БДС на областите на ЮЦР, спрямо БДС на района, в % за 2011 г. 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2688692" y="4984085"/>
            <a:ext cx="54770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Районът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 на първо място в страната 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принос на селското стопанство към БДС (лидерството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района е валидно за целия оценяван период). </a:t>
            </a:r>
            <a:endParaRPr lang="bg-BG" sz="1400" b="1" dirty="0"/>
          </a:p>
        </p:txBody>
      </p:sp>
    </p:spTree>
    <p:extLst>
      <p:ext uri="{BB962C8B-B14F-4D97-AF65-F5344CB8AC3E}">
        <p14:creationId xmlns:p14="http://schemas.microsoft.com/office/powerpoint/2010/main" val="4056673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11920" y="2169262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838200" y="1214687"/>
            <a:ext cx="772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Интегрирани мерки в подкрепа на икономическото развитие</a:t>
            </a:r>
            <a:endParaRPr lang="bg-BG" sz="1400" dirty="0"/>
          </a:p>
        </p:txBody>
      </p:sp>
      <p:sp>
        <p:nvSpPr>
          <p:cNvPr id="9" name="Rectangle 8"/>
          <p:cNvSpPr/>
          <p:nvPr/>
        </p:nvSpPr>
        <p:spPr>
          <a:xfrm>
            <a:off x="838200" y="3298714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Развитие на регионален туристически продукт</a:t>
            </a:r>
            <a:endParaRPr lang="bg-BG" dirty="0"/>
          </a:p>
        </p:txBody>
      </p:sp>
      <p:sp>
        <p:nvSpPr>
          <p:cNvPr id="11" name="Rectangle 10"/>
          <p:cNvSpPr/>
          <p:nvPr/>
        </p:nvSpPr>
        <p:spPr>
          <a:xfrm>
            <a:off x="3563888" y="167779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ПРЕПОРЪКИ</a:t>
            </a:r>
            <a:endParaRPr lang="bg-BG" sz="2400" dirty="0"/>
          </a:p>
        </p:txBody>
      </p:sp>
      <p:sp>
        <p:nvSpPr>
          <p:cNvPr id="12" name="Rectangle 11"/>
          <p:cNvSpPr/>
          <p:nvPr/>
        </p:nvSpPr>
        <p:spPr>
          <a:xfrm>
            <a:off x="860376" y="2148416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Наука-бизнес</a:t>
            </a:r>
            <a:endParaRPr lang="bg-BG" dirty="0"/>
          </a:p>
        </p:txBody>
      </p:sp>
      <p:sp>
        <p:nvSpPr>
          <p:cNvPr id="13" name="Rectangle 12"/>
          <p:cNvSpPr/>
          <p:nvPr/>
        </p:nvSpPr>
        <p:spPr>
          <a:xfrm>
            <a:off x="827048" y="1682986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Селско стопанство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59200" y="3940580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Инфраструктура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52984" y="2718928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Квалифицирана работна ръка - образование</a:t>
            </a:r>
            <a:endParaRPr lang="bg-BG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59200" y="4544620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Ефективна администрация</a:t>
            </a:r>
          </a:p>
        </p:txBody>
      </p:sp>
    </p:spTree>
    <p:extLst>
      <p:ext uri="{BB962C8B-B14F-4D97-AF65-F5344CB8AC3E}">
        <p14:creationId xmlns:p14="http://schemas.microsoft.com/office/powerpoint/2010/main" val="1309512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260648"/>
            <a:ext cx="8496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Демографска картина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471330"/>
              </p:ext>
            </p:extLst>
          </p:nvPr>
        </p:nvGraphicFramePr>
        <p:xfrm>
          <a:off x="251520" y="2132856"/>
          <a:ext cx="3744416" cy="3011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800759" y="1355428"/>
            <a:ext cx="3898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брой на населението</a:t>
            </a:r>
            <a:endParaRPr lang="bg-BG" dirty="0"/>
          </a:p>
        </p:txBody>
      </p:sp>
      <p:sp>
        <p:nvSpPr>
          <p:cNvPr id="8" name="Rectangle 7"/>
          <p:cNvSpPr/>
          <p:nvPr/>
        </p:nvSpPr>
        <p:spPr>
          <a:xfrm>
            <a:off x="4788024" y="1355428"/>
            <a:ext cx="3898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естествен прираст на 1000 души </a:t>
            </a:r>
            <a:endParaRPr lang="bg-BG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261304"/>
              </p:ext>
            </p:extLst>
          </p:nvPr>
        </p:nvGraphicFramePr>
        <p:xfrm>
          <a:off x="4716015" y="2276872"/>
          <a:ext cx="416612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25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437416" y="193369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335360" y="1121218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g-BG" dirty="0"/>
          </a:p>
        </p:txBody>
      </p:sp>
      <p:sp>
        <p:nvSpPr>
          <p:cNvPr id="9" name="Rectangle 8"/>
          <p:cNvSpPr/>
          <p:nvPr/>
        </p:nvSpPr>
        <p:spPr>
          <a:xfrm>
            <a:off x="4598119" y="111432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bg-BG" dirty="0"/>
          </a:p>
        </p:txBody>
      </p:sp>
      <p:pic>
        <p:nvPicPr>
          <p:cNvPr id="16386" name="Chart 207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48" y="1898111"/>
            <a:ext cx="4317147" cy="298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7064" y="1535668"/>
            <a:ext cx="3898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новоизградени</a:t>
            </a:r>
            <a:endParaRPr lang="bg-BG" dirty="0"/>
          </a:p>
        </p:txBody>
      </p:sp>
      <p:pic>
        <p:nvPicPr>
          <p:cNvPr id="16387" name="Chart 208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3"/>
          <a:stretch>
            <a:fillRect/>
          </a:stretch>
        </p:blipFill>
        <p:spPr bwMode="auto">
          <a:xfrm>
            <a:off x="4632778" y="1898111"/>
            <a:ext cx="4096205" cy="253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30494" y="1542706"/>
            <a:ext cx="25984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рехабилитирани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845692" y="1175280"/>
            <a:ext cx="7669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Дължина на изградените </a:t>
            </a:r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bg-BG" b="1" dirty="0" err="1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рехабилитирани</a:t>
            </a:r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пътища за периода 2007-2013</a:t>
            </a:r>
            <a:endParaRPr lang="bg-BG" dirty="0"/>
          </a:p>
        </p:txBody>
      </p:sp>
      <p:sp>
        <p:nvSpPr>
          <p:cNvPr id="12" name="Rectangle 11"/>
          <p:cNvSpPr/>
          <p:nvPr/>
        </p:nvSpPr>
        <p:spPr>
          <a:xfrm>
            <a:off x="633700" y="4697288"/>
            <a:ext cx="33932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 км - АМ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„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Марица“</a:t>
            </a:r>
          </a:p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км. 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първокласни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пътища, </a:t>
            </a:r>
            <a:endParaRPr lang="bg-BG" sz="1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км - второкласни </a:t>
            </a:r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пътища.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82777" y="4680950"/>
            <a:ext cx="3332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Реабилитирани са общо 3,47%</a:t>
            </a:r>
          </a:p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от общата дължина на пътната мрежа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66950"/>
            <a:ext cx="5182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Подобрена среда за живот: </a:t>
            </a:r>
          </a:p>
        </p:txBody>
      </p:sp>
    </p:spTree>
    <p:extLst>
      <p:ext uri="{BB962C8B-B14F-4D97-AF65-F5344CB8AC3E}">
        <p14:creationId xmlns:p14="http://schemas.microsoft.com/office/powerpoint/2010/main" val="1612837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1782" y="1229854"/>
            <a:ext cx="32507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bg-BG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райони от ниво </a:t>
            </a:r>
            <a:r>
              <a:rPr lang="bg-BG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bg-BG" sz="16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25"/>
          <a:stretch>
            <a:fillRect/>
          </a:stretch>
        </p:blipFill>
        <p:spPr bwMode="auto">
          <a:xfrm>
            <a:off x="541075" y="1714078"/>
            <a:ext cx="3509164" cy="358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95736" y="791042"/>
            <a:ext cx="494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Дял на населението обслужено от </a:t>
            </a:r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ПСОВ в % 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5912829" y="1221574"/>
            <a:ext cx="21287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области на ЮЦР </a:t>
            </a:r>
            <a:r>
              <a:rPr lang="bg-BG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bg-BG" sz="16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Picture 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25"/>
          <a:stretch>
            <a:fillRect/>
          </a:stretch>
        </p:blipFill>
        <p:spPr bwMode="auto">
          <a:xfrm>
            <a:off x="4780979" y="1621328"/>
            <a:ext cx="439248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40931" y="5054828"/>
            <a:ext cx="325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5то място, само СЗР е с по-малък дял на население обслужено от ПСОВ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51871" y="4979583"/>
            <a:ext cx="3250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Вътрешнорегионалните различия се изглаждат, но няма област с показатели над средните за страната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166950"/>
            <a:ext cx="5182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Подобрена среда за живот: </a:t>
            </a:r>
          </a:p>
        </p:txBody>
      </p:sp>
    </p:spTree>
    <p:extLst>
      <p:ext uri="{BB962C8B-B14F-4D97-AF65-F5344CB8AC3E}">
        <p14:creationId xmlns:p14="http://schemas.microsoft.com/office/powerpoint/2010/main" val="50828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"/>
          <a:stretch>
            <a:fillRect/>
          </a:stretch>
        </p:blipFill>
        <p:spPr bwMode="auto">
          <a:xfrm>
            <a:off x="59792" y="1884874"/>
            <a:ext cx="4590033" cy="353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" y="1575898"/>
            <a:ext cx="4330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райони от ниво 2 в % </a:t>
            </a:r>
            <a:endParaRPr lang="bg-BG" sz="1600" dirty="0"/>
          </a:p>
        </p:txBody>
      </p:sp>
      <p:sp>
        <p:nvSpPr>
          <p:cNvPr id="2" name="Rectangle 1"/>
          <p:cNvSpPr/>
          <p:nvPr/>
        </p:nvSpPr>
        <p:spPr>
          <a:xfrm>
            <a:off x="4649825" y="164587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bg-BG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 на ЮЦР в %</a:t>
            </a:r>
          </a:p>
        </p:txBody>
      </p:sp>
      <p:pic>
        <p:nvPicPr>
          <p:cNvPr id="9" name="Picture 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0"/>
          <a:stretch>
            <a:fillRect/>
          </a:stretch>
        </p:blipFill>
        <p:spPr bwMode="auto">
          <a:xfrm>
            <a:off x="4615826" y="1961790"/>
            <a:ext cx="4448679" cy="343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4782" y="985103"/>
            <a:ext cx="8542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ял </a:t>
            </a:r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обслужваното население от системи за организирано сметосъбиране </a:t>
            </a:r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%</a:t>
            </a:r>
            <a:endParaRPr lang="bg-BG" dirty="0"/>
          </a:p>
        </p:txBody>
      </p:sp>
      <p:sp>
        <p:nvSpPr>
          <p:cNvPr id="11" name="Rectangle 10"/>
          <p:cNvSpPr/>
          <p:nvPr/>
        </p:nvSpPr>
        <p:spPr>
          <a:xfrm>
            <a:off x="611560" y="5302974"/>
            <a:ext cx="3250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4то място пред ЮИР и СИР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42995" y="5195252"/>
            <a:ext cx="325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Вътрешнорегионалните различия се изглаждат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166950"/>
            <a:ext cx="5182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Подобрена среда за живот: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Chart 1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8" y="1942478"/>
            <a:ext cx="403244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38200" y="1579602"/>
            <a:ext cx="2581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bg-BG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районите от ниво </a:t>
            </a:r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1992804" y="1172843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Брутен вътрешен продукт на човек от населението </a:t>
            </a:r>
            <a:endParaRPr lang="bg-BG" dirty="0"/>
          </a:p>
        </p:txBody>
      </p:sp>
      <p:sp>
        <p:nvSpPr>
          <p:cNvPr id="9" name="Rectangle 8"/>
          <p:cNvSpPr/>
          <p:nvPr/>
        </p:nvSpPr>
        <p:spPr>
          <a:xfrm>
            <a:off x="5759822" y="1529897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области</a:t>
            </a:r>
            <a:endParaRPr lang="bg-BG" dirty="0"/>
          </a:p>
        </p:txBody>
      </p:sp>
      <p:pic>
        <p:nvPicPr>
          <p:cNvPr id="11" name="Chart 2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0"/>
          <a:stretch>
            <a:fillRect/>
          </a:stretch>
        </p:blipFill>
        <p:spPr bwMode="auto">
          <a:xfrm>
            <a:off x="4801116" y="1914099"/>
            <a:ext cx="4168080" cy="346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3684" y="5391902"/>
            <a:ext cx="3250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4то място пред СЗР и СЦР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29398" y="5284180"/>
            <a:ext cx="325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Вътрешнорегионалните различия се задълбочават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8520" y="225314"/>
            <a:ext cx="8199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Няма промяна в икономическото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3791270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38200" y="1113287"/>
            <a:ext cx="7560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БВП на човек от населението, спрямо средното за ЕС-28, измерено в стандарт на покупателна способност</a:t>
            </a:r>
          </a:p>
        </p:txBody>
      </p:sp>
      <p:pic>
        <p:nvPicPr>
          <p:cNvPr id="4098" name="Chart 3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2"/>
          <a:stretch>
            <a:fillRect/>
          </a:stretch>
        </p:blipFill>
        <p:spPr bwMode="auto">
          <a:xfrm>
            <a:off x="1175504" y="1948338"/>
            <a:ext cx="7133694" cy="410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58520" y="225314"/>
            <a:ext cx="8199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Бавно приближаване към средните стойности за ЕС</a:t>
            </a:r>
            <a:endParaRPr lang="bg-BG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31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984250" y="2011754"/>
            <a:ext cx="17155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райони </a:t>
            </a:r>
            <a:r>
              <a:rPr lang="bg-BG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ниво </a:t>
            </a:r>
            <a:r>
              <a:rPr lang="bg-BG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bg-BG" sz="1400" dirty="0"/>
          </a:p>
        </p:txBody>
      </p:sp>
      <p:sp>
        <p:nvSpPr>
          <p:cNvPr id="4" name="Rectangle 3"/>
          <p:cNvSpPr/>
          <p:nvPr/>
        </p:nvSpPr>
        <p:spPr>
          <a:xfrm>
            <a:off x="4716016" y="75132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bg-BG" sz="1400" dirty="0"/>
          </a:p>
        </p:txBody>
      </p:sp>
      <p:sp>
        <p:nvSpPr>
          <p:cNvPr id="12" name="Rectangle 11"/>
          <p:cNvSpPr/>
          <p:nvPr/>
        </p:nvSpPr>
        <p:spPr>
          <a:xfrm>
            <a:off x="136808" y="5283755"/>
            <a:ext cx="3250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2ро място след ЮЗР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29398" y="5211625"/>
            <a:ext cx="3250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Значителен напредък за Кърджали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4" name="Chart 2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7"/>
          <a:stretch>
            <a:fillRect/>
          </a:stretch>
        </p:blipFill>
        <p:spPr bwMode="auto">
          <a:xfrm>
            <a:off x="457200" y="2465618"/>
            <a:ext cx="3543300" cy="274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10840" y="1328834"/>
            <a:ext cx="3058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Коефициент на </a:t>
            </a:r>
            <a:r>
              <a:rPr lang="bg-BG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заетост в %</a:t>
            </a:r>
            <a:endParaRPr lang="bg-BG" dirty="0"/>
          </a:p>
        </p:txBody>
      </p:sp>
      <p:pic>
        <p:nvPicPr>
          <p:cNvPr id="13315" name="Chart 26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472" y="2465618"/>
            <a:ext cx="3476625" cy="262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5769241" y="1951006"/>
            <a:ext cx="17155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п</a:t>
            </a:r>
            <a:r>
              <a:rPr lang="bg-BG" sz="14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о области</a:t>
            </a:r>
            <a:endParaRPr lang="bg-BG" sz="1400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7200" y="447991"/>
            <a:ext cx="670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bg-BG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Безработицата и бедността нарастват</a:t>
            </a:r>
            <a:endParaRPr lang="bg-BG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7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2400" y="1905000"/>
            <a:ext cx="87852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bg-BG" sz="300"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600" b="1">
              <a:solidFill>
                <a:srgbClr val="336699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endParaRPr lang="en-US" sz="1200" b="1">
              <a:solidFill>
                <a:srgbClr val="000066"/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">
              <a:solidFill>
                <a:srgbClr val="336699"/>
              </a:solidFill>
              <a:latin typeface="Calibri" pitchFamily="34" charset="0"/>
              <a:hlinkClick r:id="rId3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38200" y="2362200"/>
            <a:ext cx="7315200" cy="415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0000"/>
              </a:buClr>
              <a:buFont typeface="Wingdings" pitchFamily="2" charset="2"/>
              <a:buChar char="q"/>
              <a:defRPr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09229"/>
            <a:ext cx="1054100" cy="525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8" descr="Description: http://bacc-bg.org/images/Logo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96240"/>
            <a:ext cx="10795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Chart 2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3"/>
          <a:stretch>
            <a:fillRect/>
          </a:stretch>
        </p:blipFill>
        <p:spPr bwMode="auto">
          <a:xfrm>
            <a:off x="312210" y="2545046"/>
            <a:ext cx="4021915" cy="266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984250" y="2106482"/>
            <a:ext cx="24356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bg-BG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райони от ниво </a:t>
            </a:r>
            <a:r>
              <a:rPr lang="bg-BG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bg-BG" sz="1400" dirty="0"/>
          </a:p>
        </p:txBody>
      </p:sp>
      <p:pic>
        <p:nvPicPr>
          <p:cNvPr id="18435" name="Chart 2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15" y="2448745"/>
            <a:ext cx="3837017" cy="272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" y="1395068"/>
            <a:ext cx="8362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Относителен дял на населението в риск от бедност или социално изключване</a:t>
            </a:r>
            <a:endParaRPr lang="bg-BG" dirty="0"/>
          </a:p>
        </p:txBody>
      </p:sp>
      <p:sp>
        <p:nvSpPr>
          <p:cNvPr id="6" name="Rectangle 5"/>
          <p:cNvSpPr/>
          <p:nvPr/>
        </p:nvSpPr>
        <p:spPr>
          <a:xfrm>
            <a:off x="5724128" y="2041070"/>
            <a:ext cx="17960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области на ЮЦР</a:t>
            </a:r>
            <a:endParaRPr lang="bg-BG" sz="1400" dirty="0"/>
          </a:p>
        </p:txBody>
      </p:sp>
      <p:sp>
        <p:nvSpPr>
          <p:cNvPr id="15" name="Rectangle 14"/>
          <p:cNvSpPr/>
          <p:nvPr/>
        </p:nvSpPr>
        <p:spPr>
          <a:xfrm>
            <a:off x="264275" y="5326806"/>
            <a:ext cx="325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5то място 2007,</a:t>
            </a:r>
          </a:p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3то място 2013 г.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53272" y="5056427"/>
            <a:ext cx="3250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само населението в Пловдивска област е дял на населението в риск от </a:t>
            </a:r>
            <a:r>
              <a:rPr lang="bg-BG" sz="1400" b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бедност по</a:t>
            </a:r>
            <a:r>
              <a:rPr lang="bg-BG" sz="1400" b="1"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bg-BG" sz="1400" b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-средното </a:t>
            </a:r>
            <a:r>
              <a:rPr lang="bg-BG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 страната</a:t>
            </a:r>
            <a:endParaRPr lang="bg-BG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57200" y="447991"/>
            <a:ext cx="670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bg-BG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Безработицата и бедността нарастват</a:t>
            </a:r>
            <a:endParaRPr lang="bg-BG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155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sprek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center-titl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5273</TotalTime>
  <Words>453</Words>
  <Application>Microsoft Office PowerPoint</Application>
  <PresentationFormat>On-screen Show (4:3)</PresentationFormat>
  <Paragraphs>136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Основни резултати от анализа  на регионалното социално-икономическо развитие  на България</dc:title>
  <dc:creator>Stefan Ivanov</dc:creator>
  <cp:lastModifiedBy>Administrator</cp:lastModifiedBy>
  <cp:revision>624</cp:revision>
  <dcterms:created xsi:type="dcterms:W3CDTF">2012-06-17T07:03:30Z</dcterms:created>
  <dcterms:modified xsi:type="dcterms:W3CDTF">2015-01-22T14:05:33Z</dcterms:modified>
</cp:coreProperties>
</file>