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699" r:id="rId2"/>
    <p:sldMasterId id="2147483686" r:id="rId3"/>
    <p:sldMasterId id="2147483781" r:id="rId4"/>
  </p:sldMasterIdLst>
  <p:notesMasterIdLst>
    <p:notesMasterId r:id="rId15"/>
  </p:notesMasterIdLst>
  <p:handoutMasterIdLst>
    <p:handoutMasterId r:id="rId16"/>
  </p:handoutMasterIdLst>
  <p:sldIdLst>
    <p:sldId id="324" r:id="rId5"/>
    <p:sldId id="412" r:id="rId6"/>
    <p:sldId id="413" r:id="rId7"/>
    <p:sldId id="403" r:id="rId8"/>
    <p:sldId id="418" r:id="rId9"/>
    <p:sldId id="415" r:id="rId10"/>
    <p:sldId id="409" r:id="rId11"/>
    <p:sldId id="421" r:id="rId12"/>
    <p:sldId id="422" r:id="rId13"/>
    <p:sldId id="397" r:id="rId14"/>
  </p:sldIdLst>
  <p:sldSz cx="9144000" cy="6858000" type="screen4x3"/>
  <p:notesSz cx="6805613" cy="9939338"/>
  <p:defaultTextStyle>
    <a:defPPr>
      <a:defRPr lang="bg-BG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FF2FD"/>
    <a:srgbClr val="FFFFCC"/>
    <a:srgbClr val="FFCC99"/>
    <a:srgbClr val="9966FF"/>
    <a:srgbClr val="3333CC"/>
    <a:srgbClr val="C9FFC9"/>
    <a:srgbClr val="FBEE9D"/>
    <a:srgbClr val="FFFF81"/>
    <a:srgbClr val="D1E3FF"/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82" autoAdjust="0"/>
    <p:restoredTop sz="98604" autoAdjust="0"/>
  </p:normalViewPr>
  <p:slideViewPr>
    <p:cSldViewPr>
      <p:cViewPr>
        <p:scale>
          <a:sx n="80" d="100"/>
          <a:sy n="80" d="100"/>
        </p:scale>
        <p:origin x="-30" y="-7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4" d="100"/>
          <a:sy n="64" d="100"/>
        </p:scale>
        <p:origin x="-3438" y="-114"/>
      </p:cViewPr>
      <p:guideLst>
        <p:guide orient="horz" pos="3130"/>
        <p:guide pos="2143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445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42247326-6745-45A4-BEFE-520BB534F674}" type="datetimeFigureOut">
              <a:rPr lang="bg-BG"/>
              <a:pPr>
                <a:defRPr/>
              </a:pPr>
              <a:t>22.1.2015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445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E5BC90DE-6C48-4C30-A40F-36637FC10DA0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4900316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445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163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0750" y="746125"/>
            <a:ext cx="4965700" cy="3725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721225"/>
            <a:ext cx="5443537" cy="447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bg-BG" noProof="0" smtClean="0"/>
              <a:t>Click to edit Master text styles</a:t>
            </a:r>
          </a:p>
          <a:p>
            <a:pPr lvl="1"/>
            <a:r>
              <a:rPr lang="bg-BG" noProof="0" smtClean="0"/>
              <a:t>Second level</a:t>
            </a:r>
          </a:p>
          <a:p>
            <a:pPr lvl="2"/>
            <a:r>
              <a:rPr lang="bg-BG" noProof="0" smtClean="0"/>
              <a:t>Third level</a:t>
            </a:r>
          </a:p>
          <a:p>
            <a:pPr lvl="3"/>
            <a:r>
              <a:rPr lang="bg-BG" noProof="0" smtClean="0"/>
              <a:t>Fourth level</a:t>
            </a:r>
          </a:p>
          <a:p>
            <a:pPr lvl="4"/>
            <a:r>
              <a:rPr lang="bg-BG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445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B9D2C521-887A-4109-AF62-CF65247C748F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96605317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D2C521-887A-4109-AF62-CF65247C748F}" type="slidenum">
              <a:rPr lang="bg-BG" smtClean="0"/>
              <a:pPr>
                <a:defRPr/>
              </a:pPr>
              <a:t>2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0223310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D2C521-887A-4109-AF62-CF65247C748F}" type="slidenum">
              <a:rPr lang="bg-BG" smtClean="0"/>
              <a:pPr>
                <a:defRPr/>
              </a:pPr>
              <a:t>3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0223310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D2C521-887A-4109-AF62-CF65247C748F}" type="slidenum">
              <a:rPr lang="bg-BG" smtClean="0"/>
              <a:pPr>
                <a:defRPr/>
              </a:pPr>
              <a:t>4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0223310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D2C521-887A-4109-AF62-CF65247C748F}" type="slidenum">
              <a:rPr lang="bg-BG" smtClean="0"/>
              <a:pPr>
                <a:defRPr/>
              </a:pPr>
              <a:t>5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0223310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icture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4" descr="Picture4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95"/>
          <a:stretch>
            <a:fillRect/>
          </a:stretch>
        </p:blipFill>
        <p:spPr bwMode="auto">
          <a:xfrm>
            <a:off x="0" y="1268413"/>
            <a:ext cx="9144000" cy="558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50886958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bg-BG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61435617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763729676"/>
      </p:ext>
    </p:extLst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058302824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DFC6D9-2237-4C64-8414-082503BBA4A5}" type="datetimeFigureOut">
              <a:rPr lang="bg-BG"/>
              <a:pPr>
                <a:defRPr/>
              </a:pPr>
              <a:t>22.1.2015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96F017-680E-45EC-9038-1C90CE0BE477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961706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1EE0C7-C549-4B8E-9D89-51ADE33140FD}" type="datetimeFigureOut">
              <a:rPr lang="bg-BG"/>
              <a:pPr>
                <a:defRPr/>
              </a:pPr>
              <a:t>22.1.2015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BF09A5-3514-41CA-B159-827BF9A7A29E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821528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57B6BE-0286-4686-B0CA-CC7B79E100D8}" type="datetimeFigureOut">
              <a:rPr lang="bg-BG"/>
              <a:pPr>
                <a:defRPr/>
              </a:pPr>
              <a:t>22.1.2015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8EE3AD-2FCC-40DC-8D68-A2C88F2CA5FA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759580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562DB6-9D61-48FC-8488-25266B28B5D1}" type="datetimeFigureOut">
              <a:rPr lang="bg-BG"/>
              <a:pPr>
                <a:defRPr/>
              </a:pPr>
              <a:t>22.1.2015 г.</a:t>
            </a:fld>
            <a:endParaRPr lang="bg-BG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75BEE9-8230-4373-97E8-1A723656B7F2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42395215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3BCB76-5CE2-4B56-BBAB-8CC65BFED776}" type="datetimeFigureOut">
              <a:rPr lang="bg-BG"/>
              <a:pPr>
                <a:defRPr/>
              </a:pPr>
              <a:t>22.1.2015 г.</a:t>
            </a:fld>
            <a:endParaRPr lang="bg-BG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ED9CF8-1051-4D8B-9F80-DF88AA2619B8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69131416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79283C-43F8-44B6-B8CB-DF3C9DD1B7A2}" type="datetimeFigureOut">
              <a:rPr lang="bg-BG"/>
              <a:pPr>
                <a:defRPr/>
              </a:pPr>
              <a:t>22.1.2015 г.</a:t>
            </a:fld>
            <a:endParaRPr lang="bg-BG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D77D0B-2DE3-4237-AE5A-DC52AA880DB2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60834590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829EB5-B4A3-48A6-A38A-97EF0A95202F}" type="datetimeFigureOut">
              <a:rPr lang="bg-BG"/>
              <a:pPr>
                <a:defRPr/>
              </a:pPr>
              <a:t>22.1.2015 г.</a:t>
            </a:fld>
            <a:endParaRPr lang="bg-BG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FA04D0-6511-4E7D-86C2-BC67EB5B11B1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1602222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72321003"/>
      </p:ext>
    </p:extLst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0F8172-4415-4B4F-B314-733F5E7405DD}" type="datetimeFigureOut">
              <a:rPr lang="bg-BG"/>
              <a:pPr>
                <a:defRPr/>
              </a:pPr>
              <a:t>22.1.2015 г.</a:t>
            </a:fld>
            <a:endParaRPr lang="bg-BG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7B88A2-2A16-4710-84C2-E8A4128034CF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33351546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bg-BG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1BA4FD-9025-44AD-8AC1-12485459006A}" type="datetimeFigureOut">
              <a:rPr lang="bg-BG"/>
              <a:pPr>
                <a:defRPr/>
              </a:pPr>
              <a:t>22.1.2015 г.</a:t>
            </a:fld>
            <a:endParaRPr lang="bg-BG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2CE20-CF17-491E-B6D1-270214D3D266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54457765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109DB-8F33-4C7E-B451-77EA88080445}" type="datetimeFigureOut">
              <a:rPr lang="bg-BG"/>
              <a:pPr>
                <a:defRPr/>
              </a:pPr>
              <a:t>22.1.2015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AF7EBE-61D1-41DA-A7C8-1C03F9E00549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77796447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321825-1F0A-43C8-AA43-6355B424A3BF}" type="datetimeFigureOut">
              <a:rPr lang="bg-BG"/>
              <a:pPr>
                <a:defRPr/>
              </a:pPr>
              <a:t>22.1.2015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B1CC0C-24BD-4519-B7D1-AE2277633918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41986918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08506F-CD23-47AD-AA39-1E1A0D27F537}" type="datetimeFigureOut">
              <a:rPr lang="bg-BG"/>
              <a:pPr>
                <a:defRPr/>
              </a:pPr>
              <a:t>22.1.2015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AF01F6-6151-4BD1-B33D-6F40EF002B1A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3517523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5E379A-3C6E-4B39-89A8-15E8CBA40767}" type="datetimeFigureOut">
              <a:rPr lang="bg-BG"/>
              <a:pPr>
                <a:defRPr/>
              </a:pPr>
              <a:t>22.1.2015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56D26C-E18B-4721-8DD4-FC756CA13F65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61770905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E648BF-F55D-4871-8779-EEAA37838B6D}" type="datetimeFigureOut">
              <a:rPr lang="bg-BG"/>
              <a:pPr>
                <a:defRPr/>
              </a:pPr>
              <a:t>22.1.2015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B32C1B-33E2-4BC2-B544-B22883666EFB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7240962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5E709F-C692-4249-A5C5-2BEB7E0786BD}" type="datetimeFigureOut">
              <a:rPr lang="bg-BG"/>
              <a:pPr>
                <a:defRPr/>
              </a:pPr>
              <a:t>22.1.2015 г.</a:t>
            </a:fld>
            <a:endParaRPr lang="bg-BG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6C4611-7679-4024-A436-6A893391F0AE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27616963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E488BF-FE98-428E-ACF0-248ABF998525}" type="datetimeFigureOut">
              <a:rPr lang="bg-BG"/>
              <a:pPr>
                <a:defRPr/>
              </a:pPr>
              <a:t>22.1.2015 г.</a:t>
            </a:fld>
            <a:endParaRPr lang="bg-BG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DFF357-3675-483F-B4E9-081ABB7A07C0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20652149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C746DE-5977-461C-8F11-01DF7C47DB64}" type="datetimeFigureOut">
              <a:rPr lang="bg-BG"/>
              <a:pPr>
                <a:defRPr/>
              </a:pPr>
              <a:t>22.1.2015 г.</a:t>
            </a:fld>
            <a:endParaRPr lang="bg-BG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065112-FB89-48CA-B1B4-7AB1AFA4377B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8072442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r>
              <a:rPr lang="en-US" dirty="0" smtClean="0"/>
              <a:t>Click to edit Master title style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484784"/>
            <a:ext cx="8784976" cy="5112568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lang="en-US" sz="24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914400" indent="-39687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lang="en-US" sz="2200" dirty="0" smtClean="0">
                <a:solidFill>
                  <a:schemeClr val="bg1"/>
                </a:solidFill>
                <a:latin typeface="+mn-lt"/>
              </a:defRPr>
            </a:lvl2pPr>
            <a:lvl3pPr marL="396875" indent="-39687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80000"/>
              <a:defRPr sz="2200"/>
            </a:lvl3pPr>
            <a:lvl4pPr marL="1080000" indent="-396875" algn="l" defTabSz="1080000" rt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SzPct val="80000"/>
              <a:buFont typeface="Arial" pitchFamily="34" charset="0"/>
              <a:buChar char="•"/>
              <a:defRPr lang="en-US" sz="2200" dirty="0" smtClean="0">
                <a:solidFill>
                  <a:schemeClr val="bg1"/>
                </a:solidFill>
                <a:latin typeface="+mn-lt"/>
              </a:defRPr>
            </a:lvl4pPr>
            <a:lvl5pPr defTabSz="10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marL="914400" lvl="1" indent="-396875" algn="l" defTabSz="912813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dirty="0" smtClean="0"/>
              <a:t>Second level</a:t>
            </a:r>
          </a:p>
          <a:p>
            <a:pPr marL="914400" lvl="1" indent="-396875" algn="l" defTabSz="912813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dirty="0" smtClean="0"/>
              <a:t>Third level</a:t>
            </a:r>
          </a:p>
          <a:p>
            <a:pPr lvl="2"/>
            <a:r>
              <a:rPr lang="en-US" dirty="0" smtClean="0"/>
              <a:t>Fourth level</a:t>
            </a:r>
          </a:p>
          <a:p>
            <a:pPr lvl="3"/>
            <a:r>
              <a:rPr lang="en-US" dirty="0" smtClean="0"/>
              <a:t>Fifth level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2933991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17B250-F393-4413-B1EE-C51F30DC0C61}" type="datetimeFigureOut">
              <a:rPr lang="bg-BG"/>
              <a:pPr>
                <a:defRPr/>
              </a:pPr>
              <a:t>22.1.2015 г.</a:t>
            </a:fld>
            <a:endParaRPr lang="bg-BG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84ACBC-D84E-4B73-BFFC-A41B3515ED59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40834375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444D32-7D10-4972-9582-D0B95339C060}" type="datetimeFigureOut">
              <a:rPr lang="bg-BG"/>
              <a:pPr>
                <a:defRPr/>
              </a:pPr>
              <a:t>22.1.2015 г.</a:t>
            </a:fld>
            <a:endParaRPr lang="bg-BG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C3B166-DFAB-46FF-8BEE-AF82DF1570FD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64200914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bg-BG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8C33A9-EA1A-4C4E-B817-4D8149FBAD72}" type="datetimeFigureOut">
              <a:rPr lang="bg-BG"/>
              <a:pPr>
                <a:defRPr/>
              </a:pPr>
              <a:t>22.1.2015 г.</a:t>
            </a:fld>
            <a:endParaRPr lang="bg-BG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443041-CEB2-4AF7-8B4B-8BDFDB00DBAE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60850962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1FA8BE-AC10-4B48-A058-351CEAD20BAA}" type="datetimeFigureOut">
              <a:rPr lang="bg-BG"/>
              <a:pPr>
                <a:defRPr/>
              </a:pPr>
              <a:t>22.1.2015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AECB51-EA1E-4A32-A7CD-AD4DE49D1F51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47910799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3DF30F-0974-4A9C-940A-C0F8DC09D84F}" type="datetimeFigureOut">
              <a:rPr lang="bg-BG"/>
              <a:pPr>
                <a:defRPr/>
              </a:pPr>
              <a:t>22.1.2015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22FB79-3880-4DD1-ACF9-752B69B5B676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7868664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MF-logo-bjalo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5995988"/>
            <a:ext cx="863600" cy="86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11"/>
          <p:cNvSpPr txBox="1">
            <a:spLocks noChangeArrowheads="1"/>
          </p:cNvSpPr>
          <p:nvPr userDrawn="1"/>
        </p:nvSpPr>
        <p:spPr bwMode="auto">
          <a:xfrm>
            <a:off x="539750" y="5734050"/>
            <a:ext cx="338296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bg-BG" smtClean="0">
                <a:solidFill>
                  <a:srgbClr val="FFFFFF"/>
                </a:solidFill>
              </a:rPr>
              <a:t>Министерство на финансите</a:t>
            </a:r>
          </a:p>
        </p:txBody>
      </p:sp>
      <p:sp>
        <p:nvSpPr>
          <p:cNvPr id="153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bg-BG" noProof="0" smtClean="0"/>
              <a:t>Click to edit Master title style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bg-BG" noProof="0" smtClean="0"/>
              <a:t>Click to edit Master subtitle style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>
              <a:solidFill>
                <a:srgbClr val="000000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7037F6-5457-438C-A778-7131EA85D37B}" type="slidenum">
              <a:rPr lang="bg-BG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bg-BG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287033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A1DDDF-257C-44B5-8956-DD4833BBCF20}" type="slidenum">
              <a:rPr lang="bg-BG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bg-BG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048833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04F69B-6015-48AA-9C42-AE8907D2839D}" type="slidenum">
              <a:rPr lang="bg-BG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bg-BG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769612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1268413"/>
            <a:ext cx="40386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9313" y="1268413"/>
            <a:ext cx="40386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C09A47-6458-476E-A540-8EB087D7808A}" type="slidenum">
              <a:rPr lang="bg-BG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bg-BG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775870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4F67DD-9030-4FD5-B443-606A816F0C60}" type="slidenum">
              <a:rPr lang="bg-BG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bg-BG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65289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87929413"/>
      </p:ext>
    </p:extLst>
  </p:cSld>
  <p:clrMapOvr>
    <a:masterClrMapping/>
  </p:clrMapOvr>
  <p:transition>
    <p:fad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0BE53A-F323-488B-8B78-89B304B09E09}" type="slidenum">
              <a:rPr lang="bg-BG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bg-BG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246682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701C8B-37AE-4679-B479-63B0E05497CE}" type="slidenum">
              <a:rPr lang="bg-BG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bg-BG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8716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67043C-2ACA-4410-8B24-1A75E7A9886F}" type="slidenum">
              <a:rPr lang="bg-BG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bg-BG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649329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bg-BG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D88C6B-8B00-4A20-95EF-1E735B9F2651}" type="slidenum">
              <a:rPr lang="bg-BG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bg-BG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482910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AA229E-C458-408B-9B76-57528F7063BD}" type="slidenum">
              <a:rPr lang="bg-BG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bg-BG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946024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1613" y="58738"/>
            <a:ext cx="2146300" cy="573563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7950" y="58738"/>
            <a:ext cx="6291263" cy="57356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B382DD-9538-49B2-9477-7A82F3FB6E8B}" type="slidenum">
              <a:rPr lang="bg-BG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bg-BG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770952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950" y="58738"/>
            <a:ext cx="7283450" cy="7778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68313" y="1268413"/>
            <a:ext cx="8229600" cy="4525962"/>
          </a:xfrm>
        </p:spPr>
        <p:txBody>
          <a:bodyPr/>
          <a:lstStyle/>
          <a:p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CB91E0C-16A2-415A-9160-95DE9BAC9C05}" type="slidenum">
              <a:rPr lang="bg-BG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bg-BG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66895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832449583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505738047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847175349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2033178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96792917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slideLayout" Target="../slideLayouts/slideLayout46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5" Type="http://schemas.openxmlformats.org/officeDocument/2006/relationships/image" Target="../media/image7.jpeg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Relationship Id="rId14" Type="http://schemas.openxmlformats.org/officeDocument/2006/relationships/image" Target="../media/image6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dk2" tx1="lt1" bg2="dk1" tx2="lt2" accent1="accent1" accent2="accent2" accent3="accent3" accent4="accent4" accent5="accent5" accent6="accent6" hlink="hlink" folHlink="folHlink"/>
  <p:sldLayoutIdLst>
    <p:sldLayoutId id="2147483780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  <p:sldLayoutId id="2147483757" r:id="rId12"/>
  </p:sldLayoutIdLst>
  <p:transition>
    <p:fade/>
  </p:transition>
  <p:hf hdr="0" ftr="0" dt="0"/>
  <p:txStyles>
    <p:titleStyle>
      <a:lvl1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+mj-lt"/>
          <a:ea typeface="+mj-ea"/>
          <a:cs typeface="+mj-cs"/>
        </a:defRPr>
      </a:lvl1pPr>
      <a:lvl2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2pPr>
      <a:lvl3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3pPr>
      <a:lvl4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4pPr>
      <a:lvl5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5pPr>
      <a:lvl6pPr marL="4572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6pPr>
      <a:lvl7pPr marL="9144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7pPr>
      <a:lvl8pPr marL="13716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8pPr>
      <a:lvl9pPr marL="18288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9pPr>
    </p:titleStyle>
    <p:bodyStyle>
      <a:lvl1pPr marL="396875" indent="-3968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5"/>
        </a:buBlip>
        <a:defRPr sz="3200">
          <a:solidFill>
            <a:schemeClr val="bg1"/>
          </a:solidFill>
          <a:latin typeface="+mn-lt"/>
          <a:ea typeface="+mn-ea"/>
          <a:cs typeface="+mn-cs"/>
        </a:defRPr>
      </a:lvl1pPr>
      <a:lvl2pPr marL="914400" indent="-3968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6"/>
        </a:buBlip>
        <a:defRPr sz="2800">
          <a:solidFill>
            <a:schemeClr val="bg1"/>
          </a:solidFill>
          <a:latin typeface="+mn-lt"/>
        </a:defRPr>
      </a:lvl2pPr>
      <a:lvl3pPr marL="1258888" indent="-344488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6"/>
        </a:buBlip>
        <a:defRPr sz="2400">
          <a:solidFill>
            <a:schemeClr val="bg1"/>
          </a:solidFill>
          <a:latin typeface="+mn-lt"/>
        </a:defRPr>
      </a:lvl3pPr>
      <a:lvl4pPr marL="1604963" indent="-3460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6"/>
        </a:buBlip>
        <a:defRPr sz="2400">
          <a:solidFill>
            <a:schemeClr val="bg1"/>
          </a:solidFill>
          <a:latin typeface="+mn-lt"/>
        </a:defRPr>
      </a:lvl4pPr>
      <a:lvl5pPr marL="1941513" indent="-3365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6"/>
        </a:buBlip>
        <a:defRPr sz="2400">
          <a:solidFill>
            <a:schemeClr val="bg1"/>
          </a:solidFill>
          <a:latin typeface="+mn-lt"/>
        </a:defRPr>
      </a:lvl5pPr>
      <a:lvl6pPr marL="2398713" indent="-336550" algn="l" defTabSz="912813" rtl="0" fontAlgn="base">
        <a:lnSpc>
          <a:spcPct val="90000"/>
        </a:lnSpc>
        <a:spcBef>
          <a:spcPct val="20000"/>
        </a:spcBef>
        <a:spcAft>
          <a:spcPct val="0"/>
        </a:spcAft>
        <a:buBlip>
          <a:blip r:embed="rId16"/>
        </a:buBlip>
        <a:defRPr sz="2400">
          <a:solidFill>
            <a:schemeClr val="bg1"/>
          </a:solidFill>
          <a:latin typeface="+mn-lt"/>
        </a:defRPr>
      </a:lvl6pPr>
      <a:lvl7pPr marL="2855913" indent="-336550" algn="l" defTabSz="912813" rtl="0" fontAlgn="base">
        <a:lnSpc>
          <a:spcPct val="90000"/>
        </a:lnSpc>
        <a:spcBef>
          <a:spcPct val="20000"/>
        </a:spcBef>
        <a:spcAft>
          <a:spcPct val="0"/>
        </a:spcAft>
        <a:buBlip>
          <a:blip r:embed="rId16"/>
        </a:buBlip>
        <a:defRPr sz="2400">
          <a:solidFill>
            <a:schemeClr val="bg1"/>
          </a:solidFill>
          <a:latin typeface="+mn-lt"/>
        </a:defRPr>
      </a:lvl7pPr>
      <a:lvl8pPr marL="3313113" indent="-336550" algn="l" defTabSz="912813" rtl="0" fontAlgn="base">
        <a:lnSpc>
          <a:spcPct val="90000"/>
        </a:lnSpc>
        <a:spcBef>
          <a:spcPct val="20000"/>
        </a:spcBef>
        <a:spcAft>
          <a:spcPct val="0"/>
        </a:spcAft>
        <a:buBlip>
          <a:blip r:embed="rId16"/>
        </a:buBlip>
        <a:defRPr sz="2400">
          <a:solidFill>
            <a:schemeClr val="bg1"/>
          </a:solidFill>
          <a:latin typeface="+mn-lt"/>
        </a:defRPr>
      </a:lvl8pPr>
      <a:lvl9pPr marL="3770313" indent="-336550" algn="l" defTabSz="912813" rtl="0" fontAlgn="base">
        <a:lnSpc>
          <a:spcPct val="90000"/>
        </a:lnSpc>
        <a:spcBef>
          <a:spcPct val="20000"/>
        </a:spcBef>
        <a:spcAft>
          <a:spcPct val="0"/>
        </a:spcAft>
        <a:buBlip>
          <a:blip r:embed="rId16"/>
        </a:buBlip>
        <a:defRPr sz="2400">
          <a:solidFill>
            <a:schemeClr val="bg1"/>
          </a:solidFill>
          <a:latin typeface="+mn-lt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bg-BG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174C33B8-8F90-4F1D-8FDE-3EFA0C43401B}" type="datetimeFigureOut">
              <a:rPr lang="bg-BG"/>
              <a:pPr>
                <a:defRPr/>
              </a:pPr>
              <a:t>22.1.2015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3B43833B-40B4-4790-BF71-0BF0DE6402CB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8" r:id="rId1"/>
    <p:sldLayoutId id="2147483759" r:id="rId2"/>
    <p:sldLayoutId id="2147483760" r:id="rId3"/>
    <p:sldLayoutId id="2147483761" r:id="rId4"/>
    <p:sldLayoutId id="2147483762" r:id="rId5"/>
    <p:sldLayoutId id="2147483763" r:id="rId6"/>
    <p:sldLayoutId id="2147483764" r:id="rId7"/>
    <p:sldLayoutId id="2147483765" r:id="rId8"/>
    <p:sldLayoutId id="2147483766" r:id="rId9"/>
    <p:sldLayoutId id="2147483767" r:id="rId10"/>
    <p:sldLayoutId id="2147483768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bg-BG" smtClean="0"/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F249F683-8727-4A60-A3FF-57D560FF4ED7}" type="datetimeFigureOut">
              <a:rPr lang="bg-BG"/>
              <a:pPr>
                <a:defRPr/>
              </a:pPr>
              <a:t>22.1.2015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F7A244FA-4D58-4D3D-81DF-58C198D8E83F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07950" y="58738"/>
            <a:ext cx="7283450" cy="77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bg-BG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268413"/>
            <a:ext cx="8229600" cy="4525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bg-BG" smtClean="0"/>
              <a:t>Click to edit Master text styles</a:t>
            </a:r>
          </a:p>
          <a:p>
            <a:pPr lvl="1"/>
            <a:r>
              <a:rPr lang="bg-BG" smtClean="0"/>
              <a:t>Second level</a:t>
            </a:r>
          </a:p>
          <a:p>
            <a:pPr lvl="2"/>
            <a:r>
              <a:rPr lang="bg-BG" smtClean="0"/>
              <a:t>Third level</a:t>
            </a:r>
          </a:p>
          <a:p>
            <a:pPr lvl="3"/>
            <a:r>
              <a:rPr lang="bg-BG" smtClean="0"/>
              <a:t>Fourth level</a:t>
            </a:r>
          </a:p>
          <a:p>
            <a:pPr lvl="4"/>
            <a:r>
              <a:rPr lang="bg-BG" smtClean="0"/>
              <a:t>Fifth level</a:t>
            </a:r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bg-BG">
              <a:solidFill>
                <a:srgbClr val="000000"/>
              </a:solidFill>
            </a:endParaRPr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bg-BG">
              <a:solidFill>
                <a:srgbClr val="000000"/>
              </a:solidFill>
            </a:endParaRP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8289C043-C436-463D-8E72-6D9690012439}" type="slidenum">
              <a:rPr lang="bg-BG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bg-BG">
              <a:solidFill>
                <a:srgbClr val="000000"/>
              </a:solidFill>
            </a:endParaRPr>
          </a:p>
        </p:txBody>
      </p:sp>
      <p:pic>
        <p:nvPicPr>
          <p:cNvPr id="1031" name="Picture 7" descr="MF-logo-bjalo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5995988"/>
            <a:ext cx="863600" cy="86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908050"/>
          </a:xfrm>
          <a:prstGeom prst="rect">
            <a:avLst/>
          </a:prstGeom>
          <a:solidFill>
            <a:srgbClr val="00002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 smtClean="0">
              <a:solidFill>
                <a:srgbClr val="000000"/>
              </a:solidFill>
            </a:endParaRPr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908050"/>
            <a:ext cx="9144000" cy="73025"/>
          </a:xfrm>
          <a:prstGeom prst="rect">
            <a:avLst/>
          </a:prstGeom>
          <a:solidFill>
            <a:srgbClr val="FFCC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 smtClean="0">
              <a:solidFill>
                <a:srgbClr val="000000"/>
              </a:solidFill>
            </a:endParaRPr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6569075"/>
            <a:ext cx="9144000" cy="288925"/>
          </a:xfrm>
          <a:prstGeom prst="rect">
            <a:avLst/>
          </a:prstGeom>
          <a:solidFill>
            <a:srgbClr val="00002E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 smtClean="0">
              <a:solidFill>
                <a:srgbClr val="000000"/>
              </a:solidFill>
            </a:endParaRPr>
          </a:p>
        </p:txBody>
      </p:sp>
      <p:sp>
        <p:nvSpPr>
          <p:cNvPr id="1035" name="Text Box 11"/>
          <p:cNvSpPr txBox="1">
            <a:spLocks noChangeArrowheads="1"/>
          </p:cNvSpPr>
          <p:nvPr/>
        </p:nvSpPr>
        <p:spPr bwMode="auto">
          <a:xfrm>
            <a:off x="539750" y="5734050"/>
            <a:ext cx="338296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bg-BG" smtClean="0">
                <a:solidFill>
                  <a:srgbClr val="FFFFFF"/>
                </a:solidFill>
              </a:rPr>
              <a:t>Министерство на финансите</a:t>
            </a:r>
          </a:p>
        </p:txBody>
      </p:sp>
      <p:pic>
        <p:nvPicPr>
          <p:cNvPr id="1036" name="Picture 12" descr="Logo NSRF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750" y="0"/>
            <a:ext cx="1619250" cy="88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89224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2" r:id="rId1"/>
    <p:sldLayoutId id="2147483783" r:id="rId2"/>
    <p:sldLayoutId id="2147483784" r:id="rId3"/>
    <p:sldLayoutId id="2147483785" r:id="rId4"/>
    <p:sldLayoutId id="2147483786" r:id="rId5"/>
    <p:sldLayoutId id="2147483787" r:id="rId6"/>
    <p:sldLayoutId id="2147483788" r:id="rId7"/>
    <p:sldLayoutId id="2147483789" r:id="rId8"/>
    <p:sldLayoutId id="2147483790" r:id="rId9"/>
    <p:sldLayoutId id="2147483791" r:id="rId10"/>
    <p:sldLayoutId id="2147483792" r:id="rId11"/>
    <p:sldLayoutId id="2147483793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FFD319"/>
        </a:buClr>
        <a:buSzPct val="150000"/>
        <a:buFont typeface="Wingdings" pitchFamily="2" charset="2"/>
        <a:buChar char="«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005C"/>
        </a:buClr>
        <a:buFont typeface="Wingdings" pitchFamily="2" charset="2"/>
        <a:buChar char="«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2"/>
          <p:cNvSpPr>
            <a:spLocks/>
          </p:cNvSpPr>
          <p:nvPr/>
        </p:nvSpPr>
        <p:spPr bwMode="auto">
          <a:xfrm>
            <a:off x="38100" y="4953000"/>
            <a:ext cx="9067800" cy="1772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 defTabSz="912813" eaLnBrk="0" hangingPunct="0">
              <a:lnSpc>
                <a:spcPct val="90000"/>
              </a:lnSpc>
            </a:pPr>
            <a:endParaRPr lang="bg-BG" sz="2400" i="1" dirty="0" smtClean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 defTabSz="912813" eaLnBrk="0" hangingPunct="0">
              <a:lnSpc>
                <a:spcPct val="90000"/>
              </a:lnSpc>
            </a:pPr>
            <a:endParaRPr lang="bg-BG" sz="2000" i="1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 defTabSz="912813" eaLnBrk="0" hangingPunct="0">
              <a:lnSpc>
                <a:spcPct val="90000"/>
              </a:lnSpc>
            </a:pPr>
            <a:r>
              <a:rPr lang="bg-BG" sz="2000" i="1" dirty="0" smtClean="0">
                <a:solidFill>
                  <a:srgbClr val="FF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Презентиращ: Елена Тодорова</a:t>
            </a:r>
          </a:p>
          <a:p>
            <a:pPr algn="r" defTabSz="912813" eaLnBrk="0" hangingPunct="0">
              <a:lnSpc>
                <a:spcPct val="90000"/>
              </a:lnSpc>
            </a:pPr>
            <a:r>
              <a:rPr lang="bg-BG" sz="2000" i="1" dirty="0" smtClean="0">
                <a:solidFill>
                  <a:srgbClr val="FF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Координатор проект</a:t>
            </a:r>
            <a:endParaRPr lang="en-US" sz="2000" i="1" dirty="0" smtClean="0">
              <a:solidFill>
                <a:srgbClr val="FFFF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r" defTabSz="912813" eaLnBrk="0" hangingPunct="0">
              <a:lnSpc>
                <a:spcPct val="90000"/>
              </a:lnSpc>
            </a:pPr>
            <a:r>
              <a:rPr lang="bg-BG" sz="2000" i="1" dirty="0" smtClean="0">
                <a:solidFill>
                  <a:srgbClr val="FF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„Географика“ ООД</a:t>
            </a:r>
          </a:p>
          <a:p>
            <a:pPr algn="r" defTabSz="912813" eaLnBrk="0" hangingPunct="0">
              <a:lnSpc>
                <a:spcPct val="90000"/>
              </a:lnSpc>
            </a:pPr>
            <a:endParaRPr lang="bg-BG" sz="2400" i="1" dirty="0">
              <a:solidFill>
                <a:srgbClr val="FFFF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Subtitle 2"/>
          <p:cNvSpPr>
            <a:spLocks/>
          </p:cNvSpPr>
          <p:nvPr/>
        </p:nvSpPr>
        <p:spPr bwMode="auto">
          <a:xfrm>
            <a:off x="530431" y="2971800"/>
            <a:ext cx="8150474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bg-BG" sz="2800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Последваща </a:t>
            </a:r>
            <a:r>
              <a:rPr lang="bg-BG" sz="28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оценка на Регионален план за развитие на Северен централен район </a:t>
            </a:r>
            <a:r>
              <a:rPr lang="bg-BG" sz="2800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за </a:t>
            </a:r>
            <a:r>
              <a:rPr lang="bg-BG" sz="28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периода 2007-2013 г.</a:t>
            </a:r>
            <a:endParaRPr lang="bg-B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bg-BG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bg-BG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8727780"/>
              </p:ext>
            </p:extLst>
          </p:nvPr>
        </p:nvGraphicFramePr>
        <p:xfrm>
          <a:off x="0" y="1276845"/>
          <a:ext cx="9144000" cy="1353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0"/>
              </a:tblGrid>
              <a:tr h="932955">
                <a:tc>
                  <a:txBody>
                    <a:bodyPr/>
                    <a:lstStyle/>
                    <a:p>
                      <a:pPr lvl="0" algn="r" defTabSz="912813" eaLnBrk="0" hangingPunct="0">
                        <a:lnSpc>
                          <a:spcPct val="90000"/>
                        </a:lnSpc>
                      </a:pPr>
                      <a:r>
                        <a:rPr lang="bg-BG" i="1" baseline="0" dirty="0" smtClean="0">
                          <a:solidFill>
                            <a:schemeClr val="bg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Съвет по регионална политика към министъра на регионалното развитие и благоустройството</a:t>
                      </a:r>
                    </a:p>
                    <a:p>
                      <a:pPr lvl="0" algn="r" defTabSz="912813" eaLnBrk="0" hangingPunct="0">
                        <a:lnSpc>
                          <a:spcPct val="90000"/>
                        </a:lnSpc>
                      </a:pPr>
                      <a:r>
                        <a:rPr lang="bg-BG" i="1" baseline="0" dirty="0" smtClean="0">
                          <a:solidFill>
                            <a:schemeClr val="bg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гр. София</a:t>
                      </a:r>
                    </a:p>
                    <a:p>
                      <a:pPr lvl="0" algn="r" defTabSz="912813" eaLnBrk="0" hangingPunct="0">
                        <a:lnSpc>
                          <a:spcPct val="90000"/>
                        </a:lnSpc>
                      </a:pPr>
                      <a:r>
                        <a:rPr lang="bg-BG" i="1" baseline="0" dirty="0" smtClean="0">
                          <a:solidFill>
                            <a:schemeClr val="bg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26.01.2015 г.</a:t>
                      </a:r>
                      <a:endParaRPr lang="bg-BG" i="1" dirty="0" smtClean="0">
                        <a:solidFill>
                          <a:schemeClr val="bg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bg-BG" dirty="0" smtClean="0">
                        <a:solidFill>
                          <a:schemeClr val="tx2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  <p:pic>
        <p:nvPicPr>
          <p:cNvPr id="13" name="Picture 2" descr="gis and spatial solution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51109"/>
            <a:ext cx="2275114" cy="612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ectangle 1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bg-BG" dirty="0"/>
          </a:p>
        </p:txBody>
      </p:sp>
      <p:sp>
        <p:nvSpPr>
          <p:cNvPr id="16" name="Rectangle 16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bg-BG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bg-BG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endParaRPr kumimoji="0" lang="bg-BG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17"/>
          <p:cNvSpPr>
            <a:spLocks noChangeArrowheads="1"/>
          </p:cNvSpPr>
          <p:nvPr/>
        </p:nvSpPr>
        <p:spPr bwMode="auto">
          <a:xfrm>
            <a:off x="0" y="1133475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28725" algn="l"/>
              </a:tabLst>
            </a:pPr>
            <a:endParaRPr kumimoji="0" lang="bg-BG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09600" y="2819400"/>
            <a:ext cx="8229600" cy="1143000"/>
          </a:xfrm>
        </p:spPr>
        <p:txBody>
          <a:bodyPr/>
          <a:lstStyle/>
          <a:p>
            <a:pPr algn="ctr"/>
            <a:r>
              <a:rPr lang="bg-BG" sz="3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Благодаря за вниманието!</a:t>
            </a:r>
          </a:p>
        </p:txBody>
      </p:sp>
    </p:spTree>
    <p:extLst>
      <p:ext uri="{BB962C8B-B14F-4D97-AF65-F5344CB8AC3E}">
        <p14:creationId xmlns:p14="http://schemas.microsoft.com/office/powerpoint/2010/main" val="37550883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76200"/>
            <a:ext cx="8991600" cy="533400"/>
          </a:xfrm>
        </p:spPr>
        <p:txBody>
          <a:bodyPr/>
          <a:lstStyle/>
          <a:p>
            <a:pPr algn="ctr"/>
            <a:r>
              <a:rPr lang="bg-BG" sz="2400" b="1" dirty="0" smtClean="0">
                <a:solidFill>
                  <a:srgbClr val="DFF2F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smtClean="0">
                <a:solidFill>
                  <a:srgbClr val="DFF2F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АНАЛИЗ НА ОБЩОТО ВЪЗДЕЙСТВИЕ ВЪРХУ ТЕРИТОРИЯТА НА СЦР</a:t>
            </a:r>
            <a:r>
              <a:rPr lang="bg-BG" sz="2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bg-BG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bg-BG" dirty="0"/>
              <a:t/>
            </a:r>
            <a:br>
              <a:rPr lang="bg-BG" dirty="0"/>
            </a:br>
            <a:endParaRPr lang="bg-B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0" y="1295400"/>
            <a:ext cx="9144000" cy="5715000"/>
          </a:xfrm>
        </p:spPr>
        <p:txBody>
          <a:bodyPr/>
          <a:lstStyle/>
          <a:p>
            <a:pPr marL="0" lvl="0" indent="0" algn="just">
              <a:lnSpc>
                <a:spcPct val="150000"/>
              </a:lnSpc>
              <a:spcBef>
                <a:spcPts val="600"/>
              </a:spcBef>
              <a:buNone/>
            </a:pPr>
            <a:r>
              <a:rPr lang="bg-BG" sz="1800" b="1" dirty="0">
                <a:solidFill>
                  <a:srgbClr val="0070C0"/>
                </a:solidFill>
                <a:latin typeface="Times New Roman"/>
                <a:ea typeface="Calibri"/>
              </a:rPr>
              <a:t>Демографски промени</a:t>
            </a:r>
            <a:r>
              <a:rPr lang="bg-BG" sz="1800" b="1" dirty="0" smtClean="0">
                <a:solidFill>
                  <a:srgbClr val="0070C0"/>
                </a:solidFill>
                <a:latin typeface="Times New Roman"/>
                <a:ea typeface="Calibri"/>
              </a:rPr>
              <a:t>:</a:t>
            </a:r>
            <a:r>
              <a:rPr lang="en-US" sz="1800" b="1" dirty="0" smtClean="0">
                <a:solidFill>
                  <a:srgbClr val="0070C0"/>
                </a:solidFill>
                <a:latin typeface="Times New Roman"/>
                <a:ea typeface="Calibri"/>
              </a:rPr>
              <a:t> </a:t>
            </a:r>
            <a:r>
              <a:rPr lang="ru-RU" sz="1800" dirty="0" err="1" smtClean="0">
                <a:solidFill>
                  <a:schemeClr val="bg2"/>
                </a:solidFill>
                <a:latin typeface="Times New Roman"/>
                <a:ea typeface="Calibri"/>
              </a:rPr>
              <a:t>намаляване</a:t>
            </a:r>
            <a:r>
              <a:rPr lang="ru-RU" sz="1800" dirty="0" smtClean="0">
                <a:solidFill>
                  <a:schemeClr val="bg2"/>
                </a:solidFill>
                <a:latin typeface="Times New Roman"/>
                <a:ea typeface="Calibri"/>
              </a:rPr>
              <a:t> </a:t>
            </a:r>
            <a:r>
              <a:rPr lang="ru-RU" sz="1800" dirty="0" err="1" smtClean="0">
                <a:solidFill>
                  <a:schemeClr val="bg2"/>
                </a:solidFill>
                <a:latin typeface="Times New Roman"/>
                <a:ea typeface="Calibri"/>
              </a:rPr>
              <a:t>броя</a:t>
            </a:r>
            <a:r>
              <a:rPr lang="ru-RU" sz="1800" dirty="0" smtClean="0">
                <a:solidFill>
                  <a:schemeClr val="bg2"/>
                </a:solidFill>
                <a:latin typeface="Times New Roman"/>
                <a:ea typeface="Calibri"/>
              </a:rPr>
              <a:t> на </a:t>
            </a:r>
            <a:r>
              <a:rPr lang="ru-RU" sz="1800" dirty="0" err="1" smtClean="0">
                <a:solidFill>
                  <a:schemeClr val="bg2"/>
                </a:solidFill>
                <a:latin typeface="Times New Roman"/>
                <a:ea typeface="Calibri"/>
              </a:rPr>
              <a:t>населението</a:t>
            </a:r>
            <a:r>
              <a:rPr lang="ru-RU" sz="1800" dirty="0" smtClean="0">
                <a:solidFill>
                  <a:schemeClr val="bg2"/>
                </a:solidFill>
                <a:latin typeface="Times New Roman"/>
                <a:ea typeface="Calibri"/>
              </a:rPr>
              <a:t>, </a:t>
            </a:r>
            <a:r>
              <a:rPr lang="ru-RU" sz="1800" dirty="0" err="1" smtClean="0">
                <a:solidFill>
                  <a:schemeClr val="bg2"/>
                </a:solidFill>
                <a:latin typeface="Times New Roman"/>
                <a:ea typeface="Calibri"/>
              </a:rPr>
              <a:t>натрупване</a:t>
            </a:r>
            <a:r>
              <a:rPr lang="ru-RU" sz="1800" dirty="0" smtClean="0">
                <a:solidFill>
                  <a:schemeClr val="bg2"/>
                </a:solidFill>
                <a:latin typeface="Times New Roman"/>
                <a:ea typeface="Calibri"/>
              </a:rPr>
              <a:t> на население </a:t>
            </a:r>
            <a:r>
              <a:rPr lang="ru-RU" sz="1800" dirty="0" err="1" smtClean="0">
                <a:solidFill>
                  <a:schemeClr val="bg2"/>
                </a:solidFill>
                <a:latin typeface="Times New Roman"/>
                <a:ea typeface="Calibri"/>
              </a:rPr>
              <a:t>във</a:t>
            </a:r>
            <a:r>
              <a:rPr lang="ru-RU" sz="1800" dirty="0" smtClean="0">
                <a:solidFill>
                  <a:schemeClr val="bg2"/>
                </a:solidFill>
                <a:latin typeface="Times New Roman"/>
                <a:ea typeface="Calibri"/>
              </a:rPr>
              <a:t> </a:t>
            </a:r>
            <a:r>
              <a:rPr lang="ru-RU" sz="1800" dirty="0" err="1" smtClean="0">
                <a:solidFill>
                  <a:srgbClr val="000000"/>
                </a:solidFill>
                <a:latin typeface="Times New Roman"/>
                <a:ea typeface="Calibri"/>
              </a:rPr>
              <a:t>високите</a:t>
            </a:r>
            <a:r>
              <a:rPr lang="ru-RU" sz="1800" dirty="0" smtClean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lang="ru-RU" sz="1800" dirty="0" err="1" smtClean="0">
                <a:solidFill>
                  <a:srgbClr val="000000"/>
                </a:solidFill>
                <a:latin typeface="Times New Roman"/>
                <a:ea typeface="Calibri"/>
              </a:rPr>
              <a:t>възрастови</a:t>
            </a:r>
            <a:r>
              <a:rPr lang="ru-RU" sz="1800" dirty="0" smtClean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lang="ru-RU" sz="1800" dirty="0" err="1" smtClean="0">
                <a:solidFill>
                  <a:srgbClr val="000000"/>
                </a:solidFill>
                <a:latin typeface="Times New Roman"/>
                <a:ea typeface="Calibri"/>
              </a:rPr>
              <a:t>контингенти</a:t>
            </a:r>
            <a:r>
              <a:rPr lang="ru-RU" sz="1800" dirty="0" smtClean="0">
                <a:solidFill>
                  <a:srgbClr val="000000"/>
                </a:solidFill>
                <a:latin typeface="Times New Roman"/>
                <a:ea typeface="Calibri"/>
              </a:rPr>
              <a:t>, отрицателен механичен и естествен </a:t>
            </a:r>
            <a:r>
              <a:rPr lang="ru-RU" sz="1800" dirty="0" err="1" smtClean="0">
                <a:solidFill>
                  <a:srgbClr val="000000"/>
                </a:solidFill>
                <a:latin typeface="Times New Roman"/>
                <a:ea typeface="Calibri"/>
              </a:rPr>
              <a:t>прираст</a:t>
            </a:r>
            <a:r>
              <a:rPr lang="ru-RU" sz="1800" dirty="0" smtClean="0">
                <a:solidFill>
                  <a:srgbClr val="000000"/>
                </a:solidFill>
                <a:latin typeface="Times New Roman"/>
                <a:ea typeface="Calibri"/>
              </a:rPr>
              <a:t>; депопулация в </a:t>
            </a:r>
            <a:r>
              <a:rPr lang="ru-RU" sz="1800" dirty="0" err="1" smtClean="0">
                <a:solidFill>
                  <a:srgbClr val="000000"/>
                </a:solidFill>
                <a:latin typeface="Times New Roman"/>
                <a:ea typeface="Calibri"/>
              </a:rPr>
              <a:t>южната</a:t>
            </a:r>
            <a:r>
              <a:rPr lang="ru-RU" sz="1800" dirty="0" smtClean="0">
                <a:solidFill>
                  <a:srgbClr val="000000"/>
                </a:solidFill>
                <a:latin typeface="Times New Roman"/>
                <a:ea typeface="Calibri"/>
              </a:rPr>
              <a:t> периферия;</a:t>
            </a:r>
          </a:p>
          <a:p>
            <a:pPr marL="0" lvl="0" indent="0" algn="just">
              <a:lnSpc>
                <a:spcPct val="150000"/>
              </a:lnSpc>
              <a:spcBef>
                <a:spcPts val="600"/>
              </a:spcBef>
              <a:buNone/>
            </a:pPr>
            <a:r>
              <a:rPr lang="ru-RU" sz="1800" b="1" dirty="0" err="1" smtClean="0">
                <a:solidFill>
                  <a:srgbClr val="0070C0"/>
                </a:solidFill>
                <a:latin typeface="Times New Roman"/>
                <a:ea typeface="Calibri"/>
              </a:rPr>
              <a:t>Пазар</a:t>
            </a:r>
            <a:r>
              <a:rPr lang="ru-RU" sz="1800" b="1" dirty="0" smtClean="0">
                <a:solidFill>
                  <a:srgbClr val="0070C0"/>
                </a:solidFill>
                <a:latin typeface="Times New Roman"/>
                <a:ea typeface="Calibri"/>
              </a:rPr>
              <a:t> на труда:  </a:t>
            </a:r>
            <a:r>
              <a:rPr lang="ru-RU" sz="1800" dirty="0" smtClean="0">
                <a:solidFill>
                  <a:srgbClr val="000000"/>
                </a:solidFill>
                <a:latin typeface="Times New Roman"/>
                <a:ea typeface="Calibri"/>
              </a:rPr>
              <a:t>устойчиво </a:t>
            </a:r>
            <a:r>
              <a:rPr lang="ru-RU" sz="1800" dirty="0" err="1" smtClean="0">
                <a:solidFill>
                  <a:srgbClr val="000000"/>
                </a:solidFill>
                <a:latin typeface="Times New Roman"/>
                <a:ea typeface="Calibri"/>
              </a:rPr>
              <a:t>нарастване</a:t>
            </a:r>
            <a:r>
              <a:rPr lang="ru-RU" sz="1800" dirty="0" smtClean="0">
                <a:solidFill>
                  <a:srgbClr val="000000"/>
                </a:solidFill>
                <a:latin typeface="Times New Roman"/>
                <a:ea typeface="Calibri"/>
              </a:rPr>
              <a:t> на </a:t>
            </a:r>
            <a:r>
              <a:rPr lang="ru-RU" sz="1800" dirty="0" err="1" smtClean="0">
                <a:solidFill>
                  <a:srgbClr val="000000"/>
                </a:solidFill>
                <a:latin typeface="Times New Roman"/>
                <a:ea typeface="Calibri"/>
              </a:rPr>
              <a:t>коефициента</a:t>
            </a:r>
            <a:r>
              <a:rPr lang="ru-RU" sz="1800" dirty="0" smtClean="0">
                <a:solidFill>
                  <a:srgbClr val="000000"/>
                </a:solidFill>
                <a:latin typeface="Times New Roman"/>
                <a:ea typeface="Calibri"/>
              </a:rPr>
              <a:t> на безработица, </a:t>
            </a:r>
            <a:r>
              <a:rPr lang="ru-RU" sz="1800" dirty="0" err="1" smtClean="0">
                <a:solidFill>
                  <a:srgbClr val="000000"/>
                </a:solidFill>
                <a:latin typeface="Times New Roman"/>
                <a:ea typeface="Calibri"/>
              </a:rPr>
              <a:t>неефективно</a:t>
            </a:r>
            <a:r>
              <a:rPr lang="ru-RU" sz="1800" dirty="0" smtClean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lang="ru-RU" sz="1800" dirty="0" err="1" smtClean="0">
                <a:solidFill>
                  <a:srgbClr val="000000"/>
                </a:solidFill>
                <a:latin typeface="Times New Roman"/>
                <a:ea typeface="Calibri"/>
              </a:rPr>
              <a:t>разпределение</a:t>
            </a:r>
            <a:r>
              <a:rPr lang="ru-RU" sz="1800" dirty="0" smtClean="0">
                <a:solidFill>
                  <a:srgbClr val="000000"/>
                </a:solidFill>
                <a:latin typeface="Times New Roman"/>
                <a:ea typeface="Calibri"/>
              </a:rPr>
              <a:t> на </a:t>
            </a:r>
            <a:r>
              <a:rPr lang="ru-RU" sz="1800" dirty="0" err="1" smtClean="0">
                <a:solidFill>
                  <a:srgbClr val="000000"/>
                </a:solidFill>
                <a:latin typeface="Times New Roman"/>
                <a:ea typeface="Calibri"/>
              </a:rPr>
              <a:t>средствата</a:t>
            </a:r>
            <a:r>
              <a:rPr lang="ru-RU" sz="1800" dirty="0" smtClean="0">
                <a:solidFill>
                  <a:srgbClr val="000000"/>
                </a:solidFill>
                <a:latin typeface="Times New Roman"/>
                <a:ea typeface="Calibri"/>
              </a:rPr>
              <a:t> по ОП - </a:t>
            </a:r>
            <a:r>
              <a:rPr lang="ru-RU" sz="1800" dirty="0" err="1" smtClean="0">
                <a:solidFill>
                  <a:srgbClr val="000000"/>
                </a:solidFill>
                <a:latin typeface="Times New Roman"/>
                <a:ea typeface="Calibri"/>
              </a:rPr>
              <a:t>създаване</a:t>
            </a:r>
            <a:r>
              <a:rPr lang="ru-RU" sz="1800" dirty="0" smtClean="0">
                <a:solidFill>
                  <a:srgbClr val="000000"/>
                </a:solidFill>
                <a:latin typeface="Times New Roman"/>
                <a:ea typeface="Calibri"/>
              </a:rPr>
              <a:t> на временна, а не </a:t>
            </a:r>
            <a:r>
              <a:rPr lang="ru-RU" sz="1800" dirty="0" err="1" smtClean="0">
                <a:solidFill>
                  <a:srgbClr val="000000"/>
                </a:solidFill>
                <a:latin typeface="Times New Roman"/>
                <a:ea typeface="Calibri"/>
              </a:rPr>
              <a:t>трайна</a:t>
            </a:r>
            <a:r>
              <a:rPr lang="ru-RU" sz="1800" dirty="0" smtClean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lang="ru-RU" sz="1800" dirty="0" err="1" smtClean="0">
                <a:solidFill>
                  <a:srgbClr val="000000"/>
                </a:solidFill>
                <a:latin typeface="Times New Roman"/>
                <a:ea typeface="Calibri"/>
              </a:rPr>
              <a:t>заетост</a:t>
            </a:r>
            <a:r>
              <a:rPr lang="ru-RU" sz="1800" dirty="0" smtClean="0">
                <a:solidFill>
                  <a:srgbClr val="000000"/>
                </a:solidFill>
                <a:latin typeface="Times New Roman"/>
                <a:ea typeface="Calibri"/>
              </a:rPr>
              <a:t>; </a:t>
            </a:r>
            <a:r>
              <a:rPr lang="bg-BG" sz="1800" b="1" dirty="0" smtClean="0">
                <a:solidFill>
                  <a:srgbClr val="0070C0"/>
                </a:solidFill>
                <a:latin typeface="Times New Roman"/>
                <a:ea typeface="Calibri"/>
              </a:rPr>
              <a:t>Икономическо развитие:  </a:t>
            </a:r>
            <a:r>
              <a:rPr lang="ru-RU" sz="1800" dirty="0" err="1" smtClean="0">
                <a:solidFill>
                  <a:srgbClr val="000000"/>
                </a:solidFill>
                <a:latin typeface="Times New Roman"/>
                <a:ea typeface="Calibri"/>
              </a:rPr>
              <a:t>БВП</a:t>
            </a:r>
            <a:r>
              <a:rPr lang="ru-RU" sz="1800" dirty="0" smtClean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lang="ru-RU" sz="1800" dirty="0" err="1" smtClean="0">
                <a:solidFill>
                  <a:srgbClr val="000000"/>
                </a:solidFill>
                <a:latin typeface="Times New Roman"/>
                <a:ea typeface="Calibri"/>
              </a:rPr>
              <a:t>остава</a:t>
            </a:r>
            <a:r>
              <a:rPr lang="ru-RU" sz="1800" dirty="0" smtClean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lang="ru-RU" sz="1800" dirty="0" err="1" smtClean="0">
                <a:solidFill>
                  <a:srgbClr val="000000"/>
                </a:solidFill>
                <a:latin typeface="Times New Roman"/>
                <a:ea typeface="Calibri"/>
              </a:rPr>
              <a:t>нисък</a:t>
            </a:r>
            <a:r>
              <a:rPr lang="ru-RU" sz="1800" dirty="0" smtClean="0">
                <a:solidFill>
                  <a:srgbClr val="000000"/>
                </a:solidFill>
                <a:latin typeface="Times New Roman"/>
                <a:ea typeface="Calibri"/>
              </a:rPr>
              <a:t>, с </a:t>
            </a:r>
            <a:r>
              <a:rPr lang="ru-RU" sz="1800" dirty="0" err="1" smtClean="0">
                <a:solidFill>
                  <a:srgbClr val="000000"/>
                </a:solidFill>
                <a:latin typeface="Times New Roman"/>
                <a:ea typeface="Calibri"/>
              </a:rPr>
              <a:t>непрекъснато</a:t>
            </a:r>
            <a:r>
              <a:rPr lang="ru-RU" sz="1800" dirty="0" smtClean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lang="ru-RU" sz="1800" dirty="0" err="1" smtClean="0">
                <a:solidFill>
                  <a:srgbClr val="000000"/>
                </a:solidFill>
                <a:latin typeface="Times New Roman"/>
                <a:ea typeface="Calibri"/>
              </a:rPr>
              <a:t>намаляващ</a:t>
            </a:r>
            <a:r>
              <a:rPr lang="ru-RU" sz="1800" dirty="0" smtClean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lang="ru-RU" sz="1800" dirty="0" err="1" smtClean="0">
                <a:solidFill>
                  <a:srgbClr val="000000"/>
                </a:solidFill>
                <a:latin typeface="Times New Roman"/>
                <a:ea typeface="Calibri"/>
              </a:rPr>
              <a:t>дял</a:t>
            </a:r>
            <a:r>
              <a:rPr lang="ru-RU" sz="1800" dirty="0" smtClean="0">
                <a:solidFill>
                  <a:srgbClr val="000000"/>
                </a:solidFill>
                <a:latin typeface="Times New Roman"/>
                <a:ea typeface="Calibri"/>
              </a:rPr>
              <a:t> в национален аспект</a:t>
            </a:r>
            <a:r>
              <a:rPr lang="bg-BG" sz="1800" dirty="0" smtClean="0">
                <a:solidFill>
                  <a:srgbClr val="000000"/>
                </a:solidFill>
                <a:latin typeface="Times New Roman"/>
                <a:ea typeface="Calibri"/>
              </a:rPr>
              <a:t>; </a:t>
            </a:r>
            <a:r>
              <a:rPr lang="ru-RU" sz="1800" dirty="0" err="1" smtClean="0">
                <a:solidFill>
                  <a:srgbClr val="000000"/>
                </a:solidFill>
                <a:latin typeface="Times New Roman"/>
                <a:ea typeface="Calibri"/>
              </a:rPr>
              <a:t>Индустриален</a:t>
            </a:r>
            <a:r>
              <a:rPr lang="ru-RU" sz="1800" dirty="0" smtClean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lang="ru-RU" sz="1800" dirty="0" err="1" smtClean="0">
                <a:solidFill>
                  <a:srgbClr val="000000"/>
                </a:solidFill>
                <a:latin typeface="Times New Roman"/>
                <a:ea typeface="Calibri"/>
              </a:rPr>
              <a:t>ръст</a:t>
            </a:r>
            <a:r>
              <a:rPr lang="ru-RU" sz="1800" dirty="0" smtClean="0">
                <a:solidFill>
                  <a:srgbClr val="000000"/>
                </a:solidFill>
                <a:latin typeface="Times New Roman"/>
                <a:ea typeface="Calibri"/>
              </a:rPr>
              <a:t> на база </a:t>
            </a:r>
            <a:r>
              <a:rPr lang="ru-RU" sz="1800" dirty="0" err="1" smtClean="0">
                <a:solidFill>
                  <a:srgbClr val="000000"/>
                </a:solidFill>
                <a:latin typeface="Times New Roman"/>
                <a:ea typeface="Calibri"/>
              </a:rPr>
              <a:t>икономика</a:t>
            </a:r>
            <a:r>
              <a:rPr lang="ru-RU" sz="1800" dirty="0" smtClean="0">
                <a:solidFill>
                  <a:srgbClr val="000000"/>
                </a:solidFill>
                <a:latin typeface="Times New Roman"/>
                <a:ea typeface="Calibri"/>
              </a:rPr>
              <a:t> на </a:t>
            </a:r>
            <a:r>
              <a:rPr lang="ru-RU" sz="1800" dirty="0" err="1" smtClean="0">
                <a:solidFill>
                  <a:srgbClr val="000000"/>
                </a:solidFill>
                <a:latin typeface="Times New Roman"/>
                <a:ea typeface="Calibri"/>
              </a:rPr>
              <a:t>знанието</a:t>
            </a:r>
            <a:r>
              <a:rPr lang="en-US" sz="1800" dirty="0" smtClean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lang="bg-BG" sz="1800" dirty="0" smtClean="0">
                <a:solidFill>
                  <a:srgbClr val="000000"/>
                </a:solidFill>
                <a:latin typeface="Times New Roman"/>
                <a:ea typeface="Calibri"/>
              </a:rPr>
              <a:t>не среща подкрепа; увеличаване дела на аграрния сектор без да е </a:t>
            </a:r>
            <a:r>
              <a:rPr lang="bg-BG" sz="1800" dirty="0" err="1" smtClean="0">
                <a:solidFill>
                  <a:srgbClr val="000000"/>
                </a:solidFill>
                <a:latin typeface="Times New Roman"/>
                <a:ea typeface="Calibri"/>
              </a:rPr>
              <a:t>приоритизиран</a:t>
            </a:r>
            <a:r>
              <a:rPr lang="bg-BG" sz="1800" dirty="0" smtClean="0">
                <a:solidFill>
                  <a:srgbClr val="000000"/>
                </a:solidFill>
                <a:latin typeface="Times New Roman"/>
                <a:ea typeface="Calibri"/>
              </a:rPr>
              <a:t>; незадоволителни резултати в  туризма;</a:t>
            </a:r>
          </a:p>
          <a:p>
            <a:pPr marL="0" indent="0" algn="just">
              <a:lnSpc>
                <a:spcPct val="150000"/>
              </a:lnSpc>
              <a:spcBef>
                <a:spcPts val="600"/>
              </a:spcBef>
              <a:buNone/>
            </a:pPr>
            <a:r>
              <a:rPr lang="bg-BG" sz="1800" b="1" dirty="0" smtClean="0">
                <a:solidFill>
                  <a:srgbClr val="0070C0"/>
                </a:solidFill>
                <a:latin typeface="Times New Roman"/>
                <a:ea typeface="Calibri"/>
              </a:rPr>
              <a:t>Социални дейности: </a:t>
            </a:r>
            <a:r>
              <a:rPr lang="bg-BG" sz="1800" dirty="0">
                <a:solidFill>
                  <a:srgbClr val="000000"/>
                </a:solidFill>
                <a:latin typeface="Times New Roman"/>
                <a:ea typeface="Calibri"/>
              </a:rPr>
              <a:t>п</a:t>
            </a:r>
            <a:r>
              <a:rPr lang="bg-BG" sz="1800" dirty="0" smtClean="0">
                <a:solidFill>
                  <a:srgbClr val="000000"/>
                </a:solidFill>
                <a:latin typeface="Times New Roman"/>
                <a:ea typeface="Calibri"/>
              </a:rPr>
              <a:t>одобрена МТБ, подобряване на броя и качеството на предоставяните услуги, </a:t>
            </a:r>
            <a:r>
              <a:rPr lang="ru-RU" sz="1800" dirty="0" err="1" smtClean="0">
                <a:solidFill>
                  <a:srgbClr val="000000"/>
                </a:solidFill>
                <a:latin typeface="Times New Roman"/>
                <a:ea typeface="Calibri"/>
              </a:rPr>
              <a:t>високи</a:t>
            </a:r>
            <a:r>
              <a:rPr lang="ru-RU" sz="1800" dirty="0" smtClean="0">
                <a:solidFill>
                  <a:srgbClr val="000000"/>
                </a:solidFill>
                <a:latin typeface="Times New Roman"/>
                <a:ea typeface="Calibri"/>
              </a:rPr>
              <a:t> нива на </a:t>
            </a:r>
            <a:r>
              <a:rPr lang="ru-RU" sz="1800" dirty="0" err="1" smtClean="0">
                <a:solidFill>
                  <a:srgbClr val="000000"/>
                </a:solidFill>
                <a:latin typeface="Times New Roman"/>
                <a:ea typeface="Calibri"/>
              </a:rPr>
              <a:t>бедност</a:t>
            </a:r>
            <a:r>
              <a:rPr lang="ru-RU" sz="1800" dirty="0" smtClean="0">
                <a:solidFill>
                  <a:srgbClr val="000000"/>
                </a:solidFill>
                <a:latin typeface="Times New Roman"/>
                <a:ea typeface="Calibri"/>
              </a:rPr>
              <a:t>, </a:t>
            </a:r>
            <a:r>
              <a:rPr lang="ru-RU" sz="1800" dirty="0" err="1" smtClean="0">
                <a:solidFill>
                  <a:srgbClr val="000000"/>
                </a:solidFill>
                <a:latin typeface="Times New Roman"/>
                <a:ea typeface="Calibri"/>
              </a:rPr>
              <a:t>особено</a:t>
            </a:r>
            <a:r>
              <a:rPr lang="ru-RU" sz="1800" dirty="0" smtClean="0">
                <a:solidFill>
                  <a:srgbClr val="000000"/>
                </a:solidFill>
                <a:latin typeface="Times New Roman"/>
                <a:ea typeface="Calibri"/>
              </a:rPr>
              <a:t> в </a:t>
            </a:r>
            <a:r>
              <a:rPr lang="ru-RU" sz="1800" dirty="0" err="1" smtClean="0">
                <a:solidFill>
                  <a:srgbClr val="000000"/>
                </a:solidFill>
                <a:latin typeface="Times New Roman"/>
                <a:ea typeface="Calibri"/>
              </a:rPr>
              <a:t>периферните</a:t>
            </a:r>
            <a:r>
              <a:rPr lang="ru-RU" sz="1800" dirty="0" smtClean="0">
                <a:solidFill>
                  <a:srgbClr val="000000"/>
                </a:solidFill>
                <a:latin typeface="Times New Roman"/>
                <a:ea typeface="Calibri"/>
              </a:rPr>
              <a:t> части на района, спад в </a:t>
            </a:r>
            <a:r>
              <a:rPr lang="ru-RU" sz="1800" dirty="0" err="1" smtClean="0">
                <a:solidFill>
                  <a:srgbClr val="000000"/>
                </a:solidFill>
                <a:latin typeface="Times New Roman"/>
                <a:ea typeface="Calibri"/>
              </a:rPr>
              <a:t>здравеопазването</a:t>
            </a:r>
            <a:r>
              <a:rPr lang="ru-RU" sz="1800" dirty="0" smtClean="0">
                <a:solidFill>
                  <a:srgbClr val="000000"/>
                </a:solidFill>
                <a:latin typeface="Times New Roman"/>
                <a:ea typeface="Calibri"/>
              </a:rPr>
              <a:t> (</a:t>
            </a:r>
            <a:r>
              <a:rPr lang="bg-BG" sz="1800" dirty="0">
                <a:solidFill>
                  <a:srgbClr val="000000"/>
                </a:solidFill>
                <a:latin typeface="Times New Roman"/>
                <a:ea typeface="Calibri"/>
              </a:rPr>
              <a:t>материалната база, така и в кадрово отношение)</a:t>
            </a:r>
            <a:r>
              <a:rPr lang="ru-RU" sz="1800" dirty="0">
                <a:solidFill>
                  <a:srgbClr val="000000"/>
                </a:solidFill>
                <a:latin typeface="Times New Roman"/>
                <a:ea typeface="Calibri"/>
              </a:rPr>
              <a:t>;</a:t>
            </a:r>
            <a:endParaRPr lang="bg-BG" sz="1800" dirty="0">
              <a:solidFill>
                <a:srgbClr val="000000"/>
              </a:solidFill>
              <a:latin typeface="Times New Roman"/>
              <a:ea typeface="Calibri"/>
            </a:endParaRPr>
          </a:p>
          <a:p>
            <a:pPr marL="0" indent="0">
              <a:buNone/>
            </a:pPr>
            <a:endParaRPr lang="bg-BG" sz="18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bg-BG" sz="1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556364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/>
          <a:lstStyle/>
          <a:p>
            <a:pPr algn="ctr"/>
            <a:r>
              <a:rPr lang="bg-BG" sz="2400" b="1" dirty="0" smtClean="0">
                <a:solidFill>
                  <a:srgbClr val="DFF2F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smtClean="0">
                <a:solidFill>
                  <a:srgbClr val="DFF2F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АНАЛИЗ НА ОБЩОТО ВЪЗДЕЙСТВИЕ ВЪРХУ ТЕРИТОРИЯТА НА СЦР</a:t>
            </a:r>
            <a:r>
              <a:rPr lang="bg-BG" sz="2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bg-BG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bg-BG" dirty="0"/>
              <a:t/>
            </a:r>
            <a:br>
              <a:rPr lang="bg-BG" dirty="0"/>
            </a:br>
            <a:endParaRPr lang="bg-B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0" y="1219200"/>
            <a:ext cx="9144000" cy="5638800"/>
          </a:xfrm>
        </p:spPr>
        <p:txBody>
          <a:bodyPr/>
          <a:lstStyle/>
          <a:p>
            <a:pPr marL="0" indent="0" algn="just">
              <a:lnSpc>
                <a:spcPct val="150000"/>
              </a:lnSpc>
              <a:spcBef>
                <a:spcPts val="600"/>
              </a:spcBef>
              <a:buNone/>
            </a:pPr>
            <a:r>
              <a:rPr lang="bg-BG" sz="1800" b="1" dirty="0">
                <a:solidFill>
                  <a:srgbClr val="0070C0"/>
                </a:solidFill>
                <a:latin typeface="Times New Roman"/>
                <a:ea typeface="Calibri"/>
              </a:rPr>
              <a:t>Транспорт: </a:t>
            </a:r>
            <a:r>
              <a:rPr lang="bg-BG" sz="1800" dirty="0">
                <a:solidFill>
                  <a:srgbClr val="000000"/>
                </a:solidFill>
                <a:latin typeface="Times New Roman"/>
                <a:ea typeface="Calibri"/>
              </a:rPr>
              <a:t>подобрени технически параметри; </a:t>
            </a:r>
            <a:r>
              <a:rPr lang="ru-RU" sz="1800" dirty="0" err="1">
                <a:solidFill>
                  <a:srgbClr val="000000"/>
                </a:solidFill>
                <a:latin typeface="Times New Roman"/>
                <a:ea typeface="Calibri"/>
              </a:rPr>
              <a:t>няма</a:t>
            </a:r>
            <a:r>
              <a:rPr lang="ru-RU" sz="1800" dirty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lang="ru-RU" sz="1800" dirty="0" err="1">
                <a:solidFill>
                  <a:srgbClr val="000000"/>
                </a:solidFill>
                <a:latin typeface="Times New Roman"/>
                <a:ea typeface="Calibri"/>
              </a:rPr>
              <a:t>съществени</a:t>
            </a:r>
            <a:r>
              <a:rPr lang="ru-RU" sz="1800" dirty="0">
                <a:solidFill>
                  <a:srgbClr val="000000"/>
                </a:solidFill>
                <a:latin typeface="Times New Roman"/>
                <a:ea typeface="Calibri"/>
              </a:rPr>
              <a:t> изменения в </a:t>
            </a:r>
            <a:r>
              <a:rPr lang="ru-RU" sz="1800" dirty="0" err="1">
                <a:solidFill>
                  <a:srgbClr val="000000"/>
                </a:solidFill>
                <a:latin typeface="Times New Roman"/>
                <a:ea typeface="Calibri"/>
              </a:rPr>
              <a:t>пространствената</a:t>
            </a:r>
            <a:r>
              <a:rPr lang="ru-RU" sz="1800" dirty="0">
                <a:solidFill>
                  <a:srgbClr val="000000"/>
                </a:solidFill>
                <a:latin typeface="Times New Roman"/>
                <a:ea typeface="Calibri"/>
              </a:rPr>
              <a:t> и </a:t>
            </a:r>
            <a:r>
              <a:rPr lang="ru-RU" sz="1800" dirty="0" err="1">
                <a:solidFill>
                  <a:srgbClr val="000000"/>
                </a:solidFill>
                <a:latin typeface="Times New Roman"/>
                <a:ea typeface="Calibri"/>
              </a:rPr>
              <a:t>функционалната</a:t>
            </a:r>
            <a:r>
              <a:rPr lang="ru-RU" sz="1800" dirty="0">
                <a:solidFill>
                  <a:srgbClr val="000000"/>
                </a:solidFill>
                <a:latin typeface="Times New Roman"/>
                <a:ea typeface="Calibri"/>
              </a:rPr>
              <a:t> структура; не се </a:t>
            </a:r>
            <a:r>
              <a:rPr lang="ru-RU" sz="1800" dirty="0" err="1">
                <a:solidFill>
                  <a:srgbClr val="000000"/>
                </a:solidFill>
                <a:latin typeface="Times New Roman"/>
                <a:ea typeface="Calibri"/>
              </a:rPr>
              <a:t>наблюдават</a:t>
            </a:r>
            <a:r>
              <a:rPr lang="ru-RU" sz="1800" dirty="0">
                <a:solidFill>
                  <a:srgbClr val="000000"/>
                </a:solidFill>
                <a:latin typeface="Times New Roman"/>
                <a:ea typeface="Calibri"/>
              </a:rPr>
              <a:t> изменения в </a:t>
            </a:r>
            <a:r>
              <a:rPr lang="ru-RU" sz="1800" dirty="0" err="1">
                <a:solidFill>
                  <a:srgbClr val="000000"/>
                </a:solidFill>
                <a:latin typeface="Times New Roman"/>
                <a:ea typeface="Calibri"/>
              </a:rPr>
              <a:t>достъпността</a:t>
            </a:r>
            <a:r>
              <a:rPr lang="ru-RU" sz="1800" dirty="0">
                <a:solidFill>
                  <a:srgbClr val="000000"/>
                </a:solidFill>
                <a:latin typeface="Times New Roman"/>
                <a:ea typeface="Calibri"/>
              </a:rPr>
              <a:t>; </a:t>
            </a:r>
            <a:r>
              <a:rPr lang="ru-RU" sz="1800" dirty="0" err="1">
                <a:solidFill>
                  <a:srgbClr val="000000"/>
                </a:solidFill>
                <a:latin typeface="Times New Roman"/>
                <a:ea typeface="Calibri"/>
              </a:rPr>
              <a:t>възможности</a:t>
            </a:r>
            <a:r>
              <a:rPr lang="ru-RU" sz="1800" dirty="0">
                <a:solidFill>
                  <a:srgbClr val="000000"/>
                </a:solidFill>
                <a:latin typeface="Times New Roman"/>
                <a:ea typeface="Calibri"/>
              </a:rPr>
              <a:t> за развитие на </a:t>
            </a:r>
            <a:r>
              <a:rPr lang="ru-RU" sz="1800" dirty="0" err="1">
                <a:solidFill>
                  <a:srgbClr val="000000"/>
                </a:solidFill>
                <a:latin typeface="Times New Roman"/>
                <a:ea typeface="Calibri"/>
              </a:rPr>
              <a:t>интермодален</a:t>
            </a:r>
            <a:r>
              <a:rPr lang="ru-RU" sz="1800" dirty="0">
                <a:solidFill>
                  <a:srgbClr val="000000"/>
                </a:solidFill>
                <a:latin typeface="Times New Roman"/>
                <a:ea typeface="Calibri"/>
              </a:rPr>
              <a:t> транспорт</a:t>
            </a:r>
          </a:p>
          <a:p>
            <a:pPr marL="0" indent="0" algn="just">
              <a:lnSpc>
                <a:spcPct val="150000"/>
              </a:lnSpc>
              <a:spcBef>
                <a:spcPts val="600"/>
              </a:spcBef>
              <a:buNone/>
            </a:pPr>
            <a:r>
              <a:rPr lang="ru-RU" sz="1800" b="1" dirty="0" err="1">
                <a:solidFill>
                  <a:srgbClr val="0070C0"/>
                </a:solidFill>
                <a:latin typeface="Times New Roman"/>
                <a:ea typeface="Calibri"/>
              </a:rPr>
              <a:t>Енергетика</a:t>
            </a:r>
            <a:r>
              <a:rPr lang="ru-RU" sz="1800" b="1" dirty="0">
                <a:solidFill>
                  <a:srgbClr val="0070C0"/>
                </a:solidFill>
                <a:latin typeface="Times New Roman"/>
                <a:ea typeface="Calibri"/>
              </a:rPr>
              <a:t>:  </a:t>
            </a:r>
            <a:r>
              <a:rPr lang="ru-RU" sz="1800" dirty="0" err="1">
                <a:solidFill>
                  <a:srgbClr val="000000"/>
                </a:solidFill>
                <a:latin typeface="Times New Roman"/>
                <a:ea typeface="Calibri"/>
              </a:rPr>
              <a:t>проблеми</a:t>
            </a:r>
            <a:r>
              <a:rPr lang="ru-RU" sz="1800" dirty="0">
                <a:solidFill>
                  <a:srgbClr val="000000"/>
                </a:solidFill>
                <a:latin typeface="Times New Roman"/>
                <a:ea typeface="Calibri"/>
              </a:rPr>
              <a:t> с доставка на </a:t>
            </a:r>
            <a:r>
              <a:rPr lang="ru-RU" sz="1800" dirty="0" err="1">
                <a:solidFill>
                  <a:srgbClr val="000000"/>
                </a:solidFill>
                <a:latin typeface="Times New Roman"/>
                <a:ea typeface="Calibri"/>
              </a:rPr>
              <a:t>енергия</a:t>
            </a:r>
            <a:r>
              <a:rPr lang="ru-RU" sz="1800" dirty="0">
                <a:solidFill>
                  <a:srgbClr val="000000"/>
                </a:solidFill>
                <a:latin typeface="Times New Roman"/>
                <a:ea typeface="Calibri"/>
              </a:rPr>
              <a:t> в </a:t>
            </a:r>
            <a:r>
              <a:rPr lang="ru-RU" sz="1800" dirty="0" err="1">
                <a:solidFill>
                  <a:srgbClr val="000000"/>
                </a:solidFill>
                <a:latin typeface="Times New Roman"/>
                <a:ea typeface="Calibri"/>
              </a:rPr>
              <a:t>планинските</a:t>
            </a:r>
            <a:r>
              <a:rPr lang="ru-RU" sz="1800" dirty="0">
                <a:solidFill>
                  <a:srgbClr val="000000"/>
                </a:solidFill>
                <a:latin typeface="Times New Roman"/>
                <a:ea typeface="Calibri"/>
              </a:rPr>
              <a:t> и </a:t>
            </a:r>
            <a:r>
              <a:rPr lang="ru-RU" sz="1800" dirty="0" err="1">
                <a:solidFill>
                  <a:srgbClr val="000000"/>
                </a:solidFill>
                <a:latin typeface="Times New Roman"/>
                <a:ea typeface="Calibri"/>
              </a:rPr>
              <a:t>полупланински</a:t>
            </a:r>
            <a:r>
              <a:rPr lang="ru-RU" sz="1800" dirty="0">
                <a:solidFill>
                  <a:srgbClr val="000000"/>
                </a:solidFill>
                <a:latin typeface="Times New Roman"/>
                <a:ea typeface="Calibri"/>
              </a:rPr>
              <a:t> части на района; </a:t>
            </a:r>
            <a:r>
              <a:rPr lang="ru-RU" sz="1800" dirty="0" err="1">
                <a:solidFill>
                  <a:srgbClr val="000000"/>
                </a:solidFill>
                <a:latin typeface="Times New Roman"/>
                <a:ea typeface="Calibri"/>
              </a:rPr>
              <a:t>необходимост</a:t>
            </a:r>
            <a:r>
              <a:rPr lang="ru-RU" sz="1800" dirty="0">
                <a:solidFill>
                  <a:srgbClr val="000000"/>
                </a:solidFill>
                <a:latin typeface="Times New Roman"/>
                <a:ea typeface="Calibri"/>
              </a:rPr>
              <a:t> от </a:t>
            </a:r>
            <a:r>
              <a:rPr lang="ru-RU" sz="1800" dirty="0" err="1">
                <a:solidFill>
                  <a:srgbClr val="000000"/>
                </a:solidFill>
                <a:latin typeface="Times New Roman"/>
                <a:ea typeface="Calibri"/>
              </a:rPr>
              <a:t>доразвиване</a:t>
            </a:r>
            <a:r>
              <a:rPr lang="ru-RU" sz="1800" dirty="0">
                <a:solidFill>
                  <a:srgbClr val="000000"/>
                </a:solidFill>
                <a:latin typeface="Times New Roman"/>
                <a:ea typeface="Calibri"/>
              </a:rPr>
              <a:t> на </a:t>
            </a:r>
            <a:r>
              <a:rPr lang="ru-RU" sz="1800" dirty="0" err="1">
                <a:solidFill>
                  <a:srgbClr val="000000"/>
                </a:solidFill>
                <a:latin typeface="Times New Roman"/>
                <a:ea typeface="Calibri"/>
              </a:rPr>
              <a:t>газоразпределителната</a:t>
            </a:r>
            <a:r>
              <a:rPr lang="ru-RU" sz="1800" dirty="0">
                <a:solidFill>
                  <a:srgbClr val="000000"/>
                </a:solidFill>
                <a:latin typeface="Times New Roman"/>
                <a:ea typeface="Calibri"/>
              </a:rPr>
              <a:t> мрежа, </a:t>
            </a:r>
            <a:r>
              <a:rPr lang="ru-RU" sz="1800" dirty="0" err="1">
                <a:solidFill>
                  <a:srgbClr val="000000"/>
                </a:solidFill>
                <a:latin typeface="Times New Roman"/>
                <a:ea typeface="Calibri"/>
              </a:rPr>
              <a:t>оползотворяване</a:t>
            </a:r>
            <a:r>
              <a:rPr lang="ru-RU" sz="1800" dirty="0">
                <a:solidFill>
                  <a:srgbClr val="000000"/>
                </a:solidFill>
                <a:latin typeface="Times New Roman"/>
                <a:ea typeface="Calibri"/>
              </a:rPr>
              <a:t> на потенциала за ВЕИ	</a:t>
            </a:r>
          </a:p>
          <a:p>
            <a:pPr marL="0" indent="0" algn="just">
              <a:lnSpc>
                <a:spcPct val="150000"/>
              </a:lnSpc>
              <a:spcBef>
                <a:spcPts val="600"/>
              </a:spcBef>
              <a:buNone/>
            </a:pPr>
            <a:r>
              <a:rPr lang="bg-BG" sz="1800" b="1" dirty="0">
                <a:solidFill>
                  <a:srgbClr val="0070C0"/>
                </a:solidFill>
                <a:latin typeface="Times New Roman"/>
                <a:ea typeface="Calibri"/>
              </a:rPr>
              <a:t>Екологични проблеми: </a:t>
            </a:r>
            <a:r>
              <a:rPr lang="ru-RU" sz="1800" dirty="0" err="1">
                <a:solidFill>
                  <a:srgbClr val="000000"/>
                </a:solidFill>
                <a:latin typeface="Times New Roman"/>
                <a:ea typeface="Calibri"/>
              </a:rPr>
              <a:t>неефективни</a:t>
            </a:r>
            <a:r>
              <a:rPr lang="ru-RU" sz="1800" dirty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lang="ru-RU" sz="1800" dirty="0" err="1">
                <a:solidFill>
                  <a:srgbClr val="000000"/>
                </a:solidFill>
                <a:latin typeface="Times New Roman"/>
                <a:ea typeface="Calibri"/>
              </a:rPr>
              <a:t>пречиствателни</a:t>
            </a:r>
            <a:r>
              <a:rPr lang="ru-RU" sz="1800" dirty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lang="ru-RU" sz="1800" dirty="0" err="1">
                <a:solidFill>
                  <a:srgbClr val="000000"/>
                </a:solidFill>
                <a:latin typeface="Times New Roman"/>
                <a:ea typeface="Calibri"/>
              </a:rPr>
              <a:t>съоръжения</a:t>
            </a:r>
            <a:r>
              <a:rPr lang="ru-RU" sz="1800" dirty="0">
                <a:solidFill>
                  <a:srgbClr val="000000"/>
                </a:solidFill>
                <a:latin typeface="Times New Roman"/>
                <a:ea typeface="Calibri"/>
              </a:rPr>
              <a:t> на </a:t>
            </a:r>
            <a:r>
              <a:rPr lang="ru-RU" sz="1800" dirty="0" err="1">
                <a:solidFill>
                  <a:srgbClr val="000000"/>
                </a:solidFill>
                <a:latin typeface="Times New Roman"/>
                <a:ea typeface="Calibri"/>
              </a:rPr>
              <a:t>някои</a:t>
            </a:r>
            <a:r>
              <a:rPr lang="ru-RU" sz="1800" dirty="0">
                <a:solidFill>
                  <a:srgbClr val="000000"/>
                </a:solidFill>
                <a:latin typeface="Times New Roman"/>
                <a:ea typeface="Calibri"/>
              </a:rPr>
              <a:t> предприятия</a:t>
            </a:r>
            <a:r>
              <a:rPr lang="bg-BG" sz="1800" dirty="0">
                <a:solidFill>
                  <a:srgbClr val="000000"/>
                </a:solidFill>
                <a:latin typeface="Times New Roman"/>
                <a:ea typeface="Calibri"/>
              </a:rPr>
              <a:t>; сметосъбиране; липса на системи за предотвратяване на риска;</a:t>
            </a:r>
          </a:p>
          <a:p>
            <a:pPr marL="0" indent="0" algn="just">
              <a:lnSpc>
                <a:spcPct val="150000"/>
              </a:lnSpc>
              <a:spcBef>
                <a:spcPts val="600"/>
              </a:spcBef>
              <a:buNone/>
            </a:pPr>
            <a:r>
              <a:rPr lang="bg-BG" sz="1800" b="1" dirty="0">
                <a:solidFill>
                  <a:srgbClr val="0070C0"/>
                </a:solidFill>
                <a:latin typeface="Times New Roman"/>
                <a:ea typeface="Calibri"/>
              </a:rPr>
              <a:t>Административен капацитет: </a:t>
            </a:r>
            <a:r>
              <a:rPr lang="bg-BG" sz="1800" dirty="0">
                <a:solidFill>
                  <a:srgbClr val="000000"/>
                </a:solidFill>
                <a:latin typeface="Times New Roman"/>
                <a:ea typeface="Calibri"/>
              </a:rPr>
              <a:t>Подобрен капацитет, по-добро усвояване на средствата от ЕС; </a:t>
            </a:r>
            <a:r>
              <a:rPr lang="ru-RU" sz="1800" dirty="0" err="1">
                <a:solidFill>
                  <a:srgbClr val="000000"/>
                </a:solidFill>
                <a:latin typeface="Times New Roman"/>
                <a:ea typeface="Calibri"/>
              </a:rPr>
              <a:t>подобрен</a:t>
            </a:r>
            <a:r>
              <a:rPr lang="ru-RU" sz="1800" dirty="0">
                <a:solidFill>
                  <a:srgbClr val="000000"/>
                </a:solidFill>
                <a:latin typeface="Times New Roman"/>
                <a:ea typeface="Calibri"/>
              </a:rPr>
              <a:t> е </a:t>
            </a:r>
            <a:r>
              <a:rPr lang="ru-RU" sz="1800" dirty="0" err="1">
                <a:solidFill>
                  <a:srgbClr val="000000"/>
                </a:solidFill>
                <a:latin typeface="Times New Roman"/>
                <a:ea typeface="Calibri"/>
              </a:rPr>
              <a:t>процесът</a:t>
            </a:r>
            <a:r>
              <a:rPr lang="ru-RU" sz="1800" dirty="0">
                <a:solidFill>
                  <a:srgbClr val="000000"/>
                </a:solidFill>
                <a:latin typeface="Times New Roman"/>
                <a:ea typeface="Calibri"/>
              </a:rPr>
              <a:t> на </a:t>
            </a:r>
            <a:r>
              <a:rPr lang="ru-RU" sz="1800" dirty="0" err="1">
                <a:solidFill>
                  <a:srgbClr val="000000"/>
                </a:solidFill>
                <a:latin typeface="Times New Roman"/>
                <a:ea typeface="Calibri"/>
              </a:rPr>
              <a:t>разработване</a:t>
            </a:r>
            <a:r>
              <a:rPr lang="ru-RU" sz="1800" dirty="0">
                <a:solidFill>
                  <a:srgbClr val="000000"/>
                </a:solidFill>
                <a:latin typeface="Times New Roman"/>
                <a:ea typeface="Calibri"/>
              </a:rPr>
              <a:t> и </a:t>
            </a:r>
            <a:r>
              <a:rPr lang="ru-RU" sz="1800" dirty="0" err="1">
                <a:solidFill>
                  <a:srgbClr val="000000"/>
                </a:solidFill>
                <a:latin typeface="Times New Roman"/>
                <a:ea typeface="Calibri"/>
              </a:rPr>
              <a:t>прилагане</a:t>
            </a:r>
            <a:r>
              <a:rPr lang="ru-RU" sz="1800" dirty="0">
                <a:solidFill>
                  <a:srgbClr val="000000"/>
                </a:solidFill>
                <a:latin typeface="Times New Roman"/>
                <a:ea typeface="Calibri"/>
              </a:rPr>
              <a:t> на </a:t>
            </a:r>
            <a:r>
              <a:rPr lang="ru-RU" sz="1800" dirty="0" err="1">
                <a:solidFill>
                  <a:srgbClr val="000000"/>
                </a:solidFill>
                <a:latin typeface="Times New Roman"/>
                <a:ea typeface="Calibri"/>
              </a:rPr>
              <a:t>ефективни</a:t>
            </a:r>
            <a:r>
              <a:rPr lang="ru-RU" sz="1800" dirty="0">
                <a:solidFill>
                  <a:srgbClr val="000000"/>
                </a:solidFill>
                <a:latin typeface="Times New Roman"/>
                <a:ea typeface="Calibri"/>
              </a:rPr>
              <a:t> политики; </a:t>
            </a:r>
            <a:r>
              <a:rPr lang="ru-RU" sz="1800" dirty="0" err="1">
                <a:solidFill>
                  <a:srgbClr val="000000"/>
                </a:solidFill>
                <a:latin typeface="Times New Roman"/>
                <a:ea typeface="Calibri"/>
              </a:rPr>
              <a:t>подобрени</a:t>
            </a:r>
            <a:r>
              <a:rPr lang="ru-RU" sz="1800" dirty="0">
                <a:solidFill>
                  <a:srgbClr val="000000"/>
                </a:solidFill>
                <a:latin typeface="Times New Roman"/>
                <a:ea typeface="Calibri"/>
              </a:rPr>
              <a:t> услуги за </a:t>
            </a:r>
            <a:r>
              <a:rPr lang="ru-RU" sz="1800" dirty="0" err="1">
                <a:solidFill>
                  <a:srgbClr val="000000"/>
                </a:solidFill>
                <a:latin typeface="Times New Roman"/>
                <a:ea typeface="Calibri"/>
              </a:rPr>
              <a:t>гражданите</a:t>
            </a:r>
            <a:r>
              <a:rPr lang="ru-RU" sz="1800" dirty="0">
                <a:solidFill>
                  <a:srgbClr val="000000"/>
                </a:solidFill>
                <a:latin typeface="Times New Roman"/>
                <a:ea typeface="Calibri"/>
              </a:rPr>
              <a:t>; </a:t>
            </a:r>
            <a:r>
              <a:rPr lang="ru-RU" sz="1800" dirty="0" err="1">
                <a:solidFill>
                  <a:srgbClr val="000000"/>
                </a:solidFill>
                <a:latin typeface="Times New Roman"/>
                <a:ea typeface="Calibri"/>
              </a:rPr>
              <a:t>възможости</a:t>
            </a:r>
            <a:r>
              <a:rPr lang="ru-RU" sz="1800" dirty="0">
                <a:solidFill>
                  <a:srgbClr val="000000"/>
                </a:solidFill>
                <a:latin typeface="Times New Roman"/>
                <a:ea typeface="Calibri"/>
              </a:rPr>
              <a:t> за </a:t>
            </a:r>
            <a:r>
              <a:rPr lang="ru-RU" sz="1800" dirty="0" err="1">
                <a:solidFill>
                  <a:srgbClr val="000000"/>
                </a:solidFill>
                <a:latin typeface="Times New Roman"/>
                <a:ea typeface="Calibri"/>
              </a:rPr>
              <a:t>повече</a:t>
            </a:r>
            <a:r>
              <a:rPr lang="ru-RU" sz="1800" dirty="0">
                <a:solidFill>
                  <a:srgbClr val="000000"/>
                </a:solidFill>
                <a:latin typeface="Times New Roman"/>
                <a:ea typeface="Calibri"/>
              </a:rPr>
              <a:t> е-услуги</a:t>
            </a:r>
            <a:endParaRPr lang="bg-BG" sz="1800" dirty="0">
              <a:solidFill>
                <a:srgbClr val="000000"/>
              </a:solidFill>
              <a:latin typeface="Times New Roman"/>
              <a:ea typeface="Calibri"/>
            </a:endParaRPr>
          </a:p>
          <a:p>
            <a:pPr marL="0" indent="0" algn="just">
              <a:lnSpc>
                <a:spcPct val="150000"/>
              </a:lnSpc>
              <a:spcBef>
                <a:spcPts val="600"/>
              </a:spcBef>
              <a:buNone/>
            </a:pPr>
            <a:endParaRPr lang="bg-BG" sz="1800" dirty="0">
              <a:solidFill>
                <a:srgbClr val="000000"/>
              </a:solidFill>
              <a:latin typeface="Times New Roman"/>
              <a:ea typeface="Calibri"/>
            </a:endParaRPr>
          </a:p>
          <a:p>
            <a:pPr marL="0" indent="0">
              <a:buNone/>
            </a:pPr>
            <a:endParaRPr lang="bg-BG" sz="18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bg-BG" sz="1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552926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04800" y="304800"/>
            <a:ext cx="8248328" cy="954832"/>
          </a:xfrm>
        </p:spPr>
        <p:txBody>
          <a:bodyPr/>
          <a:lstStyle/>
          <a:p>
            <a:pPr algn="ctr"/>
            <a:r>
              <a:rPr lang="ru-RU" sz="2400" b="1" dirty="0">
                <a:solidFill>
                  <a:srgbClr val="DFF2F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Анализ </a:t>
            </a:r>
            <a:r>
              <a:rPr lang="ru-RU" sz="2400" b="1" dirty="0" err="1">
                <a:solidFill>
                  <a:srgbClr val="DFF2F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ефективността</a:t>
            </a:r>
            <a:r>
              <a:rPr lang="ru-RU" sz="2400" b="1" dirty="0">
                <a:solidFill>
                  <a:srgbClr val="DFF2F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при </a:t>
            </a:r>
            <a:r>
              <a:rPr lang="ru-RU" sz="2400" b="1" dirty="0" err="1">
                <a:solidFill>
                  <a:srgbClr val="DFF2F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степента</a:t>
            </a:r>
            <a:r>
              <a:rPr lang="ru-RU" sz="2400" b="1" dirty="0">
                <a:solidFill>
                  <a:srgbClr val="DFF2F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400" b="1" dirty="0" err="1">
                <a:solidFill>
                  <a:srgbClr val="DFF2F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постигане</a:t>
            </a:r>
            <a:r>
              <a:rPr lang="ru-RU" sz="2400" b="1" dirty="0">
                <a:solidFill>
                  <a:srgbClr val="DFF2F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на целите на РПР на СЦР – система от </a:t>
            </a:r>
            <a:r>
              <a:rPr lang="ru-RU" sz="2400" b="1" dirty="0" err="1" smtClean="0">
                <a:solidFill>
                  <a:srgbClr val="DFF2F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индикатори</a:t>
            </a:r>
            <a:endParaRPr lang="bg-B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-1979" y="1219200"/>
            <a:ext cx="9144000" cy="5638800"/>
          </a:xfrm>
        </p:spPr>
        <p:txBody>
          <a:bodyPr/>
          <a:lstStyle/>
          <a:p>
            <a:pPr marL="0" indent="0">
              <a:buNone/>
            </a:pPr>
            <a:endParaRPr lang="bg-BG" sz="18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bg-BG" sz="18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bg-BG" sz="1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7458784"/>
              </p:ext>
            </p:extLst>
          </p:nvPr>
        </p:nvGraphicFramePr>
        <p:xfrm>
          <a:off x="0" y="1066803"/>
          <a:ext cx="9144000" cy="579119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276600"/>
                <a:gridCol w="5867400"/>
              </a:tblGrid>
              <a:tr h="30681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g-BG" sz="17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Показател</a:t>
                      </a:r>
                      <a:endParaRPr lang="bg-BG" sz="175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0616" marR="60616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g-BG" sz="17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Резултат</a:t>
                      </a:r>
                      <a:endParaRPr lang="bg-BG" sz="175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0616" marR="60616" marT="0" marB="0"/>
                </a:tc>
              </a:tr>
              <a:tr h="78655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g-BG" sz="17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БВП/човек (лв.):  </a:t>
                      </a:r>
                      <a:endParaRPr lang="bg-BG" sz="175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0616" marR="60616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g-BG" sz="175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Към 2012 г. нараства с </a:t>
                      </a:r>
                      <a:r>
                        <a:rPr lang="bg-BG" sz="175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60%</a:t>
                      </a:r>
                      <a:r>
                        <a:rPr lang="bg-BG" sz="175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спрямо </a:t>
                      </a:r>
                      <a:r>
                        <a:rPr lang="bg-BG" sz="175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2005г</a:t>
                      </a:r>
                      <a:r>
                        <a:rPr lang="bg-BG" sz="175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Запазва предпоследно място спрямо останалите райони; </a:t>
                      </a:r>
                      <a:r>
                        <a:rPr lang="bg-BG" sz="1750" b="0" i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Дисбаланс</a:t>
                      </a:r>
                      <a:r>
                        <a:rPr lang="bg-BG" sz="175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bg-BG" sz="175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0616" marR="60616" marT="0" marB="0"/>
                </a:tc>
              </a:tr>
              <a:tr h="61363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g-BG" sz="17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Коефициент на икономическа активност (%)</a:t>
                      </a:r>
                      <a:endParaRPr lang="bg-BG" sz="175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0616" marR="60616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g-BG" sz="175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Нараства колебливо, остава под средното за страната; Най-нисък в област Силистра, а най-висок в област Габрово</a:t>
                      </a:r>
                      <a:endParaRPr lang="bg-BG" sz="175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0616" marR="60616" marT="0" marB="0"/>
                </a:tc>
              </a:tr>
              <a:tr h="61363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g-BG" sz="17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ЧПИ (хил.евро):  </a:t>
                      </a:r>
                      <a:endParaRPr lang="bg-BG" sz="175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0616" marR="60616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g-BG" sz="175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Към 2012 г нарастват  почти двойно (с 92.5%) В Силистра намаляват с </a:t>
                      </a:r>
                      <a:r>
                        <a:rPr lang="bg-BG" sz="175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56%</a:t>
                      </a:r>
                      <a:endParaRPr lang="bg-BG" sz="175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0616" marR="60616" marT="0" marB="0"/>
                </a:tc>
              </a:tr>
              <a:tr h="61363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g-BG" sz="17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Брой на сключени договори по ОП:</a:t>
                      </a:r>
                      <a:endParaRPr lang="bg-BG" sz="175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0616" marR="60616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g-BG" sz="175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През 2007 -2013 г. са подадени общо 1113 проектни предложения, като 592 от проектите са изпълнени;</a:t>
                      </a:r>
                      <a:endParaRPr lang="bg-BG" sz="175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0616" marR="60616" marT="0" marB="0"/>
                </a:tc>
              </a:tr>
              <a:tr h="92045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g-BG" sz="17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Процент заети с висше образование (%)</a:t>
                      </a:r>
                      <a:endParaRPr lang="bg-BG" sz="175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0616" marR="60616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g-BG" sz="175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Нараства от 81.4% през 2011 до 87.4%, което е малко под средното за страната. Процентът на населението между 30-34 години с висше образование намалява;  </a:t>
                      </a:r>
                      <a:endParaRPr lang="bg-BG" sz="175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0616" marR="60616" marT="0" marB="0"/>
                </a:tc>
              </a:tr>
              <a:tr h="40409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g-BG" sz="17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Персонал, зает с </a:t>
                      </a:r>
                      <a:r>
                        <a:rPr lang="bg-BG" sz="175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НИРД</a:t>
                      </a:r>
                      <a:r>
                        <a:rPr lang="bg-BG" sz="17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(бр.)</a:t>
                      </a:r>
                      <a:endParaRPr lang="bg-BG" sz="175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0616" marR="60616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g-BG" sz="175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1336 души се увеличава на 1459 души.</a:t>
                      </a:r>
                      <a:endParaRPr lang="bg-BG" sz="175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0616" marR="60616" marT="0" marB="0"/>
                </a:tc>
              </a:tr>
              <a:tr h="61363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g-BG" sz="17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Дял на домакинствата с достъп до интернет (%):</a:t>
                      </a:r>
                      <a:endParaRPr lang="bg-BG" sz="175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0616" marR="60616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g-BG" sz="175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нараства от 20, 7 % на 49,6 %,  но е по-нисък от средното за страната - 53,7 %.</a:t>
                      </a:r>
                      <a:endParaRPr lang="bg-BG" sz="175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0616" marR="60616" marT="0" marB="0"/>
                </a:tc>
              </a:tr>
              <a:tr h="91874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g-BG" sz="17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Дял на населението, обслужено от водоснабдителни мрежи (%):</a:t>
                      </a:r>
                      <a:endParaRPr lang="bg-BG" sz="175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0616" marR="60616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g-BG" sz="175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По-висок от средният за страната 99,3 %. Спрямо 2009 година показателят е нараснал с 0.6%.</a:t>
                      </a:r>
                      <a:endParaRPr lang="bg-BG" sz="175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0616" marR="60616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8072562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04800" y="304800"/>
            <a:ext cx="8248328" cy="954832"/>
          </a:xfrm>
        </p:spPr>
        <p:txBody>
          <a:bodyPr/>
          <a:lstStyle/>
          <a:p>
            <a:pPr algn="ctr"/>
            <a:r>
              <a:rPr lang="ru-RU" sz="2400" b="1" dirty="0">
                <a:solidFill>
                  <a:srgbClr val="DFF2F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Анализ </a:t>
            </a:r>
            <a:r>
              <a:rPr lang="ru-RU" sz="2400" b="1" dirty="0" err="1">
                <a:solidFill>
                  <a:srgbClr val="DFF2F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ефективността</a:t>
            </a:r>
            <a:r>
              <a:rPr lang="ru-RU" sz="2400" b="1" dirty="0">
                <a:solidFill>
                  <a:srgbClr val="DFF2F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при </a:t>
            </a:r>
            <a:r>
              <a:rPr lang="ru-RU" sz="2400" b="1" dirty="0" err="1">
                <a:solidFill>
                  <a:srgbClr val="DFF2F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степента</a:t>
            </a:r>
            <a:r>
              <a:rPr lang="ru-RU" sz="2400" b="1" dirty="0">
                <a:solidFill>
                  <a:srgbClr val="DFF2F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400" b="1" dirty="0" err="1">
                <a:solidFill>
                  <a:srgbClr val="DFF2F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постигане</a:t>
            </a:r>
            <a:r>
              <a:rPr lang="ru-RU" sz="2400" b="1" dirty="0">
                <a:solidFill>
                  <a:srgbClr val="DFF2F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на целите на РПР на СЦР – система от </a:t>
            </a:r>
            <a:r>
              <a:rPr lang="ru-RU" sz="2400" b="1" dirty="0" err="1" smtClean="0">
                <a:solidFill>
                  <a:srgbClr val="DFF2F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индикатори</a:t>
            </a:r>
            <a:r>
              <a:rPr lang="bg-BG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bg-BG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bg-BG" dirty="0"/>
              <a:t/>
            </a:r>
            <a:br>
              <a:rPr lang="bg-BG" dirty="0"/>
            </a:br>
            <a:endParaRPr lang="bg-BG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Content Placeholder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84365655"/>
              </p:ext>
            </p:extLst>
          </p:nvPr>
        </p:nvGraphicFramePr>
        <p:xfrm>
          <a:off x="0" y="1219199"/>
          <a:ext cx="9144000" cy="564429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484090"/>
                <a:gridCol w="5659910"/>
              </a:tblGrid>
              <a:tr h="26637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g-BG" sz="17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Показател</a:t>
                      </a:r>
                      <a:endParaRPr lang="bg-BG" sz="175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g-BG" sz="17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Резултат</a:t>
                      </a:r>
                      <a:endParaRPr lang="bg-BG" sz="175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79913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g-BG" sz="17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Дял на обслуженото население от канализационната мрежа (%):</a:t>
                      </a:r>
                      <a:endParaRPr lang="bg-BG" sz="175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0616" marR="60616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g-BG" sz="175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Районът е предпоследен - 63,8% (2012 г.) при средна стойност за страната 74,3 %.</a:t>
                      </a:r>
                      <a:endParaRPr lang="bg-BG" sz="175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0616" marR="60616" marT="0" marB="0"/>
                </a:tc>
              </a:tr>
              <a:tr h="5551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g-BG" sz="17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Дял на населението, обслужвано от ПСОВ:</a:t>
                      </a:r>
                      <a:endParaRPr lang="bg-BG" sz="175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0616" marR="60616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g-BG" sz="175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24.8% през 2008 г. показателят нараства на 46.4% през 2012 г., но е по-ниско от средното за страната</a:t>
                      </a:r>
                      <a:endParaRPr lang="bg-BG" sz="175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0616" marR="60616" marT="0" marB="0"/>
                </a:tc>
              </a:tr>
              <a:tr h="5551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g-BG" sz="17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Изградени депа за твърди отпадъци (брой)</a:t>
                      </a:r>
                      <a:endParaRPr lang="bg-BG" sz="175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g-BG" sz="17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10,83 % от общият брой на депата в България и бележи слаб темп на развитие.</a:t>
                      </a:r>
                      <a:endParaRPr lang="bg-BG" sz="175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79913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g-BG" sz="17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Дял на обслуженото население от системи за организирано сметосъбиране (%):</a:t>
                      </a:r>
                      <a:endParaRPr lang="bg-BG" sz="175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g-BG" sz="17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99,6 %  за 2012 г. при средно за страната 99,2 %.</a:t>
                      </a:r>
                      <a:endParaRPr lang="bg-BG" sz="175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3275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g-BG" sz="17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Коефициент на безработица (%):</a:t>
                      </a:r>
                      <a:endParaRPr lang="bg-BG" sz="175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g-BG" sz="17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По-висок 15,3 % спрямо средния за страната – 12,9 % и е с тенденция за </a:t>
                      </a:r>
                      <a:r>
                        <a:rPr lang="bg-BG" sz="175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увеличение (11.8% през 2010).</a:t>
                      </a:r>
                      <a:endParaRPr lang="bg-BG" sz="175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6637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g-BG" sz="17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Коефициент на заетост (%):</a:t>
                      </a:r>
                      <a:endParaRPr lang="bg-BG" sz="175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g-BG" sz="17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 средното за страната – 42,8 % спрямо 46,9 %.</a:t>
                      </a:r>
                      <a:endParaRPr lang="bg-BG" sz="175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79913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g-BG" sz="17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Относителен дял на рано напусналите образование и обучение 18 – 24г. (%):</a:t>
                      </a:r>
                      <a:endParaRPr lang="bg-BG" sz="175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g-BG" sz="17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 2007 - </a:t>
                      </a:r>
                      <a:r>
                        <a:rPr lang="bg-BG" sz="175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2012г</a:t>
                      </a:r>
                      <a:r>
                        <a:rPr lang="bg-BG" sz="17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от 19,4% намалява на 14,9 % при средно за страната 12,5 %, и поставена в Стратегия „Европа 2020“ целева стойност под </a:t>
                      </a:r>
                      <a:r>
                        <a:rPr lang="bg-BG" sz="175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11%</a:t>
                      </a:r>
                      <a:r>
                        <a:rPr lang="bg-BG" sz="17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bg-BG" sz="175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0655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g-BG" sz="17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Брой на служителите в общинските и областните </a:t>
                      </a:r>
                      <a:r>
                        <a:rPr lang="bg-BG" sz="175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администрации, </a:t>
                      </a:r>
                      <a:r>
                        <a:rPr lang="bg-BG" sz="17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преминали обучение през </a:t>
                      </a:r>
                      <a:r>
                        <a:rPr lang="bg-BG" sz="175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2013г</a:t>
                      </a:r>
                      <a:r>
                        <a:rPr lang="bg-BG" sz="17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</a:t>
                      </a:r>
                      <a:endParaRPr lang="bg-BG" sz="175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g-BG" sz="17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1874 служители, като някои общински служители са преминали повече от едно  обучение.</a:t>
                      </a:r>
                      <a:endParaRPr lang="bg-BG" sz="175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3061982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5948"/>
            <a:ext cx="9144000" cy="6472052"/>
          </a:xfr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116632"/>
            <a:ext cx="3581400" cy="2626568"/>
          </a:xfrm>
        </p:spPr>
        <p:txBody>
          <a:bodyPr/>
          <a:lstStyle/>
          <a:p>
            <a:pPr algn="just"/>
            <a:r>
              <a:rPr lang="ru-RU" sz="1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През</a:t>
            </a: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изминалия</a:t>
            </a: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програмен</a:t>
            </a: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период </a:t>
            </a:r>
            <a:r>
              <a:rPr lang="ru-RU" sz="1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са</a:t>
            </a: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подадени</a:t>
            </a: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проекти</a:t>
            </a: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на обща </a:t>
            </a:r>
            <a:r>
              <a:rPr lang="ru-RU" sz="1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стойност</a:t>
            </a: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2 157 291 125 лв., </a:t>
            </a:r>
            <a:r>
              <a:rPr lang="ru-RU" sz="1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като</a:t>
            </a: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приключилите</a:t>
            </a: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1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рамките</a:t>
            </a: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на периода </a:t>
            </a:r>
            <a:r>
              <a:rPr lang="ru-RU" sz="1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проекти</a:t>
            </a: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възлизат</a:t>
            </a: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на 877 674 500 лв. </a:t>
            </a:r>
            <a:r>
              <a:rPr lang="ru-RU" sz="1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Първоначалният</a:t>
            </a: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финансов план за </a:t>
            </a:r>
            <a:r>
              <a:rPr lang="ru-RU" sz="1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изпълнение</a:t>
            </a: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1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РПР</a:t>
            </a: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е </a:t>
            </a:r>
            <a:r>
              <a:rPr lang="ru-RU" sz="1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постигнат</a:t>
            </a: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на 85%, </a:t>
            </a:r>
            <a:r>
              <a:rPr lang="ru-RU" sz="1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което</a:t>
            </a: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се </a:t>
            </a:r>
            <a:r>
              <a:rPr lang="ru-RU" sz="1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оценява</a:t>
            </a: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позитивно.</a:t>
            </a:r>
            <a:endParaRPr lang="bg-BG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971139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bg-BG" sz="2400" b="1" dirty="0" smtClean="0">
                <a:solidFill>
                  <a:srgbClr val="DFF2F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ОБОБЩЕНИ ИЗВОДИ</a:t>
            </a:r>
            <a:r>
              <a:rPr lang="bg-BG" dirty="0"/>
              <a:t/>
            </a:r>
            <a:br>
              <a:rPr lang="bg-BG" dirty="0"/>
            </a:b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19200"/>
            <a:ext cx="9144000" cy="5638800"/>
          </a:xfrm>
        </p:spPr>
        <p:txBody>
          <a:bodyPr/>
          <a:lstStyle/>
          <a:p>
            <a:pPr marL="177800" indent="-177800" algn="just">
              <a:buFont typeface="Wingdings" panose="05000000000000000000" pitchFamily="2" charset="2"/>
              <a:buChar char="ü"/>
            </a:pPr>
            <a:r>
              <a:rPr lang="bg-BG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Широко формулирана </a:t>
            </a:r>
            <a:r>
              <a:rPr lang="bg-BG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стратегическа рамка;</a:t>
            </a:r>
          </a:p>
          <a:p>
            <a:pPr marL="177800" indent="-177800" algn="just">
              <a:buFont typeface="Wingdings" panose="05000000000000000000" pitchFamily="2" charset="2"/>
              <a:buChar char="ü"/>
            </a:pPr>
            <a:r>
              <a:rPr lang="bg-BG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Индикаторите</a:t>
            </a:r>
            <a:r>
              <a:rPr lang="bg-BG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не </a:t>
            </a:r>
            <a:r>
              <a:rPr lang="bg-BG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позволяват да се оцени спецификата на </a:t>
            </a:r>
            <a:r>
              <a:rPr lang="bg-BG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интервенциит</a:t>
            </a:r>
            <a:r>
              <a:rPr lang="bg-BG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;е</a:t>
            </a:r>
          </a:p>
          <a:p>
            <a:pPr marL="177800" indent="-177800" algn="just">
              <a:buFont typeface="Wingdings" panose="05000000000000000000" pitchFamily="2" charset="2"/>
              <a:buChar char="ü"/>
            </a:pPr>
            <a:r>
              <a:rPr lang="bg-BG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Зададената </a:t>
            </a:r>
            <a:r>
              <a:rPr lang="bg-BG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рамка</a:t>
            </a:r>
            <a:r>
              <a:rPr lang="bg-BG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 управление на процесите на планиране и управление на територията на ниво СЦР е </a:t>
            </a:r>
            <a:r>
              <a:rPr lang="bg-BG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устойчива и </a:t>
            </a:r>
            <a:r>
              <a:rPr lang="bg-BG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функционираща;</a:t>
            </a:r>
          </a:p>
          <a:p>
            <a:pPr marL="177800" indent="-177800" algn="just">
              <a:buFont typeface="Wingdings" panose="05000000000000000000" pitchFamily="2" charset="2"/>
              <a:buChar char="ü"/>
            </a:pPr>
            <a:r>
              <a:rPr lang="bg-BG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Налице е ясно  </a:t>
            </a:r>
            <a:r>
              <a:rPr lang="bg-BG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разминаване</a:t>
            </a:r>
            <a:r>
              <a:rPr lang="bg-BG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между част от заложените </a:t>
            </a:r>
            <a:r>
              <a:rPr lang="bg-BG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приоритети</a:t>
            </a:r>
            <a:r>
              <a:rPr lang="bg-BG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специфични цели и  постигнатите </a:t>
            </a:r>
            <a:r>
              <a:rPr lang="bg-BG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резултати</a:t>
            </a:r>
            <a:r>
              <a:rPr lang="bg-BG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177800" indent="-177800" algn="just">
              <a:buFont typeface="Wingdings" panose="05000000000000000000" pitchFamily="2" charset="2"/>
              <a:buChar char="ü"/>
            </a:pPr>
            <a:r>
              <a:rPr lang="bg-BG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Най-много </a:t>
            </a:r>
            <a:r>
              <a:rPr lang="bg-BG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проекти са реализирани в областта на </a:t>
            </a:r>
            <a:r>
              <a:rPr lang="bg-BG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инфраструктурата;</a:t>
            </a:r>
          </a:p>
          <a:p>
            <a:pPr marL="177800" indent="-177800" algn="just">
              <a:buFont typeface="Wingdings" panose="05000000000000000000" pitchFamily="2" charset="2"/>
              <a:buChar char="ü"/>
            </a:pPr>
            <a:r>
              <a:rPr lang="bg-BG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Висока </a:t>
            </a:r>
            <a:r>
              <a:rPr lang="bg-BG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проектна </a:t>
            </a:r>
            <a:r>
              <a:rPr lang="bg-BG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активност</a:t>
            </a:r>
            <a:r>
              <a:rPr lang="bg-BG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g-BG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 наблюдава в областта на </a:t>
            </a:r>
            <a:r>
              <a:rPr lang="bg-BG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социалната сфера и административния капацитет</a:t>
            </a:r>
            <a:r>
              <a:rPr lang="bg-BG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но постигнатите резултати не могат да бъдат еднозначно </a:t>
            </a:r>
            <a:r>
              <a:rPr lang="bg-BG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оценени;</a:t>
            </a:r>
          </a:p>
          <a:p>
            <a:pPr marL="177800" indent="-177800" algn="just">
              <a:buFont typeface="Wingdings" panose="05000000000000000000" pitchFamily="2" charset="2"/>
              <a:buChar char="ü"/>
            </a:pPr>
            <a:r>
              <a:rPr lang="bg-BG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Движението </a:t>
            </a:r>
            <a:r>
              <a:rPr lang="bg-BG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икономическите показатели показва, че в района се наблюдава тенденция на </a:t>
            </a:r>
            <a:r>
              <a:rPr lang="bg-BG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растеж</a:t>
            </a:r>
            <a:r>
              <a:rPr lang="bg-BG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но с много </a:t>
            </a:r>
            <a:r>
              <a:rPr lang="bg-BG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по-бавни </a:t>
            </a:r>
            <a:r>
              <a:rPr lang="bg-BG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темпове</a:t>
            </a:r>
            <a:r>
              <a:rPr lang="bg-BG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g-BG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задълбочаване на </a:t>
            </a:r>
            <a:r>
              <a:rPr lang="bg-BG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диспаритетите</a:t>
            </a:r>
            <a:r>
              <a:rPr lang="bg-BG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 района;</a:t>
            </a:r>
          </a:p>
          <a:p>
            <a:pPr marL="177800" indent="-177800" algn="just">
              <a:buFont typeface="Wingdings" panose="05000000000000000000" pitchFamily="2" charset="2"/>
              <a:buChar char="ü"/>
            </a:pPr>
            <a:r>
              <a:rPr lang="bg-BG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Приоритет </a:t>
            </a:r>
            <a:r>
              <a:rPr lang="bg-BG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„Индустриален </a:t>
            </a:r>
            <a:r>
              <a:rPr lang="bg-BG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ръст на база икономика на знанието“ </a:t>
            </a:r>
            <a:r>
              <a:rPr lang="bg-BG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остава </a:t>
            </a:r>
            <a:r>
              <a:rPr lang="bg-BG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</a:t>
            </a:r>
            <a:r>
              <a:rPr lang="bg-BG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ефективна </a:t>
            </a:r>
            <a:r>
              <a:rPr lang="bg-BG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подкрепа</a:t>
            </a:r>
            <a:r>
              <a:rPr lang="bg-BG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рамките на </a:t>
            </a:r>
            <a:r>
              <a:rPr lang="bg-BG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района;</a:t>
            </a:r>
          </a:p>
          <a:p>
            <a:pPr marL="177800" indent="-177800" algn="just">
              <a:buFont typeface="Wingdings" panose="05000000000000000000" pitchFamily="2" charset="2"/>
              <a:buChar char="ü"/>
            </a:pPr>
            <a:r>
              <a:rPr lang="bg-BG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Големият </a:t>
            </a:r>
            <a:r>
              <a:rPr lang="bg-BG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туристически потенциал </a:t>
            </a:r>
            <a:r>
              <a:rPr lang="bg-BG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остава </a:t>
            </a:r>
            <a:r>
              <a:rPr lang="bg-BG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нереализиран;</a:t>
            </a:r>
          </a:p>
          <a:p>
            <a:pPr marL="177800" indent="-177800" algn="just">
              <a:buFont typeface="Wingdings" panose="05000000000000000000" pitchFamily="2" charset="2"/>
              <a:buChar char="ü"/>
            </a:pPr>
            <a:r>
              <a:rPr lang="bg-BG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Аграрният </a:t>
            </a:r>
            <a:r>
              <a:rPr lang="bg-BG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сектор</a:t>
            </a:r>
            <a:r>
              <a:rPr lang="bg-BG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и въобще агробизнесът, са изключително </a:t>
            </a:r>
            <a:r>
              <a:rPr lang="bg-BG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жизнеспособни</a:t>
            </a:r>
            <a:r>
              <a:rPr lang="bg-BG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въпреки че </a:t>
            </a:r>
            <a:r>
              <a:rPr lang="bg-BG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са определени като приоритет </a:t>
            </a:r>
            <a:r>
              <a:rPr lang="bg-BG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АДИ на РПР на </a:t>
            </a:r>
            <a:r>
              <a:rPr lang="bg-BG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района;</a:t>
            </a:r>
            <a:endParaRPr lang="bg-BG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bg-BG" sz="1800" b="1" i="1" dirty="0"/>
          </a:p>
          <a:p>
            <a:pPr marL="0" indent="0">
              <a:buNone/>
            </a:pPr>
            <a:endParaRPr lang="bg-BG" sz="1800" b="1" i="1" dirty="0"/>
          </a:p>
        </p:txBody>
      </p:sp>
    </p:spTree>
    <p:extLst>
      <p:ext uri="{BB962C8B-B14F-4D97-AF65-F5344CB8AC3E}">
        <p14:creationId xmlns:p14="http://schemas.microsoft.com/office/powerpoint/2010/main" val="272112939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bg-BG" sz="2400" b="1" dirty="0" smtClean="0">
                <a:solidFill>
                  <a:srgbClr val="DFF2F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ОБОБЩЕНИ ПРЕПОРЪКИ</a:t>
            </a:r>
            <a:r>
              <a:rPr lang="bg-BG" dirty="0"/>
              <a:t/>
            </a:r>
            <a:br>
              <a:rPr lang="bg-BG" dirty="0"/>
            </a:b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95400"/>
            <a:ext cx="9144000" cy="5562600"/>
          </a:xfrm>
        </p:spPr>
        <p:txBody>
          <a:bodyPr/>
          <a:lstStyle/>
          <a:p>
            <a:pPr algn="just">
              <a:buFont typeface="Wingdings" panose="05000000000000000000" pitchFamily="2" charset="2"/>
              <a:buChar char="ü"/>
            </a:pPr>
            <a:r>
              <a:rPr lang="bg-BG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bg-BG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о-тясно </a:t>
            </a:r>
            <a:r>
              <a:rPr lang="bg-BG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обвързване</a:t>
            </a:r>
            <a:r>
              <a:rPr lang="bg-BG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между </a:t>
            </a:r>
            <a:r>
              <a:rPr lang="bg-BG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стратегическата рамка </a:t>
            </a:r>
            <a:r>
              <a:rPr lang="bg-BG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констатираните </a:t>
            </a:r>
            <a:r>
              <a:rPr lang="bg-BG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сравнителни предимства </a:t>
            </a:r>
            <a:r>
              <a:rPr lang="bg-BG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 </a:t>
            </a:r>
            <a:r>
              <a:rPr lang="bg-BG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потенциали</a:t>
            </a:r>
            <a:r>
              <a:rPr lang="bg-BG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 развитие на </a:t>
            </a:r>
            <a:r>
              <a:rPr lang="bg-BG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региона,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както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основните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които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пречат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същите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да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бъдат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ефективно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„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въвлечени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  и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капитализирани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bg-BG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Wingdings" panose="05000000000000000000" pitchFamily="2" charset="2"/>
              <a:buChar char="ü"/>
            </a:pPr>
            <a:r>
              <a:rPr lang="bg-BG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Стратегическата рамка трябва да </a:t>
            </a:r>
            <a:r>
              <a:rPr lang="bg-BG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приоритизира реалните възможности</a:t>
            </a:r>
            <a:r>
              <a:rPr lang="bg-BG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които имат потенциал да генерират </a:t>
            </a:r>
            <a:r>
              <a:rPr lang="bg-BG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растеж -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виталните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сектори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дейности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които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имат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устойчив положителен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тренд</a:t>
            </a:r>
            <a:r>
              <a:rPr lang="bg-BG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bg-BG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Измерването </a:t>
            </a:r>
            <a:r>
              <a:rPr lang="bg-BG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регионалното </a:t>
            </a:r>
            <a:r>
              <a:rPr lang="bg-BG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- оценката </a:t>
            </a:r>
            <a:r>
              <a:rPr lang="bg-BG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калибрацията на т.нар. „</a:t>
            </a:r>
            <a:r>
              <a:rPr lang="bg-BG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релевантни индикатори</a:t>
            </a:r>
            <a:r>
              <a:rPr lang="bg-BG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”; </a:t>
            </a:r>
          </a:p>
          <a:p>
            <a:pPr lvl="0" algn="just">
              <a:buFont typeface="Wingdings" panose="05000000000000000000" pitchFamily="2" charset="2"/>
              <a:buChar char="ü"/>
            </a:pPr>
            <a:r>
              <a:rPr lang="bg-BG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Разширяване </a:t>
            </a:r>
            <a:r>
              <a:rPr lang="bg-BG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bg-BG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формалния </a:t>
            </a:r>
            <a:r>
              <a:rPr lang="bg-BG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състав на РСР </a:t>
            </a:r>
            <a:r>
              <a:rPr lang="bg-BG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представители на академичните институции, браншови и др. организации. Второто направление е свързано с </a:t>
            </a:r>
            <a:r>
              <a:rPr lang="bg-BG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информационното осигуряване </a:t>
            </a:r>
            <a:r>
              <a:rPr lang="bg-BG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работа на РСР, най-вече по отношение регулярното събиране на информация относно индикаторите и измерителите.</a:t>
            </a:r>
          </a:p>
          <a:p>
            <a:pPr marL="0" indent="0">
              <a:buNone/>
            </a:pPr>
            <a:endParaRPr lang="bg-BG" sz="1800" b="1" i="1" dirty="0"/>
          </a:p>
          <a:p>
            <a:pPr marL="0" indent="0">
              <a:buNone/>
            </a:pPr>
            <a:endParaRPr lang="bg-BG" sz="1800" b="1" i="1" dirty="0"/>
          </a:p>
        </p:txBody>
      </p:sp>
    </p:spTree>
    <p:extLst>
      <p:ext uri="{BB962C8B-B14F-4D97-AF65-F5344CB8AC3E}">
        <p14:creationId xmlns:p14="http://schemas.microsoft.com/office/powerpoint/2010/main" val="68053610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bg-BG" sz="2400" b="1" dirty="0" smtClean="0">
                <a:solidFill>
                  <a:srgbClr val="DFF2F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КОНКРЕТНИ ПРЕПОРЪКИ</a:t>
            </a:r>
            <a:r>
              <a:rPr lang="bg-BG" dirty="0"/>
              <a:t/>
            </a:r>
            <a:br>
              <a:rPr lang="bg-BG" dirty="0"/>
            </a:b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5257800"/>
          </a:xfrm>
        </p:spPr>
        <p:txBody>
          <a:bodyPr/>
          <a:lstStyle/>
          <a:p>
            <a:pPr marL="342900" indent="-342900" algn="just">
              <a:buAutoNum type="arabicPeriod"/>
            </a:pPr>
            <a:r>
              <a:rPr lang="bg-BG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bg-BG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реосмисляне </a:t>
            </a:r>
            <a:r>
              <a:rPr lang="bg-BG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по-ефективно използване на </a:t>
            </a:r>
            <a:r>
              <a:rPr lang="bg-BG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академичния потенциал </a:t>
            </a:r>
            <a:r>
              <a:rPr lang="bg-BG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bg-BG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района;</a:t>
            </a:r>
          </a:p>
          <a:p>
            <a:pPr marL="342900" lvl="0" indent="-342900" algn="just">
              <a:buFontTx/>
              <a:buAutoNum type="arabicPeriod"/>
            </a:pPr>
            <a:r>
              <a:rPr lang="bg-BG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Подкрепа за </a:t>
            </a:r>
            <a:r>
              <a:rPr lang="bg-BG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bg-BG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основни оси </a:t>
            </a:r>
            <a:r>
              <a:rPr lang="bg-BG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икономическото развитие-традиционно силното </a:t>
            </a:r>
            <a:r>
              <a:rPr lang="bg-BG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земеделие</a:t>
            </a:r>
            <a:r>
              <a:rPr lang="bg-BG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 посока затваряне на цикъла на агробизнеса и повишаване на добавената стойност, подкрепа за </a:t>
            </a:r>
            <a:r>
              <a:rPr lang="bg-BG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индустриалното развитие </a:t>
            </a:r>
            <a:r>
              <a:rPr lang="bg-BG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типичните за района производства и стимулиране на развитието на </a:t>
            </a:r>
            <a:r>
              <a:rPr lang="bg-BG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туризма</a:t>
            </a:r>
            <a:r>
              <a:rPr lang="bg-BG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endParaRPr lang="en-US" sz="1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buFontTx/>
              <a:buAutoNum type="arabicPeriod"/>
            </a:pPr>
            <a:r>
              <a:rPr lang="bg-BG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Ключови инфраструктурни проекти: </a:t>
            </a:r>
            <a:r>
              <a:rPr lang="bg-BG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АМ Хемус; Тунел под </a:t>
            </a:r>
            <a:r>
              <a:rPr lang="bg-BG" sz="19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</a:t>
            </a:r>
            <a:r>
              <a:rPr lang="bg-BG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bg-BG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Шипка;</a:t>
            </a:r>
          </a:p>
          <a:p>
            <a:pPr marL="342900" indent="-342900" algn="just">
              <a:buAutoNum type="arabicPeriod"/>
            </a:pPr>
            <a:r>
              <a:rPr lang="bg-BG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Приоритизиране</a:t>
            </a:r>
            <a:r>
              <a:rPr lang="bg-BG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bg-BG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туризма</a:t>
            </a:r>
            <a:r>
              <a:rPr lang="bg-BG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bg-BG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ясни локации, където да се фокусират </a:t>
            </a:r>
            <a:r>
              <a:rPr lang="bg-BG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интервенциите;</a:t>
            </a:r>
          </a:p>
          <a:p>
            <a:pPr marL="342900" indent="-342900" algn="just">
              <a:buAutoNum type="arabicPeriod"/>
            </a:pPr>
            <a:r>
              <a:rPr lang="bg-BG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РПР следва да потърси и обоснове </a:t>
            </a:r>
            <a:r>
              <a:rPr lang="bg-BG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ключови, стратегически  проекти</a:t>
            </a:r>
            <a:r>
              <a:rPr lang="bg-BG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 ясни и конкретни измерения и очаквани резултати и </a:t>
            </a:r>
            <a:r>
              <a:rPr lang="bg-BG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въздействия;</a:t>
            </a:r>
          </a:p>
          <a:p>
            <a:pPr marL="342900" indent="-342900" algn="just">
              <a:buAutoNum type="arabicPeriod"/>
            </a:pPr>
            <a:r>
              <a:rPr lang="bg-BG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 се подобри </a:t>
            </a:r>
            <a:r>
              <a:rPr lang="bg-BG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водоснабдяването, канализацията и третирането на отпадъчни </a:t>
            </a:r>
            <a:r>
              <a:rPr lang="bg-BG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води</a:t>
            </a:r>
            <a:r>
              <a:rPr lang="bg-BG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endParaRPr lang="en-US" sz="1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AutoNum type="arabicPeriod"/>
            </a:pPr>
            <a:r>
              <a:rPr lang="bg-BG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 </a:t>
            </a:r>
            <a:r>
              <a:rPr lang="bg-BG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 подобри работата по </a:t>
            </a:r>
            <a:r>
              <a:rPr lang="bg-BG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превенция на природните </a:t>
            </a:r>
            <a:r>
              <a:rPr lang="bg-BG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рискове</a:t>
            </a:r>
            <a:r>
              <a:rPr lang="bg-BG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Да се разработи </a:t>
            </a:r>
            <a:r>
              <a:rPr lang="bg-BG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стратегия </a:t>
            </a:r>
            <a:r>
              <a:rPr lang="bg-BG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намаляване на въглеродните емисии и адаптиране към климатичните </a:t>
            </a:r>
            <a:r>
              <a:rPr lang="bg-BG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промени.</a:t>
            </a:r>
            <a:endParaRPr lang="bg-BG" sz="19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bg-BG" sz="1800" b="1" i="1" dirty="0"/>
          </a:p>
        </p:txBody>
      </p:sp>
    </p:spTree>
    <p:extLst>
      <p:ext uri="{BB962C8B-B14F-4D97-AF65-F5344CB8AC3E}">
        <p14:creationId xmlns:p14="http://schemas.microsoft.com/office/powerpoint/2010/main" val="303179225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pt0000003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Ppt0000003">
      <a:majorFont>
        <a:latin typeface="Calibri"/>
        <a:ea typeface=""/>
        <a:cs typeface="Arial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pt0000003 1">
        <a:dk1>
          <a:srgbClr val="050595"/>
        </a:dk1>
        <a:lt1>
          <a:srgbClr val="FFFFFF"/>
        </a:lt1>
        <a:dk2>
          <a:srgbClr val="000000"/>
        </a:dk2>
        <a:lt2>
          <a:srgbClr val="FFFF99"/>
        </a:lt2>
        <a:accent1>
          <a:srgbClr val="FFC000"/>
        </a:accent1>
        <a:accent2>
          <a:srgbClr val="3497AE"/>
        </a:accent2>
        <a:accent3>
          <a:srgbClr val="AAAAAA"/>
        </a:accent3>
        <a:accent4>
          <a:srgbClr val="DADADA"/>
        </a:accent4>
        <a:accent5>
          <a:srgbClr val="FFDCAA"/>
        </a:accent5>
        <a:accent6>
          <a:srgbClr val="2E889D"/>
        </a:accent6>
        <a:hlink>
          <a:srgbClr val="F3EB4F"/>
        </a:hlink>
        <a:folHlink>
          <a:srgbClr val="7DDD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Custom Design">
  <a:themeElements>
    <a:clrScheme name="1_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5355</TotalTime>
  <Words>1171</Words>
  <Application>Microsoft Office PowerPoint</Application>
  <PresentationFormat>On-screen Show (4:3)</PresentationFormat>
  <Paragraphs>89</Paragraphs>
  <Slides>10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Ppt0000003</vt:lpstr>
      <vt:lpstr>1_Custom Design</vt:lpstr>
      <vt:lpstr>Custom Design</vt:lpstr>
      <vt:lpstr>2_Custom Design</vt:lpstr>
      <vt:lpstr>PowerPoint Presentation</vt:lpstr>
      <vt:lpstr> АНАЛИЗ НА ОБЩОТО ВЪЗДЕЙСТВИЕ ВЪРХУ ТЕРИТОРИЯТА НА СЦР  </vt:lpstr>
      <vt:lpstr> АНАЛИЗ НА ОБЩОТО ВЪЗДЕЙСТВИЕ ВЪРХУ ТЕРИТОРИЯТА НА СЦР  </vt:lpstr>
      <vt:lpstr>Анализ ефективността при степента на постигане на целите на РПР на СЦР – система от индикатори</vt:lpstr>
      <vt:lpstr>Анализ ефективността при степента на постигане на целите на РПР на СЦР – система от индикатори  </vt:lpstr>
      <vt:lpstr>През изминалия програмен период са подадени проекти на обща стойност 2 157 291 125 лв., като приключилите в рамките на периода проекти възлизат на 877 674 500 лв. Първоначалният финансов план за изпълнение на РПР е постигнат на 85%, което се оценява позитивно.</vt:lpstr>
      <vt:lpstr>ОБОБЩЕНИ ИЗВОДИ </vt:lpstr>
      <vt:lpstr>ОБОБЩЕНИ ПРЕПОРЪКИ </vt:lpstr>
      <vt:lpstr>КОНКРЕТНИ ПРЕПОРЪКИ </vt:lpstr>
      <vt:lpstr>Благодаря за вниманието!</vt:lpstr>
    </vt:vector>
  </TitlesOfParts>
  <Company>CM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Geographica Ltd.</dc:creator>
  <cp:lastModifiedBy>Administrator</cp:lastModifiedBy>
  <cp:revision>437</cp:revision>
  <cp:lastPrinted>2012-11-08T16:09:27Z</cp:lastPrinted>
  <dcterms:created xsi:type="dcterms:W3CDTF">2011-06-13T12:15:19Z</dcterms:created>
  <dcterms:modified xsi:type="dcterms:W3CDTF">2015-01-22T13:37:38Z</dcterms:modified>
</cp:coreProperties>
</file>