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sldIdLst>
    <p:sldId id="256" r:id="rId2"/>
    <p:sldId id="290" r:id="rId3"/>
    <p:sldId id="291" r:id="rId4"/>
    <p:sldId id="306" r:id="rId5"/>
    <p:sldId id="292" r:id="rId6"/>
    <p:sldId id="305" r:id="rId7"/>
    <p:sldId id="303" r:id="rId8"/>
    <p:sldId id="30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81" d="100"/>
          <a:sy n="81" d="100"/>
        </p:scale>
        <p:origin x="-72" y="-77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B6EC752-5A9D-4DFD-8084-A2E23829E27A}" type="datetimeFigureOut">
              <a:rPr lang="en-US" smtClean="0"/>
              <a:t>1/22/2015</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FD0BADE6-DF05-480E-B328-28F439B56E6B}" type="slidenum">
              <a:rPr lang="en-US" smtClean="0"/>
              <a:t>‹#›</a:t>
            </a:fld>
            <a:endParaRPr lang="en-US"/>
          </a:p>
        </p:txBody>
      </p:sp>
    </p:spTree>
    <p:extLst>
      <p:ext uri="{BB962C8B-B14F-4D97-AF65-F5344CB8AC3E}">
        <p14:creationId xmlns:p14="http://schemas.microsoft.com/office/powerpoint/2010/main" val="246435106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6EC752-5A9D-4DFD-8084-A2E23829E27A}" type="datetimeFigureOut">
              <a:rPr lang="en-US" smtClean="0"/>
              <a:t>1/22/2015</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D0BADE6-DF05-480E-B328-28F439B56E6B}" type="slidenum">
              <a:rPr lang="en-US" smtClean="0"/>
              <a:t>‹#›</a:t>
            </a:fld>
            <a:endParaRPr lang="en-US"/>
          </a:p>
        </p:txBody>
      </p:sp>
    </p:spTree>
    <p:extLst>
      <p:ext uri="{BB962C8B-B14F-4D97-AF65-F5344CB8AC3E}">
        <p14:creationId xmlns:p14="http://schemas.microsoft.com/office/powerpoint/2010/main" val="19833733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6EC752-5A9D-4DFD-8084-A2E23829E27A}" type="datetimeFigureOut">
              <a:rPr lang="en-US" smtClean="0"/>
              <a:t>1/22/2015</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D0BADE6-DF05-480E-B328-28F439B56E6B}"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7330826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B6EC752-5A9D-4DFD-8084-A2E23829E27A}" type="datetimeFigureOut">
              <a:rPr lang="en-US" smtClean="0"/>
              <a:t>1/22/2015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D0BADE6-DF05-480E-B328-28F439B56E6B}" type="slidenum">
              <a:rPr lang="en-US" smtClean="0"/>
              <a:t>‹#›</a:t>
            </a:fld>
            <a:endParaRPr lang="en-US"/>
          </a:p>
        </p:txBody>
      </p:sp>
    </p:spTree>
    <p:extLst>
      <p:ext uri="{BB962C8B-B14F-4D97-AF65-F5344CB8AC3E}">
        <p14:creationId xmlns:p14="http://schemas.microsoft.com/office/powerpoint/2010/main" val="3009891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B6EC752-5A9D-4DFD-8084-A2E23829E27A}" type="datetimeFigureOut">
              <a:rPr lang="en-US" smtClean="0"/>
              <a:t>1/22/2015</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D0BADE6-DF05-480E-B328-28F439B56E6B}"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159864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B6EC752-5A9D-4DFD-8084-A2E23829E27A}" type="datetimeFigureOut">
              <a:rPr lang="en-US" smtClean="0"/>
              <a:t>1/22/2015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D0BADE6-DF05-480E-B328-28F439B56E6B}" type="slidenum">
              <a:rPr lang="en-US" smtClean="0"/>
              <a:t>‹#›</a:t>
            </a:fld>
            <a:endParaRPr lang="en-US"/>
          </a:p>
        </p:txBody>
      </p:sp>
    </p:spTree>
    <p:extLst>
      <p:ext uri="{BB962C8B-B14F-4D97-AF65-F5344CB8AC3E}">
        <p14:creationId xmlns:p14="http://schemas.microsoft.com/office/powerpoint/2010/main" val="10635347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B6EC752-5A9D-4DFD-8084-A2E23829E27A}" type="datetimeFigureOut">
              <a:rPr lang="en-US" smtClean="0"/>
              <a:t>1/22/2015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D0BADE6-DF05-480E-B328-28F439B56E6B}" type="slidenum">
              <a:rPr lang="en-US" smtClean="0"/>
              <a:t>‹#›</a:t>
            </a:fld>
            <a:endParaRPr lang="en-US"/>
          </a:p>
        </p:txBody>
      </p:sp>
    </p:spTree>
    <p:extLst>
      <p:ext uri="{BB962C8B-B14F-4D97-AF65-F5344CB8AC3E}">
        <p14:creationId xmlns:p14="http://schemas.microsoft.com/office/powerpoint/2010/main" val="3260386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B6EC752-5A9D-4DFD-8084-A2E23829E27A}" type="datetimeFigureOut">
              <a:rPr lang="en-US" smtClean="0"/>
              <a:t>1/22/2015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D0BADE6-DF05-480E-B328-28F439B56E6B}" type="slidenum">
              <a:rPr lang="en-US" smtClean="0"/>
              <a:t>‹#›</a:t>
            </a:fld>
            <a:endParaRPr lang="en-US"/>
          </a:p>
        </p:txBody>
      </p:sp>
    </p:spTree>
    <p:extLst>
      <p:ext uri="{BB962C8B-B14F-4D97-AF65-F5344CB8AC3E}">
        <p14:creationId xmlns:p14="http://schemas.microsoft.com/office/powerpoint/2010/main" val="18600323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B6EC752-5A9D-4DFD-8084-A2E23829E27A}" type="datetimeFigureOut">
              <a:rPr lang="en-US" smtClean="0"/>
              <a:t>1/22/2015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D0BADE6-DF05-480E-B328-28F439B56E6B}" type="slidenum">
              <a:rPr lang="en-US" smtClean="0"/>
              <a:t>‹#›</a:t>
            </a:fld>
            <a:endParaRPr lang="en-US"/>
          </a:p>
        </p:txBody>
      </p:sp>
    </p:spTree>
    <p:extLst>
      <p:ext uri="{BB962C8B-B14F-4D97-AF65-F5344CB8AC3E}">
        <p14:creationId xmlns:p14="http://schemas.microsoft.com/office/powerpoint/2010/main" val="195920510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6EC752-5A9D-4DFD-8084-A2E23829E27A}" type="datetimeFigureOut">
              <a:rPr lang="en-US" smtClean="0"/>
              <a:t>1/22/2015</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D0BADE6-DF05-480E-B328-28F439B56E6B}" type="slidenum">
              <a:rPr lang="en-US" smtClean="0"/>
              <a:t>‹#›</a:t>
            </a:fld>
            <a:endParaRPr lang="en-US"/>
          </a:p>
        </p:txBody>
      </p:sp>
    </p:spTree>
    <p:extLst>
      <p:ext uri="{BB962C8B-B14F-4D97-AF65-F5344CB8AC3E}">
        <p14:creationId xmlns:p14="http://schemas.microsoft.com/office/powerpoint/2010/main" val="2049030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B6EC752-5A9D-4DFD-8084-A2E23829E27A}" type="datetimeFigureOut">
              <a:rPr lang="en-US" smtClean="0"/>
              <a:t>1/22/2015</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FD0BADE6-DF05-480E-B328-28F439B56E6B}" type="slidenum">
              <a:rPr lang="en-US" smtClean="0"/>
              <a:t>‹#›</a:t>
            </a:fld>
            <a:endParaRPr lang="en-US"/>
          </a:p>
        </p:txBody>
      </p:sp>
    </p:spTree>
    <p:extLst>
      <p:ext uri="{BB962C8B-B14F-4D97-AF65-F5344CB8AC3E}">
        <p14:creationId xmlns:p14="http://schemas.microsoft.com/office/powerpoint/2010/main" val="23519389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B6EC752-5A9D-4DFD-8084-A2E23829E27A}" type="datetimeFigureOut">
              <a:rPr lang="en-US" smtClean="0"/>
              <a:t>1/22/2015</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FD0BADE6-DF05-480E-B328-28F439B56E6B}" type="slidenum">
              <a:rPr lang="en-US" smtClean="0"/>
              <a:t>‹#›</a:t>
            </a:fld>
            <a:endParaRPr lang="en-US"/>
          </a:p>
        </p:txBody>
      </p:sp>
    </p:spTree>
    <p:extLst>
      <p:ext uri="{BB962C8B-B14F-4D97-AF65-F5344CB8AC3E}">
        <p14:creationId xmlns:p14="http://schemas.microsoft.com/office/powerpoint/2010/main" val="3726585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B6EC752-5A9D-4DFD-8084-A2E23829E27A}" type="datetimeFigureOut">
              <a:rPr lang="en-US" smtClean="0"/>
              <a:t>1/22/2015</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FD0BADE6-DF05-480E-B328-28F439B56E6B}" type="slidenum">
              <a:rPr lang="en-US" smtClean="0"/>
              <a:t>‹#›</a:t>
            </a:fld>
            <a:endParaRPr lang="en-US"/>
          </a:p>
        </p:txBody>
      </p:sp>
    </p:spTree>
    <p:extLst>
      <p:ext uri="{BB962C8B-B14F-4D97-AF65-F5344CB8AC3E}">
        <p14:creationId xmlns:p14="http://schemas.microsoft.com/office/powerpoint/2010/main" val="720645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6EC752-5A9D-4DFD-8084-A2E23829E27A}" type="datetimeFigureOut">
              <a:rPr lang="en-US" smtClean="0"/>
              <a:t>1/22/2015</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FD0BADE6-DF05-480E-B328-28F439B56E6B}" type="slidenum">
              <a:rPr lang="en-US" smtClean="0"/>
              <a:t>‹#›</a:t>
            </a:fld>
            <a:endParaRPr lang="en-US"/>
          </a:p>
        </p:txBody>
      </p:sp>
    </p:spTree>
    <p:extLst>
      <p:ext uri="{BB962C8B-B14F-4D97-AF65-F5344CB8AC3E}">
        <p14:creationId xmlns:p14="http://schemas.microsoft.com/office/powerpoint/2010/main" val="3828980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6EC752-5A9D-4DFD-8084-A2E23829E27A}" type="datetimeFigureOut">
              <a:rPr lang="en-US" smtClean="0"/>
              <a:t>1/22/2015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FD0BADE6-DF05-480E-B328-28F439B56E6B}" type="slidenum">
              <a:rPr lang="en-US" smtClean="0"/>
              <a:t>‹#›</a:t>
            </a:fld>
            <a:endParaRPr lang="en-US"/>
          </a:p>
        </p:txBody>
      </p:sp>
    </p:spTree>
    <p:extLst>
      <p:ext uri="{BB962C8B-B14F-4D97-AF65-F5344CB8AC3E}">
        <p14:creationId xmlns:p14="http://schemas.microsoft.com/office/powerpoint/2010/main" val="2378407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6EC752-5A9D-4DFD-8084-A2E23829E27A}" type="datetimeFigureOut">
              <a:rPr lang="en-US" smtClean="0"/>
              <a:t>1/22/2015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D0BADE6-DF05-480E-B328-28F439B56E6B}" type="slidenum">
              <a:rPr lang="en-US" smtClean="0"/>
              <a:t>‹#›</a:t>
            </a:fld>
            <a:endParaRPr lang="en-US"/>
          </a:p>
        </p:txBody>
      </p:sp>
    </p:spTree>
    <p:extLst>
      <p:ext uri="{BB962C8B-B14F-4D97-AF65-F5344CB8AC3E}">
        <p14:creationId xmlns:p14="http://schemas.microsoft.com/office/powerpoint/2010/main" val="1593826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CB6EC752-5A9D-4DFD-8084-A2E23829E27A}" type="datetimeFigureOut">
              <a:rPr lang="en-US" smtClean="0"/>
              <a:t>1/22/2015</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FD0BADE6-DF05-480E-B328-28F439B56E6B}" type="slidenum">
              <a:rPr lang="en-US" smtClean="0"/>
              <a:t>‹#›</a:t>
            </a:fld>
            <a:endParaRPr lang="en-US"/>
          </a:p>
        </p:txBody>
      </p:sp>
      <p:pic>
        <p:nvPicPr>
          <p:cNvPr id="36" name="Picture 1" descr="Description: Concepta_Blank_01"/>
          <p:cNvPicPr>
            <a:picLocks noChangeAspect="1" noChangeArrowheads="1"/>
          </p:cNvPicPr>
          <p:nvPr userDrawn="1"/>
        </p:nvPicPr>
        <p:blipFill rotWithShape="1">
          <a:blip r:embed="rId18" cstate="print">
            <a:extLst>
              <a:ext uri="{28A0092B-C50C-407E-A947-70E740481C1C}">
                <a14:useLocalDpi xmlns:a14="http://schemas.microsoft.com/office/drawing/2010/main" val="0"/>
              </a:ext>
            </a:extLst>
          </a:blip>
          <a:srcRect r="53023"/>
          <a:stretch/>
        </p:blipFill>
        <p:spPr bwMode="auto">
          <a:xfrm>
            <a:off x="274384" y="40245"/>
            <a:ext cx="2683238"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2" descr="Description: http://www.mrrb.government.bg/images.php?src=pics/default.gif&amp;h=214"/>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10535118" y="-1"/>
            <a:ext cx="1656882" cy="985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4624647"/>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 id="2147483812" r:id="rId14"/>
    <p:sldLayoutId id="2147483813" r:id="rId15"/>
    <p:sldLayoutId id="2147483814"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bg-BG" dirty="0"/>
              <a:t>Оценка на степента на постигане на целите и приоритетите на Регионалния план за развитие на </a:t>
            </a:r>
            <a:r>
              <a:rPr lang="bg-BG" dirty="0" smtClean="0"/>
              <a:t>Югозападен </a:t>
            </a:r>
            <a:r>
              <a:rPr lang="bg-BG" dirty="0"/>
              <a:t>район в периода 2007-2013 г.</a:t>
            </a:r>
            <a:endParaRPr lang="en-US" dirty="0"/>
          </a:p>
          <a:p>
            <a:endParaRPr lang="en-US" dirty="0"/>
          </a:p>
        </p:txBody>
      </p:sp>
    </p:spTree>
    <p:extLst>
      <p:ext uri="{BB962C8B-B14F-4D97-AF65-F5344CB8AC3E}">
        <p14:creationId xmlns:p14="http://schemas.microsoft.com/office/powerpoint/2010/main" val="8988339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6754" y="643448"/>
            <a:ext cx="10515600" cy="1223493"/>
          </a:xfrm>
        </p:spPr>
        <p:txBody>
          <a:bodyPr>
            <a:normAutofit/>
          </a:bodyPr>
          <a:lstStyle/>
          <a:p>
            <a:r>
              <a:rPr lang="bg-BG" sz="3600" dirty="0" smtClean="0"/>
              <a:t>Промени в социално-икономическото развитие на ЮЗР в периода 2007-2013 г.</a:t>
            </a:r>
            <a:endParaRPr lang="en-US" sz="3600" dirty="0"/>
          </a:p>
        </p:txBody>
      </p:sp>
      <p:sp>
        <p:nvSpPr>
          <p:cNvPr id="3" name="Content Placeholder 2"/>
          <p:cNvSpPr>
            <a:spLocks noGrp="1"/>
          </p:cNvSpPr>
          <p:nvPr>
            <p:ph idx="1"/>
          </p:nvPr>
        </p:nvSpPr>
        <p:spPr>
          <a:xfrm>
            <a:off x="849923" y="2013232"/>
            <a:ext cx="10515600" cy="5035639"/>
          </a:xfrm>
        </p:spPr>
        <p:txBody>
          <a:bodyPr>
            <a:normAutofit/>
          </a:bodyPr>
          <a:lstStyle/>
          <a:p>
            <a:r>
              <a:rPr lang="bg-BG" sz="2400" dirty="0" smtClean="0"/>
              <a:t>ЮЗР заема </a:t>
            </a:r>
            <a:r>
              <a:rPr lang="bg-BG" sz="2400" dirty="0"/>
              <a:t>водещо място сред районите от ниво 2 в страната почти по всички показатели на социално-икономическото </a:t>
            </a:r>
            <a:r>
              <a:rPr lang="bg-BG" sz="2400" dirty="0" smtClean="0"/>
              <a:t>развитие</a:t>
            </a:r>
          </a:p>
          <a:p>
            <a:r>
              <a:rPr lang="bg-BG" sz="2400" dirty="0"/>
              <a:t>Констатира се постепенно доближаване на стойностите на показателите </a:t>
            </a:r>
            <a:r>
              <a:rPr lang="bg-BG" sz="2400" dirty="0" smtClean="0"/>
              <a:t>на ЮЗР до </a:t>
            </a:r>
            <a:r>
              <a:rPr lang="bg-BG" sz="2400" dirty="0"/>
              <a:t>средните за </a:t>
            </a:r>
            <a:r>
              <a:rPr lang="bg-BG" sz="2400" dirty="0" smtClean="0"/>
              <a:t>ЕС-28</a:t>
            </a:r>
          </a:p>
          <a:p>
            <a:r>
              <a:rPr lang="bg-BG" sz="2400" dirty="0" smtClean="0"/>
              <a:t>Лидерската позиция на ЮЗР не е в резултат от балансирано развитие на петте облсти, а благодарение на област София</a:t>
            </a:r>
          </a:p>
          <a:p>
            <a:r>
              <a:rPr lang="bg-BG" sz="2400" dirty="0"/>
              <a:t>По редица показатели стойностите на областите Софийска, Благоевград, Кюстендил и Перник, взети заедно, ги поставят в по-неблагоприятна позиция от районите от ниво 2 Югоизточен, Южен централен и Североизточен</a:t>
            </a:r>
            <a:endParaRPr lang="en-US" sz="2400" dirty="0"/>
          </a:p>
        </p:txBody>
      </p:sp>
    </p:spTree>
    <p:extLst>
      <p:ext uri="{BB962C8B-B14F-4D97-AF65-F5344CB8AC3E}">
        <p14:creationId xmlns:p14="http://schemas.microsoft.com/office/powerpoint/2010/main" val="5122897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3308" y="772238"/>
            <a:ext cx="10515600" cy="1197735"/>
          </a:xfrm>
        </p:spPr>
        <p:txBody>
          <a:bodyPr>
            <a:normAutofit/>
          </a:bodyPr>
          <a:lstStyle/>
          <a:p>
            <a:r>
              <a:rPr lang="bg-BG" sz="3600" dirty="0" smtClean="0">
                <a:solidFill>
                  <a:prstClr val="black"/>
                </a:solidFill>
              </a:rPr>
              <a:t>Промени </a:t>
            </a:r>
            <a:r>
              <a:rPr lang="bg-BG" sz="3600" dirty="0">
                <a:solidFill>
                  <a:prstClr val="black"/>
                </a:solidFill>
              </a:rPr>
              <a:t>в социално-икономическото развитие на ЮЗР в периода 2007-2013 г.</a:t>
            </a:r>
            <a:endParaRPr lang="en-US" dirty="0"/>
          </a:p>
        </p:txBody>
      </p:sp>
      <p:sp>
        <p:nvSpPr>
          <p:cNvPr id="3" name="Content Placeholder 2"/>
          <p:cNvSpPr>
            <a:spLocks noGrp="1"/>
          </p:cNvSpPr>
          <p:nvPr>
            <p:ph idx="1"/>
          </p:nvPr>
        </p:nvSpPr>
        <p:spPr>
          <a:xfrm>
            <a:off x="861646" y="2321831"/>
            <a:ext cx="10515600" cy="5022760"/>
          </a:xfrm>
        </p:spPr>
        <p:txBody>
          <a:bodyPr/>
          <a:lstStyle/>
          <a:p>
            <a:r>
              <a:rPr lang="bg-BG" sz="2400" dirty="0" smtClean="0"/>
              <a:t>ЮЗР – по-слабо засегнат от икономическата криза, </a:t>
            </a:r>
            <a:r>
              <a:rPr lang="ru-RU" sz="2400" dirty="0"/>
              <a:t>растежът по почти всички основни икономически показатели се запазва, макар и с много по-нисък </a:t>
            </a:r>
            <a:r>
              <a:rPr lang="ru-RU" sz="2400" dirty="0" smtClean="0"/>
              <a:t>темп</a:t>
            </a:r>
          </a:p>
          <a:p>
            <a:r>
              <a:rPr lang="ru-RU" sz="2400" dirty="0" smtClean="0"/>
              <a:t>Постепенно стабилизиране на икономиката в района през 2011-2012 г., но не са достигнати стойностите от 2007-2008 г.</a:t>
            </a:r>
          </a:p>
          <a:p>
            <a:r>
              <a:rPr lang="bg-BG" sz="2400" dirty="0" smtClean="0"/>
              <a:t>Негативните демографски тенденции се проявяват в по-слаба степен в ЮЗР</a:t>
            </a:r>
          </a:p>
          <a:p>
            <a:r>
              <a:rPr lang="bg-BG" sz="2400" dirty="0" smtClean="0"/>
              <a:t>ЮЗР има най-голям потенциал за изпълнение на целите на стратегия „Европа 2020“</a:t>
            </a:r>
          </a:p>
          <a:p>
            <a:r>
              <a:rPr lang="bg-BG" sz="2400" dirty="0" smtClean="0"/>
              <a:t>Силни вътрешнорегионални дисбаланси в рамките на района</a:t>
            </a:r>
          </a:p>
          <a:p>
            <a:pPr marL="0" indent="0">
              <a:buNone/>
            </a:pPr>
            <a:endParaRPr lang="en-US" dirty="0"/>
          </a:p>
        </p:txBody>
      </p:sp>
    </p:spTree>
    <p:extLst>
      <p:ext uri="{BB962C8B-B14F-4D97-AF65-F5344CB8AC3E}">
        <p14:creationId xmlns:p14="http://schemas.microsoft.com/office/powerpoint/2010/main" val="7498651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3523" y="0"/>
            <a:ext cx="10515600" cy="695459"/>
          </a:xfrm>
        </p:spPr>
        <p:txBody>
          <a:bodyPr>
            <a:normAutofit/>
          </a:bodyPr>
          <a:lstStyle/>
          <a:p>
            <a:r>
              <a:rPr lang="bg-BG" sz="2000" dirty="0" smtClean="0"/>
              <a:t>Индикатори – планирано и постигнато</a:t>
            </a:r>
            <a:endParaRPr lang="en-US" sz="20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879501581"/>
              </p:ext>
            </p:extLst>
          </p:nvPr>
        </p:nvGraphicFramePr>
        <p:xfrm>
          <a:off x="850005" y="747714"/>
          <a:ext cx="10792494" cy="6094494"/>
        </p:xfrm>
        <a:graphic>
          <a:graphicData uri="http://schemas.openxmlformats.org/drawingml/2006/table">
            <a:tbl>
              <a:tblPr>
                <a:tableStyleId>{93296810-A885-4BE3-A3E7-6D5BEEA58F35}</a:tableStyleId>
              </a:tblPr>
              <a:tblGrid>
                <a:gridCol w="5510516"/>
                <a:gridCol w="1855681"/>
                <a:gridCol w="1632100"/>
                <a:gridCol w="1794197"/>
              </a:tblGrid>
              <a:tr h="379061">
                <a:tc>
                  <a:txBody>
                    <a:bodyPr/>
                    <a:lstStyle/>
                    <a:p>
                      <a:pPr algn="l" fontAlgn="t"/>
                      <a:r>
                        <a:rPr lang="en-US" sz="1400" u="none" strike="noStrike" dirty="0" err="1">
                          <a:effectLst/>
                        </a:rPr>
                        <a:t>Индикатор</a:t>
                      </a:r>
                      <a:endParaRPr lang="en-US" sz="1400" b="1" i="0" u="none" strike="noStrike" dirty="0">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Базова стойност към 2007/2008 г.</a:t>
                      </a:r>
                      <a:endParaRPr lang="en-US" sz="1400" b="1"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Целева стойност към 2013 г.</a:t>
                      </a:r>
                      <a:endParaRPr lang="en-US" sz="1400" b="1"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Постигната стойност към 2012/2013 г.</a:t>
                      </a:r>
                      <a:endParaRPr lang="en-US" sz="1400" b="1" i="0" u="none" strike="noStrike">
                        <a:solidFill>
                          <a:srgbClr val="000000"/>
                        </a:solidFill>
                        <a:effectLst/>
                        <a:latin typeface="Calibri" panose="020F0502020204030204" pitchFamily="34" charset="0"/>
                      </a:endParaRPr>
                    </a:p>
                  </a:txBody>
                  <a:tcPr marL="7736" marR="7736" marT="7736" marB="0"/>
                </a:tc>
              </a:tr>
              <a:tr h="255286">
                <a:tc>
                  <a:txBody>
                    <a:bodyPr/>
                    <a:lstStyle/>
                    <a:p>
                      <a:pPr algn="l" fontAlgn="t"/>
                      <a:r>
                        <a:rPr lang="ru-RU" sz="1400" u="none" strike="noStrike" dirty="0">
                          <a:effectLst/>
                        </a:rPr>
                        <a:t>Дял от БВП на глава от населението от средното ниво за регионите в ЕС-27, %</a:t>
                      </a:r>
                      <a:endParaRPr lang="en-US" sz="1400" b="0" i="0" u="none" strike="noStrike" dirty="0">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66</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75</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78</a:t>
                      </a:r>
                      <a:endParaRPr lang="en-US" sz="1400" b="0" i="0" u="none" strike="noStrike">
                        <a:solidFill>
                          <a:srgbClr val="000000"/>
                        </a:solidFill>
                        <a:effectLst/>
                        <a:latin typeface="Calibri" panose="020F0502020204030204" pitchFamily="34" charset="0"/>
                      </a:endParaRPr>
                    </a:p>
                  </a:txBody>
                  <a:tcPr marL="7736" marR="7736" marT="7736" marB="0"/>
                </a:tc>
              </a:tr>
              <a:tr h="346544">
                <a:tc>
                  <a:txBody>
                    <a:bodyPr/>
                    <a:lstStyle/>
                    <a:p>
                      <a:pPr algn="l" fontAlgn="t"/>
                      <a:r>
                        <a:rPr lang="en-US" sz="1400" u="none" strike="noStrike" dirty="0" err="1">
                          <a:effectLst/>
                        </a:rPr>
                        <a:t>Равнище</a:t>
                      </a:r>
                      <a:r>
                        <a:rPr lang="en-US" sz="1400" u="none" strike="noStrike" dirty="0">
                          <a:effectLst/>
                        </a:rPr>
                        <a:t> </a:t>
                      </a:r>
                      <a:r>
                        <a:rPr lang="en-US" sz="1400" u="none" strike="noStrike" dirty="0" err="1">
                          <a:effectLst/>
                        </a:rPr>
                        <a:t>на</a:t>
                      </a:r>
                      <a:r>
                        <a:rPr lang="en-US" sz="1400" u="none" strike="noStrike" dirty="0">
                          <a:effectLst/>
                        </a:rPr>
                        <a:t> </a:t>
                      </a:r>
                      <a:r>
                        <a:rPr lang="en-US" sz="1400" u="none" strike="noStrike" dirty="0" err="1">
                          <a:effectLst/>
                        </a:rPr>
                        <a:t>заетост</a:t>
                      </a:r>
                      <a:r>
                        <a:rPr lang="en-US" sz="1400" u="none" strike="noStrike" dirty="0">
                          <a:effectLst/>
                        </a:rPr>
                        <a:t> </a:t>
                      </a:r>
                      <a:r>
                        <a:rPr lang="en-US" sz="1400" u="none" strike="noStrike" dirty="0" err="1">
                          <a:effectLst/>
                        </a:rPr>
                        <a:t>на</a:t>
                      </a:r>
                      <a:r>
                        <a:rPr lang="en-US" sz="1400" u="none" strike="noStrike" dirty="0">
                          <a:effectLst/>
                        </a:rPr>
                        <a:t> </a:t>
                      </a:r>
                      <a:r>
                        <a:rPr lang="en-US" sz="1400" u="none" strike="noStrike" dirty="0" err="1">
                          <a:effectLst/>
                        </a:rPr>
                        <a:t>населението</a:t>
                      </a:r>
                      <a:r>
                        <a:rPr lang="en-US" sz="1400" u="none" strike="noStrike" dirty="0">
                          <a:effectLst/>
                        </a:rPr>
                        <a:t> </a:t>
                      </a:r>
                      <a:r>
                        <a:rPr lang="en-US" sz="1400" u="none" strike="noStrike" dirty="0" err="1">
                          <a:effectLst/>
                        </a:rPr>
                        <a:t>на</a:t>
                      </a:r>
                      <a:r>
                        <a:rPr lang="en-US" sz="1400" u="none" strike="noStrike" dirty="0">
                          <a:effectLst/>
                        </a:rPr>
                        <a:t> </a:t>
                      </a:r>
                      <a:r>
                        <a:rPr lang="en-US" sz="1400" u="none" strike="noStrike" dirty="0" err="1">
                          <a:effectLst/>
                        </a:rPr>
                        <a:t>възраст</a:t>
                      </a:r>
                      <a:r>
                        <a:rPr lang="en-US" sz="1400" u="none" strike="noStrike" dirty="0">
                          <a:effectLst/>
                        </a:rPr>
                        <a:t> 20-64 г., %</a:t>
                      </a:r>
                      <a:endParaRPr lang="en-US" sz="1400" b="0" i="0" u="none" strike="noStrike" dirty="0">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77,5</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76</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71,7</a:t>
                      </a:r>
                      <a:endParaRPr lang="en-US" sz="1400" b="0" i="0" u="none" strike="noStrike">
                        <a:solidFill>
                          <a:srgbClr val="000000"/>
                        </a:solidFill>
                        <a:effectLst/>
                        <a:latin typeface="Calibri" panose="020F0502020204030204" pitchFamily="34" charset="0"/>
                      </a:endParaRPr>
                    </a:p>
                  </a:txBody>
                  <a:tcPr marL="7736" marR="7736" marT="7736" marB="0"/>
                </a:tc>
              </a:tr>
              <a:tr h="255286">
                <a:tc>
                  <a:txBody>
                    <a:bodyPr/>
                    <a:lstStyle/>
                    <a:p>
                      <a:pPr algn="l" fontAlgn="t"/>
                      <a:r>
                        <a:rPr lang="en-US" sz="1400" u="none" strike="noStrike" dirty="0" err="1">
                          <a:effectLst/>
                        </a:rPr>
                        <a:t>Относителен</a:t>
                      </a:r>
                      <a:r>
                        <a:rPr lang="en-US" sz="1400" u="none" strike="noStrike" dirty="0">
                          <a:effectLst/>
                        </a:rPr>
                        <a:t> </a:t>
                      </a:r>
                      <a:r>
                        <a:rPr lang="en-US" sz="1400" u="none" strike="noStrike" dirty="0" err="1">
                          <a:effectLst/>
                        </a:rPr>
                        <a:t>дял</a:t>
                      </a:r>
                      <a:r>
                        <a:rPr lang="en-US" sz="1400" u="none" strike="noStrike" dirty="0">
                          <a:effectLst/>
                        </a:rPr>
                        <a:t> </a:t>
                      </a:r>
                      <a:r>
                        <a:rPr lang="en-US" sz="1400" u="none" strike="noStrike" dirty="0" err="1">
                          <a:effectLst/>
                        </a:rPr>
                        <a:t>на</a:t>
                      </a:r>
                      <a:r>
                        <a:rPr lang="en-US" sz="1400" u="none" strike="noStrike" dirty="0">
                          <a:effectLst/>
                        </a:rPr>
                        <a:t> </a:t>
                      </a:r>
                      <a:r>
                        <a:rPr lang="en-US" sz="1400" u="none" strike="noStrike" dirty="0" err="1">
                          <a:effectLst/>
                        </a:rPr>
                        <a:t>разходите</a:t>
                      </a:r>
                      <a:r>
                        <a:rPr lang="en-US" sz="1400" u="none" strike="noStrike" dirty="0">
                          <a:effectLst/>
                        </a:rPr>
                        <a:t> </a:t>
                      </a:r>
                      <a:r>
                        <a:rPr lang="en-US" sz="1400" u="none" strike="noStrike" dirty="0" err="1">
                          <a:effectLst/>
                        </a:rPr>
                        <a:t>за</a:t>
                      </a:r>
                      <a:r>
                        <a:rPr lang="en-US" sz="1400" u="none" strike="noStrike" dirty="0">
                          <a:effectLst/>
                        </a:rPr>
                        <a:t> </a:t>
                      </a:r>
                      <a:r>
                        <a:rPr lang="en-US" sz="1400" u="none" strike="noStrike" dirty="0" err="1">
                          <a:effectLst/>
                        </a:rPr>
                        <a:t>научно-изследователска</a:t>
                      </a:r>
                      <a:r>
                        <a:rPr lang="en-US" sz="1400" u="none" strike="noStrike" dirty="0">
                          <a:effectLst/>
                        </a:rPr>
                        <a:t> и </a:t>
                      </a:r>
                      <a:r>
                        <a:rPr lang="en-US" sz="1400" u="none" strike="noStrike" dirty="0" err="1">
                          <a:effectLst/>
                        </a:rPr>
                        <a:t>развойна</a:t>
                      </a:r>
                      <a:r>
                        <a:rPr lang="en-US" sz="1400" u="none" strike="noStrike" dirty="0">
                          <a:effectLst/>
                        </a:rPr>
                        <a:t> </a:t>
                      </a:r>
                      <a:r>
                        <a:rPr lang="en-US" sz="1400" u="none" strike="noStrike" dirty="0" err="1">
                          <a:effectLst/>
                        </a:rPr>
                        <a:t>дейност</a:t>
                      </a:r>
                      <a:r>
                        <a:rPr lang="en-US" sz="1400" u="none" strike="noStrike" dirty="0">
                          <a:effectLst/>
                        </a:rPr>
                        <a:t>, %</a:t>
                      </a:r>
                      <a:endParaRPr lang="en-US" sz="1400" b="0" i="0" u="none" strike="noStrike" dirty="0">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dirty="0">
                          <a:effectLst/>
                        </a:rPr>
                        <a:t>0,99</a:t>
                      </a:r>
                      <a:endParaRPr lang="en-US" sz="1400" b="0" i="0" u="none" strike="noStrike" dirty="0">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1,1</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1,13</a:t>
                      </a:r>
                      <a:endParaRPr lang="en-US" sz="1400" b="0" i="0" u="none" strike="noStrike">
                        <a:solidFill>
                          <a:srgbClr val="000000"/>
                        </a:solidFill>
                        <a:effectLst/>
                        <a:latin typeface="Calibri" panose="020F0502020204030204" pitchFamily="34" charset="0"/>
                      </a:endParaRPr>
                    </a:p>
                  </a:txBody>
                  <a:tcPr marL="7736" marR="7736" marT="7736" marB="0"/>
                </a:tc>
              </a:tr>
              <a:tr h="753926">
                <a:tc>
                  <a:txBody>
                    <a:bodyPr/>
                    <a:lstStyle/>
                    <a:p>
                      <a:pPr algn="l" fontAlgn="t"/>
                      <a:r>
                        <a:rPr lang="en-US" sz="1400" u="none" strike="noStrike" dirty="0" err="1">
                          <a:effectLst/>
                        </a:rPr>
                        <a:t>Относителен</a:t>
                      </a:r>
                      <a:r>
                        <a:rPr lang="en-US" sz="1400" u="none" strike="noStrike" dirty="0">
                          <a:effectLst/>
                        </a:rPr>
                        <a:t> </a:t>
                      </a:r>
                      <a:r>
                        <a:rPr lang="en-US" sz="1400" u="none" strike="noStrike" dirty="0" err="1">
                          <a:effectLst/>
                        </a:rPr>
                        <a:t>дял</a:t>
                      </a:r>
                      <a:r>
                        <a:rPr lang="en-US" sz="1400" u="none" strike="noStrike" dirty="0">
                          <a:effectLst/>
                        </a:rPr>
                        <a:t> </a:t>
                      </a:r>
                      <a:r>
                        <a:rPr lang="en-US" sz="1400" u="none" strike="noStrike" dirty="0" err="1">
                          <a:effectLst/>
                        </a:rPr>
                        <a:t>на</a:t>
                      </a:r>
                      <a:r>
                        <a:rPr lang="en-US" sz="1400" u="none" strike="noStrike" dirty="0">
                          <a:effectLst/>
                        </a:rPr>
                        <a:t> </a:t>
                      </a:r>
                      <a:r>
                        <a:rPr lang="en-US" sz="1400" u="none" strike="noStrike" dirty="0" err="1">
                          <a:effectLst/>
                        </a:rPr>
                        <a:t>населението</a:t>
                      </a:r>
                      <a:r>
                        <a:rPr lang="en-US" sz="1400" u="none" strike="noStrike" dirty="0">
                          <a:effectLst/>
                        </a:rPr>
                        <a:t> </a:t>
                      </a:r>
                      <a:r>
                        <a:rPr lang="en-US" sz="1400" u="none" strike="noStrike" dirty="0" err="1">
                          <a:effectLst/>
                        </a:rPr>
                        <a:t>на</a:t>
                      </a:r>
                      <a:r>
                        <a:rPr lang="en-US" sz="1400" u="none" strike="noStrike" dirty="0">
                          <a:effectLst/>
                        </a:rPr>
                        <a:t> 30-34 </a:t>
                      </a:r>
                      <a:r>
                        <a:rPr lang="en-US" sz="1400" u="none" strike="noStrike" dirty="0" err="1">
                          <a:effectLst/>
                        </a:rPr>
                        <a:t>навършени</a:t>
                      </a:r>
                      <a:r>
                        <a:rPr lang="en-US" sz="1400" u="none" strike="noStrike" dirty="0">
                          <a:effectLst/>
                        </a:rPr>
                        <a:t> </a:t>
                      </a:r>
                      <a:r>
                        <a:rPr lang="en-US" sz="1400" u="none" strike="noStrike" dirty="0" err="1">
                          <a:effectLst/>
                        </a:rPr>
                        <a:t>години</a:t>
                      </a:r>
                      <a:r>
                        <a:rPr lang="en-US" sz="1400" u="none" strike="noStrike" dirty="0">
                          <a:effectLst/>
                        </a:rPr>
                        <a:t> </a:t>
                      </a:r>
                      <a:r>
                        <a:rPr lang="en-US" sz="1400" u="none" strike="noStrike" dirty="0" err="1">
                          <a:effectLst/>
                        </a:rPr>
                        <a:t>със</a:t>
                      </a:r>
                      <a:r>
                        <a:rPr lang="en-US" sz="1400" u="none" strike="noStrike" dirty="0">
                          <a:effectLst/>
                        </a:rPr>
                        <a:t> </a:t>
                      </a:r>
                      <a:r>
                        <a:rPr lang="en-US" sz="1400" u="none" strike="noStrike" dirty="0" err="1">
                          <a:effectLst/>
                        </a:rPr>
                        <a:t>завършено</a:t>
                      </a:r>
                      <a:r>
                        <a:rPr lang="en-US" sz="1400" u="none" strike="noStrike" dirty="0">
                          <a:effectLst/>
                        </a:rPr>
                        <a:t> </a:t>
                      </a:r>
                      <a:r>
                        <a:rPr lang="en-US" sz="1400" u="none" strike="noStrike" dirty="0" err="1">
                          <a:effectLst/>
                        </a:rPr>
                        <a:t>висше</a:t>
                      </a:r>
                      <a:r>
                        <a:rPr lang="en-US" sz="1400" u="none" strike="noStrike" dirty="0">
                          <a:effectLst/>
                        </a:rPr>
                        <a:t> </a:t>
                      </a:r>
                      <a:r>
                        <a:rPr lang="en-US" sz="1400" u="none" strike="noStrike" dirty="0" err="1">
                          <a:effectLst/>
                        </a:rPr>
                        <a:t>образование</a:t>
                      </a:r>
                      <a:r>
                        <a:rPr lang="en-US" sz="1400" u="none" strike="noStrike" dirty="0">
                          <a:effectLst/>
                        </a:rPr>
                        <a:t>, % (</a:t>
                      </a:r>
                      <a:r>
                        <a:rPr lang="en-US" sz="1400" u="none" strike="noStrike" dirty="0" err="1">
                          <a:effectLst/>
                        </a:rPr>
                        <a:t>базова</a:t>
                      </a:r>
                      <a:r>
                        <a:rPr lang="en-US" sz="1400" u="none" strike="noStrike" dirty="0">
                          <a:effectLst/>
                        </a:rPr>
                        <a:t> </a:t>
                      </a:r>
                      <a:r>
                        <a:rPr lang="en-US" sz="1400" u="none" strike="noStrike" dirty="0" err="1">
                          <a:effectLst/>
                        </a:rPr>
                        <a:t>стойност</a:t>
                      </a:r>
                      <a:r>
                        <a:rPr lang="en-US" sz="1400" u="none" strike="noStrike" dirty="0">
                          <a:effectLst/>
                        </a:rPr>
                        <a:t> </a:t>
                      </a:r>
                      <a:r>
                        <a:rPr lang="en-US" sz="1400" u="none" strike="noStrike" dirty="0" err="1">
                          <a:effectLst/>
                        </a:rPr>
                        <a:t>към</a:t>
                      </a:r>
                      <a:r>
                        <a:rPr lang="en-US" sz="1400" u="none" strike="noStrike" dirty="0">
                          <a:effectLst/>
                        </a:rPr>
                        <a:t> 2010 г.)</a:t>
                      </a:r>
                      <a:endParaRPr lang="en-US" sz="1400" b="0" i="0" u="none" strike="noStrike" dirty="0">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dirty="0">
                          <a:effectLst/>
                        </a:rPr>
                        <a:t>41</a:t>
                      </a:r>
                      <a:endParaRPr lang="en-US" sz="1400" b="0" i="0" u="none" strike="noStrike" dirty="0">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42</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39,6</a:t>
                      </a:r>
                      <a:endParaRPr lang="en-US" sz="1400" b="0" i="0" u="none" strike="noStrike">
                        <a:solidFill>
                          <a:srgbClr val="000000"/>
                        </a:solidFill>
                        <a:effectLst/>
                        <a:latin typeface="Calibri" panose="020F0502020204030204" pitchFamily="34" charset="0"/>
                      </a:endParaRPr>
                    </a:p>
                  </a:txBody>
                  <a:tcPr marL="7736" marR="7736" marT="7736" marB="0"/>
                </a:tc>
              </a:tr>
              <a:tr h="789066">
                <a:tc>
                  <a:txBody>
                    <a:bodyPr/>
                    <a:lstStyle/>
                    <a:p>
                      <a:pPr algn="l" fontAlgn="t"/>
                      <a:r>
                        <a:rPr lang="en-US" sz="1400" u="none" strike="noStrike">
                          <a:effectLst/>
                        </a:rPr>
                        <a:t>Относителен дял на рано напусналите образование и обучение - 18-24 навършени години, % (базова стойност към 2010 г.)</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dirty="0">
                          <a:effectLst/>
                        </a:rPr>
                        <a:t>4,3</a:t>
                      </a:r>
                      <a:endParaRPr lang="en-US" sz="1400" b="0" i="0" u="none" strike="noStrike" dirty="0">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dirty="0">
                          <a:effectLst/>
                        </a:rPr>
                        <a:t>3,7</a:t>
                      </a:r>
                      <a:endParaRPr lang="en-US" sz="1400" b="0" i="0" u="none" strike="noStrike" dirty="0">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4,8</a:t>
                      </a:r>
                      <a:endParaRPr lang="en-US" sz="1400" b="0" i="0" u="none" strike="noStrike">
                        <a:solidFill>
                          <a:srgbClr val="000000"/>
                        </a:solidFill>
                        <a:effectLst/>
                        <a:latin typeface="Calibri" panose="020F0502020204030204" pitchFamily="34" charset="0"/>
                      </a:endParaRPr>
                    </a:p>
                  </a:txBody>
                  <a:tcPr marL="7736" marR="7736" marT="7736" marB="0"/>
                </a:tc>
              </a:tr>
              <a:tr h="526044">
                <a:tc>
                  <a:txBody>
                    <a:bodyPr/>
                    <a:lstStyle/>
                    <a:p>
                      <a:pPr algn="l" fontAlgn="t"/>
                      <a:r>
                        <a:rPr lang="en-US" sz="1400" u="none" strike="noStrike">
                          <a:effectLst/>
                        </a:rPr>
                        <a:t>Коефициент на безработица на населението 15-64 навършени години, %</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3</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dirty="0">
                          <a:effectLst/>
                        </a:rPr>
                        <a:t>-</a:t>
                      </a:r>
                      <a:endParaRPr lang="en-US" sz="1400" b="0" i="0" u="none" strike="noStrike" dirty="0">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9,9</a:t>
                      </a:r>
                      <a:endParaRPr lang="en-US" sz="1400" b="0" i="0" u="none" strike="noStrike">
                        <a:solidFill>
                          <a:srgbClr val="000000"/>
                        </a:solidFill>
                        <a:effectLst/>
                        <a:latin typeface="Calibri" panose="020F0502020204030204" pitchFamily="34" charset="0"/>
                      </a:endParaRPr>
                    </a:p>
                  </a:txBody>
                  <a:tcPr marL="7736" marR="7736" marT="7736" marB="0"/>
                </a:tc>
              </a:tr>
              <a:tr h="263022">
                <a:tc>
                  <a:txBody>
                    <a:bodyPr/>
                    <a:lstStyle/>
                    <a:p>
                      <a:pPr algn="l" fontAlgn="t"/>
                      <a:r>
                        <a:rPr lang="en-US" sz="1400" u="none" strike="noStrike">
                          <a:effectLst/>
                        </a:rPr>
                        <a:t>Дължина на изградените автомагистрали, км</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118</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dirty="0">
                          <a:effectLst/>
                        </a:rPr>
                        <a:t>-</a:t>
                      </a:r>
                      <a:endParaRPr lang="en-US" sz="1400" b="0" i="0" u="none" strike="noStrike" dirty="0">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163</a:t>
                      </a:r>
                      <a:endParaRPr lang="en-US" sz="1400" b="0" i="0" u="none" strike="noStrike">
                        <a:solidFill>
                          <a:srgbClr val="000000"/>
                        </a:solidFill>
                        <a:effectLst/>
                        <a:latin typeface="Calibri" panose="020F0502020204030204" pitchFamily="34" charset="0"/>
                      </a:endParaRPr>
                    </a:p>
                  </a:txBody>
                  <a:tcPr marL="7736" marR="7736" marT="7736" marB="0"/>
                </a:tc>
              </a:tr>
              <a:tr h="526044">
                <a:tc>
                  <a:txBody>
                    <a:bodyPr/>
                    <a:lstStyle/>
                    <a:p>
                      <a:pPr algn="l" fontAlgn="t"/>
                      <a:r>
                        <a:rPr lang="en-US" sz="1400" u="none" strike="noStrike">
                          <a:effectLst/>
                        </a:rPr>
                        <a:t>Дял на населението, обслужвано от водоснабдителна мрежа, %</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99</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dirty="0">
                          <a:effectLst/>
                        </a:rPr>
                        <a:t>-</a:t>
                      </a:r>
                      <a:endParaRPr lang="en-US" sz="1400" b="0" i="0" u="none" strike="noStrike" dirty="0">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dirty="0">
                          <a:effectLst/>
                        </a:rPr>
                        <a:t>99,2</a:t>
                      </a:r>
                      <a:endParaRPr lang="en-US" sz="1400" b="0" i="0" u="none" strike="noStrike" dirty="0">
                        <a:solidFill>
                          <a:srgbClr val="000000"/>
                        </a:solidFill>
                        <a:effectLst/>
                        <a:latin typeface="Calibri" panose="020F0502020204030204" pitchFamily="34" charset="0"/>
                      </a:endParaRPr>
                    </a:p>
                  </a:txBody>
                  <a:tcPr marL="7736" marR="7736" marT="7736" marB="0"/>
                </a:tc>
              </a:tr>
              <a:tr h="526044">
                <a:tc>
                  <a:txBody>
                    <a:bodyPr/>
                    <a:lstStyle/>
                    <a:p>
                      <a:pPr algn="l" fontAlgn="t"/>
                      <a:r>
                        <a:rPr lang="en-US" sz="1400" u="none" strike="noStrike">
                          <a:effectLst/>
                        </a:rPr>
                        <a:t>Дял на населението, обслужено от канализационна мрежа, %</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86,2</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dirty="0">
                          <a:effectLst/>
                        </a:rPr>
                        <a:t>88</a:t>
                      </a:r>
                      <a:endParaRPr lang="en-US" sz="1400" b="0" i="0" u="none" strike="noStrike" dirty="0">
                        <a:solidFill>
                          <a:srgbClr val="000000"/>
                        </a:solidFill>
                        <a:effectLst/>
                        <a:latin typeface="Calibri" panose="020F0502020204030204" pitchFamily="34" charset="0"/>
                      </a:endParaRPr>
                    </a:p>
                  </a:txBody>
                  <a:tcPr marL="7736" marR="7736" marT="7736" marB="0"/>
                </a:tc>
              </a:tr>
              <a:tr h="526044">
                <a:tc>
                  <a:txBody>
                    <a:bodyPr/>
                    <a:lstStyle/>
                    <a:p>
                      <a:pPr algn="l" fontAlgn="t"/>
                      <a:r>
                        <a:rPr lang="en-US" sz="1400" u="none" strike="noStrike">
                          <a:effectLst/>
                        </a:rPr>
                        <a:t>Дял на населението, обслужено от системата за организирано сметосъбиране, %</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dirty="0">
                          <a:effectLst/>
                        </a:rPr>
                        <a:t>97,9</a:t>
                      </a:r>
                      <a:endParaRPr lang="en-US" sz="1400" b="0" i="0" u="none" strike="noStrike" dirty="0">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dirty="0">
                          <a:effectLst/>
                        </a:rPr>
                        <a:t>99,6</a:t>
                      </a:r>
                      <a:endParaRPr lang="en-US" sz="1400" b="0" i="0" u="none" strike="noStrike" dirty="0">
                        <a:solidFill>
                          <a:srgbClr val="000000"/>
                        </a:solidFill>
                        <a:effectLst/>
                        <a:latin typeface="Calibri" panose="020F0502020204030204" pitchFamily="34" charset="0"/>
                      </a:endParaRPr>
                    </a:p>
                  </a:txBody>
                  <a:tcPr marL="7736" marR="7736" marT="7736" marB="0"/>
                </a:tc>
              </a:tr>
              <a:tr h="321032">
                <a:tc>
                  <a:txBody>
                    <a:bodyPr/>
                    <a:lstStyle/>
                    <a:p>
                      <a:pPr algn="l" fontAlgn="t"/>
                      <a:r>
                        <a:rPr lang="en-US" sz="1400" u="none" strike="noStrike">
                          <a:effectLst/>
                        </a:rPr>
                        <a:t>Дял на домакинствата с достъп до интернет, %</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28,9</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a:effectLst/>
                        </a:rPr>
                        <a:t>-</a:t>
                      </a:r>
                      <a:endParaRPr lang="en-US" sz="1400" b="0" i="0" u="none" strike="noStrike">
                        <a:solidFill>
                          <a:srgbClr val="000000"/>
                        </a:solidFill>
                        <a:effectLst/>
                        <a:latin typeface="Calibri" panose="020F0502020204030204" pitchFamily="34" charset="0"/>
                      </a:endParaRPr>
                    </a:p>
                  </a:txBody>
                  <a:tcPr marL="7736" marR="7736" marT="7736" marB="0"/>
                </a:tc>
                <a:tc>
                  <a:txBody>
                    <a:bodyPr/>
                    <a:lstStyle/>
                    <a:p>
                      <a:pPr algn="l" fontAlgn="t"/>
                      <a:r>
                        <a:rPr lang="en-US" sz="1400" u="none" strike="noStrike" dirty="0">
                          <a:effectLst/>
                        </a:rPr>
                        <a:t>64,3</a:t>
                      </a:r>
                      <a:endParaRPr lang="en-US" sz="1400" b="0" i="0" u="none" strike="noStrike" dirty="0">
                        <a:solidFill>
                          <a:srgbClr val="000000"/>
                        </a:solidFill>
                        <a:effectLst/>
                        <a:latin typeface="Calibri" panose="020F0502020204030204" pitchFamily="34" charset="0"/>
                      </a:endParaRPr>
                    </a:p>
                  </a:txBody>
                  <a:tcPr marL="7736" marR="7736" marT="7736" marB="0"/>
                </a:tc>
              </a:tr>
            </a:tbl>
          </a:graphicData>
        </a:graphic>
      </p:graphicFrame>
    </p:spTree>
    <p:extLst>
      <p:ext uri="{BB962C8B-B14F-4D97-AF65-F5344CB8AC3E}">
        <p14:creationId xmlns:p14="http://schemas.microsoft.com/office/powerpoint/2010/main" val="7161854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788476"/>
            <a:ext cx="10515600" cy="613669"/>
          </a:xfrm>
        </p:spPr>
        <p:txBody>
          <a:bodyPr>
            <a:normAutofit fontScale="90000"/>
          </a:bodyPr>
          <a:lstStyle/>
          <a:p>
            <a:r>
              <a:rPr lang="bg-BG" sz="3600" dirty="0" smtClean="0"/>
              <a:t>Междурегионални и вътрешнорегионални различия</a:t>
            </a:r>
            <a:endParaRPr lang="en-US" sz="3600" dirty="0"/>
          </a:p>
        </p:txBody>
      </p:sp>
      <p:sp>
        <p:nvSpPr>
          <p:cNvPr id="3" name="Content Placeholder 2"/>
          <p:cNvSpPr>
            <a:spLocks noGrp="1"/>
          </p:cNvSpPr>
          <p:nvPr>
            <p:ph idx="1"/>
          </p:nvPr>
        </p:nvSpPr>
        <p:spPr>
          <a:xfrm>
            <a:off x="931985" y="1749710"/>
            <a:ext cx="10515600" cy="5756857"/>
          </a:xfrm>
        </p:spPr>
        <p:txBody>
          <a:bodyPr>
            <a:normAutofit/>
          </a:bodyPr>
          <a:lstStyle/>
          <a:p>
            <a:pPr algn="just"/>
            <a:r>
              <a:rPr lang="bg-BG" sz="2200" dirty="0" smtClean="0"/>
              <a:t>Междурегионалните различия – констатира се, макар и слабо, намаление; налице е </a:t>
            </a:r>
            <a:r>
              <a:rPr lang="bg-BG" sz="2200" dirty="0"/>
              <a:t>устойчива тенденция на намаление на дела на </a:t>
            </a:r>
            <a:r>
              <a:rPr lang="bg-BG" sz="2200" dirty="0" smtClean="0"/>
              <a:t>ЮЗР </a:t>
            </a:r>
            <a:r>
              <a:rPr lang="bg-BG" sz="2200" dirty="0"/>
              <a:t>в създадения национален БВП, в БДС, в привлечените в страната </a:t>
            </a:r>
            <a:r>
              <a:rPr lang="bg-BG" sz="2200" dirty="0" smtClean="0"/>
              <a:t>ПЧИ за сметка на останалите райони от ниво 2</a:t>
            </a:r>
          </a:p>
          <a:p>
            <a:pPr algn="just"/>
            <a:r>
              <a:rPr lang="bg-BG" sz="2200" dirty="0" smtClean="0"/>
              <a:t>Вътрешнорегионалните различия – констатира се съвсем слабо смекчаване по някои отделни показатели, но като цяло няма съществен напредък в преодоляването им</a:t>
            </a:r>
          </a:p>
          <a:p>
            <a:pPr algn="just"/>
            <a:r>
              <a:rPr lang="bg-BG" sz="2200" dirty="0" smtClean="0"/>
              <a:t>Необходимо е прилагане на инструменти за социално-икономическо сближаване в рамките на района – пълноценно използване на възможностите на столицата като национален център, насочване на ресурси към създаване на вторични центрове, прилагане на дифренциран подход към големите градове, малките градове, селата, периферните райони, използване на местния потенциал за развитие на населените места и др.</a:t>
            </a:r>
          </a:p>
          <a:p>
            <a:pPr algn="just"/>
            <a:endParaRPr lang="en-US" dirty="0"/>
          </a:p>
        </p:txBody>
      </p:sp>
    </p:spTree>
    <p:extLst>
      <p:ext uri="{BB962C8B-B14F-4D97-AF65-F5344CB8AC3E}">
        <p14:creationId xmlns:p14="http://schemas.microsoft.com/office/powerpoint/2010/main" val="22492668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640973"/>
            <a:ext cx="10515600" cy="682580"/>
          </a:xfrm>
        </p:spPr>
        <p:txBody>
          <a:bodyPr>
            <a:noAutofit/>
          </a:bodyPr>
          <a:lstStyle/>
          <a:p>
            <a:r>
              <a:rPr lang="bg-BG" sz="2800" dirty="0"/>
              <a:t>Оценка за степен на изпълнение на целите и приоритетите</a:t>
            </a:r>
            <a:endParaRPr lang="en-US" sz="28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20341897"/>
              </p:ext>
            </p:extLst>
          </p:nvPr>
        </p:nvGraphicFramePr>
        <p:xfrm>
          <a:off x="1287886" y="1493946"/>
          <a:ext cx="9646276" cy="4804534"/>
        </p:xfrm>
        <a:graphic>
          <a:graphicData uri="http://schemas.openxmlformats.org/drawingml/2006/table">
            <a:tbl>
              <a:tblPr firstRow="1" firstCol="1" bandRow="1"/>
              <a:tblGrid>
                <a:gridCol w="3380345"/>
                <a:gridCol w="3380345"/>
                <a:gridCol w="2885586"/>
              </a:tblGrid>
              <a:tr h="333011">
                <a:tc rowSpan="4">
                  <a:txBody>
                    <a:bodyPr/>
                    <a:lstStyle/>
                    <a:p>
                      <a:pPr marL="0" marR="0">
                        <a:lnSpc>
                          <a:spcPct val="107000"/>
                        </a:lnSpc>
                        <a:spcBef>
                          <a:spcPts val="0"/>
                        </a:spcBef>
                        <a:spcAft>
                          <a:spcPts val="0"/>
                        </a:spcAft>
                      </a:pPr>
                      <a:r>
                        <a:rPr lang="bg-BG" sz="1400" dirty="0">
                          <a:effectLst/>
                          <a:latin typeface="Calibri" panose="020F0502020204030204" pitchFamily="34" charset="0"/>
                          <a:ea typeface="Calibri" panose="020F0502020204030204" pitchFamily="34" charset="0"/>
                          <a:cs typeface="Times New Roman" panose="02020603050405020304" pitchFamily="18" charset="0"/>
                        </a:rPr>
                        <a:t>Приоритет 1</a:t>
                      </a:r>
                      <a:r>
                        <a:rPr lang="bg-BG" sz="1400" dirty="0" smtClean="0">
                          <a:effectLst/>
                          <a:latin typeface="Calibri" panose="020F0502020204030204" pitchFamily="34" charset="0"/>
                          <a:ea typeface="Calibri" panose="020F0502020204030204" pitchFamily="34" charset="0"/>
                          <a:cs typeface="Times New Roman" panose="02020603050405020304" pitchFamily="18" charset="0"/>
                        </a:rPr>
                        <a:t>.</a:t>
                      </a:r>
                      <a:r>
                        <a:rPr lang="bg-BG" sz="1400" dirty="0" smtClean="0"/>
                        <a:t> Повишаване конкурентоспособността на регионалната икономика</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dirty="0">
                          <a:effectLst/>
                          <a:latin typeface="Calibri" panose="020F0502020204030204" pitchFamily="34" charset="0"/>
                          <a:ea typeface="Calibri" panose="020F0502020204030204" pitchFamily="34" charset="0"/>
                          <a:cs typeface="Times New Roman" panose="02020603050405020304" pitchFamily="18" charset="0"/>
                        </a:rPr>
                        <a:t>Средна до висока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333011">
                <a:tc vMerge="1">
                  <a:txBody>
                    <a:bodyPr/>
                    <a:lstStyle/>
                    <a:p>
                      <a:endParaRPr lang="en-US"/>
                    </a:p>
                  </a:txBody>
                  <a:tcPr/>
                </a:tc>
                <a:tc>
                  <a:txBody>
                    <a:bodyPr/>
                    <a:lstStyle/>
                    <a:p>
                      <a:pPr marL="0" marR="0">
                        <a:lnSpc>
                          <a:spcPct val="107000"/>
                        </a:lnSpc>
                        <a:spcBef>
                          <a:spcPts val="0"/>
                        </a:spcBef>
                        <a:spcAft>
                          <a:spcPts val="0"/>
                        </a:spcAft>
                      </a:pPr>
                      <a:r>
                        <a:rPr lang="bg-BG" sz="1400">
                          <a:effectLst/>
                          <a:latin typeface="Calibri" panose="020F0502020204030204" pitchFamily="34" charset="0"/>
                          <a:ea typeface="Calibri" panose="020F0502020204030204" pitchFamily="34" charset="0"/>
                          <a:cs typeface="Times New Roman" panose="02020603050405020304" pitchFamily="18" charset="0"/>
                        </a:rPr>
                        <a:t>Специфична цел 1.1.</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a:effectLst/>
                          <a:latin typeface="Calibri" panose="020F0502020204030204" pitchFamily="34" charset="0"/>
                          <a:ea typeface="Calibri" panose="020F0502020204030204" pitchFamily="34" charset="0"/>
                          <a:cs typeface="Times New Roman" panose="02020603050405020304" pitchFamily="18" charset="0"/>
                        </a:rPr>
                        <a:t>Средна</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333011">
                <a:tc vMerge="1">
                  <a:txBody>
                    <a:bodyPr/>
                    <a:lstStyle/>
                    <a:p>
                      <a:endParaRPr lang="en-US"/>
                    </a:p>
                  </a:txBody>
                  <a:tcPr/>
                </a:tc>
                <a:tc>
                  <a:txBody>
                    <a:bodyPr/>
                    <a:lstStyle/>
                    <a:p>
                      <a:pPr marL="0" marR="0">
                        <a:lnSpc>
                          <a:spcPct val="107000"/>
                        </a:lnSpc>
                        <a:spcBef>
                          <a:spcPts val="0"/>
                        </a:spcBef>
                        <a:spcAft>
                          <a:spcPts val="0"/>
                        </a:spcAft>
                      </a:pPr>
                      <a:r>
                        <a:rPr lang="bg-BG" sz="1400">
                          <a:effectLst/>
                          <a:latin typeface="Calibri" panose="020F0502020204030204" pitchFamily="34" charset="0"/>
                          <a:ea typeface="Calibri" panose="020F0502020204030204" pitchFamily="34" charset="0"/>
                          <a:cs typeface="Times New Roman" panose="02020603050405020304" pitchFamily="18" charset="0"/>
                        </a:rPr>
                        <a:t>Специфична цел 1.2.</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a:effectLst/>
                          <a:latin typeface="Calibri" panose="020F0502020204030204" pitchFamily="34" charset="0"/>
                          <a:ea typeface="Calibri" panose="020F0502020204030204" pitchFamily="34" charset="0"/>
                          <a:cs typeface="Times New Roman" panose="02020603050405020304" pitchFamily="18" charset="0"/>
                        </a:rPr>
                        <a:t>Висока</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333011">
                <a:tc vMerge="1">
                  <a:txBody>
                    <a:bodyPr/>
                    <a:lstStyle/>
                    <a:p>
                      <a:endParaRPr lang="en-US"/>
                    </a:p>
                  </a:txBody>
                  <a:tcPr/>
                </a:tc>
                <a:tc>
                  <a:txBody>
                    <a:bodyPr/>
                    <a:lstStyle/>
                    <a:p>
                      <a:pPr marL="0" marR="0">
                        <a:lnSpc>
                          <a:spcPct val="107000"/>
                        </a:lnSpc>
                        <a:spcBef>
                          <a:spcPts val="0"/>
                        </a:spcBef>
                        <a:spcAft>
                          <a:spcPts val="0"/>
                        </a:spcAft>
                      </a:pPr>
                      <a:r>
                        <a:rPr lang="bg-BG" sz="1400">
                          <a:effectLst/>
                          <a:latin typeface="Calibri" panose="020F0502020204030204" pitchFamily="34" charset="0"/>
                          <a:ea typeface="Calibri" panose="020F0502020204030204" pitchFamily="34" charset="0"/>
                          <a:cs typeface="Times New Roman" panose="02020603050405020304" pitchFamily="18" charset="0"/>
                        </a:rPr>
                        <a:t>Специфична цел 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a:effectLst/>
                          <a:latin typeface="Calibri" panose="020F0502020204030204" pitchFamily="34" charset="0"/>
                          <a:ea typeface="Calibri" panose="020F0502020204030204" pitchFamily="34" charset="0"/>
                          <a:cs typeface="Times New Roman" panose="02020603050405020304" pitchFamily="18" charset="0"/>
                        </a:rPr>
                        <a:t>Ниска</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7575"/>
                    </a:solidFill>
                  </a:tcPr>
                </a:tc>
              </a:tr>
              <a:tr h="333011">
                <a:tc rowSpan="3">
                  <a:txBody>
                    <a:bodyPr/>
                    <a:lstStyle/>
                    <a:p>
                      <a:pPr marL="0" marR="0">
                        <a:lnSpc>
                          <a:spcPct val="107000"/>
                        </a:lnSpc>
                        <a:spcBef>
                          <a:spcPts val="0"/>
                        </a:spcBef>
                        <a:spcAft>
                          <a:spcPts val="0"/>
                        </a:spcAft>
                      </a:pPr>
                      <a:r>
                        <a:rPr lang="bg-BG" sz="1400" dirty="0">
                          <a:effectLst/>
                          <a:latin typeface="Calibri" panose="020F0502020204030204" pitchFamily="34" charset="0"/>
                          <a:ea typeface="Calibri" panose="020F0502020204030204" pitchFamily="34" charset="0"/>
                          <a:cs typeface="Times New Roman" panose="02020603050405020304" pitchFamily="18" charset="0"/>
                        </a:rPr>
                        <a:t>Приоритет 2</a:t>
                      </a:r>
                      <a:r>
                        <a:rPr lang="bg-BG" sz="1400" dirty="0" smtClean="0">
                          <a:effectLst/>
                          <a:latin typeface="Calibri" panose="020F0502020204030204" pitchFamily="34" charset="0"/>
                          <a:ea typeface="Calibri" panose="020F0502020204030204" pitchFamily="34" charset="0"/>
                          <a:cs typeface="Times New Roman" panose="02020603050405020304" pitchFamily="18" charset="0"/>
                        </a:rPr>
                        <a:t>.</a:t>
                      </a:r>
                      <a:r>
                        <a:rPr lang="bg-BG" sz="1400" dirty="0" smtClean="0"/>
                        <a:t> Развитие на техническата инфраструктура</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a:effectLst/>
                          <a:latin typeface="Calibri" panose="020F0502020204030204" pitchFamily="34" charset="0"/>
                          <a:ea typeface="Calibri" panose="020F0502020204030204" pitchFamily="34" charset="0"/>
                          <a:cs typeface="Times New Roman" panose="02020603050405020304" pitchFamily="18" charset="0"/>
                        </a:rPr>
                        <a:t>Висока</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333011">
                <a:tc vMerge="1">
                  <a:txBody>
                    <a:bodyPr/>
                    <a:lstStyle/>
                    <a:p>
                      <a:endParaRPr lang="en-US"/>
                    </a:p>
                  </a:txBody>
                  <a:tcPr/>
                </a:tc>
                <a:tc>
                  <a:txBody>
                    <a:bodyPr/>
                    <a:lstStyle/>
                    <a:p>
                      <a:pPr marL="0" marR="0">
                        <a:lnSpc>
                          <a:spcPct val="107000"/>
                        </a:lnSpc>
                        <a:spcBef>
                          <a:spcPts val="0"/>
                        </a:spcBef>
                        <a:spcAft>
                          <a:spcPts val="0"/>
                        </a:spcAft>
                      </a:pPr>
                      <a:r>
                        <a:rPr lang="bg-BG" sz="1400" dirty="0">
                          <a:effectLst/>
                          <a:latin typeface="Calibri" panose="020F0502020204030204" pitchFamily="34" charset="0"/>
                          <a:ea typeface="Calibri" panose="020F0502020204030204" pitchFamily="34" charset="0"/>
                          <a:cs typeface="Times New Roman" panose="02020603050405020304" pitchFamily="18" charset="0"/>
                        </a:rPr>
                        <a:t>Специфична цел 2.1.</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a:effectLst/>
                          <a:latin typeface="Calibri" panose="020F0502020204030204" pitchFamily="34" charset="0"/>
                          <a:ea typeface="Calibri" panose="020F0502020204030204" pitchFamily="34" charset="0"/>
                          <a:cs typeface="Times New Roman" panose="02020603050405020304" pitchFamily="18" charset="0"/>
                        </a:rPr>
                        <a:t>Висока до много висока</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BDD6EE"/>
                    </a:solidFill>
                  </a:tcPr>
                </a:tc>
              </a:tr>
              <a:tr h="333011">
                <a:tc vMerge="1">
                  <a:txBody>
                    <a:bodyPr/>
                    <a:lstStyle/>
                    <a:p>
                      <a:endParaRPr lang="en-US"/>
                    </a:p>
                  </a:txBody>
                  <a:tcPr/>
                </a:tc>
                <a:tc>
                  <a:txBody>
                    <a:bodyPr/>
                    <a:lstStyle/>
                    <a:p>
                      <a:pPr marL="0" marR="0">
                        <a:lnSpc>
                          <a:spcPct val="107000"/>
                        </a:lnSpc>
                        <a:spcBef>
                          <a:spcPts val="0"/>
                        </a:spcBef>
                        <a:spcAft>
                          <a:spcPts val="0"/>
                        </a:spcAft>
                      </a:pPr>
                      <a:r>
                        <a:rPr lang="bg-BG" sz="1400" dirty="0">
                          <a:effectLst/>
                          <a:latin typeface="Calibri" panose="020F0502020204030204" pitchFamily="34" charset="0"/>
                          <a:ea typeface="Calibri" panose="020F0502020204030204" pitchFamily="34" charset="0"/>
                          <a:cs typeface="Times New Roman" panose="02020603050405020304" pitchFamily="18" charset="0"/>
                        </a:rPr>
                        <a:t>Специфична цел 2.2.</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a:effectLst/>
                          <a:latin typeface="Calibri" panose="020F0502020204030204" pitchFamily="34" charset="0"/>
                          <a:ea typeface="Calibri" panose="020F0502020204030204" pitchFamily="34" charset="0"/>
                          <a:cs typeface="Times New Roman" panose="02020603050405020304" pitchFamily="18" charset="0"/>
                        </a:rPr>
                        <a:t>Средна до висока</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333011">
                <a:tc rowSpan="3">
                  <a:txBody>
                    <a:bodyPr/>
                    <a:lstStyle/>
                    <a:p>
                      <a:pPr marL="0" marR="0">
                        <a:lnSpc>
                          <a:spcPct val="107000"/>
                        </a:lnSpc>
                        <a:spcBef>
                          <a:spcPts val="0"/>
                        </a:spcBef>
                        <a:spcAft>
                          <a:spcPts val="0"/>
                        </a:spcAft>
                      </a:pPr>
                      <a:r>
                        <a:rPr lang="bg-BG" sz="1400" dirty="0">
                          <a:effectLst/>
                          <a:latin typeface="Calibri" panose="020F0502020204030204" pitchFamily="34" charset="0"/>
                          <a:ea typeface="Calibri" panose="020F0502020204030204" pitchFamily="34" charset="0"/>
                          <a:cs typeface="Times New Roman" panose="02020603050405020304" pitchFamily="18" charset="0"/>
                        </a:rPr>
                        <a:t>Приоритет 3</a:t>
                      </a:r>
                      <a:r>
                        <a:rPr lang="bg-BG" sz="1400" dirty="0" smtClean="0">
                          <a:effectLst/>
                          <a:latin typeface="Calibri" panose="020F0502020204030204" pitchFamily="34" charset="0"/>
                          <a:ea typeface="Calibri" panose="020F0502020204030204" pitchFamily="34" charset="0"/>
                          <a:cs typeface="Times New Roman" panose="02020603050405020304" pitchFamily="18" charset="0"/>
                        </a:rPr>
                        <a:t>.</a:t>
                      </a:r>
                      <a:r>
                        <a:rPr lang="bg-BG" sz="1400" dirty="0" smtClean="0"/>
                        <a:t> Повишаване конкурентоспособността на човешките ресурси и  подобряване качествата на жизнената среда в населените места</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dirty="0">
                          <a:effectLst/>
                          <a:latin typeface="Calibri" panose="020F0502020204030204" pitchFamily="34" charset="0"/>
                          <a:ea typeface="Calibri" panose="020F0502020204030204" pitchFamily="34" charset="0"/>
                          <a:cs typeface="Times New Roman" panose="02020603050405020304" pitchFamily="18" charset="0"/>
                        </a:rPr>
                        <a:t>Висока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333011">
                <a:tc vMerge="1">
                  <a:txBody>
                    <a:bodyPr/>
                    <a:lstStyle/>
                    <a:p>
                      <a:endParaRPr lang="en-US"/>
                    </a:p>
                  </a:txBody>
                  <a:tcPr/>
                </a:tc>
                <a:tc>
                  <a:txBody>
                    <a:bodyPr/>
                    <a:lstStyle/>
                    <a:p>
                      <a:pPr marL="0" marR="0">
                        <a:lnSpc>
                          <a:spcPct val="107000"/>
                        </a:lnSpc>
                        <a:spcBef>
                          <a:spcPts val="0"/>
                        </a:spcBef>
                        <a:spcAft>
                          <a:spcPts val="0"/>
                        </a:spcAft>
                      </a:pPr>
                      <a:r>
                        <a:rPr lang="bg-BG" sz="1400">
                          <a:effectLst/>
                          <a:latin typeface="Calibri" panose="020F0502020204030204" pitchFamily="34" charset="0"/>
                          <a:ea typeface="Calibri" panose="020F0502020204030204" pitchFamily="34" charset="0"/>
                          <a:cs typeface="Times New Roman" panose="02020603050405020304" pitchFamily="18" charset="0"/>
                        </a:rPr>
                        <a:t>Специфична цел 3.1.</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dirty="0">
                          <a:effectLst/>
                          <a:latin typeface="Calibri" panose="020F0502020204030204" pitchFamily="34" charset="0"/>
                          <a:ea typeface="Calibri" panose="020F0502020204030204" pitchFamily="34" charset="0"/>
                          <a:cs typeface="Times New Roman" panose="02020603050405020304" pitchFamily="18" charset="0"/>
                        </a:rPr>
                        <a:t>Висока до много висока</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BDD6EE"/>
                    </a:solidFill>
                  </a:tcPr>
                </a:tc>
              </a:tr>
              <a:tr h="333011">
                <a:tc vMerge="1">
                  <a:txBody>
                    <a:bodyPr/>
                    <a:lstStyle/>
                    <a:p>
                      <a:endParaRPr lang="en-US"/>
                    </a:p>
                  </a:txBody>
                  <a:tcPr/>
                </a:tc>
                <a:tc>
                  <a:txBody>
                    <a:bodyPr/>
                    <a:lstStyle/>
                    <a:p>
                      <a:pPr marL="0" marR="0">
                        <a:lnSpc>
                          <a:spcPct val="107000"/>
                        </a:lnSpc>
                        <a:spcBef>
                          <a:spcPts val="0"/>
                        </a:spcBef>
                        <a:spcAft>
                          <a:spcPts val="0"/>
                        </a:spcAft>
                      </a:pPr>
                      <a:r>
                        <a:rPr lang="bg-BG" sz="1400" dirty="0">
                          <a:effectLst/>
                          <a:latin typeface="Calibri" panose="020F0502020204030204" pitchFamily="34" charset="0"/>
                          <a:ea typeface="Calibri" panose="020F0502020204030204" pitchFamily="34" charset="0"/>
                          <a:cs typeface="Times New Roman" panose="02020603050405020304" pitchFamily="18" charset="0"/>
                        </a:rPr>
                        <a:t>Специфична цел 3.2.</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dirty="0">
                          <a:effectLst/>
                          <a:latin typeface="Calibri" panose="020F0502020204030204" pitchFamily="34" charset="0"/>
                          <a:ea typeface="Calibri" panose="020F0502020204030204" pitchFamily="34" charset="0"/>
                          <a:cs typeface="Times New Roman" panose="02020603050405020304" pitchFamily="18" charset="0"/>
                        </a:rPr>
                        <a:t>Средна до висока</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333011">
                <a:tc rowSpan="4">
                  <a:txBody>
                    <a:bodyPr/>
                    <a:lstStyle/>
                    <a:p>
                      <a:pPr marL="0" marR="0">
                        <a:lnSpc>
                          <a:spcPct val="107000"/>
                        </a:lnSpc>
                        <a:spcBef>
                          <a:spcPts val="0"/>
                        </a:spcBef>
                        <a:spcAft>
                          <a:spcPts val="0"/>
                        </a:spcAft>
                      </a:pPr>
                      <a:r>
                        <a:rPr lang="bg-BG" sz="1400" dirty="0">
                          <a:effectLst/>
                          <a:latin typeface="Calibri" panose="020F0502020204030204" pitchFamily="34" charset="0"/>
                          <a:ea typeface="Calibri" panose="020F0502020204030204" pitchFamily="34" charset="0"/>
                          <a:cs typeface="Times New Roman" panose="02020603050405020304" pitchFamily="18" charset="0"/>
                        </a:rPr>
                        <a:t>Приоритет 4</a:t>
                      </a:r>
                      <a:r>
                        <a:rPr lang="bg-BG" sz="1400" dirty="0" smtClean="0">
                          <a:effectLst/>
                          <a:latin typeface="Calibri" panose="020F0502020204030204" pitchFamily="34" charset="0"/>
                          <a:ea typeface="Calibri" panose="020F0502020204030204" pitchFamily="34" charset="0"/>
                          <a:cs typeface="Times New Roman" panose="02020603050405020304" pitchFamily="18" charset="0"/>
                        </a:rPr>
                        <a:t>.</a:t>
                      </a:r>
                      <a:r>
                        <a:rPr lang="bg-BG" sz="1400" dirty="0" smtClean="0"/>
                        <a:t> Укрепване на административния капацитет на местните и регионалните власти и развитие на сътрудничеството</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dirty="0">
                          <a:effectLst/>
                          <a:latin typeface="Calibri" panose="020F0502020204030204" pitchFamily="34" charset="0"/>
                          <a:ea typeface="Calibri" panose="020F0502020204030204" pitchFamily="34" charset="0"/>
                          <a:cs typeface="Times New Roman" panose="02020603050405020304" pitchFamily="18" charset="0"/>
                        </a:rPr>
                        <a:t>Висока</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333011">
                <a:tc vMerge="1">
                  <a:txBody>
                    <a:bodyPr/>
                    <a:lstStyle/>
                    <a:p>
                      <a:endParaRPr lang="en-US"/>
                    </a:p>
                  </a:txBody>
                  <a:tcPr/>
                </a:tc>
                <a:tc>
                  <a:txBody>
                    <a:bodyPr/>
                    <a:lstStyle/>
                    <a:p>
                      <a:pPr marL="0" marR="0">
                        <a:lnSpc>
                          <a:spcPct val="107000"/>
                        </a:lnSpc>
                        <a:spcBef>
                          <a:spcPts val="0"/>
                        </a:spcBef>
                        <a:spcAft>
                          <a:spcPts val="0"/>
                        </a:spcAft>
                      </a:pPr>
                      <a:r>
                        <a:rPr lang="bg-BG" sz="1400">
                          <a:effectLst/>
                          <a:latin typeface="Calibri" panose="020F0502020204030204" pitchFamily="34" charset="0"/>
                          <a:ea typeface="Calibri" panose="020F0502020204030204" pitchFamily="34" charset="0"/>
                          <a:cs typeface="Times New Roman" panose="02020603050405020304" pitchFamily="18" charset="0"/>
                        </a:rPr>
                        <a:t>Специфична цел 4.1.</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dirty="0">
                          <a:effectLst/>
                          <a:latin typeface="Calibri" panose="020F0502020204030204" pitchFamily="34" charset="0"/>
                          <a:ea typeface="Calibri" panose="020F0502020204030204" pitchFamily="34" charset="0"/>
                          <a:cs typeface="Times New Roman" panose="02020603050405020304" pitchFamily="18" charset="0"/>
                        </a:rPr>
                        <a:t>Висока</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333011">
                <a:tc vMerge="1">
                  <a:txBody>
                    <a:bodyPr/>
                    <a:lstStyle/>
                    <a:p>
                      <a:endParaRPr lang="en-US"/>
                    </a:p>
                  </a:txBody>
                  <a:tcPr/>
                </a:tc>
                <a:tc>
                  <a:txBody>
                    <a:bodyPr/>
                    <a:lstStyle/>
                    <a:p>
                      <a:pPr marL="0" marR="0">
                        <a:lnSpc>
                          <a:spcPct val="107000"/>
                        </a:lnSpc>
                        <a:spcBef>
                          <a:spcPts val="0"/>
                        </a:spcBef>
                        <a:spcAft>
                          <a:spcPts val="0"/>
                        </a:spcAft>
                      </a:pPr>
                      <a:r>
                        <a:rPr lang="bg-BG" sz="1400">
                          <a:effectLst/>
                          <a:latin typeface="Calibri" panose="020F0502020204030204" pitchFamily="34" charset="0"/>
                          <a:ea typeface="Calibri" panose="020F0502020204030204" pitchFamily="34" charset="0"/>
                          <a:cs typeface="Times New Roman" panose="02020603050405020304" pitchFamily="18" charset="0"/>
                        </a:rPr>
                        <a:t>Специфична цел 4.2.</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dirty="0">
                          <a:effectLst/>
                          <a:latin typeface="Calibri" panose="020F0502020204030204" pitchFamily="34" charset="0"/>
                          <a:ea typeface="Calibri" panose="020F0502020204030204" pitchFamily="34" charset="0"/>
                          <a:cs typeface="Times New Roman" panose="02020603050405020304" pitchFamily="18" charset="0"/>
                        </a:rPr>
                        <a:t>Висока</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333011">
                <a:tc vMerge="1">
                  <a:txBody>
                    <a:bodyPr/>
                    <a:lstStyle/>
                    <a:p>
                      <a:endParaRPr lang="en-US"/>
                    </a:p>
                  </a:txBody>
                  <a:tcPr/>
                </a:tc>
                <a:tc>
                  <a:txBody>
                    <a:bodyPr/>
                    <a:lstStyle/>
                    <a:p>
                      <a:pPr marL="0" marR="0">
                        <a:lnSpc>
                          <a:spcPct val="107000"/>
                        </a:lnSpc>
                        <a:spcBef>
                          <a:spcPts val="0"/>
                        </a:spcBef>
                        <a:spcAft>
                          <a:spcPts val="0"/>
                        </a:spcAft>
                      </a:pPr>
                      <a:r>
                        <a:rPr lang="bg-BG" sz="1400">
                          <a:effectLst/>
                          <a:latin typeface="Calibri" panose="020F0502020204030204" pitchFamily="34" charset="0"/>
                          <a:ea typeface="Calibri" panose="020F0502020204030204" pitchFamily="34" charset="0"/>
                          <a:cs typeface="Times New Roman" panose="02020603050405020304" pitchFamily="18" charset="0"/>
                        </a:rPr>
                        <a:t>Специфична цел 4.3.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dirty="0">
                          <a:effectLst/>
                          <a:latin typeface="Calibri" panose="020F0502020204030204" pitchFamily="34" charset="0"/>
                          <a:ea typeface="Calibri" panose="020F0502020204030204" pitchFamily="34" charset="0"/>
                          <a:cs typeface="Times New Roman" panose="02020603050405020304" pitchFamily="18" charset="0"/>
                        </a:rPr>
                        <a:t>Висока</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846365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753580"/>
            <a:ext cx="10515600" cy="940158"/>
          </a:xfrm>
        </p:spPr>
        <p:txBody>
          <a:bodyPr>
            <a:noAutofit/>
          </a:bodyPr>
          <a:lstStyle/>
          <a:p>
            <a:r>
              <a:rPr lang="bg-BG" sz="2400" dirty="0"/>
              <a:t>Препоръки по отношение </a:t>
            </a:r>
            <a:r>
              <a:rPr lang="en-US" sz="2400" dirty="0" err="1"/>
              <a:t>провеждане</a:t>
            </a:r>
            <a:r>
              <a:rPr lang="bg-BG" sz="2400" dirty="0"/>
              <a:t>то</a:t>
            </a:r>
            <a:r>
              <a:rPr lang="en-US" sz="2400" dirty="0"/>
              <a:t> </a:t>
            </a:r>
            <a:r>
              <a:rPr lang="en-US" sz="2400" dirty="0" err="1"/>
              <a:t>на</a:t>
            </a:r>
            <a:r>
              <a:rPr lang="en-US" sz="2400" dirty="0"/>
              <a:t> </a:t>
            </a:r>
            <a:r>
              <a:rPr lang="en-US" sz="2400" dirty="0" err="1"/>
              <a:t>политиката</a:t>
            </a:r>
            <a:r>
              <a:rPr lang="en-US" sz="2400" dirty="0"/>
              <a:t> </a:t>
            </a:r>
            <a:r>
              <a:rPr lang="en-US" sz="2400" dirty="0" err="1"/>
              <a:t>за</a:t>
            </a:r>
            <a:r>
              <a:rPr lang="en-US" sz="2400" dirty="0"/>
              <a:t> </a:t>
            </a:r>
            <a:r>
              <a:rPr lang="en-US" sz="2400" dirty="0" err="1"/>
              <a:t>регионално</a:t>
            </a:r>
            <a:r>
              <a:rPr lang="en-US" sz="2400" dirty="0"/>
              <a:t> и </a:t>
            </a:r>
            <a:r>
              <a:rPr lang="en-US" sz="2400" dirty="0" err="1"/>
              <a:t>местно</a:t>
            </a:r>
            <a:r>
              <a:rPr lang="en-US" sz="2400" dirty="0"/>
              <a:t> </a:t>
            </a:r>
            <a:r>
              <a:rPr lang="en-US" sz="2400" dirty="0" err="1"/>
              <a:t>развитие</a:t>
            </a:r>
            <a:r>
              <a:rPr lang="en-US" sz="2400" dirty="0"/>
              <a:t> в </a:t>
            </a:r>
            <a:r>
              <a:rPr lang="bg-BG" sz="2400" dirty="0"/>
              <a:t>ЮЗР в</a:t>
            </a:r>
            <a:r>
              <a:rPr lang="en-US" sz="2400" dirty="0"/>
              <a:t> </a:t>
            </a:r>
            <a:r>
              <a:rPr lang="en-US" sz="2400" dirty="0" err="1"/>
              <a:t>периода</a:t>
            </a:r>
            <a:r>
              <a:rPr lang="en-US" sz="2400" dirty="0"/>
              <a:t> </a:t>
            </a:r>
            <a:r>
              <a:rPr lang="en-US" sz="2400" dirty="0" err="1"/>
              <a:t>до</a:t>
            </a:r>
            <a:r>
              <a:rPr lang="en-US" sz="2400" dirty="0"/>
              <a:t> 2020 г.</a:t>
            </a:r>
          </a:p>
        </p:txBody>
      </p:sp>
      <p:sp>
        <p:nvSpPr>
          <p:cNvPr id="3" name="Content Placeholder 2"/>
          <p:cNvSpPr>
            <a:spLocks noGrp="1"/>
          </p:cNvSpPr>
          <p:nvPr>
            <p:ph idx="1"/>
          </p:nvPr>
        </p:nvSpPr>
        <p:spPr>
          <a:xfrm>
            <a:off x="838200" y="1751526"/>
            <a:ext cx="10515600" cy="5254581"/>
          </a:xfrm>
        </p:spPr>
        <p:txBody>
          <a:bodyPr>
            <a:normAutofit/>
          </a:bodyPr>
          <a:lstStyle/>
          <a:p>
            <a:pPr algn="just"/>
            <a:r>
              <a:rPr lang="bg-BG" dirty="0" smtClean="0"/>
              <a:t>Поддържане на устойчиво развитие на сектора на услугите</a:t>
            </a:r>
          </a:p>
          <a:p>
            <a:pPr algn="just"/>
            <a:r>
              <a:rPr lang="bg-BG" dirty="0"/>
              <a:t>М</a:t>
            </a:r>
            <a:r>
              <a:rPr lang="bg-BG" dirty="0" smtClean="0"/>
              <a:t>одернизиране </a:t>
            </a:r>
            <a:r>
              <a:rPr lang="bg-BG" dirty="0"/>
              <a:t>на индустриалния </a:t>
            </a:r>
            <a:r>
              <a:rPr lang="bg-BG" dirty="0" smtClean="0"/>
              <a:t>сектор в условията на опазване на околната среда </a:t>
            </a:r>
          </a:p>
          <a:p>
            <a:pPr algn="just"/>
            <a:r>
              <a:rPr lang="bg-BG" dirty="0" smtClean="0"/>
              <a:t>Да се използва в максимална степен капацитета на столицата като </a:t>
            </a:r>
            <a:r>
              <a:rPr lang="bg-BG" dirty="0"/>
              <a:t>най-значим административен, образователен, културен, лечебен и спортен център в страната</a:t>
            </a:r>
            <a:endParaRPr lang="bg-BG" dirty="0" smtClean="0"/>
          </a:p>
          <a:p>
            <a:pPr algn="just"/>
            <a:r>
              <a:rPr lang="bg-BG" dirty="0" smtClean="0"/>
              <a:t>Развитие на иновативния потенциал на района</a:t>
            </a:r>
          </a:p>
          <a:p>
            <a:pPr algn="just"/>
            <a:r>
              <a:rPr lang="bg-BG" dirty="0" smtClean="0"/>
              <a:t>Доизграждане на автомагистрала „Струма“</a:t>
            </a:r>
          </a:p>
          <a:p>
            <a:pPr algn="just"/>
            <a:r>
              <a:rPr lang="bg-BG" dirty="0" smtClean="0"/>
              <a:t>Оползотворяване на разнообразните климатични и хидроложки условия, богатото културно и природно наследство</a:t>
            </a:r>
          </a:p>
          <a:p>
            <a:pPr algn="just"/>
            <a:r>
              <a:rPr lang="bg-BG" dirty="0"/>
              <a:t>И</a:t>
            </a:r>
            <a:r>
              <a:rPr lang="bg-BG" dirty="0" smtClean="0"/>
              <a:t>зползването </a:t>
            </a:r>
            <a:r>
              <a:rPr lang="bg-BG" dirty="0"/>
              <a:t>на водната, слънчевата и ветровата енергия за производство на </a:t>
            </a:r>
            <a:r>
              <a:rPr lang="bg-BG" dirty="0" smtClean="0"/>
              <a:t>електроенергия</a:t>
            </a:r>
          </a:p>
          <a:p>
            <a:pPr algn="just"/>
            <a:r>
              <a:rPr lang="bg-BG" dirty="0"/>
              <a:t>П</a:t>
            </a:r>
            <a:r>
              <a:rPr lang="bg-BG" dirty="0" smtClean="0"/>
              <a:t>одобряване </a:t>
            </a:r>
            <a:r>
              <a:rPr lang="bg-BG" dirty="0"/>
              <a:t>на трансграничните, транснационалните и междурегионалните контакти за развитие на съвместни инициативи и проекти</a:t>
            </a:r>
            <a:endParaRPr lang="bg-BG" dirty="0" smtClean="0"/>
          </a:p>
          <a:p>
            <a:pPr algn="just"/>
            <a:r>
              <a:rPr lang="bg-BG" dirty="0" smtClean="0"/>
              <a:t>Приоритетно подпомагане на големите и средни градски центрове</a:t>
            </a:r>
          </a:p>
          <a:p>
            <a:pPr algn="just"/>
            <a:endParaRPr lang="en-US" dirty="0"/>
          </a:p>
        </p:txBody>
      </p:sp>
    </p:spTree>
    <p:extLst>
      <p:ext uri="{BB962C8B-B14F-4D97-AF65-F5344CB8AC3E}">
        <p14:creationId xmlns:p14="http://schemas.microsoft.com/office/powerpoint/2010/main" val="33965976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77308" y="338484"/>
            <a:ext cx="10515600" cy="566671"/>
          </a:xfrm>
        </p:spPr>
        <p:txBody>
          <a:bodyPr>
            <a:normAutofit/>
          </a:bodyPr>
          <a:lstStyle/>
          <a:p>
            <a:r>
              <a:rPr lang="bg-BG" sz="2400" b="1" dirty="0" smtClean="0"/>
              <a:t>Възможни рискове</a:t>
            </a:r>
            <a:endParaRPr lang="en-US" sz="2400" b="1" dirty="0"/>
          </a:p>
        </p:txBody>
      </p:sp>
      <p:sp>
        <p:nvSpPr>
          <p:cNvPr id="3" name="Content Placeholder 2"/>
          <p:cNvSpPr>
            <a:spLocks noGrp="1"/>
          </p:cNvSpPr>
          <p:nvPr>
            <p:ph idx="1"/>
          </p:nvPr>
        </p:nvSpPr>
        <p:spPr>
          <a:xfrm>
            <a:off x="838200" y="965917"/>
            <a:ext cx="10515600" cy="5756855"/>
          </a:xfrm>
        </p:spPr>
        <p:txBody>
          <a:bodyPr>
            <a:normAutofit/>
          </a:bodyPr>
          <a:lstStyle/>
          <a:p>
            <a:pPr algn="just"/>
            <a:r>
              <a:rPr lang="en-US" dirty="0" smtClean="0"/>
              <a:t>     </a:t>
            </a:r>
            <a:r>
              <a:rPr lang="bg-BG" dirty="0" smtClean="0"/>
              <a:t>Нарастване на населението на столицата, което създава риск за качеството на </a:t>
            </a:r>
            <a:r>
              <a:rPr lang="en-US" dirty="0" smtClean="0"/>
              <a:t>   </a:t>
            </a:r>
            <a:r>
              <a:rPr lang="bg-BG" dirty="0" smtClean="0"/>
              <a:t>живот </a:t>
            </a:r>
          </a:p>
          <a:p>
            <a:pPr algn="just"/>
            <a:r>
              <a:rPr lang="bg-BG" dirty="0" smtClean="0"/>
              <a:t>Обезлюдяване на периферните западни и южни части на района</a:t>
            </a:r>
          </a:p>
          <a:p>
            <a:pPr algn="just"/>
            <a:r>
              <a:rPr lang="bg-BG" dirty="0"/>
              <a:t>В</a:t>
            </a:r>
            <a:r>
              <a:rPr lang="bg-BG" dirty="0" smtClean="0"/>
              <a:t> </a:t>
            </a:r>
            <a:r>
              <a:rPr lang="bg-BG" dirty="0"/>
              <a:t>относително по-благоприятно положение се очертава да бъдат Перник (поради близостта до столицата и възможността за трудова мобилност) и Благоевград (поради наличието на висши учебни заведения и близостта до Гърция и </a:t>
            </a:r>
            <a:r>
              <a:rPr lang="bg-BG" dirty="0" smtClean="0"/>
              <a:t>Македония)</a:t>
            </a:r>
          </a:p>
          <a:p>
            <a:pPr algn="just"/>
            <a:r>
              <a:rPr lang="bg-BG" dirty="0" smtClean="0"/>
              <a:t>С </a:t>
            </a:r>
            <a:r>
              <a:rPr lang="bg-BG" dirty="0"/>
              <a:t>най-голяма заплаха от отрицателни демографски тенденции е областният център Кюстендил (който остава и без пряк достъп до автомагистрала</a:t>
            </a:r>
            <a:r>
              <a:rPr lang="bg-BG" dirty="0" smtClean="0"/>
              <a:t>)</a:t>
            </a:r>
          </a:p>
          <a:p>
            <a:pPr algn="just"/>
            <a:r>
              <a:rPr lang="bg-BG" dirty="0" smtClean="0"/>
              <a:t>Необходимо е специално стимулиране на Благоевград в </a:t>
            </a:r>
            <a:r>
              <a:rPr lang="bg-BG" dirty="0"/>
              <a:t>т.ч. и като център </a:t>
            </a:r>
            <a:r>
              <a:rPr lang="bg-BG" dirty="0" smtClean="0"/>
              <a:t>на </a:t>
            </a:r>
            <a:r>
              <a:rPr lang="bg-BG" dirty="0"/>
              <a:t>науката и иновациите, </a:t>
            </a:r>
            <a:r>
              <a:rPr lang="bg-BG" dirty="0" smtClean="0"/>
              <a:t>за </a:t>
            </a:r>
            <a:r>
              <a:rPr lang="bg-BG" dirty="0"/>
              <a:t>да организира и стабилизира по-успешно територията на най-отдалечените южни периферни части на </a:t>
            </a:r>
            <a:r>
              <a:rPr lang="bg-BG" dirty="0" smtClean="0"/>
              <a:t>района</a:t>
            </a:r>
            <a:endParaRPr lang="bg-BG" dirty="0"/>
          </a:p>
          <a:p>
            <a:pPr algn="just"/>
            <a:r>
              <a:rPr lang="bg-BG" dirty="0" smtClean="0"/>
              <a:t>Балансиращи функции на градовете Петрич, Дупница, Сандански, Гоце Делчев, Самоков и Ботевград</a:t>
            </a:r>
          </a:p>
          <a:p>
            <a:pPr algn="just"/>
            <a:r>
              <a:rPr lang="bg-BG" dirty="0" smtClean="0"/>
              <a:t>Необходима е целенасочена </a:t>
            </a:r>
            <a:r>
              <a:rPr lang="bg-BG" dirty="0"/>
              <a:t>подкрепа на селските райони с потенциал както за развитие на традиционни производства, така и за диверсифициране на икономическите </a:t>
            </a:r>
            <a:r>
              <a:rPr lang="bg-BG" dirty="0" smtClean="0"/>
              <a:t>дейности</a:t>
            </a:r>
          </a:p>
          <a:p>
            <a:pPr algn="just"/>
            <a:r>
              <a:rPr lang="bg-BG" dirty="0" smtClean="0"/>
              <a:t>Риск от преминаване на ЮЗР в категорията на т.нар. „преходни региони“</a:t>
            </a:r>
            <a:endParaRPr lang="en-US" dirty="0"/>
          </a:p>
        </p:txBody>
      </p:sp>
    </p:spTree>
    <p:extLst>
      <p:ext uri="{BB962C8B-B14F-4D97-AF65-F5344CB8AC3E}">
        <p14:creationId xmlns:p14="http://schemas.microsoft.com/office/powerpoint/2010/main" val="3012494646"/>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529</TotalTime>
  <Words>937</Words>
  <Application>Microsoft Office PowerPoint</Application>
  <PresentationFormat>Custom</PresentationFormat>
  <Paragraphs>117</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Wisp</vt:lpstr>
      <vt:lpstr>PowerPoint Presentation</vt:lpstr>
      <vt:lpstr>Промени в социално-икономическото развитие на ЮЗР в периода 2007-2013 г.</vt:lpstr>
      <vt:lpstr>Промени в социално-икономическото развитие на ЮЗР в периода 2007-2013 г.</vt:lpstr>
      <vt:lpstr>Индикатори – планирано и постигнато</vt:lpstr>
      <vt:lpstr>Междурегионални и вътрешнорегионални различия</vt:lpstr>
      <vt:lpstr>Оценка за степен на изпълнение на целите и приоритетите</vt:lpstr>
      <vt:lpstr>Препоръки по отношение провеждането на политиката за регионално и местно развитие в ЮЗР в периода до 2020 г.</vt:lpstr>
      <vt:lpstr>Възможни рискове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VLADO</dc:creator>
  <cp:lastModifiedBy>Administrator</cp:lastModifiedBy>
  <cp:revision>78</cp:revision>
  <dcterms:created xsi:type="dcterms:W3CDTF">2014-09-18T19:19:41Z</dcterms:created>
  <dcterms:modified xsi:type="dcterms:W3CDTF">2015-01-22T13:41:23Z</dcterms:modified>
</cp:coreProperties>
</file>