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300" r:id="rId3"/>
    <p:sldId id="350" r:id="rId4"/>
    <p:sldId id="301" r:id="rId5"/>
    <p:sldId id="303" r:id="rId6"/>
    <p:sldId id="340" r:id="rId7"/>
    <p:sldId id="348" r:id="rId8"/>
    <p:sldId id="349" r:id="rId9"/>
    <p:sldId id="347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12" autoAdjust="0"/>
    <p:restoredTop sz="94612" autoAdjust="0"/>
  </p:normalViewPr>
  <p:slideViewPr>
    <p:cSldViewPr snapToGrid="0">
      <p:cViewPr>
        <p:scale>
          <a:sx n="75" d="100"/>
          <a:sy n="75" d="100"/>
        </p:scale>
        <p:origin x="-72" y="-90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3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283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9B6022-1AEA-4725-B7DD-FEC8F61C2E9B}" type="datetimeFigureOut">
              <a:rPr lang="bg-BG" smtClean="0"/>
              <a:pPr/>
              <a:t>22.1.2015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22612-D195-4FDC-912E-F4D42D57572F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7054260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/>
              <a:t>Основното предизвикателство пред българските райони за постигането на динамичен растеж е допълнително усложнено от икономическата криза.</a:t>
            </a:r>
            <a:endParaRPr lang="bg-BG" dirty="0" smtClean="0"/>
          </a:p>
          <a:p>
            <a:endParaRPr lang="bg-BG" dirty="0"/>
          </a:p>
          <a:p>
            <a:endParaRPr lang="bg-BG" dirty="0" smtClean="0"/>
          </a:p>
          <a:p>
            <a:r>
              <a:rPr lang="bg-BG" dirty="0" smtClean="0"/>
              <a:t>Включването </a:t>
            </a:r>
            <a:r>
              <a:rPr lang="bg-BG" dirty="0"/>
              <a:t>на областите Плевен и Ловеч </a:t>
            </a:r>
            <a:r>
              <a:rPr lang="en-US" dirty="0"/>
              <a:t>(</a:t>
            </a:r>
            <a:r>
              <a:rPr lang="bg-BG" dirty="0"/>
              <a:t>нови територии със сравнително устойчив икономически потенциал</a:t>
            </a:r>
            <a:r>
              <a:rPr lang="en-US" dirty="0"/>
              <a:t>)</a:t>
            </a:r>
            <a:r>
              <a:rPr lang="bg-BG" dirty="0"/>
              <a:t> в обхвата на СЗР не повлияват особено на района и той остава със забавено развитие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22612-D195-4FDC-912E-F4D42D57572F}" type="slidenum">
              <a:rPr lang="bg-BG" smtClean="0"/>
              <a:pPr/>
              <a:t>2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129154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22612-D195-4FDC-912E-F4D42D57572F}" type="slidenum">
              <a:rPr lang="bg-BG" smtClean="0"/>
              <a:pPr/>
              <a:t>3</a:t>
            </a:fld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dirty="0"/>
              <a:t>Негативното изменение във възрастовата структура  води до икономическа натовареност на  населението от възрастовата група от15-65 години. Задълбочават се демографските проблеми и диспропорциите в териториалното разпределение на населението.</a:t>
            </a:r>
            <a:endParaRPr lang="bg-BG" i="1" dirty="0"/>
          </a:p>
          <a:p>
            <a:pPr lvl="0"/>
            <a:r>
              <a:rPr lang="bg-BG" dirty="0"/>
              <a:t>Коефициентът на заетост на населението на възраст 15 и повече навършени години намалява с 4,3% и остава най-ниския  в страната;</a:t>
            </a:r>
            <a:endParaRPr lang="bg-BG" i="1" dirty="0"/>
          </a:p>
          <a:p>
            <a:pPr lvl="0"/>
            <a:r>
              <a:rPr lang="bg-BG" dirty="0"/>
              <a:t>Продължава негативната тенденция на увеличение на коефициента на безработица на населението на възраст 15-64 г., но  по този показател след СЗР са СЦР и СИР;</a:t>
            </a:r>
            <a:endParaRPr lang="bg-BG" i="1" dirty="0"/>
          </a:p>
          <a:p>
            <a:pPr lvl="0"/>
            <a:r>
              <a:rPr lang="bg-BG" dirty="0"/>
              <a:t>Районът е далеч от изпълнението на националната цел „11% дял на преждевременно напусналите образователната система“ до 2020 г., като по данни на Евростат стойностите му се движат в границите 15,2% - 20,8%;</a:t>
            </a:r>
            <a:endParaRPr lang="bg-BG" i="1" dirty="0"/>
          </a:p>
          <a:p>
            <a:r>
              <a:rPr lang="bg-BG" dirty="0"/>
              <a:t>Минимално се е увеличила дължината на републиканската пътна мрежа </a:t>
            </a:r>
            <a:r>
              <a:rPr lang="en-US" dirty="0"/>
              <a:t>(</a:t>
            </a:r>
            <a:r>
              <a:rPr lang="bg-BG" dirty="0"/>
              <a:t>с 7 км</a:t>
            </a:r>
            <a:r>
              <a:rPr lang="en-US" dirty="0"/>
              <a:t>)</a:t>
            </a:r>
            <a:r>
              <a:rPr lang="bg-BG" dirty="0"/>
              <a:t>, като СЗР преобладаващо се обслужва от регионална пътна мрежа с относителен дял (88.4%) - по-висок от средния за страната (82%) и най-висок сред всички райони;</a:t>
            </a:r>
            <a:endParaRPr lang="bg-BG" i="1" dirty="0"/>
          </a:p>
        </p:txBody>
      </p:sp>
    </p:spTree>
    <p:extLst>
      <p:ext uri="{BB962C8B-B14F-4D97-AF65-F5344CB8AC3E}">
        <p14:creationId xmlns:p14="http://schemas.microsoft.com/office/powerpoint/2010/main" val="2164647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/>
              <a:t>Благоприятното географско положение, съхранените природни дадености и културно наследство; Качеството на околната среда; Транспортната инфраструктура – трансевропейски транспортни коридори – № 4 и № 7 (река Дунав), пристанищата и фериботните комплекси, мултимодалните превози и втория мост на р. Дунав при Видин – Калафат; Река Дунав; Наличие на качествен и ефективно използван поземлен ресурс. </a:t>
            </a:r>
            <a:endParaRPr lang="bg-BG" dirty="0" smtClean="0"/>
          </a:p>
          <a:p>
            <a:endParaRPr lang="bg-BG" dirty="0"/>
          </a:p>
          <a:p>
            <a:endParaRPr lang="bg-BG" dirty="0" smtClean="0"/>
          </a:p>
          <a:p>
            <a:endParaRPr lang="bg-BG" dirty="0"/>
          </a:p>
          <a:p>
            <a:endParaRPr lang="bg-BG" dirty="0" smtClean="0"/>
          </a:p>
          <a:p>
            <a:r>
              <a:rPr lang="bg-BG" dirty="0"/>
              <a:t>чието общо въздействие върху обществото дава основание за оптимизъм.</a:t>
            </a:r>
          </a:p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22612-D195-4FDC-912E-F4D42D57572F}" type="slidenum">
              <a:rPr lang="bg-BG" smtClean="0"/>
              <a:pPr/>
              <a:t>7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8396316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/>
              <a:t>Този потенциал все още не е напълно оползотворен, а Дунавската стратегия на ЕС е важен инструмент за отключване на потенциала на района</a:t>
            </a:r>
            <a:r>
              <a:rPr lang="bg-BG" dirty="0" smtClean="0"/>
              <a:t>.</a:t>
            </a:r>
          </a:p>
          <a:p>
            <a:endParaRPr lang="bg-BG" dirty="0"/>
          </a:p>
          <a:p>
            <a:r>
              <a:rPr lang="bg-BG" dirty="0"/>
              <a:t>Тези планове са насочени към обосноваване на набор от проекти и програми с подчертан инвестиционен характер в определени зони (модули) на града с важно социално, обществено и производствено значение.</a:t>
            </a:r>
            <a:endParaRPr lang="bg-BG" i="1" dirty="0"/>
          </a:p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22612-D195-4FDC-912E-F4D42D57572F}" type="slidenum">
              <a:rPr lang="bg-BG" smtClean="0"/>
              <a:pPr/>
              <a:t>8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389158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EC752-5A9D-4DFD-8084-A2E23829E27A}" type="datetimeFigureOut">
              <a:rPr lang="en-US" smtClean="0"/>
              <a:pPr/>
              <a:t>1/22/2015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BADE6-DF05-480E-B328-28F439B56E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9377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EC752-5A9D-4DFD-8084-A2E23829E27A}" type="datetimeFigureOut">
              <a:rPr lang="en-US" smtClean="0"/>
              <a:pPr/>
              <a:t>1/22/2015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BADE6-DF05-480E-B328-28F439B56E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153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EC752-5A9D-4DFD-8084-A2E23829E27A}" type="datetimeFigureOut">
              <a:rPr lang="en-US" smtClean="0"/>
              <a:pPr/>
              <a:t>1/22/2015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BADE6-DF05-480E-B328-28F439B56E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186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EC752-5A9D-4DFD-8084-A2E23829E27A}" type="datetimeFigureOut">
              <a:rPr lang="en-US" smtClean="0"/>
              <a:pPr/>
              <a:t>1/22/2015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BADE6-DF05-480E-B328-28F439B56E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4410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EC752-5A9D-4DFD-8084-A2E23829E27A}" type="datetimeFigureOut">
              <a:rPr lang="en-US" smtClean="0"/>
              <a:pPr/>
              <a:t>1/22/2015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BADE6-DF05-480E-B328-28F439B56E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811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EC752-5A9D-4DFD-8084-A2E23829E27A}" type="datetimeFigureOut">
              <a:rPr lang="en-US" smtClean="0"/>
              <a:pPr/>
              <a:t>1/22/2015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BADE6-DF05-480E-B328-28F439B56E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51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EC752-5A9D-4DFD-8084-A2E23829E27A}" type="datetimeFigureOut">
              <a:rPr lang="en-US" smtClean="0"/>
              <a:pPr/>
              <a:t>1/22/2015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BADE6-DF05-480E-B328-28F439B56E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162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EC752-5A9D-4DFD-8084-A2E23829E27A}" type="datetimeFigureOut">
              <a:rPr lang="en-US" smtClean="0"/>
              <a:pPr/>
              <a:t>1/22/2015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BADE6-DF05-480E-B328-28F439B56E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44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EC752-5A9D-4DFD-8084-A2E23829E27A}" type="datetimeFigureOut">
              <a:rPr lang="en-US" smtClean="0"/>
              <a:pPr/>
              <a:t>1/22/2015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BADE6-DF05-480E-B328-28F439B56E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518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EC752-5A9D-4DFD-8084-A2E23829E27A}" type="datetimeFigureOut">
              <a:rPr lang="en-US" smtClean="0"/>
              <a:pPr/>
              <a:t>1/22/2015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BADE6-DF05-480E-B328-28F439B56E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675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EC752-5A9D-4DFD-8084-A2E23829E27A}" type="datetimeFigureOut">
              <a:rPr lang="en-US" smtClean="0"/>
              <a:pPr/>
              <a:t>1/22/2015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BADE6-DF05-480E-B328-28F439B56E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377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6EC752-5A9D-4DFD-8084-A2E23829E27A}" type="datetimeFigureOut">
              <a:rPr lang="en-US" smtClean="0"/>
              <a:pPr/>
              <a:t>1/22/2015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0BADE6-DF05-480E-B328-28F439B56E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051" name="Picture 2" descr="Description: http://www.mrrb.government.bg/images.php?src=pics/default.gif&amp;h=21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5118" y="-1"/>
            <a:ext cx="1656882" cy="985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" descr="Description: Concepta_Blank_01"/>
          <p:cNvPicPr>
            <a:picLocks noChangeAspect="1" noChangeArrowheads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23"/>
          <a:stretch/>
        </p:blipFill>
        <p:spPr bwMode="auto">
          <a:xfrm>
            <a:off x="194874" y="118728"/>
            <a:ext cx="2683238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1730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4636" y="4434839"/>
            <a:ext cx="11362544" cy="1242685"/>
          </a:xfrm>
        </p:spPr>
        <p:txBody>
          <a:bodyPr/>
          <a:lstStyle/>
          <a:p>
            <a:r>
              <a:rPr lang="bg-BG" dirty="0" smtClean="0"/>
              <a:t>Оценка на степента на постигане на целите и приоритетите на</a:t>
            </a:r>
            <a:endParaRPr lang="en-US" dirty="0" smtClean="0"/>
          </a:p>
          <a:p>
            <a:r>
              <a:rPr lang="bg-BG" dirty="0" smtClean="0"/>
              <a:t>Регионалния план за развитие на Северозападен район в периода 2007-2013 г.</a:t>
            </a:r>
            <a:endParaRPr lang="en-US" dirty="0"/>
          </a:p>
        </p:txBody>
      </p:sp>
      <p:pic>
        <p:nvPicPr>
          <p:cNvPr id="1026" name="Picture 2" descr="http://observatories.hit.bg/images/Bulgaria_b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402" y="998059"/>
            <a:ext cx="4378877" cy="2919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883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917502" y="295540"/>
            <a:ext cx="7262818" cy="83233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g-BG" sz="2800" b="1" dirty="0" smtClean="0"/>
              <a:t>Промени в социално-икономическото развитие </a:t>
            </a:r>
          </a:p>
          <a:p>
            <a:r>
              <a:rPr lang="bg-BG" sz="2800" b="1" dirty="0" smtClean="0"/>
              <a:t>на СЗР през периода 2007 – 2013 г.</a:t>
            </a:r>
            <a:endParaRPr lang="bg-BG" sz="2800" b="1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88493" y="1444020"/>
            <a:ext cx="11438746" cy="466467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lang="bg-BG" sz="2400" dirty="0"/>
          </a:p>
        </p:txBody>
      </p:sp>
      <p:sp>
        <p:nvSpPr>
          <p:cNvPr id="5" name="Rectangle 4"/>
          <p:cNvSpPr/>
          <p:nvPr/>
        </p:nvSpPr>
        <p:spPr>
          <a:xfrm>
            <a:off x="525247" y="1549638"/>
            <a:ext cx="10962035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bg-BG" sz="2000" dirty="0" smtClean="0"/>
              <a:t>1/ Ограничен </a:t>
            </a:r>
            <a:r>
              <a:rPr lang="bg-BG" sz="2000" dirty="0"/>
              <a:t>напредък в икономическия </a:t>
            </a:r>
            <a:r>
              <a:rPr lang="bg-BG" sz="2000" dirty="0" smtClean="0"/>
              <a:t>растеж на СЗР - силно повлиян </a:t>
            </a:r>
            <a:r>
              <a:rPr lang="bg-BG" sz="2000" dirty="0"/>
              <a:t>от негативните </a:t>
            </a:r>
            <a:r>
              <a:rPr lang="bg-BG" sz="2000" dirty="0" smtClean="0"/>
              <a:t> </a:t>
            </a:r>
            <a:r>
              <a:rPr lang="bg-BG" sz="2000" dirty="0"/>
              <a:t>въздействия </a:t>
            </a:r>
            <a:r>
              <a:rPr lang="bg-BG" sz="2000" dirty="0" smtClean="0"/>
              <a:t>на икономическата криза</a:t>
            </a:r>
          </a:p>
          <a:p>
            <a:pPr lvl="0" algn="just"/>
            <a:r>
              <a:rPr lang="bg-BG" sz="2000" dirty="0" smtClean="0"/>
              <a:t>2/ Реализира </a:t>
            </a:r>
            <a:r>
              <a:rPr lang="bg-BG" sz="2000" dirty="0"/>
              <a:t>значителен икономически спад, спрямо останалите райони от ниво 2</a:t>
            </a:r>
            <a:r>
              <a:rPr lang="bg-BG" sz="2000" dirty="0" smtClean="0"/>
              <a:t>;</a:t>
            </a:r>
          </a:p>
          <a:p>
            <a:pPr lvl="0" algn="just"/>
            <a:r>
              <a:rPr lang="bg-BG" sz="2000" dirty="0" smtClean="0"/>
              <a:t>3/ Изоставане </a:t>
            </a:r>
            <a:r>
              <a:rPr lang="bg-BG" sz="2000" dirty="0"/>
              <a:t>на СЗР сред районите от ниво 2 в страната по почти всички основни показатели на социално-икономическото развитие </a:t>
            </a:r>
            <a:r>
              <a:rPr lang="bg-BG" sz="2000" dirty="0" smtClean="0"/>
              <a:t>в </a:t>
            </a:r>
            <a:r>
              <a:rPr lang="bg-BG" sz="2000" dirty="0"/>
              <a:t>анализираният период 2007-2013 г</a:t>
            </a:r>
            <a:r>
              <a:rPr lang="bg-BG" sz="2000" dirty="0" smtClean="0"/>
              <a:t>.;</a:t>
            </a:r>
          </a:p>
          <a:p>
            <a:pPr lvl="0" algn="just"/>
            <a:r>
              <a:rPr lang="bg-BG" sz="2000" dirty="0" smtClean="0"/>
              <a:t>4/Намалява </a:t>
            </a:r>
            <a:r>
              <a:rPr lang="bg-BG" sz="2000" dirty="0"/>
              <a:t>приноса на СЗР в общия БВП и района е далеч от средното равнище в ЕС</a:t>
            </a:r>
            <a:r>
              <a:rPr lang="bg-BG" sz="2000" dirty="0" smtClean="0"/>
              <a:t>;</a:t>
            </a:r>
          </a:p>
          <a:p>
            <a:pPr lvl="0" algn="just"/>
            <a:r>
              <a:rPr lang="bg-BG" sz="2000" dirty="0" smtClean="0"/>
              <a:t>5/ Секторът </a:t>
            </a:r>
            <a:r>
              <a:rPr lang="bg-BG" sz="2000" dirty="0"/>
              <a:t>услуги е най-слабо засегнат от икономическата криза и увеличава дела си в БДС на СЗР. </a:t>
            </a:r>
            <a:endParaRPr lang="bg-BG" sz="2000" dirty="0" smtClean="0"/>
          </a:p>
          <a:p>
            <a:pPr lvl="0" algn="just"/>
            <a:r>
              <a:rPr lang="bg-BG" sz="2000" dirty="0" smtClean="0"/>
              <a:t>6/ Делът </a:t>
            </a:r>
            <a:r>
              <a:rPr lang="bg-BG" sz="2000" dirty="0"/>
              <a:t>на индустрията минимално нараства, но е най-малък от останалите райони, което свидетелства за ниско ниво на индустриално развитие. Наблюдава се минимална тенденция за увеличаване на стойностите на селското стопанство в БДС на всички области в СЗР;</a:t>
            </a:r>
            <a:endParaRPr lang="bg-BG" sz="2000" i="1" dirty="0"/>
          </a:p>
          <a:p>
            <a:pPr lvl="0" algn="just"/>
            <a:r>
              <a:rPr lang="bg-BG" sz="2000" dirty="0" smtClean="0"/>
              <a:t>7/ Увеличава </a:t>
            </a:r>
            <a:r>
              <a:rPr lang="bg-BG" sz="2000" dirty="0"/>
              <a:t>се размера на ПЧИ в СЗР, но като дял на СЗР в ПЧИ на страната се наблюдава минимално намаление;</a:t>
            </a:r>
            <a:endParaRPr lang="bg-BG" sz="2000" i="1" dirty="0"/>
          </a:p>
          <a:p>
            <a:pPr algn="just"/>
            <a:endParaRPr lang="bg-BG" sz="2000" i="1" dirty="0" smtClean="0"/>
          </a:p>
          <a:p>
            <a:pPr algn="just"/>
            <a:endParaRPr lang="bg-BG" sz="2000" i="1" dirty="0"/>
          </a:p>
          <a:p>
            <a:pPr algn="just"/>
            <a:endParaRPr lang="bg-BG" sz="2000" i="1" dirty="0" smtClean="0"/>
          </a:p>
          <a:p>
            <a:pPr algn="just"/>
            <a:endParaRPr lang="bg-BG" sz="2000" i="1" dirty="0"/>
          </a:p>
          <a:p>
            <a:pPr algn="just"/>
            <a:endParaRPr lang="bg-BG" sz="2000" i="1" dirty="0" smtClean="0"/>
          </a:p>
          <a:p>
            <a:pPr algn="just"/>
            <a:endParaRPr lang="bg-BG" sz="2000" i="1" dirty="0"/>
          </a:p>
          <a:p>
            <a:pPr algn="just"/>
            <a:endParaRPr lang="bg-BG" sz="2000" i="1" dirty="0" smtClean="0"/>
          </a:p>
          <a:p>
            <a:pPr algn="just"/>
            <a:endParaRPr lang="bg-BG" sz="2000" i="1" dirty="0" smtClean="0"/>
          </a:p>
          <a:p>
            <a:pPr algn="just"/>
            <a:endParaRPr lang="bg-BG" sz="2000" i="1" dirty="0"/>
          </a:p>
        </p:txBody>
      </p:sp>
    </p:spTree>
    <p:extLst>
      <p:ext uri="{BB962C8B-B14F-4D97-AF65-F5344CB8AC3E}">
        <p14:creationId xmlns:p14="http://schemas.microsoft.com/office/powerpoint/2010/main" val="2763560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74700" y="1122045"/>
            <a:ext cx="104267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bg-BG" sz="2000" dirty="0" smtClean="0"/>
              <a:t>8/ Негативното </a:t>
            </a:r>
            <a:r>
              <a:rPr lang="bg-BG" sz="2000" dirty="0"/>
              <a:t>изменение във възрастовата структура  води до икономическа натовареност на </a:t>
            </a:r>
            <a:r>
              <a:rPr lang="bg-BG" sz="2000" dirty="0" smtClean="0"/>
              <a:t>населението </a:t>
            </a:r>
            <a:r>
              <a:rPr lang="bg-BG" sz="2000" dirty="0"/>
              <a:t>от възрастовата група от15-65 години. Задълбочават се демографските проблеми и диспропорциите в териториалното разпределение на населението</a:t>
            </a:r>
            <a:r>
              <a:rPr lang="bg-BG" sz="2000" dirty="0" smtClean="0"/>
              <a:t>.</a:t>
            </a:r>
          </a:p>
          <a:p>
            <a:pPr lvl="0" algn="just"/>
            <a:endParaRPr lang="bg-BG" sz="2000" i="1" dirty="0"/>
          </a:p>
          <a:p>
            <a:pPr lvl="0" algn="just"/>
            <a:r>
              <a:rPr lang="bg-BG" sz="2000" dirty="0" smtClean="0"/>
              <a:t>9/ Коефициентът </a:t>
            </a:r>
            <a:r>
              <a:rPr lang="bg-BG" sz="2000" dirty="0"/>
              <a:t>на заетост на населението на възраст 15 и повече навършени години намалява с 4,3% и остава най-ниския  в страната</a:t>
            </a:r>
            <a:r>
              <a:rPr lang="bg-BG" sz="2000" dirty="0" smtClean="0"/>
              <a:t>;</a:t>
            </a:r>
          </a:p>
          <a:p>
            <a:pPr lvl="0" algn="just"/>
            <a:endParaRPr lang="bg-BG" sz="2000" i="1" dirty="0"/>
          </a:p>
          <a:p>
            <a:pPr lvl="0" algn="just"/>
            <a:r>
              <a:rPr lang="bg-BG" sz="2000" dirty="0" smtClean="0"/>
              <a:t>10/ Продължава </a:t>
            </a:r>
            <a:r>
              <a:rPr lang="bg-BG" sz="2000" dirty="0"/>
              <a:t>негативната тенденция на увеличение на коефициента на безработица на населението на възраст 15-64 г., но  по този показател след СЗР са СЦР и СИР</a:t>
            </a:r>
            <a:r>
              <a:rPr lang="bg-BG" sz="2000" dirty="0" smtClean="0"/>
              <a:t>;</a:t>
            </a:r>
          </a:p>
          <a:p>
            <a:pPr lvl="0" algn="just"/>
            <a:endParaRPr lang="bg-BG" sz="2000" i="1" dirty="0"/>
          </a:p>
          <a:p>
            <a:pPr lvl="0" algn="just"/>
            <a:r>
              <a:rPr lang="bg-BG" sz="2000" dirty="0" smtClean="0"/>
              <a:t>11/ Районът </a:t>
            </a:r>
            <a:r>
              <a:rPr lang="bg-BG" sz="2000" dirty="0"/>
              <a:t>е далеч от изпълнението на националната цел „11% дял на преждевременно напусналите образователната система“ до 2020 г., като по данни на Евростат стойностите му се движат в границите 15,2% - 20,8</a:t>
            </a:r>
            <a:r>
              <a:rPr lang="bg-BG" sz="2000" dirty="0" smtClean="0"/>
              <a:t>%;</a:t>
            </a:r>
          </a:p>
          <a:p>
            <a:pPr lvl="0" algn="just"/>
            <a:endParaRPr lang="bg-BG" sz="2000" i="1" dirty="0"/>
          </a:p>
          <a:p>
            <a:pPr algn="just"/>
            <a:r>
              <a:rPr lang="bg-BG" sz="2000" dirty="0" smtClean="0"/>
              <a:t>12/ Минимално </a:t>
            </a:r>
            <a:r>
              <a:rPr lang="bg-BG" sz="2000" dirty="0"/>
              <a:t>се е увеличила дължината на републиканската пътна мрежа </a:t>
            </a:r>
            <a:r>
              <a:rPr lang="en-US" sz="2000" dirty="0"/>
              <a:t>(</a:t>
            </a:r>
            <a:r>
              <a:rPr lang="bg-BG" sz="2000" dirty="0"/>
              <a:t>с 7 км</a:t>
            </a:r>
            <a:r>
              <a:rPr lang="en-US" sz="2000" dirty="0"/>
              <a:t>)</a:t>
            </a:r>
            <a:r>
              <a:rPr lang="bg-BG" sz="2000" dirty="0"/>
              <a:t>, като СЗР преобладаващо се обслужва от регионална пътна мрежа с относителен дял (88.4%) - по-висок от средния за страната (82%) и най-висок сред всички райони;</a:t>
            </a:r>
            <a:endParaRPr lang="bg-BG" sz="2000" i="1" dirty="0"/>
          </a:p>
        </p:txBody>
      </p:sp>
    </p:spTree>
    <p:extLst>
      <p:ext uri="{BB962C8B-B14F-4D97-AF65-F5344CB8AC3E}">
        <p14:creationId xmlns:p14="http://schemas.microsoft.com/office/powerpoint/2010/main" val="486027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48640" y="1026493"/>
            <a:ext cx="11013440" cy="1127427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3600" dirty="0" smtClean="0"/>
              <a:t> </a:t>
            </a:r>
            <a:r>
              <a:rPr lang="ru-RU" sz="2800" b="1" dirty="0"/>
              <a:t>ОЦЕНКА НА СТЕПЕНТА НА ПОСТИГАНЕ НА ЦЕЛИТЕ И ПРИОРИТЕТИТЕ ЗА РЕГИОНАЛНО РАЗВИТИЕ НА СЗР В ПЕРИОДА 2007-2013 Г.</a:t>
            </a:r>
            <a:br>
              <a:rPr lang="ru-RU" sz="2800" b="1" dirty="0"/>
            </a:br>
            <a:r>
              <a:rPr lang="ru-RU" dirty="0"/>
              <a:t/>
            </a:r>
            <a:br>
              <a:rPr lang="ru-RU" dirty="0"/>
            </a:b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62480"/>
            <a:ext cx="10515600" cy="4114483"/>
          </a:xfrm>
        </p:spPr>
        <p:txBody>
          <a:bodyPr>
            <a:normAutofit/>
          </a:bodyPr>
          <a:lstStyle/>
          <a:p>
            <a:pPr marL="263525" indent="-263525" algn="just"/>
            <a:r>
              <a:rPr lang="bg-BG" sz="2600" b="1" dirty="0" smtClean="0"/>
              <a:t>Визия за развитието </a:t>
            </a:r>
            <a:r>
              <a:rPr lang="bg-BG" sz="2600" b="1" dirty="0"/>
              <a:t>на </a:t>
            </a:r>
            <a:r>
              <a:rPr lang="bg-BG" sz="2600" b="1" dirty="0" smtClean="0"/>
              <a:t>СЗР: </a:t>
            </a:r>
            <a:r>
              <a:rPr lang="bg-BG" sz="2600" dirty="0" smtClean="0"/>
              <a:t>Динамично </a:t>
            </a:r>
            <a:r>
              <a:rPr lang="bg-BG" sz="2600" dirty="0"/>
              <a:t>развиващ се Европейски регион с устойчив икономически растеж и повишена заетост, подобрено качество на живот, развита инфраструктура и съхранена чиста околна среда</a:t>
            </a:r>
            <a:r>
              <a:rPr lang="bg-BG" sz="2600" dirty="0" smtClean="0"/>
              <a:t>.</a:t>
            </a:r>
            <a:endParaRPr lang="bg-BG" sz="2600" i="1" dirty="0"/>
          </a:p>
          <a:p>
            <a:pPr marL="263525" indent="-263525" algn="just"/>
            <a:r>
              <a:rPr lang="bg-BG" sz="2600" b="1" dirty="0" smtClean="0"/>
              <a:t>Стратегически цели на РПР</a:t>
            </a:r>
            <a:r>
              <a:rPr lang="bg-BG" sz="2600" dirty="0" smtClean="0"/>
              <a:t>:</a:t>
            </a:r>
          </a:p>
          <a:p>
            <a:pPr marL="720725" lvl="1" indent="-263525" algn="just">
              <a:buFont typeface="Wingdings" pitchFamily="2" charset="2"/>
              <a:buChar char="§"/>
            </a:pPr>
            <a:r>
              <a:rPr lang="bg-BG" sz="2200" dirty="0" smtClean="0"/>
              <a:t>Стратегическа цел 1: „Подобряване състоянието на техническата и транспортна инфраструктура за постигане на устойчиво икономическо развитие и повишаване конкурентоспособността на регионалната икономика”</a:t>
            </a:r>
          </a:p>
          <a:p>
            <a:pPr marL="720725" lvl="1" indent="-263525" algn="just">
              <a:buFont typeface="Wingdings" pitchFamily="2" charset="2"/>
              <a:buChar char="§"/>
            </a:pPr>
            <a:r>
              <a:rPr lang="bg-BG" sz="2200" dirty="0" smtClean="0"/>
              <a:t>Стратегическа цел 2: „Подобряване на качеството на живот в СЗР”</a:t>
            </a:r>
          </a:p>
          <a:p>
            <a:pPr marL="720725" lvl="1" indent="-263525" algn="just">
              <a:buFont typeface="Wingdings" pitchFamily="2" charset="2"/>
              <a:buChar char="§"/>
            </a:pPr>
            <a:r>
              <a:rPr lang="bg-BG" sz="2200" dirty="0" smtClean="0"/>
              <a:t>Стратегическа цел 3: „Подпомагане на регионалното развитие и на инициативи за местно развитие”</a:t>
            </a:r>
          </a:p>
        </p:txBody>
      </p:sp>
    </p:spTree>
    <p:extLst>
      <p:ext uri="{BB962C8B-B14F-4D97-AF65-F5344CB8AC3E}">
        <p14:creationId xmlns:p14="http://schemas.microsoft.com/office/powerpoint/2010/main" val="113668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 idx="4294967295"/>
          </p:nvPr>
        </p:nvSpPr>
        <p:spPr>
          <a:xfrm>
            <a:off x="381000" y="691942"/>
            <a:ext cx="10866120" cy="2375613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bg-BG" sz="2400" b="1" dirty="0"/>
              <a:t>Приоритети и специфични цели на АДИ на РПР на СЗР 2011-2013 г.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666135" y="959526"/>
            <a:ext cx="11620500" cy="5607025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  <a:tabLst>
                <a:tab pos="450215" algn="l"/>
              </a:tabLst>
            </a:pPr>
            <a:endParaRPr lang="bg-BG" dirty="0" smtClean="0">
              <a:solidFill>
                <a:srgbClr val="FF0000"/>
              </a:solidFill>
              <a:latin typeface="Times New Roman"/>
              <a:ea typeface="Times New Roman"/>
              <a:cs typeface="Times New Roman"/>
            </a:endParaRPr>
          </a:p>
          <a:p>
            <a:endParaRPr lang="bg-BG" dirty="0"/>
          </a:p>
          <a:p>
            <a:pPr marL="0" indent="0">
              <a:buNone/>
            </a:pPr>
            <a:endParaRPr lang="bg-BG" dirty="0"/>
          </a:p>
        </p:txBody>
      </p:sp>
      <p:grpSp>
        <p:nvGrpSpPr>
          <p:cNvPr id="9" name="Group 8"/>
          <p:cNvGrpSpPr/>
          <p:nvPr/>
        </p:nvGrpSpPr>
        <p:grpSpPr>
          <a:xfrm>
            <a:off x="4119526" y="1146899"/>
            <a:ext cx="3043273" cy="1321981"/>
            <a:chOff x="1855509" y="1038"/>
            <a:chExt cx="1720873" cy="666514"/>
          </a:xfrm>
          <a:scene3d>
            <a:camera prst="orthographicFront"/>
            <a:lightRig rig="flat" dir="t"/>
          </a:scene3d>
        </p:grpSpPr>
        <p:sp>
          <p:nvSpPr>
            <p:cNvPr id="10" name="Rounded Rectangle 9"/>
            <p:cNvSpPr/>
            <p:nvPr/>
          </p:nvSpPr>
          <p:spPr>
            <a:xfrm>
              <a:off x="1855509" y="1038"/>
              <a:ext cx="1720873" cy="666514"/>
            </a:xfrm>
            <a:prstGeom prst="roundRect">
              <a:avLst>
                <a:gd name="adj" fmla="val 10000"/>
              </a:avLst>
            </a:prstGeom>
            <a:gradFill rotWithShape="1">
              <a:gsLst>
                <a:gs pos="0">
                  <a:srgbClr val="64A73B">
                    <a:hueOff val="-2282812"/>
                    <a:satOff val="24021"/>
                    <a:lumOff val="1373"/>
                    <a:alphaOff val="0"/>
                    <a:shade val="51000"/>
                    <a:satMod val="130000"/>
                  </a:srgbClr>
                </a:gs>
                <a:gs pos="80000">
                  <a:srgbClr val="64A73B">
                    <a:hueOff val="-2282812"/>
                    <a:satOff val="24021"/>
                    <a:lumOff val="1373"/>
                    <a:alphaOff val="0"/>
                    <a:shade val="93000"/>
                    <a:satMod val="130000"/>
                  </a:srgbClr>
                </a:gs>
                <a:gs pos="100000">
                  <a:srgbClr val="64A73B">
                    <a:hueOff val="-2282812"/>
                    <a:satOff val="24021"/>
                    <a:lumOff val="1373"/>
                    <a:alphaOff val="0"/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 prstMaterial="plastic">
              <a:bevelT w="120900" h="88900"/>
              <a:bevelB w="88900" h="31750" prst="angle"/>
            </a:sp3d>
          </p:spPr>
        </p:sp>
        <p:sp>
          <p:nvSpPr>
            <p:cNvPr id="11" name="Rounded Rectangle 4"/>
            <p:cNvSpPr/>
            <p:nvPr/>
          </p:nvSpPr>
          <p:spPr>
            <a:xfrm>
              <a:off x="1875031" y="20560"/>
              <a:ext cx="1681829" cy="627470"/>
            </a:xfrm>
            <a:prstGeom prst="rect">
              <a:avLst/>
            </a:prstGeom>
            <a:noFill/>
            <a:ln>
              <a:noFill/>
            </a:ln>
            <a:effectLst/>
            <a:sp3d/>
          </p:spPr>
          <p:txBody>
            <a:bodyPr spcFirstLastPara="0" vert="horz" wrap="square" lIns="20955" tIns="13970" rIns="20955" bIns="13970" numCol="1" spcCol="1270" anchor="ctr" anchorCtr="0">
              <a:noAutofit/>
            </a:bodyPr>
            <a:lstStyle/>
            <a:p>
              <a:pPr marL="0" marR="0" lvl="0" indent="0" algn="ctr" defTabSz="4889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Приоритет 2 „Повишаване конкурентноспособността на регионалната икономика”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21100" y="3042417"/>
            <a:ext cx="2847653" cy="906616"/>
            <a:chOff x="331003" y="972787"/>
            <a:chExt cx="1043467" cy="652167"/>
          </a:xfrm>
          <a:scene3d>
            <a:camera prst="orthographicFront"/>
            <a:lightRig rig="flat" dir="t"/>
          </a:scene3d>
        </p:grpSpPr>
        <p:sp>
          <p:nvSpPr>
            <p:cNvPr id="13" name="Rounded Rectangle 12"/>
            <p:cNvSpPr/>
            <p:nvPr/>
          </p:nvSpPr>
          <p:spPr>
            <a:xfrm>
              <a:off x="331003" y="972787"/>
              <a:ext cx="1043467" cy="652167"/>
            </a:xfrm>
            <a:prstGeom prst="roundRect">
              <a:avLst>
                <a:gd name="adj" fmla="val 10000"/>
              </a:avLst>
            </a:prstGeom>
            <a:solidFill>
              <a:sysClr val="window" lastClr="FFFFFF">
                <a:alpha val="90000"/>
                <a:hueOff val="0"/>
                <a:satOff val="0"/>
                <a:lumOff val="0"/>
                <a:alphaOff val="0"/>
              </a:sysClr>
            </a:solidFill>
            <a:ln w="9525" cap="flat" cmpd="sng" algn="ctr">
              <a:solidFill>
                <a:srgbClr val="64A73B">
                  <a:hueOff val="0"/>
                  <a:satOff val="0"/>
                  <a:lumOff val="0"/>
                  <a:alphaOff val="0"/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 z="-190500" extrusionH="12700" prstMaterial="plastic">
              <a:bevelT w="50800" h="50800"/>
            </a:sp3d>
          </p:spPr>
        </p:sp>
        <p:sp>
          <p:nvSpPr>
            <p:cNvPr id="14" name="Rounded Rectangle 4"/>
            <p:cNvSpPr/>
            <p:nvPr/>
          </p:nvSpPr>
          <p:spPr>
            <a:xfrm>
              <a:off x="359607" y="991888"/>
              <a:ext cx="966101" cy="613965"/>
            </a:xfrm>
            <a:prstGeom prst="rect">
              <a:avLst/>
            </a:prstGeom>
            <a:noFill/>
            <a:ln>
              <a:noFill/>
            </a:ln>
            <a:effectLst/>
            <a:sp3d z="-190500"/>
          </p:spPr>
          <p:txBody>
            <a:bodyPr spcFirstLastPara="0" vert="horz" wrap="square" lIns="17145" tIns="11430" rIns="17145" bIns="11430" numCol="1" spcCol="1270" anchor="ctr" anchorCtr="0">
              <a:noAutofit/>
            </a:bodyPr>
            <a:lstStyle/>
            <a:p>
              <a:pPr marL="0" marR="0" lvl="0" indent="0" algn="ctr" defTabSz="4000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Специфична </a:t>
              </a:r>
              <a:r>
                <a:rPr kumimoji="0" lang="bg-BG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цел: 1.1 „Развитие </a:t>
              </a:r>
              <a:r>
                <a:rPr kumimoji="0" lang="bg-BG" sz="1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на </a:t>
              </a:r>
              <a:r>
                <a:rPr kumimoji="0" lang="bg-BG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транспортната </a:t>
              </a:r>
              <a:r>
                <a:rPr kumimoji="0" lang="bg-BG" sz="1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инфраструктура”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812998" y="4070953"/>
            <a:ext cx="2870995" cy="1583920"/>
            <a:chOff x="331003" y="1787996"/>
            <a:chExt cx="1043467" cy="1139381"/>
          </a:xfrm>
          <a:scene3d>
            <a:camera prst="orthographicFront"/>
            <a:lightRig rig="flat" dir="t"/>
          </a:scene3d>
        </p:grpSpPr>
        <p:sp>
          <p:nvSpPr>
            <p:cNvPr id="16" name="Rounded Rectangle 15"/>
            <p:cNvSpPr/>
            <p:nvPr/>
          </p:nvSpPr>
          <p:spPr>
            <a:xfrm>
              <a:off x="331003" y="1787996"/>
              <a:ext cx="1043467" cy="1139381"/>
            </a:xfrm>
            <a:prstGeom prst="roundRect">
              <a:avLst>
                <a:gd name="adj" fmla="val 10000"/>
              </a:avLst>
            </a:prstGeom>
            <a:solidFill>
              <a:sysClr val="window" lastClr="FFFFFF">
                <a:alpha val="90000"/>
                <a:hueOff val="0"/>
                <a:satOff val="0"/>
                <a:lumOff val="0"/>
                <a:alphaOff val="0"/>
              </a:sysClr>
            </a:solidFill>
            <a:ln w="9525" cap="flat" cmpd="sng" algn="ctr">
              <a:solidFill>
                <a:srgbClr val="64A73B">
                  <a:hueOff val="-570703"/>
                  <a:satOff val="6005"/>
                  <a:lumOff val="343"/>
                  <a:alphaOff val="0"/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 z="-190500" extrusionH="12700" prstMaterial="plastic">
              <a:bevelT w="50800" h="50800"/>
            </a:sp3d>
          </p:spPr>
        </p:sp>
        <p:sp>
          <p:nvSpPr>
            <p:cNvPr id="17" name="Rounded Rectangle 4"/>
            <p:cNvSpPr/>
            <p:nvPr/>
          </p:nvSpPr>
          <p:spPr>
            <a:xfrm>
              <a:off x="361565" y="1818558"/>
              <a:ext cx="982343" cy="1078257"/>
            </a:xfrm>
            <a:prstGeom prst="rect">
              <a:avLst/>
            </a:prstGeom>
            <a:noFill/>
            <a:ln>
              <a:noFill/>
            </a:ln>
            <a:effectLst/>
            <a:sp3d z="-190500"/>
          </p:spPr>
          <p:txBody>
            <a:bodyPr spcFirstLastPara="0" vert="horz" wrap="square" lIns="17145" tIns="11430" rIns="17145" bIns="11430" numCol="1" spcCol="1270" anchor="ctr" anchorCtr="0">
              <a:noAutofit/>
            </a:bodyPr>
            <a:lstStyle/>
            <a:p>
              <a:pPr marL="0" marR="0" lvl="0" indent="0" algn="ctr" defTabSz="4000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Специфична цел: 1.2 „Намаляване риска от замърсяване на околната среда и подобряване на екологичната инфраструктура”</a:t>
              </a:r>
              <a:endParaRPr kumimoji="0" lang="bg-BG" sz="1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066525" y="2625981"/>
            <a:ext cx="3096275" cy="1064547"/>
            <a:chOff x="2199683" y="830595"/>
            <a:chExt cx="1310250" cy="765774"/>
          </a:xfrm>
          <a:scene3d>
            <a:camera prst="orthographicFront"/>
            <a:lightRig rig="flat" dir="t"/>
          </a:scene3d>
        </p:grpSpPr>
        <p:sp>
          <p:nvSpPr>
            <p:cNvPr id="19" name="Rounded Rectangle 18"/>
            <p:cNvSpPr/>
            <p:nvPr/>
          </p:nvSpPr>
          <p:spPr>
            <a:xfrm>
              <a:off x="2199683" y="830595"/>
              <a:ext cx="1310250" cy="765774"/>
            </a:xfrm>
            <a:prstGeom prst="roundRect">
              <a:avLst>
                <a:gd name="adj" fmla="val 10000"/>
              </a:avLst>
            </a:prstGeom>
            <a:solidFill>
              <a:sysClr val="window" lastClr="FFFFFF">
                <a:alpha val="90000"/>
                <a:hueOff val="0"/>
                <a:satOff val="0"/>
                <a:lumOff val="0"/>
                <a:alphaOff val="0"/>
              </a:sysClr>
            </a:solidFill>
            <a:ln w="9525" cap="flat" cmpd="sng" algn="ctr">
              <a:solidFill>
                <a:srgbClr val="64A73B">
                  <a:hueOff val="-1141406"/>
                  <a:satOff val="12011"/>
                  <a:lumOff val="687"/>
                  <a:alphaOff val="0"/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 z="-190500" extrusionH="12700" prstMaterial="plastic">
              <a:bevelT w="50800" h="50800"/>
            </a:sp3d>
          </p:spPr>
        </p:sp>
        <p:sp>
          <p:nvSpPr>
            <p:cNvPr id="20" name="Rounded Rectangle 4"/>
            <p:cNvSpPr/>
            <p:nvPr/>
          </p:nvSpPr>
          <p:spPr>
            <a:xfrm>
              <a:off x="2222112" y="853024"/>
              <a:ext cx="1265392" cy="720916"/>
            </a:xfrm>
            <a:prstGeom prst="rect">
              <a:avLst/>
            </a:prstGeom>
            <a:noFill/>
            <a:ln>
              <a:noFill/>
            </a:ln>
            <a:effectLst/>
            <a:sp3d z="-190500"/>
          </p:spPr>
          <p:txBody>
            <a:bodyPr spcFirstLastPara="0" vert="horz" wrap="square" lIns="17145" tIns="11430" rIns="17145" bIns="11430" numCol="1" spcCol="1270" anchor="ctr" anchorCtr="0">
              <a:noAutofit/>
            </a:bodyPr>
            <a:lstStyle/>
            <a:p>
              <a:pPr marL="0" marR="0" lvl="0" indent="0" algn="ctr" defTabSz="4000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Специфична цел: 2.1 „Модернизиране и развитие на бизнес инфраструктурата и технологично обновление”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4069079" y="4734540"/>
            <a:ext cx="3093721" cy="990207"/>
            <a:chOff x="2199683" y="2574621"/>
            <a:chExt cx="1724245" cy="712298"/>
          </a:xfrm>
          <a:scene3d>
            <a:camera prst="orthographicFront"/>
            <a:lightRig rig="flat" dir="t"/>
          </a:scene3d>
        </p:grpSpPr>
        <p:sp>
          <p:nvSpPr>
            <p:cNvPr id="28" name="Rounded Rectangle 27"/>
            <p:cNvSpPr/>
            <p:nvPr/>
          </p:nvSpPr>
          <p:spPr>
            <a:xfrm>
              <a:off x="2199683" y="2574621"/>
              <a:ext cx="1724245" cy="652167"/>
            </a:xfrm>
            <a:prstGeom prst="roundRect">
              <a:avLst>
                <a:gd name="adj" fmla="val 10000"/>
              </a:avLst>
            </a:prstGeom>
            <a:solidFill>
              <a:sysClr val="window" lastClr="FFFFFF">
                <a:alpha val="90000"/>
                <a:hueOff val="0"/>
                <a:satOff val="0"/>
                <a:lumOff val="0"/>
                <a:alphaOff val="0"/>
              </a:sysClr>
            </a:solidFill>
            <a:ln w="9525" cap="flat" cmpd="sng" algn="ctr">
              <a:solidFill>
                <a:srgbClr val="64A73B">
                  <a:hueOff val="-2282812"/>
                  <a:satOff val="24021"/>
                  <a:lumOff val="1373"/>
                  <a:alphaOff val="0"/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 z="-190500" extrusionH="12700" prstMaterial="plastic">
              <a:bevelT w="50800" h="50800"/>
            </a:sp3d>
          </p:spPr>
        </p:sp>
        <p:sp>
          <p:nvSpPr>
            <p:cNvPr id="29" name="Rounded Rectangle 4"/>
            <p:cNvSpPr/>
            <p:nvPr/>
          </p:nvSpPr>
          <p:spPr>
            <a:xfrm>
              <a:off x="2199683" y="2574621"/>
              <a:ext cx="1724245" cy="712298"/>
            </a:xfrm>
            <a:prstGeom prst="rect">
              <a:avLst/>
            </a:prstGeom>
            <a:noFill/>
            <a:ln>
              <a:noFill/>
            </a:ln>
            <a:effectLst/>
            <a:sp3d z="-190500"/>
          </p:spPr>
          <p:txBody>
            <a:bodyPr spcFirstLastPara="0" vert="horz" wrap="square" lIns="17145" tIns="11430" rIns="17145" bIns="11430" numCol="1" spcCol="1270" anchor="ctr" anchorCtr="0">
              <a:noAutofit/>
            </a:bodyPr>
            <a:lstStyle/>
            <a:p>
              <a:pPr marL="0" marR="0" lvl="0" indent="0" algn="ctr" defTabSz="4000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Специфична цел: 2.3 „Повишаване качеството на човешките </a:t>
              </a:r>
              <a:r>
                <a:rPr kumimoji="0" lang="bg-BG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ресурси и </a:t>
              </a:r>
              <a:r>
                <a:rPr kumimoji="0" lang="bg-BG" sz="1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публичните услуги”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084320" y="3763039"/>
            <a:ext cx="3078480" cy="906616"/>
            <a:chOff x="826731" y="1099622"/>
            <a:chExt cx="1372952" cy="652167"/>
          </a:xfrm>
          <a:scene3d>
            <a:camera prst="orthographicFront"/>
            <a:lightRig rig="flat" dir="t"/>
          </a:scene3d>
        </p:grpSpPr>
        <p:sp>
          <p:nvSpPr>
            <p:cNvPr id="31" name="Rounded Rectangle 30"/>
            <p:cNvSpPr/>
            <p:nvPr/>
          </p:nvSpPr>
          <p:spPr>
            <a:xfrm>
              <a:off x="826731" y="1099622"/>
              <a:ext cx="1372952" cy="652167"/>
            </a:xfrm>
            <a:prstGeom prst="roundRect">
              <a:avLst>
                <a:gd name="adj" fmla="val 10000"/>
              </a:avLst>
            </a:prstGeom>
            <a:solidFill>
              <a:sysClr val="window" lastClr="FFFFFF">
                <a:alpha val="90000"/>
                <a:hueOff val="0"/>
                <a:satOff val="0"/>
                <a:lumOff val="0"/>
                <a:alphaOff val="0"/>
              </a:sysClr>
            </a:solidFill>
            <a:ln w="9525" cap="flat" cmpd="sng" algn="ctr">
              <a:solidFill>
                <a:srgbClr val="64A73B">
                  <a:hueOff val="-1712109"/>
                  <a:satOff val="18016"/>
                  <a:lumOff val="1030"/>
                  <a:alphaOff val="0"/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 z="-190500" extrusionH="12700" prstMaterial="plastic">
              <a:bevelT w="50800" h="50800"/>
            </a:sp3d>
          </p:spPr>
        </p:sp>
        <p:sp>
          <p:nvSpPr>
            <p:cNvPr id="32" name="Rounded Rectangle 4"/>
            <p:cNvSpPr/>
            <p:nvPr/>
          </p:nvSpPr>
          <p:spPr>
            <a:xfrm>
              <a:off x="839636" y="1118722"/>
              <a:ext cx="1334750" cy="613965"/>
            </a:xfrm>
            <a:prstGeom prst="rect">
              <a:avLst/>
            </a:prstGeom>
            <a:noFill/>
            <a:ln>
              <a:noFill/>
            </a:ln>
            <a:effectLst/>
            <a:sp3d z="-190500"/>
          </p:spPr>
          <p:txBody>
            <a:bodyPr spcFirstLastPara="0" vert="horz" wrap="square" lIns="17145" tIns="11430" rIns="17145" bIns="11430" numCol="1" spcCol="1270" anchor="ctr" anchorCtr="0">
              <a:noAutofit/>
            </a:bodyPr>
            <a:lstStyle/>
            <a:p>
              <a:pPr marL="0" marR="0" lvl="0" indent="0" algn="ctr" defTabSz="4000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Специфична цел: 2.2 „Развитие на туризма и подобряване на туристическите услуги”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053840" y="5709295"/>
            <a:ext cx="3108711" cy="950585"/>
            <a:chOff x="2199683" y="3389829"/>
            <a:chExt cx="1518641" cy="781081"/>
          </a:xfrm>
          <a:scene3d>
            <a:camera prst="orthographicFront"/>
            <a:lightRig rig="flat" dir="t"/>
          </a:scene3d>
        </p:grpSpPr>
        <p:sp>
          <p:nvSpPr>
            <p:cNvPr id="34" name="Rounded Rectangle 33"/>
            <p:cNvSpPr/>
            <p:nvPr/>
          </p:nvSpPr>
          <p:spPr>
            <a:xfrm>
              <a:off x="2199683" y="3389829"/>
              <a:ext cx="1518641" cy="781081"/>
            </a:xfrm>
            <a:prstGeom prst="roundRect">
              <a:avLst>
                <a:gd name="adj" fmla="val 10000"/>
              </a:avLst>
            </a:prstGeom>
            <a:solidFill>
              <a:sysClr val="window" lastClr="FFFFFF">
                <a:alpha val="90000"/>
                <a:hueOff val="0"/>
                <a:satOff val="0"/>
                <a:lumOff val="0"/>
                <a:alphaOff val="0"/>
              </a:sysClr>
            </a:solidFill>
            <a:ln w="9525" cap="flat" cmpd="sng" algn="ctr">
              <a:solidFill>
                <a:srgbClr val="64A73B">
                  <a:hueOff val="-2853515"/>
                  <a:satOff val="30026"/>
                  <a:lumOff val="1716"/>
                  <a:alphaOff val="0"/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 z="-190500" extrusionH="12700" prstMaterial="plastic">
              <a:bevelT w="50800" h="50800"/>
            </a:sp3d>
          </p:spPr>
        </p:sp>
        <p:sp>
          <p:nvSpPr>
            <p:cNvPr id="35" name="Rounded Rectangle 4"/>
            <p:cNvSpPr/>
            <p:nvPr/>
          </p:nvSpPr>
          <p:spPr>
            <a:xfrm>
              <a:off x="2222560" y="3412706"/>
              <a:ext cx="1472887" cy="735327"/>
            </a:xfrm>
            <a:prstGeom prst="rect">
              <a:avLst/>
            </a:prstGeom>
            <a:noFill/>
            <a:ln>
              <a:noFill/>
            </a:ln>
            <a:effectLst/>
            <a:sp3d z="-190500"/>
          </p:spPr>
          <p:txBody>
            <a:bodyPr spcFirstLastPara="0" vert="horz" wrap="square" lIns="17145" tIns="11430" rIns="17145" bIns="11430" numCol="1" spcCol="1270" anchor="ctr" anchorCtr="0">
              <a:noAutofit/>
            </a:bodyPr>
            <a:lstStyle/>
            <a:p>
              <a:pPr marL="0" marR="0" lvl="0" indent="0" algn="ctr" defTabSz="4000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Специфична цел: 2.4 „Развитие на трансгранично междурегионално и транснационално икономическо сътрудничество”</a:t>
              </a: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7551063" y="1161141"/>
            <a:ext cx="2964537" cy="1566819"/>
            <a:chOff x="3902466" y="1038"/>
            <a:chExt cx="1885910" cy="928073"/>
          </a:xfrm>
          <a:scene3d>
            <a:camera prst="orthographicFront"/>
            <a:lightRig rig="flat" dir="t"/>
          </a:scene3d>
        </p:grpSpPr>
        <p:sp>
          <p:nvSpPr>
            <p:cNvPr id="37" name="Rounded Rectangle 36"/>
            <p:cNvSpPr/>
            <p:nvPr/>
          </p:nvSpPr>
          <p:spPr>
            <a:xfrm>
              <a:off x="3902466" y="1038"/>
              <a:ext cx="1885910" cy="928073"/>
            </a:xfrm>
            <a:prstGeom prst="roundRect">
              <a:avLst>
                <a:gd name="adj" fmla="val 10000"/>
              </a:avLst>
            </a:prstGeom>
            <a:gradFill rotWithShape="1">
              <a:gsLst>
                <a:gs pos="0">
                  <a:srgbClr val="64A73B">
                    <a:hueOff val="-4565624"/>
                    <a:satOff val="48042"/>
                    <a:lumOff val="2746"/>
                    <a:alphaOff val="0"/>
                    <a:shade val="51000"/>
                    <a:satMod val="130000"/>
                  </a:srgbClr>
                </a:gs>
                <a:gs pos="80000">
                  <a:srgbClr val="64A73B">
                    <a:hueOff val="-4565624"/>
                    <a:satOff val="48042"/>
                    <a:lumOff val="2746"/>
                    <a:alphaOff val="0"/>
                    <a:shade val="93000"/>
                    <a:satMod val="130000"/>
                  </a:srgbClr>
                </a:gs>
                <a:gs pos="100000">
                  <a:srgbClr val="64A73B">
                    <a:hueOff val="-4565624"/>
                    <a:satOff val="48042"/>
                    <a:lumOff val="2746"/>
                    <a:alphaOff val="0"/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 prstMaterial="plastic">
              <a:bevelT w="120900" h="88900"/>
              <a:bevelB w="88900" h="31750" prst="angle"/>
            </a:sp3d>
          </p:spPr>
        </p:sp>
        <p:sp>
          <p:nvSpPr>
            <p:cNvPr id="38" name="Rounded Rectangle 4"/>
            <p:cNvSpPr/>
            <p:nvPr/>
          </p:nvSpPr>
          <p:spPr>
            <a:xfrm>
              <a:off x="3929648" y="28220"/>
              <a:ext cx="1831546" cy="873709"/>
            </a:xfrm>
            <a:prstGeom prst="rect">
              <a:avLst/>
            </a:prstGeom>
            <a:noFill/>
            <a:ln>
              <a:noFill/>
            </a:ln>
            <a:effectLst/>
            <a:sp3d/>
          </p:spPr>
          <p:txBody>
            <a:bodyPr spcFirstLastPara="0" vert="horz" wrap="square" lIns="20955" tIns="13970" rIns="20955" bIns="13970" numCol="1" spcCol="1270" anchor="ctr" anchorCtr="0">
              <a:noAutofit/>
            </a:bodyPr>
            <a:lstStyle/>
            <a:p>
              <a:pPr marL="0" marR="0" lvl="0" indent="0" algn="ctr" defTabSz="4889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Приоритет 3 „Подобряване привлекателността на жизнената среда и условията за живот в населените места на Северозападен район”</a:t>
              </a: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587846" y="2930187"/>
            <a:ext cx="2897274" cy="1110930"/>
            <a:chOff x="4279648" y="1092153"/>
            <a:chExt cx="1220523" cy="799139"/>
          </a:xfrm>
          <a:scene3d>
            <a:camera prst="orthographicFront"/>
            <a:lightRig rig="flat" dir="t"/>
          </a:scene3d>
        </p:grpSpPr>
        <p:sp>
          <p:nvSpPr>
            <p:cNvPr id="40" name="Rounded Rectangle 39"/>
            <p:cNvSpPr/>
            <p:nvPr/>
          </p:nvSpPr>
          <p:spPr>
            <a:xfrm>
              <a:off x="4279648" y="1092153"/>
              <a:ext cx="1220523" cy="799139"/>
            </a:xfrm>
            <a:prstGeom prst="roundRect">
              <a:avLst>
                <a:gd name="adj" fmla="val 10000"/>
              </a:avLst>
            </a:prstGeom>
            <a:solidFill>
              <a:sysClr val="window" lastClr="FFFFFF">
                <a:alpha val="90000"/>
                <a:hueOff val="0"/>
                <a:satOff val="0"/>
                <a:lumOff val="0"/>
                <a:alphaOff val="0"/>
              </a:sysClr>
            </a:solidFill>
            <a:ln w="9525" cap="flat" cmpd="sng" algn="ctr">
              <a:solidFill>
                <a:srgbClr val="64A73B">
                  <a:hueOff val="-3424218"/>
                  <a:satOff val="36032"/>
                  <a:lumOff val="2060"/>
                  <a:alphaOff val="0"/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 z="-190500" extrusionH="12700" prstMaterial="plastic">
              <a:bevelT w="50800" h="50800"/>
            </a:sp3d>
          </p:spPr>
        </p:sp>
        <p:sp>
          <p:nvSpPr>
            <p:cNvPr id="41" name="Rounded Rectangle 4"/>
            <p:cNvSpPr/>
            <p:nvPr/>
          </p:nvSpPr>
          <p:spPr>
            <a:xfrm>
              <a:off x="4303054" y="1115559"/>
              <a:ext cx="1173711" cy="752327"/>
            </a:xfrm>
            <a:prstGeom prst="rect">
              <a:avLst/>
            </a:prstGeom>
            <a:noFill/>
            <a:ln>
              <a:noFill/>
            </a:ln>
            <a:effectLst/>
            <a:sp3d z="-190500"/>
          </p:spPr>
          <p:txBody>
            <a:bodyPr spcFirstLastPara="0" vert="horz" wrap="square" lIns="17145" tIns="11430" rIns="17145" bIns="11430" numCol="1" spcCol="1270" anchor="ctr" anchorCtr="0">
              <a:noAutofit/>
            </a:bodyPr>
            <a:lstStyle/>
            <a:p>
              <a:pPr marL="0" marR="0" lvl="0" indent="0" algn="ctr" defTabSz="4000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Специфична цел: 3.1 „Развитие, укрепване и обновление на градските центрове и прилежащите територии”</a:t>
              </a: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7589395" y="4119635"/>
            <a:ext cx="2926205" cy="1027739"/>
            <a:chOff x="4279648" y="2054335"/>
            <a:chExt cx="1345290" cy="739296"/>
          </a:xfrm>
          <a:scene3d>
            <a:camera prst="orthographicFront"/>
            <a:lightRig rig="flat" dir="t"/>
          </a:scene3d>
        </p:grpSpPr>
        <p:sp>
          <p:nvSpPr>
            <p:cNvPr id="43" name="Rounded Rectangle 42"/>
            <p:cNvSpPr/>
            <p:nvPr/>
          </p:nvSpPr>
          <p:spPr>
            <a:xfrm>
              <a:off x="4279648" y="2054335"/>
              <a:ext cx="1345290" cy="739296"/>
            </a:xfrm>
            <a:prstGeom prst="roundRect">
              <a:avLst>
                <a:gd name="adj" fmla="val 10000"/>
              </a:avLst>
            </a:prstGeom>
            <a:solidFill>
              <a:sysClr val="window" lastClr="FFFFFF">
                <a:alpha val="90000"/>
                <a:hueOff val="0"/>
                <a:satOff val="0"/>
                <a:lumOff val="0"/>
                <a:alphaOff val="0"/>
              </a:sysClr>
            </a:solidFill>
            <a:ln w="9525" cap="flat" cmpd="sng" algn="ctr">
              <a:solidFill>
                <a:srgbClr val="64A73B">
                  <a:hueOff val="-3994921"/>
                  <a:satOff val="42037"/>
                  <a:lumOff val="2403"/>
                  <a:alphaOff val="0"/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 z="-190500" extrusionH="12700" prstMaterial="plastic">
              <a:bevelT w="50800" h="50800"/>
            </a:sp3d>
          </p:spPr>
        </p:sp>
        <p:sp>
          <p:nvSpPr>
            <p:cNvPr id="44" name="Rounded Rectangle 4"/>
            <p:cNvSpPr/>
            <p:nvPr/>
          </p:nvSpPr>
          <p:spPr>
            <a:xfrm>
              <a:off x="4301301" y="2075988"/>
              <a:ext cx="1301984" cy="695990"/>
            </a:xfrm>
            <a:prstGeom prst="rect">
              <a:avLst/>
            </a:prstGeom>
            <a:noFill/>
            <a:ln>
              <a:noFill/>
            </a:ln>
            <a:effectLst/>
            <a:sp3d z="-190500"/>
          </p:spPr>
          <p:txBody>
            <a:bodyPr spcFirstLastPara="0" vert="horz" wrap="square" lIns="17145" tIns="11430" rIns="17145" bIns="11430" numCol="1" spcCol="1270" anchor="ctr" anchorCtr="0">
              <a:noAutofit/>
            </a:bodyPr>
            <a:lstStyle/>
            <a:p>
              <a:pPr marL="0" marR="0" lvl="0" indent="0" algn="ctr" defTabSz="4000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Специфична цел: 3.2 „Обновяване и подобряване на социалната, културната и здравната инфраструктура”</a:t>
              </a: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7589395" y="5212574"/>
            <a:ext cx="2926205" cy="1353948"/>
            <a:chOff x="4279648" y="2956673"/>
            <a:chExt cx="1348045" cy="973952"/>
          </a:xfrm>
          <a:scene3d>
            <a:camera prst="orthographicFront"/>
            <a:lightRig rig="flat" dir="t"/>
          </a:scene3d>
        </p:grpSpPr>
        <p:sp>
          <p:nvSpPr>
            <p:cNvPr id="46" name="Rounded Rectangle 45"/>
            <p:cNvSpPr/>
            <p:nvPr/>
          </p:nvSpPr>
          <p:spPr>
            <a:xfrm>
              <a:off x="4279648" y="2956673"/>
              <a:ext cx="1348045" cy="973952"/>
            </a:xfrm>
            <a:prstGeom prst="roundRect">
              <a:avLst>
                <a:gd name="adj" fmla="val 10000"/>
              </a:avLst>
            </a:prstGeom>
            <a:solidFill>
              <a:sysClr val="window" lastClr="FFFFFF">
                <a:alpha val="90000"/>
                <a:hueOff val="0"/>
                <a:satOff val="0"/>
                <a:lumOff val="0"/>
                <a:alphaOff val="0"/>
              </a:sysClr>
            </a:solidFill>
            <a:ln w="9525" cap="flat" cmpd="sng" algn="ctr">
              <a:solidFill>
                <a:srgbClr val="64A73B">
                  <a:hueOff val="-4565624"/>
                  <a:satOff val="48042"/>
                  <a:lumOff val="2746"/>
                  <a:alphaOff val="0"/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 z="-190500" extrusionH="12700" prstMaterial="plastic">
              <a:bevelT w="50800" h="50800"/>
            </a:sp3d>
          </p:spPr>
        </p:sp>
        <p:sp>
          <p:nvSpPr>
            <p:cNvPr id="47" name="Rounded Rectangle 4"/>
            <p:cNvSpPr/>
            <p:nvPr/>
          </p:nvSpPr>
          <p:spPr>
            <a:xfrm>
              <a:off x="4308174" y="2985199"/>
              <a:ext cx="1290993" cy="916900"/>
            </a:xfrm>
            <a:prstGeom prst="rect">
              <a:avLst/>
            </a:prstGeom>
            <a:noFill/>
            <a:ln>
              <a:noFill/>
            </a:ln>
            <a:effectLst/>
            <a:sp3d z="-190500"/>
          </p:spPr>
          <p:txBody>
            <a:bodyPr spcFirstLastPara="0" vert="horz" wrap="square" lIns="17145" tIns="11430" rIns="17145" bIns="11430" numCol="1" spcCol="1270" anchor="ctr" anchorCtr="0">
              <a:noAutofit/>
            </a:bodyPr>
            <a:lstStyle/>
            <a:p>
              <a:pPr marL="0" marR="0" lvl="0" indent="0" algn="ctr" defTabSz="4000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Специфична цел 3.3 „Модернизиране на транспортната система в градските центрове и подобряване на селско-градските транспортни услуги”</a:t>
              </a: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766726" y="1192619"/>
            <a:ext cx="3043273" cy="1524505"/>
            <a:chOff x="1855509" y="1038"/>
            <a:chExt cx="1720873" cy="666514"/>
          </a:xfrm>
          <a:scene3d>
            <a:camera prst="orthographicFront"/>
            <a:lightRig rig="flat" dir="t"/>
          </a:scene3d>
        </p:grpSpPr>
        <p:sp>
          <p:nvSpPr>
            <p:cNvPr id="49" name="Rounded Rectangle 48"/>
            <p:cNvSpPr/>
            <p:nvPr/>
          </p:nvSpPr>
          <p:spPr>
            <a:xfrm>
              <a:off x="1855509" y="1038"/>
              <a:ext cx="1720873" cy="666514"/>
            </a:xfrm>
            <a:prstGeom prst="roundRect">
              <a:avLst>
                <a:gd name="adj" fmla="val 10000"/>
              </a:avLst>
            </a:prstGeom>
            <a:solidFill>
              <a:srgbClr val="00B05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 prstMaterial="plastic">
              <a:bevelT w="120900" h="88900"/>
              <a:bevelB w="88900" h="31750" prst="angle"/>
            </a:sp3d>
          </p:spPr>
        </p:sp>
        <p:sp>
          <p:nvSpPr>
            <p:cNvPr id="50" name="Rounded Rectangle 4"/>
            <p:cNvSpPr/>
            <p:nvPr/>
          </p:nvSpPr>
          <p:spPr>
            <a:xfrm>
              <a:off x="1875031" y="20560"/>
              <a:ext cx="1681829" cy="627470"/>
            </a:xfrm>
            <a:prstGeom prst="rect">
              <a:avLst/>
            </a:prstGeom>
            <a:noFill/>
            <a:ln>
              <a:noFill/>
            </a:ln>
            <a:effectLst/>
            <a:sp3d/>
          </p:spPr>
          <p:txBody>
            <a:bodyPr spcFirstLastPara="0" vert="horz" wrap="square" lIns="20955" tIns="13970" rIns="20955" bIns="13970" numCol="1" spcCol="1270" anchor="ctr" anchorCtr="0">
              <a:noAutofit/>
            </a:bodyPr>
            <a:lstStyle/>
            <a:p>
              <a:pPr marL="0" marR="0" lvl="0" indent="0" algn="ctr" defTabSz="4889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Приоритет </a:t>
              </a:r>
              <a:r>
                <a:rPr kumimoji="0" lang="bg-BG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1 „Развитие на транспортната</a:t>
              </a:r>
              <a:r>
                <a:rPr lang="bg-BG" b="1" baseline="0" dirty="0" smtClean="0">
                  <a:solidFill>
                    <a:sysClr val="windowText" lastClr="000000"/>
                  </a:solidFill>
                  <a:latin typeface="Calibri"/>
                </a:rPr>
                <a:t>,</a:t>
              </a:r>
              <a:r>
                <a:rPr lang="bg-BG" b="1" dirty="0" smtClean="0">
                  <a:solidFill>
                    <a:sysClr val="windowText" lastClr="000000"/>
                  </a:solidFill>
                  <a:latin typeface="Calibri"/>
                </a:rPr>
                <a:t> техническата и екологична инфраструктура</a:t>
              </a:r>
              <a:r>
                <a:rPr kumimoji="0" lang="bg-BG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”</a:t>
              </a:r>
              <a:endParaRPr kumimoji="0" lang="bg-BG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646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09600" y="835572"/>
            <a:ext cx="10454640" cy="536028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bg-BG" sz="2800" b="1" dirty="0" smtClean="0"/>
              <a:t>ОСНОВНИ ИЗВОДИ</a:t>
            </a:r>
            <a:br>
              <a:rPr lang="bg-BG" sz="2800" b="1" dirty="0" smtClean="0"/>
            </a:br>
            <a:endParaRPr lang="bg-BG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endParaRPr lang="bg-BG" i="1" dirty="0" smtClean="0"/>
          </a:p>
          <a:p>
            <a:endParaRPr lang="bg-BG" dirty="0"/>
          </a:p>
        </p:txBody>
      </p:sp>
      <p:sp>
        <p:nvSpPr>
          <p:cNvPr id="4" name="Rectangle 3"/>
          <p:cNvSpPr/>
          <p:nvPr/>
        </p:nvSpPr>
        <p:spPr>
          <a:xfrm>
            <a:off x="476250" y="1403643"/>
            <a:ext cx="11144249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7675" indent="-447675" algn="just">
              <a:buFont typeface="+mj-lt"/>
              <a:buAutoNum type="arabicPeriod"/>
            </a:pPr>
            <a:r>
              <a:rPr lang="bg-BG" sz="2000" dirty="0" smtClean="0"/>
              <a:t>Незадоволително изпълнение на приоритетите на РПР на СЗР в периода 2007-2013 г. </a:t>
            </a:r>
            <a:endParaRPr lang="bg-BG" sz="2000" i="1" dirty="0" smtClean="0"/>
          </a:p>
          <a:p>
            <a:pPr marL="447675" indent="-447675" algn="just">
              <a:buFont typeface="+mj-lt"/>
              <a:buAutoNum type="arabicPeriod"/>
            </a:pPr>
            <a:r>
              <a:rPr lang="bg-BG" sz="2000" dirty="0" smtClean="0"/>
              <a:t>Ограничено общо въздействие на РПР 2007-2013 г. върху развитието на района. </a:t>
            </a:r>
            <a:endParaRPr lang="bg-BG" sz="2000" i="1" dirty="0" smtClean="0"/>
          </a:p>
          <a:p>
            <a:pPr marL="447675" indent="-447675" algn="just">
              <a:buFont typeface="+mj-lt"/>
              <a:buAutoNum type="arabicPeriod"/>
            </a:pPr>
            <a:r>
              <a:rPr lang="bg-BG" sz="2000" dirty="0" smtClean="0"/>
              <a:t>СЗР трайно изостава на национално и европейско ниво.  </a:t>
            </a:r>
            <a:endParaRPr lang="bg-BG" sz="2000" i="1" dirty="0" smtClean="0"/>
          </a:p>
          <a:p>
            <a:pPr marL="447675" indent="-447675" algn="just">
              <a:buFont typeface="+mj-lt"/>
              <a:buAutoNum type="arabicPeriod"/>
            </a:pPr>
            <a:r>
              <a:rPr lang="bg-BG" sz="2000" dirty="0" smtClean="0"/>
              <a:t>Районът е силно повлиян и от икономическата криза. </a:t>
            </a:r>
            <a:endParaRPr lang="bg-BG" sz="2000" i="1" dirty="0" smtClean="0"/>
          </a:p>
          <a:p>
            <a:pPr marL="447675" indent="-447675" algn="just">
              <a:buFont typeface="+mj-lt"/>
              <a:buAutoNum type="arabicPeriod"/>
            </a:pPr>
            <a:r>
              <a:rPr lang="bg-BG" sz="2000" dirty="0" smtClean="0"/>
              <a:t>Основни проблеми: неработеща икономика и нисък интензитет на развитие на малкия и средния бизнес.</a:t>
            </a:r>
          </a:p>
          <a:p>
            <a:pPr algn="just"/>
            <a:r>
              <a:rPr lang="bg-BG" sz="2000" dirty="0" smtClean="0"/>
              <a:t>6.   Напредък </a:t>
            </a:r>
            <a:r>
              <a:rPr lang="bg-BG" sz="2000" dirty="0"/>
              <a:t>се наблюдава в областта на подобряването на инфраструктурата на околната среда, транспорта и на социалната инфраструктура. Постигнати са трайни резултати от изпълнението на проекти, финансирани от ТГС. </a:t>
            </a:r>
          </a:p>
          <a:p>
            <a:pPr algn="just"/>
            <a:r>
              <a:rPr lang="bg-BG" sz="2000" dirty="0" smtClean="0"/>
              <a:t>7.     Ниски </a:t>
            </a:r>
            <a:r>
              <a:rPr lang="bg-BG" sz="2000" dirty="0"/>
              <a:t>резултати и слаба активност е отчетена при подобряването на бизнес инфраструктурата и технологичното обновление.</a:t>
            </a:r>
          </a:p>
          <a:p>
            <a:pPr algn="just"/>
            <a:r>
              <a:rPr lang="bg-BG" sz="2000" dirty="0" smtClean="0"/>
              <a:t>8.     Други проблеми: демографска криза и обезлюдяване.</a:t>
            </a:r>
            <a:endParaRPr lang="bg-BG" sz="2000" i="1" dirty="0" smtClean="0"/>
          </a:p>
          <a:p>
            <a:pPr marL="457200" indent="-457200" algn="just">
              <a:buAutoNum type="arabicPeriod" startAt="9"/>
            </a:pPr>
            <a:r>
              <a:rPr lang="bg-BG" sz="2000" dirty="0" smtClean="0"/>
              <a:t>Не са преодолени вътрешнорегионалните различия.</a:t>
            </a:r>
            <a:endParaRPr lang="bg-BG" sz="2000" i="1" dirty="0"/>
          </a:p>
          <a:p>
            <a:pPr marL="457200" indent="-457200" algn="just">
              <a:buAutoNum type="arabicPeriod" startAt="9"/>
            </a:pPr>
            <a:r>
              <a:rPr lang="bg-BG" sz="2000" dirty="0" smtClean="0"/>
              <a:t>Областите Видин и Монтана изостават по почти всички показатели.</a:t>
            </a:r>
            <a:endParaRPr lang="bg-BG" sz="2000" i="1" dirty="0"/>
          </a:p>
          <a:p>
            <a:pPr marL="457200" indent="-457200" algn="just">
              <a:buAutoNum type="arabicPeriod" startAt="9"/>
            </a:pPr>
            <a:r>
              <a:rPr lang="bg-BG" sz="2000" dirty="0" smtClean="0"/>
              <a:t>Не се наблюдава задълбочаване на междурегионалните различия.</a:t>
            </a:r>
            <a:endParaRPr lang="bg-BG" sz="2000" i="1" dirty="0"/>
          </a:p>
          <a:p>
            <a:pPr marL="457200" indent="-457200" algn="just">
              <a:buAutoNum type="arabicPeriod" startAt="9"/>
            </a:pPr>
            <a:r>
              <a:rPr lang="bg-BG" sz="2000" dirty="0" smtClean="0"/>
              <a:t>Отчитат се  колебливи тенденции и смяна на позициите на районите при някои от основните наблюдавани индикатори.</a:t>
            </a:r>
            <a:endParaRPr lang="bg-BG" sz="2000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15620" y="2355840"/>
            <a:ext cx="106426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dirty="0" smtClean="0"/>
              <a:t>1/ Определените </a:t>
            </a:r>
            <a:r>
              <a:rPr lang="bg-BG" dirty="0"/>
              <a:t>важни характеристики и потенциали за развитие на СЗР в началото на действие на плана </a:t>
            </a:r>
            <a:r>
              <a:rPr lang="ru-RU" dirty="0"/>
              <a:t>(</a:t>
            </a:r>
            <a:r>
              <a:rPr lang="bg-BG" dirty="0"/>
              <a:t>и потвърдени в НСРР 2012-2022 г</a:t>
            </a:r>
            <a:r>
              <a:rPr lang="ru-RU" dirty="0"/>
              <a:t>) </a:t>
            </a:r>
            <a:r>
              <a:rPr lang="bg-BG" dirty="0"/>
              <a:t>се запазват и след неговото изпълнение, но </a:t>
            </a:r>
            <a:r>
              <a:rPr lang="bg-BG" dirty="0" smtClean="0"/>
              <a:t>някои са в недостатъчна </a:t>
            </a:r>
            <a:r>
              <a:rPr lang="bg-BG" dirty="0"/>
              <a:t>степен </a:t>
            </a:r>
            <a:r>
              <a:rPr lang="bg-BG" dirty="0" smtClean="0"/>
              <a:t>оползотворени</a:t>
            </a:r>
            <a:r>
              <a:rPr lang="en-US" dirty="0" smtClean="0"/>
              <a:t> </a:t>
            </a:r>
            <a:r>
              <a:rPr lang="bg-BG" dirty="0" smtClean="0"/>
              <a:t>и може да се развиват</a:t>
            </a:r>
            <a:endParaRPr lang="bg-BG" dirty="0"/>
          </a:p>
          <a:p>
            <a:pPr algn="just"/>
            <a:endParaRPr lang="bg-BG" dirty="0"/>
          </a:p>
          <a:p>
            <a:pPr algn="just"/>
            <a:r>
              <a:rPr lang="bg-BG" dirty="0" smtClean="0"/>
              <a:t>2/ Отговорните </a:t>
            </a:r>
            <a:r>
              <a:rPr lang="bg-BG" dirty="0"/>
              <a:t>институции </a:t>
            </a:r>
            <a:r>
              <a:rPr lang="bg-BG" dirty="0" smtClean="0"/>
              <a:t>и </a:t>
            </a:r>
            <a:r>
              <a:rPr lang="bg-BG" dirty="0"/>
              <a:t>заинтересованите страни в СЗР </a:t>
            </a:r>
            <a:r>
              <a:rPr lang="bg-BG" dirty="0" smtClean="0"/>
              <a:t>да полагат по-сериозни усилия </a:t>
            </a:r>
            <a:r>
              <a:rPr lang="bg-BG" dirty="0"/>
              <a:t>и търсят възможности за реализиране на проекти и дейности за изпълнение  на целите и приоритетите на  плана.  </a:t>
            </a:r>
            <a:endParaRPr lang="bg-BG" dirty="0" smtClean="0"/>
          </a:p>
          <a:p>
            <a:pPr algn="just"/>
            <a:endParaRPr lang="bg-BG" dirty="0"/>
          </a:p>
          <a:p>
            <a:pPr algn="just"/>
            <a:r>
              <a:rPr lang="bg-BG" dirty="0" smtClean="0"/>
              <a:t>3/ Реализирани </a:t>
            </a:r>
            <a:r>
              <a:rPr lang="bg-BG" dirty="0"/>
              <a:t>са не малко проекти в </a:t>
            </a:r>
            <a:r>
              <a:rPr lang="bg-BG" dirty="0" smtClean="0"/>
              <a:t>района. Най-големия </a:t>
            </a:r>
            <a:r>
              <a:rPr lang="bg-BG" dirty="0"/>
              <a:t>проект и надежда за съживяване на СЗР е изграждането на Дунав мост 2 Видин – Калафат</a:t>
            </a:r>
            <a:r>
              <a:rPr lang="bg-BG" b="1" dirty="0"/>
              <a:t>. </a:t>
            </a:r>
            <a:endParaRPr lang="bg-BG" b="1" dirty="0" smtClean="0"/>
          </a:p>
          <a:p>
            <a:pPr algn="just"/>
            <a:endParaRPr lang="bg-BG" b="1" dirty="0"/>
          </a:p>
          <a:p>
            <a:pPr algn="just"/>
            <a:endParaRPr lang="bg-BG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09600" y="1103586"/>
            <a:ext cx="10454640" cy="53602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bg-BG" sz="2800" b="1" dirty="0" smtClean="0"/>
              <a:t>ОСНОВНИ ПРЕПОРЪКИ ПО ОТНОШЕНИЕ НА ПРОВЕЖДАНЕ НА ПОЛИТИКАТА ПО РЕГИОНАЛНО РАЗВИТИЕ</a:t>
            </a:r>
            <a:endParaRPr lang="bg-BG" sz="2800" b="1" dirty="0"/>
          </a:p>
        </p:txBody>
      </p:sp>
    </p:spTree>
    <p:extLst>
      <p:ext uri="{BB962C8B-B14F-4D97-AF65-F5344CB8AC3E}">
        <p14:creationId xmlns:p14="http://schemas.microsoft.com/office/powerpoint/2010/main" val="330453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00100" y="1111052"/>
            <a:ext cx="103505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dirty="0"/>
              <a:t>4</a:t>
            </a:r>
            <a:r>
              <a:rPr lang="bg-BG" dirty="0" smtClean="0"/>
              <a:t>/ </a:t>
            </a:r>
            <a:r>
              <a:rPr lang="bg-BG" dirty="0"/>
              <a:t>Мобилизиране на всички заинтересовани страни за  използването на наличните ресурси за възстановяване на  икономическата  жизнеспособност  и намаляване на изостаналостта  в СЗР,  което се наблюдава в момента. </a:t>
            </a:r>
            <a:endParaRPr lang="bg-BG" dirty="0" smtClean="0"/>
          </a:p>
          <a:p>
            <a:pPr algn="just"/>
            <a:r>
              <a:rPr lang="bg-BG" dirty="0" smtClean="0"/>
              <a:t>-  Природните </a:t>
            </a:r>
            <a:r>
              <a:rPr lang="bg-BG" dirty="0"/>
              <a:t>ресурси и културното наследство са недостатъчно оползотворени, а те са носители на бъдещо регионално развитие. </a:t>
            </a:r>
            <a:endParaRPr lang="bg-BG" dirty="0" smtClean="0"/>
          </a:p>
          <a:p>
            <a:pPr algn="just"/>
            <a:r>
              <a:rPr lang="bg-BG" dirty="0" smtClean="0"/>
              <a:t>- Река </a:t>
            </a:r>
            <a:r>
              <a:rPr lang="bg-BG" dirty="0"/>
              <a:t>Дунав дава възможности за отварянето на територията към останалите европейски крайдунавски региони. </a:t>
            </a:r>
            <a:endParaRPr lang="bg-BG" dirty="0" smtClean="0"/>
          </a:p>
          <a:p>
            <a:pPr algn="just"/>
            <a:r>
              <a:rPr lang="bg-BG" dirty="0" smtClean="0"/>
              <a:t>- Чистата </a:t>
            </a:r>
            <a:r>
              <a:rPr lang="bg-BG" dirty="0"/>
              <a:t>околна среда и липсата на големи предприятия са предимства, които благоприятстват развитие на биоземеделие. </a:t>
            </a:r>
            <a:endParaRPr lang="bg-BG" dirty="0" smtClean="0"/>
          </a:p>
          <a:p>
            <a:pPr algn="just"/>
            <a:endParaRPr lang="bg-BG" dirty="0"/>
          </a:p>
          <a:p>
            <a:pPr algn="just"/>
            <a:r>
              <a:rPr lang="bg-BG" dirty="0" smtClean="0"/>
              <a:t>5/ </a:t>
            </a:r>
            <a:r>
              <a:rPr lang="bg-BG" dirty="0"/>
              <a:t>Да се прилагат целенасочени конкретни мерки на подкрепа  в рамките на следващия програмен период, за  догонване на останалите райони в страната. </a:t>
            </a:r>
            <a:endParaRPr lang="bg-BG" dirty="0" smtClean="0"/>
          </a:p>
          <a:p>
            <a:pPr algn="just"/>
            <a:endParaRPr lang="bg-BG" dirty="0"/>
          </a:p>
          <a:p>
            <a:pPr algn="just"/>
            <a:r>
              <a:rPr lang="bg-BG" dirty="0" smtClean="0"/>
              <a:t>- Належащи </a:t>
            </a:r>
            <a:r>
              <a:rPr lang="bg-BG" dirty="0"/>
              <a:t>са мерки за съживяване и конкурентоспособно развитие на регионалната икономика, подсилване на инвеститорския интерес към района, за развитие на търговските, банковите, бизнес и транспортните услуги, строителните дейности и туризма.</a:t>
            </a:r>
            <a:endParaRPr lang="bg-BG" i="1" dirty="0"/>
          </a:p>
          <a:p>
            <a:pPr algn="just"/>
            <a:r>
              <a:rPr lang="bg-BG" dirty="0" smtClean="0"/>
              <a:t>- През </a:t>
            </a:r>
            <a:r>
              <a:rPr lang="bg-BG" dirty="0"/>
              <a:t>следващия програмен период (2014-2020 г.) се очаква подобряване качествата на физическата градската среда и условията на живот в градовете, които разработват ИПГВР. </a:t>
            </a:r>
            <a:endParaRPr lang="bg-BG" i="1" dirty="0"/>
          </a:p>
        </p:txBody>
      </p:sp>
    </p:spTree>
    <p:extLst>
      <p:ext uri="{BB962C8B-B14F-4D97-AF65-F5344CB8AC3E}">
        <p14:creationId xmlns:p14="http://schemas.microsoft.com/office/powerpoint/2010/main" val="1776152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endParaRPr lang="bg-BG" i="1" dirty="0" smtClean="0"/>
          </a:p>
          <a:p>
            <a:endParaRPr lang="bg-BG" dirty="0"/>
          </a:p>
        </p:txBody>
      </p:sp>
      <p:sp>
        <p:nvSpPr>
          <p:cNvPr id="4" name="Rectangle 3"/>
          <p:cNvSpPr/>
          <p:nvPr/>
        </p:nvSpPr>
        <p:spPr>
          <a:xfrm>
            <a:off x="455930" y="2693963"/>
            <a:ext cx="1114424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7675" indent="-447675" algn="ctr"/>
            <a:r>
              <a:rPr lang="bg-BG" sz="4400" b="1" dirty="0" smtClean="0"/>
              <a:t>БЛАГОДАРЯ</a:t>
            </a:r>
          </a:p>
          <a:p>
            <a:pPr marL="447675" indent="-447675" algn="ctr"/>
            <a:r>
              <a:rPr lang="bg-BG" sz="4400" b="1" dirty="0" smtClean="0"/>
              <a:t>ЗА ВНИМАНИЕТО!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</TotalTime>
  <Words>1464</Words>
  <Application>Microsoft Office PowerPoint</Application>
  <PresentationFormat>Custom</PresentationFormat>
  <Paragraphs>99</Paragraphs>
  <Slides>9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 ОЦЕНКА НА СТЕПЕНТА НА ПОСТИГАНЕ НА ЦЕЛИТЕ И ПРИОРИТЕТИТЕ ЗА РЕГИОНАЛНО РАЗВИТИЕ НА СЗР В ПЕРИОДА 2007-2013 Г.  </vt:lpstr>
      <vt:lpstr>Приоритети и специфични цели на АДИ на РПР на СЗР 2011-2013 г.</vt:lpstr>
      <vt:lpstr>ОСНОВНИ ИЗВОДИ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VLADO</dc:creator>
  <cp:lastModifiedBy>Administrator</cp:lastModifiedBy>
  <cp:revision>161</cp:revision>
  <dcterms:created xsi:type="dcterms:W3CDTF">2014-09-18T19:19:41Z</dcterms:created>
  <dcterms:modified xsi:type="dcterms:W3CDTF">2015-01-22T13:40:59Z</dcterms:modified>
</cp:coreProperties>
</file>