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8" r:id="rId2"/>
    <p:sldMasterId id="2147483720" r:id="rId3"/>
  </p:sldMasterIdLst>
  <p:notesMasterIdLst>
    <p:notesMasterId r:id="rId21"/>
  </p:notesMasterIdLst>
  <p:sldIdLst>
    <p:sldId id="363" r:id="rId4"/>
    <p:sldId id="375" r:id="rId5"/>
    <p:sldId id="330" r:id="rId6"/>
    <p:sldId id="364" r:id="rId7"/>
    <p:sldId id="332" r:id="rId8"/>
    <p:sldId id="353" r:id="rId9"/>
    <p:sldId id="358" r:id="rId10"/>
    <p:sldId id="367" r:id="rId11"/>
    <p:sldId id="365" r:id="rId12"/>
    <p:sldId id="368" r:id="rId13"/>
    <p:sldId id="366" r:id="rId14"/>
    <p:sldId id="371" r:id="rId15"/>
    <p:sldId id="372" r:id="rId16"/>
    <p:sldId id="370" r:id="rId17"/>
    <p:sldId id="374" r:id="rId18"/>
    <p:sldId id="369" r:id="rId19"/>
    <p:sldId id="373" r:id="rId20"/>
  </p:sldIdLst>
  <p:sldSz cx="12192000" cy="6858000"/>
  <p:notesSz cx="6858000" cy="9144000"/>
  <p:embeddedFontLst>
    <p:embeddedFont>
      <p:font typeface="AGOpusHighResolution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BC"/>
    <a:srgbClr val="106376"/>
    <a:srgbClr val="990099"/>
    <a:srgbClr val="CC00CC"/>
    <a:srgbClr val="0000FF"/>
    <a:srgbClr val="0000CC"/>
    <a:srgbClr val="FF9900"/>
    <a:srgbClr val="183884"/>
    <a:srgbClr val="FA5D0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3816" autoAdjust="0"/>
  </p:normalViewPr>
  <p:slideViewPr>
    <p:cSldViewPr snapToGrid="0">
      <p:cViewPr varScale="1">
        <p:scale>
          <a:sx n="69" d="100"/>
          <a:sy n="69" d="100"/>
        </p:scale>
        <p:origin x="-810" y="-96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&#1053;&#1086;&#1074;&#1072;%20&#1087;&#1072;&#1087;&#1082;&#1072;\&#1043;&#1056;&#1040;&#1060;&#1048;&#1050;&#1048;%20&#1056;&#1057;&#1056;%20&#1085;&#1072;%20&#1070;&#1047;&#1056;%2013.12.2016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7361529517528"/>
          <c:y val="3.4074092090911411E-2"/>
          <c:w val="0.84866337946124315"/>
          <c:h val="0.7057428177662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ОБЩО - 17 062 550 708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ОПТТИ</c:v>
                </c:pt>
                <c:pt idx="1">
                  <c:v>ОПОС</c:v>
                </c:pt>
                <c:pt idx="2">
                  <c:v>ОПРР</c:v>
                </c:pt>
                <c:pt idx="3">
                  <c:v>ОПИК</c:v>
                </c:pt>
                <c:pt idx="4">
                  <c:v>ОПНОИР</c:v>
                </c:pt>
                <c:pt idx="5">
                  <c:v>ОПРЧР</c:v>
                </c:pt>
                <c:pt idx="6">
                  <c:v>ОПДУ</c:v>
                </c:pt>
                <c:pt idx="7">
                  <c:v>ОПХ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3691799790</c:v>
                </c:pt>
                <c:pt idx="1">
                  <c:v>3462564950</c:v>
                </c:pt>
                <c:pt idx="2">
                  <c:v>3018201866</c:v>
                </c:pt>
                <c:pt idx="3">
                  <c:v>2484169903</c:v>
                </c:pt>
                <c:pt idx="4">
                  <c:v>1371383547</c:v>
                </c:pt>
                <c:pt idx="5">
                  <c:v>2136251557</c:v>
                </c:pt>
                <c:pt idx="6">
                  <c:v>657001637</c:v>
                </c:pt>
                <c:pt idx="7">
                  <c:v>241177458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Договорени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ОПТТИ</c:v>
                </c:pt>
                <c:pt idx="1">
                  <c:v>ОПОС</c:v>
                </c:pt>
                <c:pt idx="2">
                  <c:v>ОПРР</c:v>
                </c:pt>
                <c:pt idx="3">
                  <c:v>ОПИК</c:v>
                </c:pt>
                <c:pt idx="4">
                  <c:v>ОПНОИР</c:v>
                </c:pt>
                <c:pt idx="5">
                  <c:v>ОПРЧР</c:v>
                </c:pt>
                <c:pt idx="6">
                  <c:v>ОПДУ</c:v>
                </c:pt>
                <c:pt idx="7">
                  <c:v>ОПХ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1992182952</c:v>
                </c:pt>
                <c:pt idx="1">
                  <c:v>561880718</c:v>
                </c:pt>
                <c:pt idx="2">
                  <c:v>1140607928</c:v>
                </c:pt>
                <c:pt idx="3">
                  <c:v>1170546733</c:v>
                </c:pt>
                <c:pt idx="4">
                  <c:v>315829265</c:v>
                </c:pt>
                <c:pt idx="5">
                  <c:v>937361565</c:v>
                </c:pt>
                <c:pt idx="6">
                  <c:v>99030344</c:v>
                </c:pt>
                <c:pt idx="7">
                  <c:v>98570026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Разплатени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ОПТТИ</c:v>
                </c:pt>
                <c:pt idx="1">
                  <c:v>ОПОС</c:v>
                </c:pt>
                <c:pt idx="2">
                  <c:v>ОПРР</c:v>
                </c:pt>
                <c:pt idx="3">
                  <c:v>ОПИК</c:v>
                </c:pt>
                <c:pt idx="4">
                  <c:v>ОПНОИР</c:v>
                </c:pt>
                <c:pt idx="5">
                  <c:v>ОПРЧР</c:v>
                </c:pt>
                <c:pt idx="6">
                  <c:v>ОПДУ</c:v>
                </c:pt>
                <c:pt idx="7">
                  <c:v>ОПХ</c:v>
                </c:pt>
              </c:strCache>
            </c:strRef>
          </c:cat>
          <c:val>
            <c:numRef>
              <c:f>Лист1!$D$2:$D$9</c:f>
              <c:numCache>
                <c:formatCode>#,##0</c:formatCode>
                <c:ptCount val="8"/>
                <c:pt idx="0">
                  <c:v>278850903</c:v>
                </c:pt>
                <c:pt idx="1">
                  <c:v>56571593</c:v>
                </c:pt>
                <c:pt idx="2">
                  <c:v>116266630</c:v>
                </c:pt>
                <c:pt idx="3">
                  <c:v>222622291</c:v>
                </c:pt>
                <c:pt idx="4">
                  <c:v>19384541</c:v>
                </c:pt>
                <c:pt idx="5">
                  <c:v>247321478</c:v>
                </c:pt>
                <c:pt idx="6">
                  <c:v>9835738</c:v>
                </c:pt>
                <c:pt idx="7">
                  <c:v>19707546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Процент дог./общо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ОПТТИ</c:v>
                </c:pt>
                <c:pt idx="1">
                  <c:v>ОПОС</c:v>
                </c:pt>
                <c:pt idx="2">
                  <c:v>ОПРР</c:v>
                </c:pt>
                <c:pt idx="3">
                  <c:v>ОПИК</c:v>
                </c:pt>
                <c:pt idx="4">
                  <c:v>ОПНОИР</c:v>
                </c:pt>
                <c:pt idx="5">
                  <c:v>ОПРЧР</c:v>
                </c:pt>
                <c:pt idx="6">
                  <c:v>ОПДУ</c:v>
                </c:pt>
                <c:pt idx="7">
                  <c:v>ОПХ</c:v>
                </c:pt>
              </c:strCache>
            </c:strRef>
          </c:cat>
          <c:val>
            <c:numRef>
              <c:f>Лист1!$E$2:$E$9</c:f>
              <c:numCache>
                <c:formatCode>0%</c:formatCode>
                <c:ptCount val="8"/>
                <c:pt idx="0">
                  <c:v>0.53962377846064069</c:v>
                </c:pt>
                <c:pt idx="1">
                  <c:v>0.16227297570259297</c:v>
                </c:pt>
                <c:pt idx="2">
                  <c:v>0.37790975509257074</c:v>
                </c:pt>
                <c:pt idx="3">
                  <c:v>0.47120236485692579</c:v>
                </c:pt>
                <c:pt idx="4">
                  <c:v>0.23029973320804323</c:v>
                </c:pt>
                <c:pt idx="5">
                  <c:v>0.43878800786755845</c:v>
                </c:pt>
                <c:pt idx="6">
                  <c:v>0.15073074163436218</c:v>
                </c:pt>
                <c:pt idx="7">
                  <c:v>0.40870331256248665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Процент разпл./дог.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ОПТТИ</c:v>
                </c:pt>
                <c:pt idx="1">
                  <c:v>ОПОС</c:v>
                </c:pt>
                <c:pt idx="2">
                  <c:v>ОПРР</c:v>
                </c:pt>
                <c:pt idx="3">
                  <c:v>ОПИК</c:v>
                </c:pt>
                <c:pt idx="4">
                  <c:v>ОПНОИР</c:v>
                </c:pt>
                <c:pt idx="5">
                  <c:v>ОПРЧР</c:v>
                </c:pt>
                <c:pt idx="6">
                  <c:v>ОПДУ</c:v>
                </c:pt>
                <c:pt idx="7">
                  <c:v>ОПХ</c:v>
                </c:pt>
              </c:strCache>
            </c:strRef>
          </c:cat>
          <c:val>
            <c:numRef>
              <c:f>Лист1!$F$2:$F$9</c:f>
              <c:numCache>
                <c:formatCode>0%</c:formatCode>
                <c:ptCount val="8"/>
                <c:pt idx="0">
                  <c:v>7.5532509578478527E-2</c:v>
                </c:pt>
                <c:pt idx="1">
                  <c:v>1.6338059738056323E-2</c:v>
                </c:pt>
                <c:pt idx="2">
                  <c:v>3.8521820329429218E-2</c:v>
                </c:pt>
                <c:pt idx="3">
                  <c:v>8.9616370736619461E-2</c:v>
                </c:pt>
                <c:pt idx="4">
                  <c:v>1.4135025203127947E-2</c:v>
                </c:pt>
                <c:pt idx="5">
                  <c:v>0.11577357413249623</c:v>
                </c:pt>
                <c:pt idx="6">
                  <c:v>1.4970644586080384E-2</c:v>
                </c:pt>
                <c:pt idx="7">
                  <c:v>8.1713880573366024E-2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82752"/>
        <c:axId val="179084288"/>
      </c:barChart>
      <c:catAx>
        <c:axId val="17908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9084288"/>
        <c:crosses val="autoZero"/>
        <c:auto val="1"/>
        <c:lblAlgn val="ctr"/>
        <c:lblOffset val="100"/>
        <c:noMultiLvlLbl val="0"/>
      </c:catAx>
      <c:valAx>
        <c:axId val="1790842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908275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/>
            </a:pPr>
            <a:endParaRPr lang="bg-BG"/>
          </a:p>
        </c:txPr>
      </c:dTable>
    </c:plotArea>
    <c:legend>
      <c:legendPos val="r"/>
      <c:layout>
        <c:manualLayout>
          <c:xMode val="edge"/>
          <c:yMode val="edge"/>
          <c:x val="0.80125664585674705"/>
          <c:y val="4.1400130079225751E-2"/>
          <c:w val="0.18818114392712937"/>
          <c:h val="0.164506945087171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slope"/>
    </a:sp3d>
  </c:spPr>
  <c:txPr>
    <a:bodyPr/>
    <a:lstStyle/>
    <a:p>
      <a:pPr>
        <a:defRPr sz="1200"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+mn-lt"/>
              </a:defRPr>
            </a:pPr>
            <a:r>
              <a:rPr lang="bg-BG" sz="2000" b="1" i="0" u="none" strike="noStrike" kern="1200" baseline="0" dirty="0" smtClean="0">
                <a:solidFill>
                  <a:srgbClr val="183884"/>
                </a:solidFill>
                <a:latin typeface="+mn-lt"/>
                <a:ea typeface="+mn-ea"/>
                <a:cs typeface="+mn-cs"/>
              </a:rPr>
              <a:t>Брой сключени </a:t>
            </a:r>
            <a:r>
              <a:rPr lang="bg-BG" sz="2000" b="1" i="0" u="none" strike="noStrike" kern="1200" baseline="0" dirty="0">
                <a:solidFill>
                  <a:srgbClr val="183884"/>
                </a:solidFill>
                <a:latin typeface="+mn-lt"/>
                <a:ea typeface="+mn-ea"/>
                <a:cs typeface="+mn-cs"/>
              </a:rPr>
              <a:t>договори по райони</a:t>
            </a:r>
          </a:p>
        </c:rich>
      </c:tx>
      <c:layout>
        <c:manualLayout>
          <c:xMode val="edge"/>
          <c:yMode val="edge"/>
          <c:x val="0.13054322772376556"/>
          <c:y val="3.073286052009456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45471731781467E-3"/>
          <c:y val="0.11362286109585139"/>
          <c:w val="0.80210314592013865"/>
          <c:h val="0.82808864317492226"/>
        </c:manualLayout>
      </c:layout>
      <c:pie3DChart>
        <c:varyColors val="1"/>
        <c:ser>
          <c:idx val="0"/>
          <c:order val="0"/>
          <c:tx>
            <c:strRef>
              <c:f>'Всички райони'!$F$4</c:f>
              <c:strCache>
                <c:ptCount val="1"/>
                <c:pt idx="0">
                  <c:v>брой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7"/>
          <c:dPt>
            <c:idx val="0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900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9140261704840269E-2"/>
                  <c:y val="-5.69948293724745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</a:t>
                    </a:r>
                    <a:r>
                      <a:rPr lang="bg-BG" dirty="0" smtClean="0"/>
                      <a:t> бр.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94375396656148E-2"/>
                  <c:y val="-5.1714869095116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302</a:t>
                    </a:r>
                    <a:r>
                      <a:rPr lang="bg-BG" dirty="0" smtClean="0"/>
                      <a:t> бр.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623426096535308E-3"/>
                  <c:y val="6.4180871701914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295</a:t>
                    </a:r>
                    <a:r>
                      <a:rPr lang="bg-BG" dirty="0" smtClean="0"/>
                      <a:t> бр.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470515886955283E-4"/>
                  <c:y val="-1.80200109173606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579</a:t>
                    </a:r>
                    <a:r>
                      <a:rPr lang="bg-BG" dirty="0" smtClean="0"/>
                      <a:t> бр.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865388264040923E-4"/>
                  <c:y val="-8.195054722076780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500</a:t>
                    </a:r>
                    <a:r>
                      <a:rPr lang="bg-BG" sz="1400" dirty="0" smtClean="0"/>
                      <a:t> бр.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550408635738098E-3"/>
                  <c:y val="-3.02931295426007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281</a:t>
                    </a:r>
                    <a:r>
                      <a:rPr lang="bg-BG" dirty="0" smtClean="0"/>
                      <a:t> бр.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'Всички райони'!$E$5:$E$10</c:f>
              <c:strCache>
                <c:ptCount val="6"/>
                <c:pt idx="0">
                  <c:v>северозападен</c:v>
                </c:pt>
                <c:pt idx="1">
                  <c:v>северен централен</c:v>
                </c:pt>
                <c:pt idx="2">
                  <c:v>североизточен</c:v>
                </c:pt>
                <c:pt idx="3">
                  <c:v>югозападен</c:v>
                </c:pt>
                <c:pt idx="4">
                  <c:v>южен централен</c:v>
                </c:pt>
                <c:pt idx="5">
                  <c:v>югоизточен</c:v>
                </c:pt>
              </c:strCache>
            </c:strRef>
          </c:cat>
          <c:val>
            <c:numRef>
              <c:f>'Всички райони'!$F$5:$F$10</c:f>
              <c:numCache>
                <c:formatCode>General</c:formatCode>
                <c:ptCount val="6"/>
                <c:pt idx="0">
                  <c:v>479</c:v>
                </c:pt>
                <c:pt idx="1">
                  <c:v>302</c:v>
                </c:pt>
                <c:pt idx="2">
                  <c:v>295</c:v>
                </c:pt>
                <c:pt idx="3">
                  <c:v>579</c:v>
                </c:pt>
                <c:pt idx="4">
                  <c:v>500</c:v>
                </c:pt>
                <c:pt idx="5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200" b="1"/>
          </a:pPr>
          <a:endParaRPr lang="bg-BG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744055906875041"/>
          <c:y val="0"/>
        </c:manualLayout>
      </c:layout>
      <c:overlay val="0"/>
      <c:txPr>
        <a:bodyPr/>
        <a:lstStyle/>
        <a:p>
          <a:pPr algn="ctr" rtl="0">
            <a:defRPr lang="ru-RU" sz="2000" b="1" i="0" u="none" strike="noStrike" kern="1200" baseline="0">
              <a:solidFill>
                <a:srgbClr val="183884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95327801574458E-2"/>
          <c:y val="2.578124841404722E-2"/>
          <c:w val="0.93271851499855452"/>
          <c:h val="0.97421875158595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 стойност на сключените договори по райони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1A9DBC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4.1257258858267719E-2"/>
                  <c:y val="-3.980794538583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472421609695609E-2"/>
                  <c:y val="-6.360586468959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810001282579153E-3"/>
                  <c:y val="-5.590323228941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793860728346457"/>
                  <c:y val="-8.1473912310905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445004921259843E-2"/>
                  <c:y val="-3.7154156179001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11417322834643E-2"/>
                  <c:y val="-3.385131435461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северозападен</c:v>
                </c:pt>
                <c:pt idx="1">
                  <c:v>северен централен</c:v>
                </c:pt>
                <c:pt idx="2">
                  <c:v>североизточен</c:v>
                </c:pt>
                <c:pt idx="3">
                  <c:v>югозападен</c:v>
                </c:pt>
                <c:pt idx="4">
                  <c:v>южен централен</c:v>
                </c:pt>
                <c:pt idx="5">
                  <c:v>югоизточен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458074249.4600001</c:v>
                </c:pt>
                <c:pt idx="1">
                  <c:v>237039479.62</c:v>
                </c:pt>
                <c:pt idx="2">
                  <c:v>233007956.26999989</c:v>
                </c:pt>
                <c:pt idx="3">
                  <c:v>2474446335.4500031</c:v>
                </c:pt>
                <c:pt idx="4">
                  <c:v>493648189.57000005</c:v>
                </c:pt>
                <c:pt idx="5">
                  <c:v>296018451.44999999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1193836419886419E-2"/>
          <c:y val="0.84528814928099472"/>
          <c:w val="0.83558696569622737"/>
          <c:h val="0.10391707037911722"/>
        </c:manualLayout>
      </c:layout>
      <c:overlay val="0"/>
      <c:txPr>
        <a:bodyPr/>
        <a:lstStyle/>
        <a:p>
          <a:pPr>
            <a:defRPr sz="1200" b="1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183884"/>
                </a:solidFill>
              </a:defRPr>
            </a:pPr>
            <a:r>
              <a:rPr lang="bg-BG" sz="2000" dirty="0">
                <a:solidFill>
                  <a:srgbClr val="183884"/>
                </a:solidFill>
              </a:rPr>
              <a:t>Обща стойност</a:t>
            </a:r>
            <a:r>
              <a:rPr lang="bg-BG" sz="2000" baseline="0" dirty="0">
                <a:solidFill>
                  <a:srgbClr val="183884"/>
                </a:solidFill>
              </a:rPr>
              <a:t> на договорите по области</a:t>
            </a:r>
            <a:endParaRPr lang="bg-BG" sz="2000" dirty="0">
              <a:solidFill>
                <a:srgbClr val="183884"/>
              </a:solidFill>
            </a:endParaRPr>
          </a:p>
        </c:rich>
      </c:tx>
      <c:layout>
        <c:manualLayout>
          <c:xMode val="edge"/>
          <c:yMode val="edge"/>
          <c:x val="0.11547874711802276"/>
          <c:y val="3.97479043934579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'По области'!$E$3</c:f>
              <c:strCache>
                <c:ptCount val="1"/>
                <c:pt idx="0">
                  <c:v>Обща стойност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990099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0620830099216685E-2"/>
                  <c:y val="-4.599270704198286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10759603104536E-3"/>
                  <c:y val="-6.083432416199993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521377668157537E-2"/>
                  <c:y val="-2.524649177797384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85952498005302E-2"/>
                  <c:y val="-8.981522309711285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044778129273818E-2"/>
                  <c:y val="-3.1798323514766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области'!$B$4:$B$8</c:f>
              <c:strCache>
                <c:ptCount val="5"/>
                <c:pt idx="0">
                  <c:v>Област Благоевград</c:v>
                </c:pt>
                <c:pt idx="1">
                  <c:v>Област Кюстендил</c:v>
                </c:pt>
                <c:pt idx="2">
                  <c:v>София град</c:v>
                </c:pt>
                <c:pt idx="3">
                  <c:v>Област София област</c:v>
                </c:pt>
                <c:pt idx="4">
                  <c:v>Област Перник</c:v>
                </c:pt>
              </c:strCache>
            </c:strRef>
          </c:cat>
          <c:val>
            <c:numRef>
              <c:f>'По области'!$E$4:$E$8</c:f>
              <c:numCache>
                <c:formatCode>#,##0</c:formatCode>
                <c:ptCount val="5"/>
                <c:pt idx="0">
                  <c:v>833188282.45000005</c:v>
                </c:pt>
                <c:pt idx="1">
                  <c:v>38701308.689999998</c:v>
                </c:pt>
                <c:pt idx="2">
                  <c:v>1496758903.4099996</c:v>
                </c:pt>
                <c:pt idx="3">
                  <c:v>81054811.440000013</c:v>
                </c:pt>
                <c:pt idx="4">
                  <c:v>23378384.930000003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shape val="box"/>
        <c:axId val="44192512"/>
        <c:axId val="44194048"/>
        <c:axId val="0"/>
      </c:bar3DChart>
      <c:catAx>
        <c:axId val="4419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183884"/>
                </a:solidFill>
              </a:defRPr>
            </a:pPr>
            <a:endParaRPr lang="bg-BG"/>
          </a:p>
        </c:txPr>
        <c:crossAx val="44194048"/>
        <c:crosses val="autoZero"/>
        <c:auto val="1"/>
        <c:lblAlgn val="ctr"/>
        <c:lblOffset val="100"/>
        <c:noMultiLvlLbl val="0"/>
      </c:catAx>
      <c:valAx>
        <c:axId val="44194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183884"/>
                    </a:solidFill>
                  </a:defRPr>
                </a:pPr>
                <a:r>
                  <a:rPr lang="bg-BG" dirty="0">
                    <a:solidFill>
                      <a:srgbClr val="183884"/>
                    </a:solidFill>
                  </a:rPr>
                  <a:t>Обща стойност в </a:t>
                </a:r>
                <a:r>
                  <a:rPr lang="en-US" dirty="0">
                    <a:solidFill>
                      <a:srgbClr val="183884"/>
                    </a:solidFill>
                  </a:rPr>
                  <a:t>BGN</a:t>
                </a:r>
                <a:endParaRPr lang="bg-BG" dirty="0">
                  <a:solidFill>
                    <a:srgbClr val="183884"/>
                  </a:solidFill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183884"/>
                </a:solidFill>
              </a:defRPr>
            </a:pPr>
            <a:endParaRPr lang="bg-BG"/>
          </a:p>
        </c:txPr>
        <c:crossAx val="4419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183884"/>
                </a:solidFill>
              </a:defRPr>
            </a:pPr>
            <a:r>
              <a:rPr lang="bg-BG" sz="2000" dirty="0">
                <a:solidFill>
                  <a:srgbClr val="183884"/>
                </a:solidFill>
              </a:rPr>
              <a:t>Сключени договори </a:t>
            </a:r>
            <a:r>
              <a:rPr lang="bg-BG" sz="2000" dirty="0" smtClean="0">
                <a:solidFill>
                  <a:srgbClr val="183884"/>
                </a:solidFill>
              </a:rPr>
              <a:t>по области</a:t>
            </a:r>
            <a:endParaRPr lang="bg-BG" sz="2000" dirty="0">
              <a:solidFill>
                <a:srgbClr val="183884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1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1"/>
            <c:bubble3D val="0"/>
            <c:spPr>
              <a:solidFill>
                <a:srgbClr val="9900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5490196078431372E-2"/>
                  <c:y val="-2.314814814814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14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области'!$B$4:$B$8</c:f>
              <c:strCache>
                <c:ptCount val="5"/>
                <c:pt idx="0">
                  <c:v>Област Благоевград</c:v>
                </c:pt>
                <c:pt idx="1">
                  <c:v>Област Кюстендил</c:v>
                </c:pt>
                <c:pt idx="2">
                  <c:v>София град</c:v>
                </c:pt>
                <c:pt idx="3">
                  <c:v>Област София област</c:v>
                </c:pt>
                <c:pt idx="4">
                  <c:v>Област Перник</c:v>
                </c:pt>
              </c:strCache>
            </c:strRef>
          </c:cat>
          <c:val>
            <c:numRef>
              <c:f>'По области'!$C$4:$C$8</c:f>
              <c:numCache>
                <c:formatCode>General</c:formatCode>
                <c:ptCount val="5"/>
                <c:pt idx="0">
                  <c:v>97</c:v>
                </c:pt>
                <c:pt idx="1">
                  <c:v>39</c:v>
                </c:pt>
                <c:pt idx="2">
                  <c:v>327</c:v>
                </c:pt>
                <c:pt idx="3">
                  <c:v>91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box"/>
        <c:axId val="44364544"/>
        <c:axId val="44366080"/>
        <c:axId val="0"/>
      </c:bar3DChart>
      <c:catAx>
        <c:axId val="44364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183884"/>
                </a:solidFill>
              </a:defRPr>
            </a:pPr>
            <a:endParaRPr lang="bg-BG"/>
          </a:p>
        </c:txPr>
        <c:crossAx val="44366080"/>
        <c:crosses val="autoZero"/>
        <c:auto val="1"/>
        <c:lblAlgn val="ctr"/>
        <c:lblOffset val="100"/>
        <c:noMultiLvlLbl val="0"/>
      </c:catAx>
      <c:valAx>
        <c:axId val="44366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lang="bg-BG" sz="1000" b="1" i="0" u="none" strike="noStrike" kern="1200" baseline="0">
                    <a:solidFill>
                      <a:srgbClr val="18388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sz="1000" b="1" i="0" u="none" strike="noStrike" kern="1200" baseline="0" dirty="0">
                    <a:solidFill>
                      <a:srgbClr val="183884"/>
                    </a:solidFill>
                    <a:latin typeface="+mn-lt"/>
                    <a:ea typeface="+mn-ea"/>
                    <a:cs typeface="+mn-cs"/>
                  </a:rPr>
                  <a:t>Брой сключени договори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GB" sz="1000" b="1" i="0" u="none" strike="noStrike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436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bg-BG" sz="2000" b="1" i="0" u="none" strike="noStrike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pPr>
            <a:r>
              <a:rPr lang="bg-BG" sz="2000" b="1" i="0" u="none" strike="noStrike" kern="1200" baseline="0" dirty="0">
                <a:solidFill>
                  <a:srgbClr val="183884"/>
                </a:solidFill>
                <a:latin typeface="+mn-lt"/>
                <a:ea typeface="+mn-ea"/>
                <a:cs typeface="+mn-cs"/>
              </a:rPr>
              <a:t>Реално изплатени средства по области</a:t>
            </a:r>
          </a:p>
        </c:rich>
      </c:tx>
      <c:layout>
        <c:manualLayout>
          <c:xMode val="edge"/>
          <c:yMode val="edge"/>
          <c:x val="0.2111008804081807"/>
          <c:y val="3.8095238095238095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'По области'!$D$3</c:f>
              <c:strCache>
                <c:ptCount val="1"/>
                <c:pt idx="0">
                  <c:v>РИС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990099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1678065847955537E-3"/>
                  <c:y val="-6.2063442069741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87879675810692E-3"/>
                  <c:y val="-8.791001124859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83235867446393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12750815878363E-2"/>
                  <c:y val="-7.947086614173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315042504920992E-2"/>
                  <c:y val="-7.619047619047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области'!$B$4:$B$8</c:f>
              <c:strCache>
                <c:ptCount val="5"/>
                <c:pt idx="0">
                  <c:v>Област Благоевград</c:v>
                </c:pt>
                <c:pt idx="1">
                  <c:v>Област Кюстендил</c:v>
                </c:pt>
                <c:pt idx="2">
                  <c:v>София град</c:v>
                </c:pt>
                <c:pt idx="3">
                  <c:v>Област София област</c:v>
                </c:pt>
                <c:pt idx="4">
                  <c:v>Област Перник</c:v>
                </c:pt>
              </c:strCache>
            </c:strRef>
          </c:cat>
          <c:val>
            <c:numRef>
              <c:f>'По области'!$D$4:$D$8</c:f>
              <c:numCache>
                <c:formatCode>#,##0</c:formatCode>
                <c:ptCount val="5"/>
                <c:pt idx="0">
                  <c:v>401547.6</c:v>
                </c:pt>
                <c:pt idx="1">
                  <c:v>228297.60000000001</c:v>
                </c:pt>
                <c:pt idx="2">
                  <c:v>272796807.45999998</c:v>
                </c:pt>
                <c:pt idx="3">
                  <c:v>64284.6</c:v>
                </c:pt>
                <c:pt idx="4">
                  <c:v>23520.29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4775680"/>
        <c:axId val="44781568"/>
        <c:axId val="0"/>
      </c:bar3DChart>
      <c:catAx>
        <c:axId val="4477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en-GB" sz="1000" b="1" i="0" u="none" strike="noStrike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4781568"/>
        <c:crosses val="autoZero"/>
        <c:auto val="1"/>
        <c:lblAlgn val="ctr"/>
        <c:lblOffset val="100"/>
        <c:noMultiLvlLbl val="0"/>
      </c:catAx>
      <c:valAx>
        <c:axId val="44781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US" sz="1200" b="1" i="0" u="none" strike="noStrike" kern="1200" baseline="0">
                    <a:solidFill>
                      <a:srgbClr val="18388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sz="1200" b="1" i="0" u="none" strike="noStrike" kern="1200" baseline="0" dirty="0">
                    <a:solidFill>
                      <a:srgbClr val="183884"/>
                    </a:solidFill>
                    <a:latin typeface="+mn-lt"/>
                    <a:ea typeface="+mn-ea"/>
                    <a:cs typeface="+mn-cs"/>
                  </a:rPr>
                  <a:t>РИС в </a:t>
                </a:r>
                <a:r>
                  <a:rPr lang="en-US" sz="1200" b="1" i="0" u="none" strike="noStrike" kern="1200" baseline="0" dirty="0">
                    <a:solidFill>
                      <a:srgbClr val="183884"/>
                    </a:solidFill>
                    <a:latin typeface="+mn-lt"/>
                    <a:ea typeface="+mn-ea"/>
                    <a:cs typeface="+mn-cs"/>
                  </a:rPr>
                  <a:t>BGN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 algn="ctr">
              <a:defRPr lang="en-GB" sz="1000" b="1" i="0" u="none" strike="noStrike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477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83884"/>
                </a:solidFill>
              </a:defRPr>
            </a:pPr>
            <a:r>
              <a:rPr lang="bg-BG" dirty="0">
                <a:solidFill>
                  <a:srgbClr val="183884"/>
                </a:solidFill>
              </a:rPr>
              <a:t>Стойност на сключените договори по оперативни програми в </a:t>
            </a:r>
            <a:r>
              <a:rPr lang="bg-BG" dirty="0" smtClean="0">
                <a:solidFill>
                  <a:srgbClr val="183884"/>
                </a:solidFill>
              </a:rPr>
              <a:t>ЮЗР</a:t>
            </a:r>
            <a:endParaRPr lang="bg-BG" dirty="0">
              <a:solidFill>
                <a:srgbClr val="183884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96861733600648E-2"/>
                  <c:y val="-3.079242084939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04499158418402E-3"/>
                  <c:y val="-4.9741602910564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13513513513514E-2"/>
                  <c:y val="-5.072463768115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96804287757716E-2"/>
                  <c:y val="-2.126504814043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1353369794947E-2"/>
                  <c:y val="-5.5284434554376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0090090090090089E-3"/>
                  <c:y val="-5.668934240362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090017635873782E-3"/>
                  <c:y val="-2.554968947400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531531531531529E-2"/>
                  <c:y val="-2.6455026455026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6600CC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'стойност по ОП'!$A$4:$A$11</c:f>
              <c:strCache>
                <c:ptCount val="8"/>
                <c:pt idx="0">
                  <c:v>ТТИ</c:v>
                </c:pt>
                <c:pt idx="1">
                  <c:v>ОС</c:v>
                </c:pt>
                <c:pt idx="2">
                  <c:v>РР</c:v>
                </c:pt>
                <c:pt idx="3">
                  <c:v>ИК</c:v>
                </c:pt>
                <c:pt idx="4">
                  <c:v>РЧР</c:v>
                </c:pt>
                <c:pt idx="5">
                  <c:v>НОИР</c:v>
                </c:pt>
                <c:pt idx="6">
                  <c:v>ДУ</c:v>
                </c:pt>
                <c:pt idx="7">
                  <c:v>Храни</c:v>
                </c:pt>
              </c:strCache>
            </c:strRef>
          </c:cat>
          <c:val>
            <c:numRef>
              <c:f>'стойност по ОП'!$B$4:$B$11</c:f>
              <c:numCache>
                <c:formatCode>#,##0</c:formatCode>
                <c:ptCount val="8"/>
                <c:pt idx="0">
                  <c:v>1925153225.1600001</c:v>
                </c:pt>
                <c:pt idx="1">
                  <c:v>104605098.77</c:v>
                </c:pt>
                <c:pt idx="2">
                  <c:v>141959073.39000002</c:v>
                </c:pt>
                <c:pt idx="3">
                  <c:v>117404897.02000001</c:v>
                </c:pt>
                <c:pt idx="4">
                  <c:v>157004471.84000006</c:v>
                </c:pt>
                <c:pt idx="5">
                  <c:v>12287139.260000002</c:v>
                </c:pt>
                <c:pt idx="6">
                  <c:v>18390726.059999999</c:v>
                </c:pt>
                <c:pt idx="7">
                  <c:v>2633165.5799999996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box"/>
        <c:axId val="43820928"/>
        <c:axId val="43822464"/>
        <c:axId val="0"/>
      </c:bar3DChart>
      <c:catAx>
        <c:axId val="43820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183884"/>
                </a:solidFill>
              </a:defRPr>
            </a:pPr>
            <a:endParaRPr lang="bg-BG"/>
          </a:p>
        </c:txPr>
        <c:crossAx val="43822464"/>
        <c:crosses val="autoZero"/>
        <c:auto val="1"/>
        <c:lblAlgn val="ctr"/>
        <c:lblOffset val="100"/>
        <c:noMultiLvlLbl val="0"/>
      </c:catAx>
      <c:valAx>
        <c:axId val="43822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 algn="ctr">
              <a:defRPr lang="en-GB" sz="1000" b="1" i="0" u="none" strike="noStrike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382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0.77204</cdr:x>
      <cdr:y>0.18248</cdr:y>
    </cdr:from>
    <cdr:to>
      <cdr:x>0.8737</cdr:x>
      <cdr:y>0.33493</cdr:y>
    </cdr:to>
    <cdr:sp macro="" textlink="">
      <cdr:nvSpPr>
        <cdr:cNvPr id="2" name="Текстово поле 1"/>
        <cdr:cNvSpPr txBox="1"/>
      </cdr:nvSpPr>
      <cdr:spPr>
        <a:xfrm xmlns:a="http://schemas.openxmlformats.org/drawingml/2006/main">
          <a:off x="6944325" y="10945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0.88448</cdr:x>
      <cdr:y>0.16862</cdr:y>
    </cdr:from>
    <cdr:to>
      <cdr:x>0.98614</cdr:x>
      <cdr:y>0.32107</cdr:y>
    </cdr:to>
    <cdr:sp macro="" textlink="">
      <cdr:nvSpPr>
        <cdr:cNvPr id="3" name="Текстово поле 2"/>
        <cdr:cNvSpPr txBox="1"/>
      </cdr:nvSpPr>
      <cdr:spPr>
        <a:xfrm xmlns:a="http://schemas.openxmlformats.org/drawingml/2006/main">
          <a:off x="7955707" y="10113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04A2-A93F-4CF7-A4D4-A7258D52928C}" type="datetimeFigureOut">
              <a:rPr lang="bg-BG" smtClean="0"/>
              <a:t>13.12.2016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2DB77-2CA6-41AA-B78D-A6E06663BC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960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DB77-2CA6-41AA-B78D-A6E06663BCC2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765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Всички данни са към 05</a:t>
            </a:r>
            <a:r>
              <a:rPr lang="bg-BG" baseline="0" dirty="0" smtClean="0"/>
              <a:t> декември</a:t>
            </a:r>
            <a:r>
              <a:rPr lang="bg-BG" dirty="0" smtClean="0"/>
              <a:t> 2016</a:t>
            </a:r>
            <a:r>
              <a:rPr lang="bg-BG" baseline="0" dirty="0" smtClean="0"/>
              <a:t> г.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DB77-2CA6-41AA-B78D-A6E06663BCC2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765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Всички данни са към 10 ноември 2016</a:t>
            </a:r>
            <a:r>
              <a:rPr lang="bg-BG" baseline="0" dirty="0" smtClean="0"/>
              <a:t> г.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DB77-2CA6-41AA-B78D-A6E06663BCC2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765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ДППИ – Държавно предприятие "Пристанищна инфраструктура"</a:t>
            </a:r>
            <a:r>
              <a:rPr lang="bg-BG" baseline="0" dirty="0" smtClean="0"/>
              <a:t>  АППД – Агенция "Проучване и поддържане на р. Дунав"</a:t>
            </a:r>
          </a:p>
          <a:p>
            <a:r>
              <a:rPr lang="bg-BG" baseline="0" dirty="0" smtClean="0"/>
              <a:t>ИТС – интелигентна транспортна система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DB77-2CA6-41AA-B78D-A6E06663BCC2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4697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3246E-9323-47CB-8D2B-FC31A438AD1F}" type="slidenum">
              <a:rPr lang="bg-BG" smtClean="0">
                <a:solidFill>
                  <a:prstClr val="black"/>
                </a:solidFill>
              </a:rPr>
              <a:pPr/>
              <a:t>17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D3D-5062-4979-8A1F-52F0068003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7D10-F065-4F9C-9FD7-593666CDC9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BD60-E322-4533-983E-B282CC757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93B4-6DC2-4EF1-817D-D7806CF38F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CA18-BC09-4E97-9041-44F6649827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D1B7-FF00-40AE-87C0-028577E27C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6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C515-AF2D-49BE-8574-51F48924EF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82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1D10-309D-487B-8AD2-6FA911D0C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8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614B-E13B-44BE-B3E5-0038C88AA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B4F-19C3-4CB1-BC9F-32796975E0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97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4AB7-BAC2-4206-87E1-DF0929C15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8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6844-9653-4228-84CF-F53DC103DB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" y="6402070"/>
            <a:ext cx="2743200" cy="3651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EC05-27C3-458B-97ED-3875248CB3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76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6366-8BEE-4AAB-97D4-959ADDDF3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6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CA34-94A1-4BE7-9E9F-26788CA70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3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1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08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64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3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90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0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5900-5040-4ED8-9265-205E508991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1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29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4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5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2500-1B38-40CA-B474-2577D27D1D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D5B-D552-4379-848D-BE08F6CD6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838D-676C-4A47-9647-6BF886D07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AD8C-C340-4BC4-9384-52EA581750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2B1E-6C0F-4765-B739-94301A93C5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242A-DD63-4028-833F-7173C3A120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C88F-6A0F-45DF-853B-3365A5EA4F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7F0F82E4-06EE-418F-884A-D77D8F6C30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39CE-5245-4CDA-BD88-9EAA3728FD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4852-D0DE-4619-B522-24FA886166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82E4-06EE-418F-884A-D77D8F6C30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funds.b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oic.blagoevgrad@gmail.com" TargetMode="External"/><Relationship Id="rId5" Type="http://schemas.openxmlformats.org/officeDocument/2006/relationships/hyperlink" Target="mailto:oic.blagoevgrad@eufunds.bg" TargetMode="External"/><Relationship Id="rId4" Type="http://schemas.openxmlformats.org/officeDocument/2006/relationships/hyperlink" Target="http://www.eufunds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4318" y="2547257"/>
            <a:ext cx="9274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 smtClean="0">
                <a:solidFill>
                  <a:srgbClr val="E7E6E6">
                    <a:lumMod val="25000"/>
                  </a:srgbClr>
                </a:solidFill>
              </a:rPr>
              <a:t>Заглавие </a:t>
            </a:r>
            <a:endParaRPr lang="en-US" sz="4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9718909" y="1307794"/>
            <a:ext cx="20154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050" b="1" i="1" dirty="0">
                <a:solidFill>
                  <a:srgbClr val="183884"/>
                </a:solidFill>
              </a:rPr>
              <a:t>ОБЛАСТЕН</a:t>
            </a:r>
            <a:r>
              <a:rPr lang="bg-BG" sz="1050" b="1" i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bg-BG" sz="1050" b="1" i="1" dirty="0">
                <a:solidFill>
                  <a:srgbClr val="183884"/>
                </a:solidFill>
              </a:rPr>
              <a:t>ИНФОРМАЦИОНЕН ЦЕНТЪР - БЛАГОЕВГРАД</a:t>
            </a:r>
            <a:endParaRPr lang="en-US" sz="1050" b="1" i="1" dirty="0">
              <a:solidFill>
                <a:srgbClr val="183884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211354" y="6172200"/>
            <a:ext cx="7240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Дейностите на Областен информационен център – Благоевград се реализират по проект BG05SFOP001-4.001-0003, финансиран от Оперативна програма «Добро управление», съфинасирана от Европейския съюз чрез Европейския социален фонд. 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  <a:hlinkClick r:id="rId3"/>
              </a:rPr>
              <a:t>www.eufunds.bg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Хоризонтално превъртане 2"/>
          <p:cNvSpPr/>
          <p:nvPr/>
        </p:nvSpPr>
        <p:spPr>
          <a:xfrm>
            <a:off x="1581766" y="1515543"/>
            <a:ext cx="10152555" cy="360937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g-BG" sz="3200" b="1" kern="0" dirty="0">
                <a:solidFill>
                  <a:srgbClr val="183884"/>
                </a:solidFill>
                <a:effectLst>
                  <a:reflection blurRad="6350" stA="55000" endA="300" endPos="45500" dir="5400000" sy="-100000" algn="bl" rotWithShape="0"/>
                </a:effectLst>
                <a:latin typeface="AGOpusHighResolution" pitchFamily="2" charset="0"/>
              </a:rPr>
              <a:t>ИЗПЪЛНЕНИЕ НА </a:t>
            </a:r>
            <a:r>
              <a:rPr lang="bg-BG" sz="3200" b="1" kern="0" dirty="0" smtClean="0">
                <a:solidFill>
                  <a:srgbClr val="183884"/>
                </a:solidFill>
                <a:effectLst>
                  <a:reflection blurRad="6350" stA="55000" endA="300" endPos="45500" dir="5400000" sy="-100000" algn="bl" rotWithShape="0"/>
                </a:effectLst>
                <a:latin typeface="AGOpusHighResolution" pitchFamily="2" charset="0"/>
              </a:rPr>
              <a:t>ОПЕРАТИВНИТЕ ПРОГРАМИ, </a:t>
            </a:r>
          </a:p>
          <a:p>
            <a:pPr lvl="0" algn="ctr">
              <a:lnSpc>
                <a:spcPct val="150000"/>
              </a:lnSpc>
            </a:pPr>
            <a:r>
              <a:rPr lang="bg-BG" sz="3200" b="1" kern="0" dirty="0" smtClean="0">
                <a:solidFill>
                  <a:srgbClr val="183884"/>
                </a:solidFill>
                <a:effectLst>
                  <a:reflection blurRad="6350" stA="55000" endA="300" endPos="45500" dir="5400000" sy="-100000" algn="bl" rotWithShape="0"/>
                </a:effectLst>
                <a:latin typeface="AGOpusHighResolution" pitchFamily="2" charset="0"/>
              </a:rPr>
              <a:t>ФИНАНСИРАНИ </a:t>
            </a:r>
            <a:r>
              <a:rPr lang="bg-BG" sz="3200" b="1" kern="0" dirty="0">
                <a:solidFill>
                  <a:srgbClr val="183884"/>
                </a:solidFill>
                <a:effectLst>
                  <a:reflection blurRad="6350" stA="55000" endA="300" endPos="45500" dir="5400000" sy="-100000" algn="bl" rotWithShape="0"/>
                </a:effectLst>
                <a:latin typeface="AGOpusHighResolution" pitchFamily="2" charset="0"/>
              </a:rPr>
              <a:t>ОТ ЕСИФ </a:t>
            </a:r>
            <a:endParaRPr lang="bg-BG" sz="3200" b="1" kern="0" dirty="0" smtClean="0">
              <a:solidFill>
                <a:srgbClr val="183884"/>
              </a:solidFill>
              <a:effectLst>
                <a:reflection blurRad="6350" stA="55000" endA="300" endPos="45500" dir="5400000" sy="-100000" algn="bl" rotWithShape="0"/>
              </a:effectLst>
              <a:latin typeface="AGOpusHighResolution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bg-BG" sz="3200" b="1" kern="0" dirty="0" smtClean="0">
                <a:solidFill>
                  <a:srgbClr val="183884"/>
                </a:solidFill>
                <a:effectLst>
                  <a:reflection blurRad="6350" stA="55000" endA="300" endPos="45500" dir="5400000" sy="-100000" algn="bl" rotWithShape="0"/>
                </a:effectLst>
                <a:latin typeface="AGOpusHighResolution" pitchFamily="2" charset="0"/>
              </a:rPr>
              <a:t>В </a:t>
            </a:r>
            <a:r>
              <a:rPr lang="bg-BG" sz="3200" b="1" kern="0" dirty="0">
                <a:solidFill>
                  <a:srgbClr val="183884"/>
                </a:solidFill>
                <a:effectLst>
                  <a:reflection blurRad="6350" stA="55000" endA="300" endPos="45500" dir="5400000" sy="-100000" algn="bl" rotWithShape="0"/>
                </a:effectLst>
                <a:latin typeface="AGOpusHighResolution" pitchFamily="2" charset="0"/>
              </a:rPr>
              <a:t>ЮЗР</a:t>
            </a:r>
            <a:endParaRPr lang="en-US" sz="3200" b="1" dirty="0">
              <a:solidFill>
                <a:srgbClr val="183884"/>
              </a:solidFill>
              <a:effectLst>
                <a:reflection blurRad="6350" stA="55000" endA="300" endPos="45500" dir="5400000" sy="-100000" algn="bl" rotWithShape="0"/>
              </a:effectLst>
              <a:latin typeface="AGOpusHighResolution" pitchFamily="2" charset="0"/>
            </a:endParaRPr>
          </a:p>
        </p:txBody>
      </p:sp>
      <p:sp>
        <p:nvSpPr>
          <p:cNvPr id="9" name="Правоъгълник 1"/>
          <p:cNvSpPr/>
          <p:nvPr/>
        </p:nvSpPr>
        <p:spPr>
          <a:xfrm>
            <a:off x="4008481" y="48610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i="1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Теменужка Стамболиева</a:t>
            </a:r>
          </a:p>
          <a:p>
            <a:pPr algn="ctr">
              <a:defRPr/>
            </a:pPr>
            <a:r>
              <a:rPr lang="bg-BG" i="1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ОИЦ – Благоевград</a:t>
            </a:r>
          </a:p>
          <a:p>
            <a:pPr algn="ctr">
              <a:defRPr/>
            </a:pPr>
            <a:endParaRPr lang="en-US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bg-BG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Банско -  14.12.2016г.</a:t>
            </a:r>
            <a:endParaRPr lang="bg-BG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3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6628" y="0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sz="3200" b="1" dirty="0">
                <a:solidFill>
                  <a:srgbClr val="183884"/>
                </a:solidFill>
                <a:latin typeface="AGOpusHighResolution" pitchFamily="2" charset="0"/>
              </a:rPr>
              <a:t>ОП „Транспорт и транспортна инфраструктура"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6628" y="596498"/>
            <a:ext cx="7974281" cy="7364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Индикативен график на изпълнение на големи проекти </a:t>
            </a:r>
            <a:r>
              <a:rPr lang="bg-BG" altLang="bg-BG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ЮЗР за </a:t>
            </a:r>
            <a: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altLang="bg-BG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програмен период </a:t>
            </a:r>
            <a:r>
              <a:rPr lang="en-US" altLang="bg-BG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2014-2020 </a:t>
            </a:r>
            <a:endParaRPr lang="ru-RU" altLang="bg-BG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940758"/>
              </p:ext>
            </p:extLst>
          </p:nvPr>
        </p:nvGraphicFramePr>
        <p:xfrm>
          <a:off x="484920" y="1412731"/>
          <a:ext cx="11305292" cy="5019677"/>
        </p:xfrm>
        <a:graphic>
          <a:graphicData uri="http://schemas.openxmlformats.org/drawingml/2006/table">
            <a:tbl>
              <a:tblPr/>
              <a:tblGrid>
                <a:gridCol w="879380"/>
                <a:gridCol w="4139570"/>
                <a:gridCol w="206307"/>
                <a:gridCol w="254851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  <a:gridCol w="182037"/>
              </a:tblGrid>
              <a:tr h="192920"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1" marR="9371" marT="9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1" marR="9371" marT="93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567"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1" marR="9371" marT="9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1" marR="9371" marT="93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924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1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Модернизация на жп</a:t>
                      </a:r>
                      <a:r>
                        <a:rPr lang="bg-BG" sz="16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участък 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„Елин Пелин –Ихтиман – Костенец”</a:t>
                      </a:r>
                      <a:endParaRPr lang="bg-BG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1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Рехабилитация на жп</a:t>
                      </a:r>
                      <a:r>
                        <a:rPr lang="bg-BG" sz="16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линия </a:t>
                      </a:r>
                    </a:p>
                    <a:p>
                      <a:pPr algn="l" fontAlgn="b"/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„Пловдив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Бургас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”, Фаза 2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6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2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„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Струма”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Лот  3.1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Лот  3.3  и </a:t>
                      </a:r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тунел„Ж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елезница"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bg-BG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 </a:t>
                      </a:r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„Струма”, </a:t>
                      </a:r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Лот  3.2</a:t>
                      </a:r>
                    </a:p>
                    <a:p>
                      <a:pPr algn="l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участък  „Крупник  – Кресна”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1" marR="9371" marT="93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6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3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kumimoji="0" lang="bg-BG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Разширение на Линия 3 на метрото в София: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Етап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Разширение на Линия 3 на метрото в София: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Етап І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n-US" sz="1600" b="1" dirty="0"/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71" marR="9371" marT="9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9"/>
          <p:cNvGrpSpPr/>
          <p:nvPr/>
        </p:nvGrpSpPr>
        <p:grpSpPr>
          <a:xfrm>
            <a:off x="706582" y="1017149"/>
            <a:ext cx="2563091" cy="704799"/>
            <a:chOff x="128954" y="104093"/>
            <a:chExt cx="1629508" cy="704799"/>
          </a:xfrm>
        </p:grpSpPr>
        <p:sp>
          <p:nvSpPr>
            <p:cNvPr id="6" name="Rounded Rectangle 11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5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755" y="207818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Сключени </a:t>
            </a:r>
            <a:r>
              <a:rPr lang="bg-BG" b="1" dirty="0">
                <a:solidFill>
                  <a:srgbClr val="183884"/>
                </a:solidFill>
                <a:latin typeface="AGOpusHighResolution" pitchFamily="2" charset="0"/>
              </a:rPr>
              <a:t>договори по </a:t>
            </a: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ОП „Околна среда"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32373"/>
              </p:ext>
            </p:extLst>
          </p:nvPr>
        </p:nvGraphicFramePr>
        <p:xfrm>
          <a:off x="750127" y="1114132"/>
          <a:ext cx="10640290" cy="474451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28058"/>
                <a:gridCol w="1485998"/>
                <a:gridCol w="3855522"/>
                <a:gridCol w="1876302"/>
                <a:gridCol w="1294410"/>
              </a:tblGrid>
              <a:tr h="76618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Бенефициент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 smtClean="0">
                          <a:effectLst/>
                        </a:rPr>
                        <a:t>Местонахож-дение</a:t>
                      </a:r>
                      <a:endParaRPr lang="bg-BG" sz="1800" b="1" dirty="0">
                        <a:effectLst/>
                      </a:endParaRP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Наименование на проекта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Обща стойност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РИС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46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МИНИСТЕРСТВО НА ОКОЛНАТА СРЕДА И ВОДИТЕ, Дирекция Управление на водите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Северозападен и</a:t>
                      </a:r>
                    </a:p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Югозападен</a:t>
                      </a:r>
                      <a:endParaRPr lang="bg-BG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Създаване на Система за управление на водите в басейна на река Искър (СУВ-БРИ) като първа фаза на Национална система за управление на водите в реално време (НСУВРВ)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7 000 000</a:t>
                      </a:r>
                      <a:endParaRPr lang="bg-BG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bg-BG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Министерство на регионалното развитие и благоустройството</a:t>
                      </a:r>
                    </a:p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гр.София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Подпомагане регионалното инвестиционно планиране на отрасъл ВиК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59 194 264</a:t>
                      </a:r>
                      <a:endParaRPr lang="bg-BG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6 325 020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ОБЩИНА БАНСКО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гр.Банско</a:t>
                      </a:r>
                    </a:p>
                    <a:p>
                      <a:pPr algn="l" fontAlgn="b"/>
                      <a:endParaRPr lang="bg-BG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Втора фаза на проект "Рехабилитация на водоснабдителната и канализационната мрежа на гр. Банско с изграждане на ПСОВ"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33 170 035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6 036 991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bg-BG" sz="1400" b="0" i="0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СТОЛИЧНА</a:t>
                      </a:r>
                    </a:p>
                    <a:p>
                      <a:pPr algn="l" fontAlgn="b"/>
                      <a:endParaRPr lang="bg-BG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гр.София</a:t>
                      </a:r>
                    </a:p>
                    <a:p>
                      <a:pPr algn="l" fontAlgn="b"/>
                      <a:endParaRPr lang="bg-BG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Подготовка на регионално прединвестиционно проучване за водоснабдяване и канализация за територията на Столична община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5 240 800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  <a:p>
                      <a:pPr algn="r" fontAlgn="b"/>
                      <a:endParaRPr lang="bg-BG" sz="14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72">
                <a:tc gridSpan="3"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ОБЩО:</a:t>
                      </a:r>
                      <a:endParaRPr lang="bg-BG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104 605 099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12 362 010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5"/>
          <p:cNvGrpSpPr/>
          <p:nvPr/>
        </p:nvGrpSpPr>
        <p:grpSpPr>
          <a:xfrm>
            <a:off x="82062" y="68924"/>
            <a:ext cx="1629508" cy="704799"/>
            <a:chOff x="128954" y="104093"/>
            <a:chExt cx="1629508" cy="704799"/>
          </a:xfrm>
        </p:grpSpPr>
        <p:sp>
          <p:nvSpPr>
            <p:cNvPr id="10" name="Rounded Rectangle 6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2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755" y="207818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ИГРП 2016/2017   ОП „Околна среда"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25124"/>
              </p:ext>
            </p:extLst>
          </p:nvPr>
        </p:nvGraphicFramePr>
        <p:xfrm>
          <a:off x="263236" y="1041975"/>
          <a:ext cx="11762509" cy="461299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70217"/>
                <a:gridCol w="1510147"/>
                <a:gridCol w="1579416"/>
                <a:gridCol w="1241185"/>
                <a:gridCol w="823143"/>
                <a:gridCol w="928254"/>
                <a:gridCol w="1510147"/>
              </a:tblGrid>
              <a:tr h="4191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1800" b="1" dirty="0" smtClean="0">
                          <a:effectLst/>
                        </a:rPr>
                        <a:t>Процедура</a:t>
                      </a:r>
                      <a:endParaRPr lang="bg-BG" sz="1800" b="1" dirty="0">
                        <a:effectLst/>
                      </a:endParaRP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Начин на провеждане на процедурата съгласно чл. 2 от ПМС № 162 от</a:t>
                      </a:r>
                      <a:b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Допустими кандидати</a:t>
                      </a:r>
                      <a:endParaRPr lang="bg-BG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Общ размер на БФП  по </a:t>
                      </a: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процедурата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в лв.)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Размер </a:t>
                      </a: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на БФП за проект (в лв</a:t>
                      </a: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Дата на обявяване на процедурата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минимален </a:t>
                      </a:r>
                      <a:endParaRPr lang="bg-BG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максимален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9607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Приоритетна ос 1 „Води“</a:t>
                      </a:r>
                      <a:endParaRPr lang="ru-RU" sz="1400" b="1" i="1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54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Регионален</a:t>
                      </a:r>
                      <a:r>
                        <a:rPr lang="en-US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инвестиционен</a:t>
                      </a:r>
                      <a:r>
                        <a:rPr lang="en-US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ВиК проект за</a:t>
                      </a:r>
                      <a:r>
                        <a:rPr lang="en-US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обособената</a:t>
                      </a:r>
                      <a:r>
                        <a:rPr lang="en-US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територия на „ВиК” ЕООД</a:t>
                      </a:r>
                      <a:r>
                        <a:rPr lang="en-US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Смолян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директно предоставяне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„Водоснабдяване и канализация“ ЕООД - Смолян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70 000 000</a:t>
                      </a:r>
                      <a:endParaRPr lang="ru-RU" sz="11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НП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съгласно АРП на проекта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Четвърто тримесечие на 2016 г.</a:t>
                      </a:r>
                      <a:endParaRPr lang="bg-BG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Изграждане на ВиК инфраструктура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директно предоставяне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ВиК оператори и Столична община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1 550 000 000</a:t>
                      </a:r>
                      <a:endParaRPr lang="ru-RU" sz="11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НП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съгласно АРП на проекта</a:t>
                      </a:r>
                    </a:p>
                    <a:p>
                      <a:pPr algn="r" fontAlgn="b"/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Трето/</a:t>
                      </a:r>
                    </a:p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Четвърто тримесечие на 2017 г.</a:t>
                      </a:r>
                      <a:endParaRPr lang="bg-BG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8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Приоритетна ос 2 „Отпадъци“</a:t>
                      </a:r>
                      <a:endParaRPr lang="ru-RU" sz="1400" b="1" i="1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81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Проектиране и изграждане на анаеробни инсталации за разделно събрани биоразградими отпадъци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директно предоставяне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Общини от 5 (или комбинация с 6-то) РСУО, определени въз основа на предварително проучване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122 043 792</a:t>
                      </a:r>
                      <a:endParaRPr lang="ru-RU" sz="11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НП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+mn-lt"/>
                        </a:rPr>
                        <a:t>въз основа на АРП на проекта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Трето/</a:t>
                      </a:r>
                    </a:p>
                    <a:p>
                      <a:pPr algn="r"/>
                      <a:r>
                        <a:rPr lang="ru-RU" sz="1100" dirty="0" smtClean="0"/>
                        <a:t>четвърто тримесечие</a:t>
                      </a:r>
                    </a:p>
                    <a:p>
                      <a:pPr algn="r"/>
                      <a:r>
                        <a:rPr lang="ru-RU" sz="1100" dirty="0" smtClean="0"/>
                        <a:t>на 2016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Проектиране и изграждане на инсталация за комбинирано производство на енергия в София с оползотворяване на RDF – трета фаза на интегрирана система от съоръжения за третиране на битовите отпадъци на Столична община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директно предоставяне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Столична община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партньорство с „Топлофикация София“ ЕАД</a:t>
                      </a:r>
                      <a:endParaRPr lang="bg-BG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/>
                        <a:t>въз основа на АРП на проекта</a:t>
                      </a:r>
                      <a:endParaRPr lang="bg-BG" sz="1100" b="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НП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+mn-lt"/>
                        </a:rPr>
                        <a:t>въз основа на АРП на проекта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Четвърто тримесечие</a:t>
                      </a:r>
                    </a:p>
                    <a:p>
                      <a:pPr algn="r"/>
                      <a:r>
                        <a:rPr lang="ru-RU" sz="1100" dirty="0" smtClean="0"/>
                        <a:t>на 2016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Изпълнение на демонстрационни/пилотни проекти в областта на управлението на отпадъците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подбор на проекти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latin typeface="+mn-lt"/>
                        </a:rPr>
                        <a:t>ЮЛСЦ,</a:t>
                      </a:r>
                    </a:p>
                    <a:p>
                      <a:pPr algn="ctr"/>
                      <a:r>
                        <a:rPr lang="bg-BG" sz="1100" dirty="0" smtClean="0">
                          <a:latin typeface="+mn-lt"/>
                        </a:rPr>
                        <a:t>ЮЛНЦ, Общини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9 779 150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НП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+mn-lt"/>
                        </a:rPr>
                        <a:t>De minimis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Трето/</a:t>
                      </a:r>
                    </a:p>
                    <a:p>
                      <a:pPr algn="r"/>
                      <a:r>
                        <a:rPr lang="ru-RU" sz="1100" dirty="0" smtClean="0"/>
                        <a:t>четвърто тримесечие на 2017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755" y="207818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ИГРП 2016/2017   ОП „Околна среда"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08554"/>
              </p:ext>
            </p:extLst>
          </p:nvPr>
        </p:nvGraphicFramePr>
        <p:xfrm>
          <a:off x="263236" y="792593"/>
          <a:ext cx="11773360" cy="518809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70217"/>
                <a:gridCol w="1510147"/>
                <a:gridCol w="1579416"/>
                <a:gridCol w="1241185"/>
                <a:gridCol w="823143"/>
                <a:gridCol w="1022234"/>
                <a:gridCol w="1427018"/>
              </a:tblGrid>
              <a:tr h="4191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1800" b="1" dirty="0" smtClean="0">
                          <a:effectLst/>
                        </a:rPr>
                        <a:t>Процедура</a:t>
                      </a:r>
                      <a:endParaRPr lang="bg-BG" sz="1800" b="1" dirty="0">
                        <a:effectLst/>
                      </a:endParaRP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Начин на провеждане на процедурата съгласно чл. 2 от ПМС № 162 от</a:t>
                      </a:r>
                      <a:b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Допустими кандидати</a:t>
                      </a:r>
                      <a:endParaRPr lang="bg-BG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Общ размер на БФП  по </a:t>
                      </a: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процедурата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в лв.)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Размер </a:t>
                      </a: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на БФП за проект (в лв</a:t>
                      </a: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Дата на обявяване на процедурата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минимален </a:t>
                      </a:r>
                      <a:endParaRPr lang="bg-BG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максимален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501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Приоритетна ос 3 „Натура 2000 и биоразнообразие“</a:t>
                      </a:r>
                      <a:endParaRPr lang="bg-BG" sz="1400" b="1" i="1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052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Подобряване на природозащитното състояние на видове в мрежата Натура 2000 чрез подхода ВОМР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подбор на проекти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ЮЛНЦ, общини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3 147 042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НП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dirty="0" smtClean="0">
                          <a:latin typeface="+mn-lt"/>
                        </a:rPr>
                        <a:t>60 евро/хектар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Насоките се обявяват от МИГ/МИРГ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Подобряване на природозащитното състояние на видове и местообитания в мрежата Натура 2000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подбор на проекти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Структури на МОСВ и МЗХ, ЮЛНЦ, общини, научни институти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54 000 000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НП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В зависимост от мерките, посочени в проектите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Четвърто тримесечие на 2016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4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Приоритетна ос 4 „Превенция и управление на риска от наводнения и свлачища“</a:t>
                      </a:r>
                      <a:endParaRPr lang="bg-BG" sz="1400" b="1" i="1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bg-BG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4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Мерки за въвеждане на решения за превенция и управление на риска от наводнения, в т. ч. екосистемно базирани решения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подбор на проекти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Общини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20 000 000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НП</a:t>
                      </a: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В зависимост от мерките, посочени в проектите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Четвърто тримесечие</a:t>
                      </a:r>
                    </a:p>
                    <a:p>
                      <a:pPr algn="r"/>
                      <a:r>
                        <a:rPr lang="ru-RU" sz="1100" dirty="0" smtClean="0"/>
                        <a:t>на 2016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Превенция и противодействие на свлачищните процеси за ограничаване на риска от тях (вкл. по републиканска пътна мрежа)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директно предоставяне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Структури на/Звена в структурата на МРРБ;</a:t>
                      </a:r>
                    </a:p>
                    <a:p>
                      <a:pPr algn="ctr"/>
                      <a:r>
                        <a:rPr lang="ru-RU" sz="1100" dirty="0" smtClean="0"/>
                        <a:t>Общини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65 519 199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НП</a:t>
                      </a: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65 519 199</a:t>
                      </a: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Четвърто тримесечие на 2016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Екосистемно-базирани решения за превенция и управление на риска от наводнения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подбор на проекти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Общини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7 000 000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НП</a:t>
                      </a: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Съгласно АРП на проектите</a:t>
                      </a: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Трето тримесечие</a:t>
                      </a:r>
                    </a:p>
                    <a:p>
                      <a:pPr algn="r"/>
                      <a:r>
                        <a:rPr lang="ru-RU" sz="1100" dirty="0" smtClean="0"/>
                        <a:t>на 2017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Приоритетна ос 5 „Подобряване качеството на атмосферния въздух“</a:t>
                      </a:r>
                    </a:p>
                    <a:p>
                      <a:pPr algn="l" fontAlgn="b"/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4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Мерки за подобряване качеството на атмосферния въздух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подбор на проекти/</a:t>
                      </a:r>
                    </a:p>
                    <a:p>
                      <a:pPr algn="ctr"/>
                      <a:r>
                        <a:rPr lang="ru-RU" sz="1100" dirty="0" smtClean="0"/>
                        <a:t>директно предоставяне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Общини с нарушено качество на атмосфер-ния въздух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111 348 825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НП</a:t>
                      </a: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Съгласно АРП на проектите</a:t>
                      </a: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Второ тримесечие</a:t>
                      </a:r>
                    </a:p>
                    <a:p>
                      <a:pPr algn="r"/>
                      <a:r>
                        <a:rPr lang="ru-RU" sz="1100" dirty="0" smtClean="0"/>
                        <a:t>на 2017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4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755" y="207818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Сключени </a:t>
            </a:r>
            <a:r>
              <a:rPr lang="bg-BG" b="1" dirty="0">
                <a:solidFill>
                  <a:srgbClr val="183884"/>
                </a:solidFill>
                <a:latin typeface="AGOpusHighResolution" pitchFamily="2" charset="0"/>
              </a:rPr>
              <a:t>договори по </a:t>
            </a: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ОП „Добро управление"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88493"/>
              </p:ext>
            </p:extLst>
          </p:nvPr>
        </p:nvGraphicFramePr>
        <p:xfrm>
          <a:off x="736272" y="906314"/>
          <a:ext cx="10640290" cy="553846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28058"/>
                <a:gridCol w="1485998"/>
                <a:gridCol w="3855522"/>
                <a:gridCol w="1876302"/>
                <a:gridCol w="1294410"/>
              </a:tblGrid>
              <a:tr h="76618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Бенефициент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 smtClean="0">
                          <a:effectLst/>
                        </a:rPr>
                        <a:t>Местонахож-дение</a:t>
                      </a:r>
                      <a:endParaRPr lang="bg-BG" sz="1800" b="1" dirty="0">
                        <a:effectLst/>
                      </a:endParaRP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Наименование на проекта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Обща стойност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РИС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46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Агенция </a:t>
                      </a:r>
                      <a:r>
                        <a:rPr lang="ru-RU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по обществени поръчки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гр.София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Финансиране на част от възнагражденията на служители на Агенция по обществени поръчки, във връзка с изпълнение на дейности по ЕСИФ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1 368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574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243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160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АГЕНЦИЯ "МИТНИЦИ"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„Надграждане на основните системи на Агенция „Митници“ за предоставяне на данни и услуги към външни системи - БИМИС 2020 (фаза 1)“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12 261 266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Администрация на Министерския съвет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Администрацията и гражданско общество – партньорство в управлението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824 120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Администрация на Министерския съвет (ДИРЕКЦИЯ "ДОБРО УПРАВЛЕНИЕ")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Оценки и анализи по ОПДУ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2 895 000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Администрация на Министерския съвет (ЦЕНТРАЛНО КООРДИНАЦИОННО ЗВЕНО)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</a:p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Територията на ЕС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Повишаване на ефективността и ефикасността на Централното координационно звено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11 480 000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1 060 327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ВИСШ СЪДЕБЕН СЪВЕТ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</a:p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Територията на ЕС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Създаване на модел за оптимизация на съдебната карта на българските съдилища и прокуратури и разработване на Единна информационна система на съдилищата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6 008 800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ВИСШ СЪДЕБЕН СЪВЕТ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</a:p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Територията на ЕС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Подобряване на процедурите по атестация и дисциплинарната практика в съдебната система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868 859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Дирекция „Защита на финансовите интереси на Европейския съюз“ (АФКОС) на Министерството на вътрешните работи (МВР) – Дирекция АФКОС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</a:p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Територията на ЕС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"Обезпечаване и подпомагане дейността на дирекция АФКОС при работата ѝ по ЕСИФ"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873 733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5"/>
          <p:cNvGrpSpPr/>
          <p:nvPr/>
        </p:nvGrpSpPr>
        <p:grpSpPr>
          <a:xfrm>
            <a:off x="82062" y="68924"/>
            <a:ext cx="1629508" cy="704799"/>
            <a:chOff x="128954" y="104093"/>
            <a:chExt cx="1629508" cy="704799"/>
          </a:xfrm>
        </p:grpSpPr>
        <p:sp>
          <p:nvSpPr>
            <p:cNvPr id="10" name="Rounded Rectangle 6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7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755" y="207818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Сключени </a:t>
            </a:r>
            <a:r>
              <a:rPr lang="bg-BG" b="1" dirty="0">
                <a:solidFill>
                  <a:srgbClr val="183884"/>
                </a:solidFill>
                <a:latin typeface="AGOpusHighResolution" pitchFamily="2" charset="0"/>
              </a:rPr>
              <a:t>договори по </a:t>
            </a: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ОП „Добро управление"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4131"/>
              </p:ext>
            </p:extLst>
          </p:nvPr>
        </p:nvGraphicFramePr>
        <p:xfrm>
          <a:off x="736272" y="906314"/>
          <a:ext cx="10640290" cy="555155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28058"/>
                <a:gridCol w="1485998"/>
                <a:gridCol w="3855522"/>
                <a:gridCol w="1876302"/>
                <a:gridCol w="1294410"/>
              </a:tblGrid>
              <a:tr h="76618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Бенефициент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 smtClean="0">
                          <a:effectLst/>
                        </a:rPr>
                        <a:t>Местонахож-дение</a:t>
                      </a:r>
                      <a:endParaRPr lang="bg-BG" sz="1800" b="1" dirty="0">
                        <a:effectLst/>
                      </a:endParaRP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Наименование на проекта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Обща стойност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b="1" dirty="0">
                          <a:effectLst/>
                        </a:rPr>
                        <a:t>РИС</a:t>
                      </a: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569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Дирекция „Защита на финансовите интереси на Европейския съюз“ (АФКОС) на Министерството на вътрешните работи (МВР) – Дирекция АФКОС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гр.София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„Осигуряване на финансови средства за възстановяване на 50 % от разходи за възнаграждения и свързани с тях други разходи за сметка на работодателя/осигурителя, за отработеното време на служителите от Дирекция АФКОС по ЕСИФ"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1 048 267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Изпълнителна агенция "Електронни съобщителни мрежи и информационни системи"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България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Инвентаризация на информационно-комуникационната инфраструктура за нуждите на електронното управление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2 025 140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Изпълнителна агенция "Одит на средствата от Европейския съюз"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гр.София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Осигуряване на средства за възнаграждения на Одитния орган по Европейските структурни и инвестиционни фондове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9 200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2 298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165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46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МИНИСТЕРСКИ </a:t>
                      </a:r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СЪВЕТ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гр.София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Осигуряване на финансиране на възнаграждения за служители от Централното координационно звено, изпълняващи дейности по ЕСИФ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5 500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1 287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478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7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ОБЩИНА БЛАГОЕВГРАД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Благоевград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Функциониране на Областен информационен център в Община Благоевград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314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991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29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305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19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ОБЩИНА </a:t>
                      </a:r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КЮСТЕНДИЛ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Кюстендил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Функциониране на Областен информационен център - Кюстендил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315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24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761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9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СТОЛИЧНА </a:t>
                      </a:r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ОБЩИНА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София-Град</a:t>
                      </a:r>
                      <a:b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</a:br>
                      <a:r>
                        <a:rPr lang="bg-BG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София-Област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Осигуряване ефективното функциониране на Областен информационен център София-град и София-област за популяризиране на ЕСИФ в България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643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893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26 </a:t>
                      </a:r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663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9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ОБЩИНА ПЕРНИК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Перник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Функциониране на Областен информационен център - Перник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314 996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18 210</a:t>
                      </a:r>
                      <a:endParaRPr lang="bg-BG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5"/>
          <p:cNvGrpSpPr/>
          <p:nvPr/>
        </p:nvGrpSpPr>
        <p:grpSpPr>
          <a:xfrm>
            <a:off x="82062" y="68924"/>
            <a:ext cx="1629508" cy="704799"/>
            <a:chOff x="128954" y="104093"/>
            <a:chExt cx="1629508" cy="704799"/>
          </a:xfrm>
        </p:grpSpPr>
        <p:sp>
          <p:nvSpPr>
            <p:cNvPr id="10" name="Rounded Rectangle 6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5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7755" y="207818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ИГРП 2016/2017   ОП „Добро управление"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97606"/>
              </p:ext>
            </p:extLst>
          </p:nvPr>
        </p:nvGraphicFramePr>
        <p:xfrm>
          <a:off x="263236" y="792593"/>
          <a:ext cx="11762509" cy="584795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70217"/>
                <a:gridCol w="1634836"/>
                <a:gridCol w="1454727"/>
                <a:gridCol w="1241185"/>
                <a:gridCol w="823143"/>
                <a:gridCol w="928254"/>
                <a:gridCol w="1510147"/>
              </a:tblGrid>
              <a:tr h="4191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1800" b="1" dirty="0" smtClean="0">
                          <a:effectLst/>
                        </a:rPr>
                        <a:t>Процедура</a:t>
                      </a:r>
                      <a:endParaRPr lang="bg-BG" sz="1800" b="1" dirty="0">
                        <a:effectLst/>
                      </a:endParaRPr>
                    </a:p>
                  </a:txBody>
                  <a:tcPr marL="13413" marR="13413" marT="18779" marB="18779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Начин на провеждане на процедурата съгласно чл. 2 от ПМС № 162 от</a:t>
                      </a:r>
                      <a:b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Допустими кандидати</a:t>
                      </a:r>
                      <a:endParaRPr lang="bg-BG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Общ размер на БФП  по </a:t>
                      </a: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процедурата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в лв.)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bg-BG" sz="1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Размер </a:t>
                      </a: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на БФП за проект (в лв</a:t>
                      </a: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bg-BG" sz="1000" b="1" dirty="0">
                          <a:effectLst/>
                          <a:latin typeface="Times New Roman"/>
                          <a:ea typeface="Times New Roman"/>
                        </a:rPr>
                        <a:t>Дата на обявяване на процедурата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минимален </a:t>
                      </a:r>
                      <a:endParaRPr lang="bg-BG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Times New Roman"/>
                          <a:ea typeface="Times New Roman"/>
                        </a:rPr>
                        <a:t>максимален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9607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Приоритетна ос 1 „Административно обслужване и е-управление“</a:t>
                      </a:r>
                      <a:endParaRPr lang="ru-RU" sz="1400" b="1" i="1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54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Подобряване на ефективността, ефикасността и прозрачността на системата за обществените поръчки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директно предоставяне 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Агенция по обществени поръчки (АОП)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8 100 000</a:t>
                      </a:r>
                      <a:endParaRPr lang="ru-RU" sz="11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100 000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8 100 000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септември 2016 г.</a:t>
                      </a:r>
                      <a:endParaRPr lang="bg-BG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8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Приоритетна ос 2 „Ефективно и професионално управление в партньорство с гражданското общество и бизнеса“</a:t>
                      </a:r>
                      <a:endParaRPr lang="ru-RU" sz="1400" b="1" i="1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81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Подобряване на системата за обратна връзка от потребителите на административни услуги и повишаване </a:t>
                      </a: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качеството на</a:t>
                      </a:r>
                      <a:r>
                        <a:rPr lang="bg-BG" sz="1100" baseline="0" dirty="0" smtClean="0">
                          <a:effectLst/>
                          <a:latin typeface="+mn-lt"/>
                          <a:ea typeface="Times New Roman"/>
                        </a:rPr>
                        <a:t> а</a:t>
                      </a:r>
                      <a:r>
                        <a:rPr lang="bg-BG" sz="1100" dirty="0" smtClean="0">
                          <a:effectLst/>
                          <a:latin typeface="+mn-lt"/>
                          <a:ea typeface="Times New Roman"/>
                        </a:rPr>
                        <a:t>дминистративното обслужване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директно предоставяне </a:t>
                      </a:r>
                    </a:p>
                    <a:p>
                      <a:pPr algn="ctr" fontAlgn="b"/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АМС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590 000</a:t>
                      </a:r>
                      <a:endParaRPr lang="ru-RU" sz="11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100 000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dirty="0" smtClean="0">
                          <a:latin typeface="+mn-lt"/>
                        </a:rPr>
                        <a:t>590 000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Второ тримесечие на 2017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Създаване на нови технологични, обучителни и организационни средства за подпомагане дейността на инспекторатите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директно предоставяне </a:t>
                      </a:r>
                    </a:p>
                    <a:p>
                      <a:pPr algn="ctr"/>
                      <a:endParaRPr lang="bg-BG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latin typeface="+mn-lt"/>
                        </a:rPr>
                        <a:t>Главен инспекторат в АМС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550 000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100 000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dirty="0" smtClean="0">
                          <a:latin typeface="+mn-lt"/>
                        </a:rPr>
                        <a:t>550 000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Четвърто тримесечие на 2017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Повишаване на гражданското участие в процесите на формулиране, изпълнение и мониторинг на политики и законодателство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подбор на проектни предложения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НПО, СИП и/или мрежи/коалиции/платформи на НПО/СИП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20 000 000</a:t>
                      </a:r>
                      <a:endParaRPr lang="bg-BG" sz="11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10 000 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+mn-lt"/>
                        </a:rPr>
                        <a:t>предстои да се уточни</a:t>
                      </a:r>
                    </a:p>
                    <a:p>
                      <a:pPr algn="r"/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Четвърто тримесечие на 2017 г.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Приоритетна ос 3 „Прозрачна и ефективна съдебна система“</a:t>
                      </a:r>
                      <a:endParaRPr lang="bg-BG" sz="1400" b="1" i="1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Граждански контрол върху реформата в съдебната система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подбор на проектни предложения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1.ЮЛНЦ за общественополезна дейност, вписани в ЦРЮЛНЦ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</a:rPr>
                        <a:t>при МП;</a:t>
                      </a:r>
                      <a:r>
                        <a:rPr lang="ru-RU" sz="1100" baseline="0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+mn-lt"/>
                        </a:rPr>
                        <a:t>2. Професионални организации, регистрирани по ЗЮЛНЦ или ЗСВ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5 000 000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30 000 </a:t>
                      </a:r>
                      <a:endParaRPr lang="ru-RU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dirty="0" smtClean="0">
                          <a:latin typeface="+mn-lt"/>
                        </a:rPr>
                        <a:t>100 000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dirty="0" smtClean="0"/>
                        <a:t>Четвърто тримесечие</a:t>
                      </a:r>
                    </a:p>
                    <a:p>
                      <a:pPr algn="r"/>
                      <a:r>
                        <a:rPr lang="bg-BG" sz="1100" dirty="0" smtClean="0"/>
                        <a:t>2016</a:t>
                      </a:r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4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Приоритетна ос 4 „Техническа помощ за управлението на ЕСИФ”</a:t>
                      </a:r>
                      <a:endParaRPr lang="bg-BG" sz="1400" b="1" i="1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bg-BG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Укрепване капацитета на НСОРБ за подкрепа на разработването и изпълнението на проекти, финансирани от ЕСИФ</a:t>
                      </a:r>
                      <a:endParaRPr lang="bg-BG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g-BG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директно предоставяне</a:t>
                      </a:r>
                      <a:endParaRPr lang="bg-BG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>
                          <a:latin typeface="+mn-lt"/>
                        </a:rPr>
                        <a:t>НСОРБ</a:t>
                      </a:r>
                      <a:endParaRPr lang="bg-BG" sz="1100" dirty="0"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b="1" dirty="0" smtClean="0"/>
                        <a:t>7 000 000</a:t>
                      </a:r>
                      <a:endParaRPr lang="bg-BG" sz="1100" b="1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n-lt"/>
                          <a:ea typeface="Times New Roman"/>
                        </a:rPr>
                        <a:t>200 000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+mn-lt"/>
                          <a:ea typeface="Times New Roman"/>
                        </a:rPr>
                        <a:t>7 000 000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100" dirty="0" smtClean="0"/>
                        <a:t>Четвърто тримесечие</a:t>
                      </a:r>
                    </a:p>
                    <a:p>
                      <a:pPr algn="r"/>
                      <a:r>
                        <a:rPr lang="bg-BG" sz="1100" dirty="0" smtClean="0"/>
                        <a:t>2016</a:t>
                      </a:r>
                    </a:p>
                    <a:p>
                      <a:pPr algn="r"/>
                      <a:endParaRPr lang="bg-BG" sz="11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3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7379" y="5906278"/>
            <a:ext cx="7240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Дейностите на Областен информационен център – Благоевград се реализират по проект BG05SFOP001-4.001-0003, финансиран от Оперативна програма «Добро управление», съфинасирана от Европейския съюз чрез Европейския социален фонд. 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  <a:hlinkClick r:id="rId4"/>
              </a:rPr>
              <a:t>www.eufunds.bg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69314" y="2597543"/>
            <a:ext cx="834434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bg-BG" sz="2200" dirty="0" smtClean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g-BG" altLang="bg-BG" sz="18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bg-BG" altLang="bg-BG" sz="10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bg-BG" sz="1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bg-BG" sz="1200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bg-BG" altLang="bg-BG" sz="1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g-BG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2700, Благоевград; пл. “Георги Измирлиев – Македончето” № 5</a:t>
            </a:r>
            <a:r>
              <a:rPr lang="en-US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endParaRPr lang="bg-BG" altLang="bg-BG" sz="1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bg-BG" sz="1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bg-BG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bg-BG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Областен информационен център – Благоевград</a:t>
            </a:r>
            <a:endParaRPr lang="en-US" altLang="bg-BG" sz="1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bg-BG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e-mail: </a:t>
            </a:r>
            <a:r>
              <a:rPr lang="en-US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5"/>
              </a:rPr>
              <a:t>oic.blagoevgrad@eufunds.bg</a:t>
            </a:r>
            <a:endParaRPr lang="bg-BG" altLang="bg-BG" sz="1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6"/>
              </a:rPr>
              <a:t>oic.blagoevgrad@gmail.com</a:t>
            </a:r>
            <a:endParaRPr lang="en-US" altLang="bg-BG" sz="1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bg-BG" sz="1200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bg-BG" altLang="bg-BG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Телефони за контакт: </a:t>
            </a:r>
            <a:r>
              <a:rPr lang="bg-BG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0893/405768, 0893/33 </a:t>
            </a:r>
            <a:r>
              <a:rPr lang="bg-BG" altLang="bg-BG" sz="1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67 27, 0893/33 67 </a:t>
            </a:r>
            <a:r>
              <a:rPr lang="bg-BG" altLang="bg-BG" sz="1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28</a:t>
            </a:r>
            <a:endParaRPr lang="bg-BG" altLang="bg-BG" sz="1200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bg-BG" sz="10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2624229" y="390607"/>
            <a:ext cx="67437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g-BG" altLang="bg-BG" sz="32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Областен информационен </a:t>
            </a:r>
            <a:r>
              <a:rPr lang="bg-BG" altLang="bg-BG" sz="3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център</a:t>
            </a:r>
          </a:p>
          <a:p>
            <a:pPr algn="ctr">
              <a:spcBef>
                <a:spcPct val="0"/>
              </a:spcBef>
              <a:defRPr/>
            </a:pPr>
            <a:r>
              <a:rPr lang="bg-BG" altLang="bg-BG" sz="32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Благоевград</a:t>
            </a:r>
            <a:endParaRPr lang="en-US" altLang="bg-BG" sz="3200" dirty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05318" y="1873007"/>
            <a:ext cx="7272338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bg-BG" sz="32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bg-BG" sz="2800" dirty="0" smtClean="0">
              <a:solidFill>
                <a:srgbClr val="18388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bg-BG" sz="2800" dirty="0" smtClean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БЛАГОДАРЯ </a:t>
            </a:r>
            <a:r>
              <a:rPr lang="bg-BG" sz="2800" dirty="0">
                <a:solidFill>
                  <a:srgbClr val="18388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ВНИМАНИЕТО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8"/>
          <a:stretch/>
        </p:blipFill>
        <p:spPr>
          <a:xfrm>
            <a:off x="4491037" y="4244379"/>
            <a:ext cx="252413" cy="2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69"/>
    </mc:Choice>
    <mc:Fallback xmlns="">
      <p:transition spd="slow" advTm="397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902536304"/>
              </p:ext>
            </p:extLst>
          </p:nvPr>
        </p:nvGraphicFramePr>
        <p:xfrm>
          <a:off x="1287470" y="447902"/>
          <a:ext cx="10806545" cy="584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Текстово поле 3"/>
          <p:cNvSpPr txBox="1"/>
          <p:nvPr/>
        </p:nvSpPr>
        <p:spPr>
          <a:xfrm>
            <a:off x="4010266" y="78570"/>
            <a:ext cx="536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pPr>
            <a:r>
              <a:rPr lang="bg-BG" b="1" dirty="0">
                <a:solidFill>
                  <a:srgbClr val="183884"/>
                </a:solidFill>
              </a:rPr>
              <a:t>Изпълнение на Оперативните програми в страната </a:t>
            </a:r>
          </a:p>
        </p:txBody>
      </p:sp>
      <p:sp>
        <p:nvSpPr>
          <p:cNvPr id="5" name="Текстово поле 1"/>
          <p:cNvSpPr txBox="1"/>
          <p:nvPr/>
        </p:nvSpPr>
        <p:spPr>
          <a:xfrm>
            <a:off x="9732817" y="6500425"/>
            <a:ext cx="2092039" cy="2302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Източник ИСУН към 10.12.2016</a:t>
            </a:r>
          </a:p>
        </p:txBody>
      </p:sp>
    </p:spTree>
    <p:extLst>
      <p:ext uri="{BB962C8B-B14F-4D97-AF65-F5344CB8AC3E}">
        <p14:creationId xmlns:p14="http://schemas.microsoft.com/office/powerpoint/2010/main" val="20012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763817"/>
              </p:ext>
            </p:extLst>
          </p:nvPr>
        </p:nvGraphicFramePr>
        <p:xfrm>
          <a:off x="614361" y="200025"/>
          <a:ext cx="6080415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авоъгълник 1"/>
          <p:cNvSpPr/>
          <p:nvPr/>
        </p:nvSpPr>
        <p:spPr>
          <a:xfrm>
            <a:off x="7204364" y="186581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600" b="1" dirty="0">
                <a:solidFill>
                  <a:srgbClr val="183884"/>
                </a:solidFill>
              </a:rPr>
              <a:t>Общ брой: 	</a:t>
            </a:r>
            <a:r>
              <a:rPr lang="bg-BG" sz="1600" b="1" dirty="0" smtClean="0">
                <a:solidFill>
                  <a:srgbClr val="183884"/>
                </a:solidFill>
              </a:rPr>
              <a:t>2 </a:t>
            </a:r>
            <a:r>
              <a:rPr lang="bg-BG" sz="1600" b="1" dirty="0">
                <a:solidFill>
                  <a:srgbClr val="183884"/>
                </a:solidFill>
              </a:rPr>
              <a:t>436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600" b="1" dirty="0">
                <a:solidFill>
                  <a:srgbClr val="183884"/>
                </a:solidFill>
              </a:rPr>
              <a:t>Обща стойност:	4 192 234 </a:t>
            </a:r>
            <a:r>
              <a:rPr lang="bg-BG" sz="1600" b="1" dirty="0" smtClean="0">
                <a:solidFill>
                  <a:srgbClr val="183884"/>
                </a:solidFill>
              </a:rPr>
              <a:t>661 лв.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600" b="1" dirty="0">
                <a:solidFill>
                  <a:srgbClr val="183884"/>
                </a:solidFill>
              </a:rPr>
              <a:t>	</a:t>
            </a:r>
            <a:r>
              <a:rPr lang="bg-BG" sz="1600" b="1" dirty="0" smtClean="0">
                <a:solidFill>
                  <a:srgbClr val="183884"/>
                </a:solidFill>
              </a:rPr>
              <a:t>	(</a:t>
            </a:r>
            <a:r>
              <a:rPr lang="bg-BG" sz="1600" b="1" dirty="0">
                <a:solidFill>
                  <a:srgbClr val="183884"/>
                </a:solidFill>
              </a:rPr>
              <a:t>23,6</a:t>
            </a:r>
            <a:r>
              <a:rPr lang="bg-BG" sz="1600" b="1" dirty="0" smtClean="0">
                <a:solidFill>
                  <a:srgbClr val="183884"/>
                </a:solidFill>
              </a:rPr>
              <a:t>% </a:t>
            </a:r>
            <a:r>
              <a:rPr lang="bg-BG" sz="1000" b="1" dirty="0">
                <a:solidFill>
                  <a:srgbClr val="183884"/>
                </a:solidFill>
              </a:rPr>
              <a:t>договорени от общо  17 712 564 523 лв.</a:t>
            </a: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2061894715"/>
              </p:ext>
            </p:extLst>
          </p:nvPr>
        </p:nvGraphicFramePr>
        <p:xfrm>
          <a:off x="6173420" y="1286933"/>
          <a:ext cx="60185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21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775960"/>
            <a:ext cx="33464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4589"/>
              </p:ext>
            </p:extLst>
          </p:nvPr>
        </p:nvGraphicFramePr>
        <p:xfrm>
          <a:off x="1468582" y="914400"/>
          <a:ext cx="10224654" cy="5292435"/>
        </p:xfrm>
        <a:graphic>
          <a:graphicData uri="http://schemas.openxmlformats.org/drawingml/2006/table">
            <a:tbl>
              <a:tblPr/>
              <a:tblGrid>
                <a:gridCol w="3337090"/>
                <a:gridCol w="1651200"/>
                <a:gridCol w="1913018"/>
                <a:gridCol w="1661673"/>
                <a:gridCol w="1661673"/>
              </a:tblGrid>
              <a:tr h="1457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Район за планиране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Брой проекти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Обща стойност        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/в лева/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БФП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/в лева/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РИС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/в лева/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Югозападен район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2 473 081 691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2 055 516 001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273 514 455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София град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327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1 496 758 903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1 114 424 839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272 796 807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София област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81 054 811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70 191 204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64 284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Перник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23 378 384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16 155 778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23 520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Кюстендил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38 701 308       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33 088 402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228 297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Благоевград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832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773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821 655 778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401 547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080658" y="132783"/>
            <a:ext cx="2563091" cy="704799"/>
            <a:chOff x="128954" y="104093"/>
            <a:chExt cx="1629508" cy="704799"/>
          </a:xfrm>
        </p:grpSpPr>
        <p:sp>
          <p:nvSpPr>
            <p:cNvPr id="7" name="Rounded Rectangle 6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4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28909" y="68924"/>
            <a:ext cx="2563091" cy="704799"/>
            <a:chOff x="128954" y="104093"/>
            <a:chExt cx="1629508" cy="704799"/>
          </a:xfrm>
        </p:grpSpPr>
        <p:sp>
          <p:nvSpPr>
            <p:cNvPr id="7" name="Rounded Rectangle 6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  <p:graphicFrame>
        <p:nvGraphicFramePr>
          <p:cNvPr id="8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87208"/>
              </p:ext>
            </p:extLst>
          </p:nvPr>
        </p:nvGraphicFramePr>
        <p:xfrm>
          <a:off x="775855" y="3158836"/>
          <a:ext cx="5846618" cy="329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197003"/>
              </p:ext>
            </p:extLst>
          </p:nvPr>
        </p:nvGraphicFramePr>
        <p:xfrm>
          <a:off x="3574473" y="145005"/>
          <a:ext cx="5251939" cy="293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151526"/>
              </p:ext>
            </p:extLst>
          </p:nvPr>
        </p:nvGraphicFramePr>
        <p:xfrm>
          <a:off x="6438078" y="3089564"/>
          <a:ext cx="5753922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0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7044" y="3393415"/>
            <a:ext cx="2567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pPr>
            <a:r>
              <a:rPr lang="bg-BG" dirty="0">
                <a:solidFill>
                  <a:srgbClr val="183884"/>
                </a:solidFill>
              </a:rPr>
              <a:t>Обща стойност в </a:t>
            </a:r>
            <a:r>
              <a:rPr lang="en-US" dirty="0">
                <a:solidFill>
                  <a:srgbClr val="183884"/>
                </a:solidFill>
              </a:rPr>
              <a:t>BGN</a:t>
            </a:r>
            <a:endParaRPr lang="bg-BG" dirty="0">
              <a:solidFill>
                <a:srgbClr val="183884"/>
              </a:solidFill>
            </a:endParaRPr>
          </a:p>
        </p:txBody>
      </p:sp>
      <p:graphicFrame>
        <p:nvGraphicFramePr>
          <p:cNvPr id="8" name="Ди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876154"/>
              </p:ext>
            </p:extLst>
          </p:nvPr>
        </p:nvGraphicFramePr>
        <p:xfrm>
          <a:off x="1648692" y="1066799"/>
          <a:ext cx="10044544" cy="550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203903" y="305323"/>
            <a:ext cx="2563091" cy="704799"/>
            <a:chOff x="128954" y="104093"/>
            <a:chExt cx="1629508" cy="704799"/>
          </a:xfrm>
        </p:grpSpPr>
        <p:sp>
          <p:nvSpPr>
            <p:cNvPr id="12" name="Rounded Rectangle 11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0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9319" y="0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ОП „Транспорт и транспортна инфраструктура"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" y="629296"/>
            <a:ext cx="5943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bg-BG" altLang="bg-BG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1 „Развитие на железопътната инфраструктура по „о</a:t>
            </a:r>
            <a:r>
              <a:rPr lang="bg-BG" altLang="bg-BG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сновната</a:t>
            </a:r>
            <a:r>
              <a:rPr lang="bg-BG" altLang="bg-BG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Транс-европейска транспортна мрежа“ </a:t>
            </a:r>
            <a:r>
              <a:rPr lang="bg-BG" altLang="bg-BG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bg-BG" b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bg-BG" altLang="bg-BG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8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72445388"/>
              </p:ext>
            </p:extLst>
          </p:nvPr>
        </p:nvGraphicFramePr>
        <p:xfrm>
          <a:off x="120733" y="1305321"/>
          <a:ext cx="5795158" cy="5026012"/>
        </p:xfrm>
        <a:graphic>
          <a:graphicData uri="http://schemas.openxmlformats.org/drawingml/2006/table">
            <a:tbl>
              <a:tblPr/>
              <a:tblGrid>
                <a:gridCol w="2645664"/>
                <a:gridCol w="1341429"/>
                <a:gridCol w="907519"/>
                <a:gridCol w="900546"/>
              </a:tblGrid>
              <a:tr h="11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Проект/ </a:t>
                      </a:r>
                      <a:r>
                        <a:rPr kumimoji="0" lang="bg-BG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Бенефициенти:</a:t>
                      </a:r>
                      <a:r>
                        <a:rPr kumimoji="0" lang="bg-BG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kumimoji="0" lang="bg-BG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 „Железопътна инфраструктура” 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bg-BG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НКЖИ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673 345 449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евро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 бюджет/ Предоставена БФП (евро)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Платена сума БФП       (евро)</a:t>
                      </a: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статус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0992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Инфраструктурни проекти</a:t>
                      </a:r>
                      <a:endParaRPr kumimoji="0" lang="en-US" sz="13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1430" marR="91430" marT="45694" marB="4569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1430" marR="91430" marT="45694" marB="4569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648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Модернизация на тягови подстанци по участъка Пловдив-Бургас -</a:t>
                      </a:r>
                      <a:r>
                        <a:rPr kumimoji="0" lang="bg-BG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малък </a:t>
                      </a: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10 910 533/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9 092 111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130 678</a:t>
                      </a: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одобрен</a:t>
                      </a: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Изграждане на 4 бр. пътни надлези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жп участъка „Септември-Пловдив” – </a:t>
                      </a:r>
                      <a:r>
                        <a:rPr kumimoji="0" lang="bg-BG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малък </a:t>
                      </a:r>
                      <a:endParaRPr kumimoji="0" lang="en-US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12 233 988/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10 224 815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одобрен</a:t>
                      </a: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Рехабилитация на жп линия „Пловдив-Бургас“, Фаза 2 </a:t>
                      </a:r>
                      <a:r>
                        <a:rPr kumimoji="0" lang="bg-BG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голям</a:t>
                      </a:r>
                      <a:endParaRPr kumimoji="0" lang="en-US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11 106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379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върнат за корекции</a:t>
                      </a: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6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Техническа помощ</a:t>
                      </a: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3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664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Подготовка на жп линията София-Перник-Радомир-граница с Р. Македония</a:t>
                      </a:r>
                      <a:endParaRPr kumimoji="0" 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16 01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039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оценка</a:t>
                      </a: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</a:t>
                      </a: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19 316 926</a:t>
                      </a:r>
                      <a:endParaRPr kumimoji="0" lang="en-US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,9%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130 678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43601" y="518496"/>
            <a:ext cx="605443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bg-BG" altLang="bg-BG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2 „Развитие на пътната инфраструктура по „основната” и „разширена” Транс-европейска транспортна мрежа“</a:t>
            </a:r>
            <a:endParaRPr lang="en-US" altLang="bg-BG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3299095" y="6498095"/>
            <a:ext cx="264450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en-US" altLang="bg-BG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bg-BG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към 15 ноември 2016 г.</a:t>
            </a:r>
            <a:r>
              <a:rPr lang="en-US" altLang="bg-BG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altLang="bg-BG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8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8690594"/>
              </p:ext>
            </p:extLst>
          </p:nvPr>
        </p:nvGraphicFramePr>
        <p:xfrm>
          <a:off x="6289965" y="1339263"/>
          <a:ext cx="5708072" cy="5299090"/>
        </p:xfrm>
        <a:graphic>
          <a:graphicData uri="http://schemas.openxmlformats.org/drawingml/2006/table">
            <a:tbl>
              <a:tblPr/>
              <a:tblGrid>
                <a:gridCol w="2165491"/>
                <a:gridCol w="1302419"/>
                <a:gridCol w="1120081"/>
                <a:gridCol w="1120081"/>
              </a:tblGrid>
              <a:tr h="981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Проект/ </a:t>
                      </a:r>
                      <a:r>
                        <a:rPr kumimoji="0" lang="bg-BG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Бенефициенти: </a:t>
                      </a:r>
                      <a:r>
                        <a:rPr kumimoji="0" lang="bg-BG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Агенция „Пътна инфраструктура“ 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bg-BG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АПИ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bg-BG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673 345 449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евро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 бюджет/ Предоставена БФП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(евро)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2" marR="9141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Платена сума БФП       (евро)</a:t>
                      </a:r>
                    </a:p>
                  </a:txBody>
                  <a:tcPr marL="91412" marR="9141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статус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3966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Инфраструктурни проекти</a:t>
                      </a:r>
                      <a:endParaRPr kumimoji="0" lang="en-US" sz="13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0" marR="6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701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 „Струма”,  Лот 3.1,  Лот 3.3 и тунел „Железница” - 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голям</a:t>
                      </a:r>
                      <a:endParaRPr kumimoji="0" lang="en-US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377 970 129/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377 970 129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0" marR="6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23 327 578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върнат за корекции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Изграждане на „Западна дъга на Софийски околовръстен път“, Фаза 2 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фазиран от ОПТ</a:t>
                      </a: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kumimoji="0" lang="bg-BG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малък</a:t>
                      </a: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 142 010/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59 007 567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33 492 64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завършен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1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Техническа помощ</a:t>
                      </a: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674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„Подготовка за доизграждане на автомагистрала „Черно море“</a:t>
                      </a: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1 325 268/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1 325 268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одобрен</a:t>
                      </a: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431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Подготовка на проект АМ Русе - Велико Търново </a:t>
                      </a: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2 598 180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оценка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416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</a:t>
                      </a: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438 302 964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56 820 22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2446" y="0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183884"/>
                </a:solidFill>
                <a:latin typeface="AGOpusHighResolution" pitchFamily="2" charset="0"/>
              </a:rPr>
              <a:t>ОП „Транспорт и транспортна инфраструктура"</a:t>
            </a:r>
            <a:endParaRPr lang="bg-BG" b="1" dirty="0">
              <a:solidFill>
                <a:srgbClr val="183884"/>
              </a:solidFill>
              <a:latin typeface="AGOpusHighResolution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" y="584775"/>
            <a:ext cx="5943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bg-BG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3 „Подобряване на интермодалността при превоза на пътници и товари и развитие на устойчив градски транспорт“</a:t>
            </a:r>
          </a:p>
        </p:txBody>
      </p:sp>
      <p:graphicFrame>
        <p:nvGraphicFramePr>
          <p:cNvPr id="10" name="Group 8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2052144"/>
              </p:ext>
            </p:extLst>
          </p:nvPr>
        </p:nvGraphicFramePr>
        <p:xfrm>
          <a:off x="124692" y="1465513"/>
          <a:ext cx="5818910" cy="4081700"/>
        </p:xfrm>
        <a:graphic>
          <a:graphicData uri="http://schemas.openxmlformats.org/drawingml/2006/table">
            <a:tbl>
              <a:tblPr/>
              <a:tblGrid>
                <a:gridCol w="2812472"/>
                <a:gridCol w="1085771"/>
                <a:gridCol w="967446"/>
                <a:gridCol w="953221"/>
              </a:tblGrid>
              <a:tr h="1069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Проект/ 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Бенефициенти: </a:t>
                      </a:r>
                      <a:r>
                        <a:rPr kumimoji="0" lang="bg-BG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„Метрополитен“ ЕАД; НК 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“Железопътна инфраструктура“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425 058 824 евро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 бюджет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(евро)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Платена сума БФП       (евро)</a:t>
                      </a: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статус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16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Разширение на Линия 3 на метрото в София: Етап I, у-ък "бул. Вл. Вазов - Житница"- </a:t>
                      </a:r>
                      <a:r>
                        <a:rPr kumimoji="0" lang="bg-BG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голям </a:t>
                      </a:r>
                      <a:endParaRPr kumimoji="0" lang="en-US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520 096 000/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350 000 000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465 74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одобрен </a:t>
                      </a: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76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Разширение на Линия 3 на метрото в София: Етап IІ, у-ък „ул. Житница – жк Овча купел – Околовръстeн път” </a:t>
                      </a:r>
                      <a:r>
                        <a:rPr kumimoji="0" lang="bg-BG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голям</a:t>
                      </a:r>
                    </a:p>
                  </a:txBody>
                  <a:tcPr marL="91437" marR="91437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110 600 000/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оценка</a:t>
                      </a: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1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Разширение на Линия 2 на метрото в София, участък МС "Джеймс Баучер" до МС "Витоша" - фаза 2 - </a:t>
                      </a:r>
                      <a:r>
                        <a:rPr kumimoji="0" lang="bg-BG" sz="13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малък</a:t>
                      </a:r>
                    </a:p>
                  </a:txBody>
                  <a:tcPr marL="91437" marR="91437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13 514 905/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11 264 466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7 940 602</a:t>
                      </a: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завършен</a:t>
                      </a:r>
                      <a:endParaRPr kumimoji="0" lang="bg-BG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</a:t>
                      </a:r>
                    </a:p>
                  </a:txBody>
                  <a:tcPr marL="91437" marR="91437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361 264 466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,1%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82 406 348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,4%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37564" y="584775"/>
            <a:ext cx="605443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bg-BG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4 „Иновации в управлението и услугите - внедряване на модернизирана инфраструктура за управление на трафика, подобряване на безопасността и сигурността на транспорта” </a:t>
            </a:r>
            <a:endParaRPr lang="en-US" altLang="bg-BG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7586220" y="5543225"/>
            <a:ext cx="264450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en-US" altLang="bg-BG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bg-BG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към 15 ноември 2016 г.</a:t>
            </a:r>
            <a:r>
              <a:rPr lang="en-US" altLang="bg-BG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altLang="bg-BG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8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71449020"/>
              </p:ext>
            </p:extLst>
          </p:nvPr>
        </p:nvGraphicFramePr>
        <p:xfrm>
          <a:off x="6137564" y="1812886"/>
          <a:ext cx="5555673" cy="3546372"/>
        </p:xfrm>
        <a:graphic>
          <a:graphicData uri="http://schemas.openxmlformats.org/drawingml/2006/table">
            <a:tbl>
              <a:tblPr/>
              <a:tblGrid>
                <a:gridCol w="2299854"/>
                <a:gridCol w="1108364"/>
                <a:gridCol w="1057279"/>
                <a:gridCol w="1090176"/>
              </a:tblGrid>
              <a:tr h="960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/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Бенефициенти</a:t>
                      </a: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 ЖИ, АПИ, </a:t>
                      </a:r>
                      <a:r>
                        <a:rPr kumimoji="0" lang="bg-BG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Метрополитен, ДППИ, ИАППД, ИА МА, ГД  ГВА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68 170 108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евро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2" marR="91412"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 бюджет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(евро)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2" marR="91412" marT="45700" marB="457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Платена сума БФП       (евро)</a:t>
                      </a:r>
                    </a:p>
                  </a:txBody>
                  <a:tcPr marL="91412" marR="91412"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статус</a:t>
                      </a:r>
                      <a:r>
                        <a:rPr kumimoji="0" lang="bg-BG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en-US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12" marR="91412" marT="45721" marB="4572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1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Подобряване на системите за навигация и топографичните измервания по р. Дунав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ИА ППД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US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3 142 660/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3 142 660</a:t>
                      </a:r>
                      <a:endParaRPr kumimoji="0" lang="bg-BG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950</a:t>
                      </a: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Одобрен</a:t>
                      </a: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38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Разработване и внедряване на ИТС в обхвата на АМ Тракия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АПИ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4 463 480            </a:t>
                      </a: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оценка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</a:t>
                      </a: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3 142 660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4,6%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950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bg-BG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0,9%</a:t>
                      </a:r>
                      <a:r>
                        <a:rPr kumimoji="0" lang="en-US" sz="13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bg-BG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6364" y="5708698"/>
            <a:ext cx="11845636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bg-BG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bg-BG" altLang="bg-BG" sz="16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bg-BG" sz="16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altLang="bg-BG" sz="1600" b="1" dirty="0">
                <a:latin typeface="Times New Roman" pitchFamily="18" charset="0"/>
                <a:cs typeface="Times New Roman" pitchFamily="18" charset="0"/>
              </a:rPr>
              <a:t>Техническа помощ</a:t>
            </a:r>
            <a:r>
              <a:rPr lang="en-US" altLang="bg-BG" sz="16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bg-BG" altLang="bg-BG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bg-BG" altLang="bg-BG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bg-BG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1400" dirty="0" smtClean="0">
                <a:latin typeface="Times New Roman" pitchFamily="18" charset="0"/>
                <a:cs typeface="Times New Roman" pitchFamily="18" charset="0"/>
              </a:rPr>
              <a:t>Подадени </a:t>
            </a:r>
            <a:r>
              <a:rPr lang="bg-BG" altLang="bg-BG" sz="1400" dirty="0">
                <a:latin typeface="Times New Roman" pitchFamily="18" charset="0"/>
                <a:cs typeface="Times New Roman" pitchFamily="18" charset="0"/>
              </a:rPr>
              <a:t>17 ФК и одобрени 10; основно проектите са за покриване на трудови възнаграждения, разходи за обучения, публичност и др.; Други: “Количествена оценка на риска“</a:t>
            </a:r>
            <a:r>
              <a:rPr lang="en-US" altLang="bg-BG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g-BG" altLang="bg-BG" sz="1400" dirty="0">
                <a:latin typeface="Times New Roman" pitchFamily="18" charset="0"/>
                <a:cs typeface="Times New Roman" pitchFamily="18" charset="0"/>
              </a:rPr>
              <a:t> „Интегрирана информационна система за планиране и управление на ресурсите“ (ДППИ)</a:t>
            </a:r>
            <a:r>
              <a:rPr lang="en-US" altLang="bg-BG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g-BG" altLang="bg-BG" sz="1400" dirty="0">
                <a:latin typeface="Times New Roman" pitchFamily="18" charset="0"/>
                <a:cs typeface="Times New Roman" pitchFamily="18" charset="0"/>
              </a:rPr>
              <a:t> „Разработване на Интегрирана транспортна стратегия“ (УО).</a:t>
            </a:r>
            <a:endParaRPr lang="en-US" altLang="bg-BG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062" y="68924"/>
            <a:ext cx="1629508" cy="704799"/>
            <a:chOff x="128954" y="104093"/>
            <a:chExt cx="1629508" cy="704799"/>
          </a:xfrm>
        </p:grpSpPr>
        <p:sp>
          <p:nvSpPr>
            <p:cNvPr id="7" name="Rounded Rectangle 6"/>
            <p:cNvSpPr/>
            <p:nvPr/>
          </p:nvSpPr>
          <p:spPr>
            <a:xfrm>
              <a:off x="128954" y="104093"/>
              <a:ext cx="1629508" cy="70479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3077" y="154596"/>
              <a:ext cx="13481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OpusHighResolution" pitchFamily="2" charset="0"/>
                </a:rPr>
                <a:t>ЮЗР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HighResolutio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16628" y="0"/>
            <a:ext cx="937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bg-BG" sz="3200" b="1" i="0" u="none" strike="noStrike" kern="1200" baseline="0">
                <a:solidFill>
                  <a:srgbClr val="183884"/>
                </a:solidFill>
                <a:latin typeface="AGOpusHighResolution" pitchFamily="2" charset="0"/>
                <a:ea typeface="+mn-ea"/>
                <a:cs typeface="+mn-cs"/>
              </a:defRPr>
            </a:pPr>
            <a:r>
              <a:rPr lang="bg-BG" sz="3200" b="1" dirty="0">
                <a:solidFill>
                  <a:srgbClr val="183884"/>
                </a:solidFill>
                <a:latin typeface="AGOpusHighResolution" pitchFamily="2" charset="0"/>
              </a:rPr>
              <a:t>ОП „Транспорт и транспортна инфраструктура"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246185" y="948690"/>
            <a:ext cx="64711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/>
              <a:t>Изградени </a:t>
            </a:r>
            <a:r>
              <a:rPr lang="ru-RU" sz="1400" b="1" u="sng" dirty="0"/>
              <a:t>и пуснати в </a:t>
            </a:r>
            <a:r>
              <a:rPr lang="ru-RU" sz="1400" b="1" u="sng" dirty="0" smtClean="0"/>
              <a:t>експлоатация</a:t>
            </a:r>
            <a:r>
              <a:rPr lang="ru-RU" sz="1400" u="sng" dirty="0" smtClean="0"/>
              <a:t>: </a:t>
            </a:r>
            <a:endParaRPr lang="ru-RU" sz="1400" u="sng" dirty="0"/>
          </a:p>
          <a:p>
            <a:pPr algn="just"/>
            <a:r>
              <a:rPr lang="ru-RU" sz="1400" dirty="0"/>
              <a:t>1.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Проект за разширение на Линия 2 на метрото в София</a:t>
            </a:r>
            <a:r>
              <a:rPr lang="ru-RU" sz="1400" dirty="0"/>
              <a:t>, участък МС "Джеймс Баучер" до МС "Витоша" - Фаза 2  -   Пуснат в експлоатация на 20.07.2016 г.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. Изграждане на АМ "Калотина-София", </a:t>
            </a:r>
            <a:r>
              <a:rPr lang="ru-RU" sz="1400" dirty="0"/>
              <a:t>лот 1 "Западна дъга на Софийски околовръстен път /СОП/", фаза 2 </a:t>
            </a:r>
            <a:r>
              <a:rPr lang="ru-RU" sz="1400" dirty="0" smtClean="0"/>
              <a:t>– Пуснат </a:t>
            </a:r>
            <a:r>
              <a:rPr lang="ru-RU" sz="1400" dirty="0"/>
              <a:t>в експлоатация на 13.09.2016 г.</a:t>
            </a:r>
          </a:p>
          <a:p>
            <a:pPr lvl="1" algn="just"/>
            <a:endParaRPr lang="ru-RU" sz="1400" dirty="0"/>
          </a:p>
          <a:p>
            <a:pPr lvl="1" algn="just"/>
            <a:endParaRPr lang="ru-RU" sz="1400" b="1" u="sng" dirty="0" smtClean="0"/>
          </a:p>
          <a:p>
            <a:pPr lvl="1" algn="just"/>
            <a:r>
              <a:rPr lang="ru-RU" sz="1400" b="1" u="sng" dirty="0" smtClean="0"/>
              <a:t>Проекти </a:t>
            </a:r>
            <a:r>
              <a:rPr lang="ru-RU" sz="1400" b="1" u="sng" dirty="0"/>
              <a:t>в процес на </a:t>
            </a:r>
            <a:r>
              <a:rPr lang="ru-RU" sz="1400" b="1" u="sng" dirty="0" smtClean="0"/>
              <a:t>изпълнение:</a:t>
            </a:r>
            <a:endParaRPr lang="ru-RU" sz="1400" b="1" u="sng" dirty="0"/>
          </a:p>
          <a:p>
            <a:pPr algn="just"/>
            <a:r>
              <a:rPr lang="ru-RU" sz="1400" dirty="0"/>
              <a:t>1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 Автомагистрала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„Струма“, Лот 3.1, Лот 3.3 и тунел Железница         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30.12.2015 г. е сключен договор между НКСИП и ДЗЗД „СН АМ Струма Лот 3.1“ (Консултант/Инженер), със срок на изпълнение 60 месеца.</a:t>
            </a:r>
          </a:p>
          <a:p>
            <a:pPr algn="just"/>
            <a:r>
              <a:rPr lang="ru-RU" sz="1400" dirty="0"/>
              <a:t>На 30.12.2015 г. е сключен договор между НКСИП и ДЗЗД „АМ СТРУМА 3.1“ (Строител), със срок на изпълнение 3,5 години. Договорът е в процес на изпълнение – проектиране и подготовка за начало на строителство.</a:t>
            </a:r>
          </a:p>
          <a:p>
            <a:pPr algn="just"/>
            <a:r>
              <a:rPr lang="ru-RU" sz="1400" dirty="0"/>
              <a:t>	</a:t>
            </a:r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25.09.2015 г. е сключен договор между НКСИП и „Пътинвест – инженеринг“ АД (Консултант/Инженер), със срок на изпълнение 60 месеца.</a:t>
            </a:r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25.09.2015 г. е сключен договор между НКСИП и КОНСОРЦИУМ „СТРУМА – ЛОТ 3.3“ (Строител), със срок на изпълнение 3,5 години (1280 дни) и 550 дни за съобщаване на дефекти. Договорът е в процес на изпълнение – проектиране и подготовка за начало на строителство.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Работи </a:t>
            </a:r>
            <a:r>
              <a:rPr lang="ru-RU" sz="1400" dirty="0"/>
              <a:t>се интензивно със службите на ЕК </a:t>
            </a:r>
            <a:r>
              <a:rPr lang="ru-RU" sz="1400" dirty="0" smtClean="0"/>
              <a:t>относно </a:t>
            </a:r>
            <a:r>
              <a:rPr lang="ru-RU" sz="1400" dirty="0"/>
              <a:t>възможна промяна на начина на строителстово на АМ „Струма“ в частта, която минава през Кресненското </a:t>
            </a:r>
            <a:r>
              <a:rPr lang="ru-RU" sz="1400" dirty="0" smtClean="0"/>
              <a:t>дефиле.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6925141" y="2869408"/>
            <a:ext cx="50984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u="sng" dirty="0" smtClean="0"/>
          </a:p>
          <a:p>
            <a:pPr algn="just"/>
            <a:r>
              <a:rPr lang="ru-RU" sz="1400" b="1" u="sng" dirty="0" smtClean="0"/>
              <a:t>Проекти </a:t>
            </a:r>
            <a:r>
              <a:rPr lang="ru-RU" sz="1400" b="1" u="sng" dirty="0"/>
              <a:t>в процес на </a:t>
            </a:r>
            <a:r>
              <a:rPr lang="ru-RU" sz="1400" b="1" u="sng" dirty="0" smtClean="0"/>
              <a:t>изпълнение:</a:t>
            </a:r>
            <a:endParaRPr lang="ru-RU" sz="1400" b="1" u="sng" dirty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2.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Проект за разширение на метрото в София : линия 3</a:t>
            </a:r>
            <a:r>
              <a:rPr lang="ru-RU" sz="1400" dirty="0"/>
              <a:t>, Етап I </a:t>
            </a:r>
            <a:r>
              <a:rPr lang="ru-RU" sz="1400" dirty="0" smtClean="0"/>
              <a:t>- </a:t>
            </a:r>
            <a:r>
              <a:rPr lang="ru-RU" sz="1400" dirty="0"/>
              <a:t>участък "бул. Владимир Вазов - ЦГЧ - ул. Житница" 	 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- На </a:t>
            </a:r>
            <a:r>
              <a:rPr lang="ru-RU" sz="1400" dirty="0"/>
              <a:t>28.09.2015 г. </a:t>
            </a:r>
            <a:r>
              <a:rPr lang="ru-RU" sz="1400" dirty="0" smtClean="0"/>
              <a:t>подписани </a:t>
            </a:r>
            <a:r>
              <a:rPr lang="ru-RU" sz="1400" dirty="0"/>
              <a:t>договорите за проектиране и строителство за четири позиции и договора за инженер (210 млн.евро) и за метровлакове (145 млн.евро) </a:t>
            </a:r>
          </a:p>
          <a:p>
            <a:pPr algn="just"/>
            <a:r>
              <a:rPr lang="ru-RU" sz="1400" dirty="0"/>
              <a:t>- Строителство на Линия 3 на метрото в София:  Етап I (участък 2) “Ботевградско шосе (бул. Владимир Вазов) – Централна градска част – кв. Овча купел (ул. Житница)” </a:t>
            </a:r>
          </a:p>
          <a:p>
            <a:pPr algn="just"/>
            <a:r>
              <a:rPr lang="ru-RU" sz="1400" dirty="0" smtClean="0"/>
              <a:t>- На </a:t>
            </a:r>
            <a:r>
              <a:rPr lang="ru-RU" sz="1400" dirty="0"/>
              <a:t>19 януари 2016 г</a:t>
            </a:r>
            <a:r>
              <a:rPr lang="ru-RU" sz="1400" dirty="0" smtClean="0"/>
              <a:t>. подписан договор </a:t>
            </a:r>
            <a:r>
              <a:rPr lang="ru-RU" sz="1400" dirty="0"/>
              <a:t>за безвъзмездна финансова помощ по "Проект за разширение на метрото в София: Линия 3, етап I - участък бул "Владимир Вазов - Централна градска част - ул. "Житница</a:t>
            </a:r>
            <a:r>
              <a:rPr lang="ru-RU" sz="1400" dirty="0" smtClean="0"/>
              <a:t>"</a:t>
            </a:r>
          </a:p>
          <a:p>
            <a:pPr algn="just"/>
            <a:r>
              <a:rPr lang="ru-RU" sz="1400" dirty="0"/>
              <a:t>	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36" y="584775"/>
            <a:ext cx="3345781" cy="25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9428</TotalTime>
  <Words>3013</Words>
  <Application>Microsoft Office PowerPoint</Application>
  <PresentationFormat>По избор</PresentationFormat>
  <Paragraphs>854</Paragraphs>
  <Slides>17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5" baseType="lpstr">
      <vt:lpstr>Arial</vt:lpstr>
      <vt:lpstr>AGOpusHighResolution</vt:lpstr>
      <vt:lpstr>Calibri</vt:lpstr>
      <vt:lpstr>Calibri Light</vt:lpstr>
      <vt:lpstr>Times New Roman</vt:lpstr>
      <vt:lpstr>3_Office Theme</vt:lpstr>
      <vt:lpstr>1_Office Theme</vt:lpstr>
      <vt:lpstr>2_Office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Индикативен график на изпълнение на големи проекти в ЮЗР за  програмен период 2014-2020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Милена Виденова</dc:creator>
  <cp:lastModifiedBy>USER</cp:lastModifiedBy>
  <cp:revision>774</cp:revision>
  <dcterms:created xsi:type="dcterms:W3CDTF">2016-03-09T11:45:36Z</dcterms:created>
  <dcterms:modified xsi:type="dcterms:W3CDTF">2016-12-13T14:15:35Z</dcterms:modified>
</cp:coreProperties>
</file>