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65" r:id="rId2"/>
    <p:sldId id="267" r:id="rId3"/>
    <p:sldId id="269" r:id="rId4"/>
    <p:sldId id="272" r:id="rId5"/>
    <p:sldId id="285" r:id="rId6"/>
    <p:sldId id="295" r:id="rId7"/>
    <p:sldId id="286" r:id="rId8"/>
    <p:sldId id="287" r:id="rId9"/>
    <p:sldId id="289" r:id="rId10"/>
    <p:sldId id="296" r:id="rId11"/>
    <p:sldId id="290" r:id="rId12"/>
    <p:sldId id="291" r:id="rId13"/>
    <p:sldId id="292" r:id="rId14"/>
    <p:sldId id="293" r:id="rId15"/>
    <p:sldId id="294" r:id="rId16"/>
    <p:sldId id="284" r:id="rId1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81AF"/>
    <a:srgbClr val="FE5E5E"/>
    <a:srgbClr val="FF9900"/>
    <a:srgbClr val="FFCC00"/>
    <a:srgbClr val="237FAD"/>
    <a:srgbClr val="1E6E96"/>
    <a:srgbClr val="278FC3"/>
    <a:srgbClr val="36A1D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94" d="100"/>
          <a:sy n="94" d="100"/>
        </p:scale>
        <p:origin x="-7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07C2E-4259-4D61-B83D-586EE9CDECA3}" type="datetimeFigureOut">
              <a:rPr lang="bg-BG" smtClean="0"/>
              <a:pPr/>
              <a:t>11.11.2015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3EACE-4E64-4480-B861-6FDB7BF9CBAC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97243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Важните политически документи,</a:t>
            </a:r>
            <a:r>
              <a:rPr lang="bg-BG" baseline="0" dirty="0" smtClean="0"/>
              <a:t> регламентиращи провеждането на реформи и модернизирането на системата на ПОО са: ………………….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6080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6515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65150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6515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65150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6515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zh-CN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Освен регламентираните</a:t>
            </a:r>
            <a:r>
              <a:rPr lang="bg-BG" altLang="zh-CN" b="0" baseline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Закона, </a:t>
            </a:r>
            <a:r>
              <a:rPr lang="bg-BG" altLang="zh-CN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Стратегията за развитие на професионалното образование и обучение са</a:t>
            </a:r>
            <a:r>
              <a:rPr lang="bg-BG" altLang="zh-CN" b="0" baseline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altLang="zh-CN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предвидени и мерки за насърчаване на …………..</a:t>
            </a:r>
            <a:endParaRPr lang="bg-BG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78594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6515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6515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6515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6515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6515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6515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3EACE-4E64-4480-B861-6FDB7BF9CBAC}" type="slidenum">
              <a:rPr lang="bg-BG" smtClean="0"/>
              <a:pPr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6515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11.11.2015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11.11.2015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11.11.2015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11.11.2015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11.11.2015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11.11.2015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11.11.2015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11.11.2015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11.11.2015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11.11.2015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11.11.2015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273CC536-4F3D-4E22-A9F1-A3C6D40310AC}" type="datetimeFigureOut">
              <a:rPr lang="bg-BG" smtClean="0"/>
              <a:pPr/>
              <a:t>11.11.2015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094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lum bright="2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1" y="1628800"/>
            <a:ext cx="9090503" cy="5493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44704" y="1336770"/>
            <a:ext cx="7920879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bg-BG" sz="2800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ОБУЧЕНИЕТО ЧРЕЗ РАБОТА (ДУАЛНО ОБУЧЕНИЕ) В СТРАТЕГИЯТА ЗА РАЗВИТИЕ НА ПОО В </a:t>
            </a:r>
          </a:p>
          <a:p>
            <a:pPr algn="ctr"/>
            <a:r>
              <a:rPr lang="bg-BG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 БЪЛГАРИЯ ЗА ПЕРИОДА 2015-2020 г.</a:t>
            </a:r>
            <a:endParaRPr lang="ru-RU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4266" y="4509120"/>
            <a:ext cx="80141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bg-BG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ФОРУМ ЗА ДУАЛНОТО ОБРАЗОВАНИЕ</a:t>
            </a:r>
            <a:endParaRPr lang="bg-BG" altLang="bg-BG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59832" y="6165304"/>
            <a:ext cx="3744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000" b="1" dirty="0" smtClean="0">
                <a:solidFill>
                  <a:srgbClr val="002060"/>
                </a:solidFill>
              </a:rPr>
              <a:t>София, 16.09.2015 </a:t>
            </a:r>
            <a:r>
              <a:rPr lang="bg-BG" sz="2000" b="1" dirty="0">
                <a:solidFill>
                  <a:srgbClr val="002060"/>
                </a:solidFill>
              </a:rPr>
              <a:t>г. </a:t>
            </a:r>
          </a:p>
        </p:txBody>
      </p:sp>
    </p:spTree>
    <p:extLst>
      <p:ext uri="{BB962C8B-B14F-4D97-AF65-F5344CB8AC3E}">
        <p14:creationId xmlns:p14="http://schemas.microsoft.com/office/powerpoint/2010/main" val="76638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7584" y="1336768"/>
            <a:ext cx="777686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 7: </a:t>
            </a:r>
            <a:r>
              <a:rPr lang="bg-BG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Изпълнение на мерки и проекти за провеждане на практическо обучение в реална работна среда, вкл. обучение чрез работа (</a:t>
            </a:r>
            <a:r>
              <a:rPr lang="bg-BG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bg-BG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 </a:t>
            </a:r>
          </a:p>
          <a:p>
            <a:pPr marL="285750" indent="-285750">
              <a:buFontTx/>
              <a:buChar char="-"/>
            </a:pP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Швейцарска подкрепа за въвеждане на елементи на </a:t>
            </a:r>
            <a:r>
              <a:rPr lang="bg-B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дуалното</a:t>
            </a: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 в българската образователна система – проект „Домино“</a:t>
            </a:r>
          </a:p>
          <a:p>
            <a:endParaRPr lang="bg-B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Професия „Машинен техник“, специалност „Машини и съоръжения с цифрово-програмно управление“</a:t>
            </a:r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bg-BG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ПГ „Иван </a:t>
            </a:r>
            <a:r>
              <a:rPr lang="bg-BG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Хаджиенов</a:t>
            </a:r>
            <a:r>
              <a:rPr lang="bg-BG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– Казанлък, и фирмите „М+Ц Хидравлик“ , „Арсенал“ АД и „</a:t>
            </a:r>
            <a:r>
              <a:rPr lang="bg-BG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Гуала</a:t>
            </a:r>
            <a:r>
              <a:rPr lang="bg-BG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Клоужърс</a:t>
            </a:r>
            <a:r>
              <a:rPr lang="bg-BG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Турс</a:t>
            </a:r>
            <a:r>
              <a:rPr lang="bg-BG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“, разположени на територията на община Казанлък</a:t>
            </a:r>
          </a:p>
          <a:p>
            <a:endParaRPr lang="bg-BG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паралелка след VIII клас (по нов учебен план) и 1 паралелка в XI клас – по учебния план, по който учениците са започнали с преструктуриране на седмичното разписание на занятията като 2 дни седмично са „Практическото обучение в реална работна среда“ в предприятието</a:t>
            </a:r>
            <a:endParaRPr lang="bg-BG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4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7584" y="1336768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 7: Изпълнение на мерки и проекти за провеждане на практическо обучение в реална работна среда, вкл. обучение чрез работа (</a:t>
            </a:r>
            <a:r>
              <a:rPr lang="bg-BG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bg-BG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 </a:t>
            </a:r>
          </a:p>
          <a:p>
            <a:pPr marL="285750" indent="-285750">
              <a:buFontTx/>
              <a:buChar char="-"/>
            </a:pPr>
            <a:r>
              <a:rPr lang="bg-B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Швейцарска подкрепа за въвеждане на елементи на </a:t>
            </a:r>
            <a:r>
              <a:rPr lang="bg-B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дуалното</a:t>
            </a:r>
            <a:r>
              <a:rPr lang="bg-B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 в българската образователна система – проект „Домино</a:t>
            </a: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endParaRPr lang="bg-B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Професия „Техник-технолог по хранително-вкусова промишленост“, специалност „Производство и преработка на мляко и млечни изделия“</a:t>
            </a: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bg-BG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ПГ по хранително-вкусови технологии „Проф. д-р Г-Павлов“ – София, и фирмите „</a:t>
            </a:r>
            <a:r>
              <a:rPr lang="bg-BG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Шрайбер</a:t>
            </a:r>
            <a:r>
              <a:rPr lang="bg-BG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фуудс“ и „</a:t>
            </a:r>
            <a:r>
              <a:rPr lang="bg-BG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Кодап</a:t>
            </a:r>
            <a:r>
              <a:rPr lang="bg-BG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“, разположени на територията на община София-град</a:t>
            </a:r>
          </a:p>
          <a:p>
            <a:endParaRPr lang="bg-BG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 паралелка след VIII клас (по нов учебен план) и 0,5 паралелка в X клас – по учебния план, по който са започнали и преструктуриране на седмичното разписание на занятията като 2 дни седмично са „Практическото обучение в реална работна среда“ в предприятието</a:t>
            </a:r>
            <a:endParaRPr lang="bg-BG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69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7584" y="1336768"/>
            <a:ext cx="777686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 7: </a:t>
            </a:r>
            <a:r>
              <a:rPr lang="bg-BG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Изпълнение на мерки и проекти за провеждане на практическо обучение в реална работна среда, вкл. обучение чрез работа (</a:t>
            </a:r>
            <a:r>
              <a:rPr lang="bg-BG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bg-BG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 </a:t>
            </a:r>
          </a:p>
          <a:p>
            <a:pPr marL="285750" indent="-285750">
              <a:buFontTx/>
              <a:buChar char="-"/>
            </a:pP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Пилотен австрийски проект „</a:t>
            </a:r>
            <a:r>
              <a:rPr lang="bg-B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 в България“</a:t>
            </a:r>
          </a:p>
          <a:p>
            <a:endParaRPr lang="bg-B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Професия „</a:t>
            </a:r>
            <a:r>
              <a:rPr lang="bg-BG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Мехатроника</a:t>
            </a:r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“, специалност „</a:t>
            </a:r>
            <a:r>
              <a:rPr lang="bg-BG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Мехатроника</a:t>
            </a:r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bg-BG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ПТГ „Никола </a:t>
            </a:r>
            <a:r>
              <a:rPr lang="bg-BG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Василиади</a:t>
            </a:r>
            <a:r>
              <a:rPr lang="bg-BG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– Габрово и фирмите „ЦЕРАТИЦИТ България“ АД и „</a:t>
            </a:r>
            <a:r>
              <a:rPr lang="bg-BG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Резбонарезни</a:t>
            </a:r>
            <a:r>
              <a:rPr lang="bg-BG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инструменти Габрово“ ЕООД, членове на Търговската камара на Австрия, разположени на територията на Габрово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паралелка след VII клас (по нов учебен план)</a:t>
            </a:r>
          </a:p>
          <a:p>
            <a:endParaRPr lang="bg-BG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bg-BG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Професия „Икономист“, специалност „Търговия“</a:t>
            </a:r>
            <a:r>
              <a:rPr lang="bg-BG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bg-BG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Националната финансово-стопанска гимназия – София, и с участието на българо-австрийски търговски фирми, членки на Търговската камара на Австрия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паралелка след VII клас (по нов учебен план)</a:t>
            </a:r>
            <a:endParaRPr lang="bg-BG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99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7584" y="1336768"/>
            <a:ext cx="77768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 7: </a:t>
            </a:r>
            <a:r>
              <a:rPr lang="bg-BG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Изпълнение на мерки и проекти за провеждане на практическо обучение в реална работна среда, вкл. обучение чрез работа (</a:t>
            </a:r>
            <a:r>
              <a:rPr lang="bg-BG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bg-BG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 </a:t>
            </a:r>
          </a:p>
          <a:p>
            <a:pPr marL="285750" indent="-285750">
              <a:buFontTx/>
              <a:buChar char="-"/>
            </a:pP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Пилотен Проект по заявка и с финансиране от българския бизнес с представени фирми от Сдружение на предприемачите в гр. Панагюрище – „Асарел-Медет“ АД, „</a:t>
            </a:r>
            <a:r>
              <a:rPr lang="bg-B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Оптикоелектрон</a:t>
            </a: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Груп“ АД , „Яна“ АД, община Панагюрище и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Професионална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гимназия по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индустриални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технологии,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мениджмънт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туризъм –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Панагюрище</a:t>
            </a:r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Професия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Машинен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техник“,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специалност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Машини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цифрово-програмно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паралелка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след VIII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(по нов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Професия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техник“,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специалност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Минна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електромеханика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паралелка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след VII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(по нов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план).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76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7584" y="1336768"/>
            <a:ext cx="777686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 7: Изпълнение на мерки и проекти за провеждане на практическо обучение в реална работна среда, вкл. обучение чрез работа (</a:t>
            </a:r>
            <a:r>
              <a:rPr lang="bg-BG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bg-BG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 </a:t>
            </a:r>
            <a:endParaRPr lang="bg-B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Пилотен </a:t>
            </a:r>
            <a:r>
              <a:rPr lang="bg-B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по заявка и с финансиране от българския бизнес с представени фирми от Сдружение на предприемачите в гр. Панагюрище – „Асарел-Медет“ АД, „</a:t>
            </a:r>
            <a:r>
              <a:rPr lang="bg-B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Оптикоелектрон</a:t>
            </a:r>
            <a:r>
              <a:rPr lang="bg-B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Груп“ АД , „Яна“ АД, община Панагюрище и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Професионална гимназия по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индустриални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технологии,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мениджмънт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туризъм –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Панагюрище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Професия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техник“,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специалност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Обогатяване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преработка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рециклиращи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технологии“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паралелка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след VIII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(по нов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Професия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техник“,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специалност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Добивни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строителни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минни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технологии“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паралелка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след VIII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(по нов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217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7584" y="1336768"/>
            <a:ext cx="777686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 7: Изпълнение на мерки и проекти за провеждане на практическо обучение в реална работна среда, вкл. обучение чрез работа (</a:t>
            </a:r>
            <a:r>
              <a:rPr lang="bg-BG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 </a:t>
            </a:r>
          </a:p>
          <a:p>
            <a:pPr marL="285750" indent="-285750">
              <a:buFontTx/>
              <a:buChar char="-"/>
            </a:pPr>
            <a:r>
              <a:rPr lang="bg-B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Пилотен Проект по заявка и с финансиране от българския бизнес с представени фирми от Сдружение на предприемачите в гр. Панагюрище – „Асарел-Медет“ АД, „</a:t>
            </a:r>
            <a:r>
              <a:rPr lang="bg-B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Оптикоелектрон</a:t>
            </a:r>
            <a:r>
              <a:rPr lang="bg-B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Груп“ АД , „Яна“ АД, община Панагюрище и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Професионална гимназия по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индустриални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технологии,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мениджмънт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туризъм –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Панагюрище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Професия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„Техник на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прецизна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техника“,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специалност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Лазерна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оптична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техника“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паралелка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след VII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(по нов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Професия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„Техник на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транспортна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техника“,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специалност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Автотранспортна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техника“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паралелка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след VIII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(по нов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5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75656" y="1988840"/>
            <a:ext cx="6768752" cy="2394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endParaRPr lang="bg-BG" altLang="bg-BG" sz="2800" b="1" kern="0" dirty="0" smtClean="0">
              <a:solidFill>
                <a:srgbClr val="4A2FED"/>
              </a:solidFill>
              <a:latin typeface="Verdana"/>
            </a:endParaRP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endParaRPr lang="bg-BG" altLang="bg-BG" sz="2800" b="1" kern="0" dirty="0">
              <a:solidFill>
                <a:srgbClr val="4A2FED"/>
              </a:solidFill>
              <a:latin typeface="Verdana"/>
            </a:endParaRPr>
          </a:p>
          <a:p>
            <a:pPr algn="ctr"/>
            <a:r>
              <a:rPr lang="be-BY" altLang="bg-BG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Благодаря за вниманието</a:t>
            </a:r>
            <a:r>
              <a:rPr lang="be-BY" altLang="bg-BG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be-BY" altLang="bg-BG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altLang="bg-BG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endParaRPr lang="en-US" altLang="bg-BG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bg-BG" sz="2800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7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77867" y="1205427"/>
            <a:ext cx="7326581" cy="501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altLang="bg-BG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>
              <a:lnSpc>
                <a:spcPct val="80000"/>
              </a:lnSpc>
            </a:pPr>
            <a:r>
              <a:rPr lang="bg-BG" altLang="zh-CN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Основни политически документи:</a:t>
            </a:r>
            <a:endParaRPr lang="en-US" altLang="zh-CN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bg-BG" altLang="zh-CN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bg-BG" altLang="zh-CN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за професионалното образование и обучение – изменен и допълнен през 2014 г.</a:t>
            </a:r>
          </a:p>
          <a:p>
            <a:pPr>
              <a:lnSpc>
                <a:spcPct val="80000"/>
              </a:lnSpc>
            </a:pPr>
            <a:endParaRPr lang="bg-BG" altLang="zh-CN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zh-CN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bg-BG" altLang="zh-CN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bg-BG" altLang="zh-CN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 за развитие на професионалното образование и обучение 2015-2020</a:t>
            </a:r>
            <a:endParaRPr lang="en-GB" altLang="zh-CN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bg-BG" altLang="zh-CN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bg-BG" altLang="zh-CN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zh-CN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bg-BG" altLang="zh-CN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altLang="bg-BG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4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99592" y="1484784"/>
            <a:ext cx="7560840" cy="4136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altLang="zh-CN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 </a:t>
            </a:r>
            <a:r>
              <a:rPr lang="bg-BG" altLang="zh-CN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развитие на </a:t>
            </a:r>
            <a:r>
              <a:rPr lang="bg-BG" altLang="zh-CN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ПОО 2015-2020, </a:t>
            </a:r>
            <a:r>
              <a:rPr lang="bg-BG" altLang="zh-CN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bg-BG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риета с </a:t>
            </a:r>
            <a:r>
              <a:rPr lang="bg-BG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на МС </a:t>
            </a:r>
            <a:r>
              <a:rPr lang="bg-BG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bg-BG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22.10.2014 г. </a:t>
            </a:r>
            <a:endParaRPr lang="bg-BG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bg-BG" altLang="bg-BG" sz="20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Приоритетни направления </a:t>
            </a:r>
            <a:r>
              <a:rPr lang="bg-BG" altLang="bg-BG" sz="20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bg-BG" altLang="bg-BG" sz="20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въздействие:</a:t>
            </a:r>
          </a:p>
          <a:p>
            <a:pPr>
              <a:lnSpc>
                <a:spcPct val="80000"/>
              </a:lnSpc>
            </a:pPr>
            <a:endParaRPr lang="bg-BG" altLang="bg-BG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Осигуряване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качество и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ефективност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професионалното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образование и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Подобряване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възможностите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достъп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професионално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образование и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Реализиране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професионалното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образование и обучение в контекста на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ученето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целия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живот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Засилване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участието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отговорностите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всички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заинтересовани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страни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осигуряване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кадри с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необходимата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икономиката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квалификация </a:t>
            </a:r>
            <a:endParaRPr lang="bg-B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33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7584" y="1336768"/>
            <a:ext cx="77768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altLang="zh-CN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ЗА ДЕЙСТВИЕ ЗА 2015-2017 г. </a:t>
            </a:r>
          </a:p>
          <a:p>
            <a:r>
              <a:rPr lang="bg-BG" altLang="zh-CN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изпълнение на Стратегията за развитие на професионалното образование и обучение в Р България за периода 2015-2020 година, приет с Решение на МС </a:t>
            </a:r>
          </a:p>
          <a:p>
            <a:r>
              <a:rPr lang="bg-BG" altLang="zh-CN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490 от 03.07.2015 г. </a:t>
            </a:r>
          </a:p>
          <a:p>
            <a:r>
              <a:rPr lang="bg-BG" altLang="zh-CN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g-BG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bg-BG" altLang="bg-BG" sz="20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Приоритетно направление на въздействие:</a:t>
            </a:r>
          </a:p>
          <a:p>
            <a:pPr>
              <a:lnSpc>
                <a:spcPct val="80000"/>
              </a:lnSpc>
            </a:pPr>
            <a:endParaRPr lang="bg-BG" altLang="bg-BG" sz="2000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bg-BG" b="1" dirty="0" smtClean="0">
                <a:solidFill>
                  <a:srgbClr val="018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ОСИГУРЯВАНЕ НА КАЧЕСТВО И ЕФЕКТИВНОСТ НА ПРОФЕСИОНАЛНОТО ОБРАЗОВАНИЕ И ОБУЧЕНИЕ</a:t>
            </a:r>
          </a:p>
          <a:p>
            <a:pPr lvl="0"/>
            <a:endParaRPr lang="bg-BG" b="1" dirty="0" smtClean="0">
              <a:solidFill>
                <a:srgbClr val="0181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Мярка 1.</a:t>
            </a: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Осигуряване на възможност за организиране на професионално образование и обучение чрез работа (</a:t>
            </a:r>
            <a:r>
              <a:rPr lang="bg-BG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bg-BG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</a:t>
            </a:r>
          </a:p>
          <a:p>
            <a:pPr lvl="0"/>
            <a:endParaRPr lang="bg-B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defRPr/>
            </a:pPr>
            <a:endParaRPr lang="bg-BG" sz="16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13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7584" y="1336768"/>
            <a:ext cx="7776864" cy="3493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Мярка 1. </a:t>
            </a:r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ОСИГУРЯВАНЕ НА ВЪЗМОЖНОСТ ЗА ОРГАНИЗИРАНЕ НА ПРОФЕСИОНАЛНО ОБРАЗОВАНИЕ И ОБУЧЕНИЕ ЧРЕЗ РАБОТА (ДУАЛНО ОБУЧЕНИЕ)</a:t>
            </a:r>
          </a:p>
          <a:p>
            <a:pPr lvl="0"/>
            <a:endParaRPr lang="bg-BG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 1:</a:t>
            </a: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Разработване на подзаконовата рамка на приетия ЗИД на ЗПОО</a:t>
            </a:r>
          </a:p>
          <a:p>
            <a:pPr lvl="0"/>
            <a:r>
              <a:rPr lang="bg-BG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утвърдена от министъра на образованието и науката  Наредба №1 от 8.09.2015 г. за условията и реда за провеждане на обучение чрез работа (</a:t>
            </a:r>
            <a:r>
              <a:rPr lang="bg-B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</a:t>
            </a:r>
          </a:p>
          <a:p>
            <a:pPr lvl="0"/>
            <a:endParaRPr lang="bg-B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defRPr/>
            </a:pPr>
            <a:endParaRPr lang="bg-BG" sz="16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21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7584" y="1336768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Наредба № 1 от 8.09.2015 г. за условията и реда за провеждане на обучение чрез работа (</a:t>
            </a:r>
            <a:r>
              <a:rPr lang="bg-BG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bg-BG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</a:t>
            </a:r>
          </a:p>
          <a:p>
            <a:pPr lvl="0"/>
            <a:r>
              <a:rPr lang="bg-BG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Наредбата се регламентират: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функциите на всички участници в обучението чрез работа (</a:t>
            </a:r>
            <a:r>
              <a:rPr lang="bg-B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 – работодатели, обучаващи институции, наставници, учители-методици, обучавани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условията и редът за </a:t>
            </a: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организиране и провеждане на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обучението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чрез работа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</a:t>
            </a: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ученици в професионалните училища и гимназии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условията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редът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организиране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провеждане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обучението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чрез работа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 за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лица,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навършили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години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които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ученици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оценяването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завършването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удостоверяването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обучението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чрез работа (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bg-B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bg-B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defRPr/>
            </a:pPr>
            <a:endParaRPr lang="bg-BG" sz="16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45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7584" y="1336768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Мярка 1. ОСИГУРЯВАНЕ НА ВЪЗМОЖНОСТ ЗА ОРГАНИЗИРАНЕ НА ПРОФЕСИОНАЛНО ОБРАЗОВАНИЕ И ОБУЧЕНИЕ ЧРЕЗ РАБОТА (ДУАЛНО ОБУЧЕНИЕ)</a:t>
            </a:r>
          </a:p>
          <a:p>
            <a:pPr lvl="0"/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Разработване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приемане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рамкови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учебни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планове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програми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за обучение чрез работа (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 на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ученици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ХІ и ХІІ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професионалните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училища и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гимназии</a:t>
            </a:r>
          </a:p>
          <a:p>
            <a:pPr lvl="0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утвърдена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министъра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образоването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науката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Заповед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РД 09-1269/07.09.2015 г. за изменение и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допълнение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заповед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РД 09-765/15.09.2003 г. в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й за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Рамкова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за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професионално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образование с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придобиване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II и III степен на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професионална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квалфикация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  <a:p>
            <a:pPr lvl="0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defRPr/>
            </a:pPr>
            <a:endParaRPr lang="bg-BG" sz="16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81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7584" y="1336768"/>
            <a:ext cx="77768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Мярка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НА НАСТАВНИЦИ ЗА ПРОВЕЖДАНЕ НА ПРАКТИЧЕСКО ОБУЧЕНИЕ В РЕАЛНА РАБОТНА СРЕДА</a:t>
            </a:r>
          </a:p>
          <a:p>
            <a:pPr lvl="0"/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функциите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наставниците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чрез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утвърдената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министъра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образованието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науката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Наредба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№1 от 8.09.2015 г. за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провеждане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обучение чрез работа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 на 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наставници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осъществяване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обучение чрез работа (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 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обучения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наставници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Българо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швейцарския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„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Домино“ за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практическото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 на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ученици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две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пилотни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професии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defRPr/>
            </a:pPr>
            <a:endParaRPr lang="bg-BG" sz="16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3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8640"/>
            <a:ext cx="7200000" cy="101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7" y="260648"/>
            <a:ext cx="1087200" cy="107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7584" y="1336768"/>
            <a:ext cx="777686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Приоритетно направление на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въздействие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rgbClr val="018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ЗАСИЛВАНЕ УЧАСТИЕТО И ОТГОВОРНОСТИТЕ  НА ВСИЧКИ ЗАИНТЕРЕСОВАНИ СТРАНИ ЗА ОСИГУРЯВАНЕ НА КАДРИ С НЕОБХОДИМАТА ЗА ИКОНОМИКАТА КВАЛИФИКАЦИЯ</a:t>
            </a:r>
          </a:p>
          <a:p>
            <a:r>
              <a:rPr lang="ru-RU" b="1" dirty="0" smtClean="0">
                <a:solidFill>
                  <a:srgbClr val="018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Мярка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Активизиране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включването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социалните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партньори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системата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ПОО</a:t>
            </a:r>
          </a:p>
          <a:p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7: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Изпълнение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мерки и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провеждане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практическо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 в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реална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среда, вкл. обучение чрез работа (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обучение) </a:t>
            </a:r>
          </a:p>
          <a:p>
            <a:pPr marL="285750" indent="-285750">
              <a:buFontTx/>
              <a:buChar char="-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Швейцарска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подкрепа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въвеждане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елементи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дуалното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 в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българската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образователна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система – проект „Домино“</a:t>
            </a:r>
          </a:p>
          <a:p>
            <a:pPr marL="285750" indent="-285750">
              <a:buFontTx/>
              <a:buChar char="-"/>
            </a:pPr>
            <a:r>
              <a:rPr lang="bg-BG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Пилотен австрийски проект „</a:t>
            </a:r>
            <a:r>
              <a:rPr lang="bg-BG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Дуално</a:t>
            </a:r>
            <a:r>
              <a:rPr lang="bg-BG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обучение в България“</a:t>
            </a:r>
          </a:p>
          <a:p>
            <a:pPr marL="285750" indent="-285750">
              <a:buFontTx/>
              <a:buChar char="-"/>
            </a:pPr>
            <a:r>
              <a:rPr lang="bg-BG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Пилотен Проект по заявка и с финансиране от българския бизнес с представени фирми от Сдружение на предприемачите в гр. Панагюрище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61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Custom 4">
      <a:dk1>
        <a:srgbClr val="FFFFFF"/>
      </a:dk1>
      <a:lt1>
        <a:srgbClr val="000000"/>
      </a:lt1>
      <a:dk2>
        <a:srgbClr val="000000"/>
      </a:dk2>
      <a:lt2>
        <a:srgbClr val="DC9E1F"/>
      </a:lt2>
      <a:accent1>
        <a:srgbClr val="7E97AD"/>
      </a:accent1>
      <a:accent2>
        <a:srgbClr val="0020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417</TotalTime>
  <Words>1382</Words>
  <Application>Microsoft Office PowerPoint</Application>
  <PresentationFormat>On-screen Show (4:3)</PresentationFormat>
  <Paragraphs>136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Horizon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Fani Todorova</dc:creator>
  <cp:lastModifiedBy>Emiliya G Popova-Simeonova</cp:lastModifiedBy>
  <cp:revision>237</cp:revision>
  <cp:lastPrinted>2014-03-04T12:55:44Z</cp:lastPrinted>
  <dcterms:created xsi:type="dcterms:W3CDTF">2014-02-24T08:12:42Z</dcterms:created>
  <dcterms:modified xsi:type="dcterms:W3CDTF">2015-11-11T11:27:57Z</dcterms:modified>
</cp:coreProperties>
</file>