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75" r:id="rId4"/>
    <p:sldId id="258" r:id="rId5"/>
    <p:sldId id="276" r:id="rId6"/>
    <p:sldId id="289" r:id="rId7"/>
    <p:sldId id="260" r:id="rId8"/>
    <p:sldId id="290" r:id="rId9"/>
    <p:sldId id="291" r:id="rId10"/>
    <p:sldId id="277" r:id="rId11"/>
    <p:sldId id="278" r:id="rId12"/>
    <p:sldId id="293" r:id="rId13"/>
    <p:sldId id="294" r:id="rId14"/>
    <p:sldId id="295" r:id="rId15"/>
    <p:sldId id="296" r:id="rId16"/>
    <p:sldId id="297" r:id="rId17"/>
    <p:sldId id="298" r:id="rId18"/>
    <p:sldId id="299" r:id="rId19"/>
    <p:sldId id="300" r:id="rId20"/>
    <p:sldId id="270" r:id="rId21"/>
    <p:sldId id="273" r:id="rId22"/>
  </p:sldIdLst>
  <p:sldSz cx="9144000" cy="6858000" type="screen4x3"/>
  <p:notesSz cx="6797675" cy="9926638"/>
  <p:defaultTextStyle>
    <a:defPPr>
      <a:defRPr lang="bg-BG"/>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4" autoAdjust="0"/>
    <p:restoredTop sz="94452" autoAdjust="0"/>
  </p:normalViewPr>
  <p:slideViewPr>
    <p:cSldViewPr>
      <p:cViewPr varScale="1">
        <p:scale>
          <a:sx n="87" d="100"/>
          <a:sy n="87" d="100"/>
        </p:scale>
        <p:origin x="-10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6662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bg-BG"/>
              <a:t>Click to edit Master title style</a:t>
            </a:r>
          </a:p>
        </p:txBody>
      </p:sp>
      <p:sp>
        <p:nvSpPr>
          <p:cNvPr id="6662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bg-BG"/>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bg-BG"/>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bg-BG"/>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79DE44FE-DA15-45E5-A0B5-2FBA6DDEEBCD}" type="slidenum">
              <a:rPr lang="bg-BG"/>
              <a:pPr>
                <a:defRPr/>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bg-BG"/>
          </a:p>
        </p:txBody>
      </p:sp>
      <p:sp>
        <p:nvSpPr>
          <p:cNvPr id="5" name="Rectangle 70"/>
          <p:cNvSpPr>
            <a:spLocks noGrp="1" noChangeArrowheads="1"/>
          </p:cNvSpPr>
          <p:nvPr>
            <p:ph type="ftr" sz="quarter" idx="11"/>
          </p:nvPr>
        </p:nvSpPr>
        <p:spPr>
          <a:ln/>
        </p:spPr>
        <p:txBody>
          <a:bodyPr/>
          <a:lstStyle>
            <a:lvl1pPr>
              <a:defRPr/>
            </a:lvl1pPr>
          </a:lstStyle>
          <a:p>
            <a:pPr>
              <a:defRPr/>
            </a:pPr>
            <a:endParaRPr lang="bg-BG"/>
          </a:p>
        </p:txBody>
      </p:sp>
      <p:sp>
        <p:nvSpPr>
          <p:cNvPr id="6" name="Rectangle 71"/>
          <p:cNvSpPr>
            <a:spLocks noGrp="1" noChangeArrowheads="1"/>
          </p:cNvSpPr>
          <p:nvPr>
            <p:ph type="sldNum" sz="quarter" idx="12"/>
          </p:nvPr>
        </p:nvSpPr>
        <p:spPr>
          <a:ln/>
        </p:spPr>
        <p:txBody>
          <a:bodyPr/>
          <a:lstStyle>
            <a:lvl1pPr>
              <a:defRPr/>
            </a:lvl1pPr>
          </a:lstStyle>
          <a:p>
            <a:pPr>
              <a:defRPr/>
            </a:pPr>
            <a:fld id="{8EC75B19-F221-4D37-A524-0DA8BA0483C6}" type="slidenum">
              <a:rPr lang="bg-BG"/>
              <a:pPr>
                <a:defRPr/>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bg-BG"/>
          </a:p>
        </p:txBody>
      </p:sp>
      <p:sp>
        <p:nvSpPr>
          <p:cNvPr id="5" name="Rectangle 70"/>
          <p:cNvSpPr>
            <a:spLocks noGrp="1" noChangeArrowheads="1"/>
          </p:cNvSpPr>
          <p:nvPr>
            <p:ph type="ftr" sz="quarter" idx="11"/>
          </p:nvPr>
        </p:nvSpPr>
        <p:spPr>
          <a:ln/>
        </p:spPr>
        <p:txBody>
          <a:bodyPr/>
          <a:lstStyle>
            <a:lvl1pPr>
              <a:defRPr/>
            </a:lvl1pPr>
          </a:lstStyle>
          <a:p>
            <a:pPr>
              <a:defRPr/>
            </a:pPr>
            <a:endParaRPr lang="bg-BG"/>
          </a:p>
        </p:txBody>
      </p:sp>
      <p:sp>
        <p:nvSpPr>
          <p:cNvPr id="6" name="Rectangle 71"/>
          <p:cNvSpPr>
            <a:spLocks noGrp="1" noChangeArrowheads="1"/>
          </p:cNvSpPr>
          <p:nvPr>
            <p:ph type="sldNum" sz="quarter" idx="12"/>
          </p:nvPr>
        </p:nvSpPr>
        <p:spPr>
          <a:ln/>
        </p:spPr>
        <p:txBody>
          <a:bodyPr/>
          <a:lstStyle>
            <a:lvl1pPr>
              <a:defRPr/>
            </a:lvl1pPr>
          </a:lstStyle>
          <a:p>
            <a:pPr>
              <a:defRPr/>
            </a:pPr>
            <a:fld id="{9CB6A529-8ECB-484F-B81E-1E6523E53418}" type="slidenum">
              <a:rPr lang="bg-BG"/>
              <a:pPr>
                <a:defRPr/>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bg-BG"/>
          </a:p>
        </p:txBody>
      </p:sp>
      <p:sp>
        <p:nvSpPr>
          <p:cNvPr id="5" name="Rectangle 70"/>
          <p:cNvSpPr>
            <a:spLocks noGrp="1" noChangeArrowheads="1"/>
          </p:cNvSpPr>
          <p:nvPr>
            <p:ph type="ftr" sz="quarter" idx="11"/>
          </p:nvPr>
        </p:nvSpPr>
        <p:spPr>
          <a:ln/>
        </p:spPr>
        <p:txBody>
          <a:bodyPr/>
          <a:lstStyle>
            <a:lvl1pPr>
              <a:defRPr/>
            </a:lvl1pPr>
          </a:lstStyle>
          <a:p>
            <a:pPr>
              <a:defRPr/>
            </a:pPr>
            <a:endParaRPr lang="bg-BG"/>
          </a:p>
        </p:txBody>
      </p:sp>
      <p:sp>
        <p:nvSpPr>
          <p:cNvPr id="6" name="Rectangle 71"/>
          <p:cNvSpPr>
            <a:spLocks noGrp="1" noChangeArrowheads="1"/>
          </p:cNvSpPr>
          <p:nvPr>
            <p:ph type="sldNum" sz="quarter" idx="12"/>
          </p:nvPr>
        </p:nvSpPr>
        <p:spPr>
          <a:ln/>
        </p:spPr>
        <p:txBody>
          <a:bodyPr/>
          <a:lstStyle>
            <a:lvl1pPr>
              <a:defRPr/>
            </a:lvl1pPr>
          </a:lstStyle>
          <a:p>
            <a:pPr>
              <a:defRPr/>
            </a:pPr>
            <a:fld id="{BDA257CF-FF06-47A1-93D4-C6668DA3BA9A}" type="slidenum">
              <a:rPr lang="bg-BG"/>
              <a:pPr>
                <a:defRPr/>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bg-BG"/>
          </a:p>
        </p:txBody>
      </p:sp>
      <p:sp>
        <p:nvSpPr>
          <p:cNvPr id="5" name="Rectangle 70"/>
          <p:cNvSpPr>
            <a:spLocks noGrp="1" noChangeArrowheads="1"/>
          </p:cNvSpPr>
          <p:nvPr>
            <p:ph type="ftr" sz="quarter" idx="11"/>
          </p:nvPr>
        </p:nvSpPr>
        <p:spPr>
          <a:ln/>
        </p:spPr>
        <p:txBody>
          <a:bodyPr/>
          <a:lstStyle>
            <a:lvl1pPr>
              <a:defRPr/>
            </a:lvl1pPr>
          </a:lstStyle>
          <a:p>
            <a:pPr>
              <a:defRPr/>
            </a:pPr>
            <a:endParaRPr lang="bg-BG"/>
          </a:p>
        </p:txBody>
      </p:sp>
      <p:sp>
        <p:nvSpPr>
          <p:cNvPr id="6" name="Rectangle 71"/>
          <p:cNvSpPr>
            <a:spLocks noGrp="1" noChangeArrowheads="1"/>
          </p:cNvSpPr>
          <p:nvPr>
            <p:ph type="sldNum" sz="quarter" idx="12"/>
          </p:nvPr>
        </p:nvSpPr>
        <p:spPr>
          <a:ln/>
        </p:spPr>
        <p:txBody>
          <a:bodyPr/>
          <a:lstStyle>
            <a:lvl1pPr>
              <a:defRPr/>
            </a:lvl1pPr>
          </a:lstStyle>
          <a:p>
            <a:pPr>
              <a:defRPr/>
            </a:pPr>
            <a:fld id="{B9FA0325-0DD8-4AED-927D-F749ED1F3F3D}" type="slidenum">
              <a:rPr lang="bg-BG"/>
              <a:pPr>
                <a:defRPr/>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bg-BG"/>
          </a:p>
        </p:txBody>
      </p:sp>
      <p:sp>
        <p:nvSpPr>
          <p:cNvPr id="6" name="Rectangle 70"/>
          <p:cNvSpPr>
            <a:spLocks noGrp="1" noChangeArrowheads="1"/>
          </p:cNvSpPr>
          <p:nvPr>
            <p:ph type="ftr" sz="quarter" idx="11"/>
          </p:nvPr>
        </p:nvSpPr>
        <p:spPr>
          <a:ln/>
        </p:spPr>
        <p:txBody>
          <a:bodyPr/>
          <a:lstStyle>
            <a:lvl1pPr>
              <a:defRPr/>
            </a:lvl1pPr>
          </a:lstStyle>
          <a:p>
            <a:pPr>
              <a:defRPr/>
            </a:pPr>
            <a:endParaRPr lang="bg-BG"/>
          </a:p>
        </p:txBody>
      </p:sp>
      <p:sp>
        <p:nvSpPr>
          <p:cNvPr id="7" name="Rectangle 71"/>
          <p:cNvSpPr>
            <a:spLocks noGrp="1" noChangeArrowheads="1"/>
          </p:cNvSpPr>
          <p:nvPr>
            <p:ph type="sldNum" sz="quarter" idx="12"/>
          </p:nvPr>
        </p:nvSpPr>
        <p:spPr>
          <a:ln/>
        </p:spPr>
        <p:txBody>
          <a:bodyPr/>
          <a:lstStyle>
            <a:lvl1pPr>
              <a:defRPr/>
            </a:lvl1pPr>
          </a:lstStyle>
          <a:p>
            <a:pPr>
              <a:defRPr/>
            </a:pPr>
            <a:fld id="{3718818A-1B4D-4D8C-8606-BB80A917B100}" type="slidenum">
              <a:rPr lang="bg-BG"/>
              <a:pPr>
                <a:defRPr/>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bg-BG"/>
          </a:p>
        </p:txBody>
      </p:sp>
      <p:sp>
        <p:nvSpPr>
          <p:cNvPr id="8" name="Rectangle 70"/>
          <p:cNvSpPr>
            <a:spLocks noGrp="1" noChangeArrowheads="1"/>
          </p:cNvSpPr>
          <p:nvPr>
            <p:ph type="ftr" sz="quarter" idx="11"/>
          </p:nvPr>
        </p:nvSpPr>
        <p:spPr>
          <a:ln/>
        </p:spPr>
        <p:txBody>
          <a:bodyPr/>
          <a:lstStyle>
            <a:lvl1pPr>
              <a:defRPr/>
            </a:lvl1pPr>
          </a:lstStyle>
          <a:p>
            <a:pPr>
              <a:defRPr/>
            </a:pPr>
            <a:endParaRPr lang="bg-BG"/>
          </a:p>
        </p:txBody>
      </p:sp>
      <p:sp>
        <p:nvSpPr>
          <p:cNvPr id="9" name="Rectangle 71"/>
          <p:cNvSpPr>
            <a:spLocks noGrp="1" noChangeArrowheads="1"/>
          </p:cNvSpPr>
          <p:nvPr>
            <p:ph type="sldNum" sz="quarter" idx="12"/>
          </p:nvPr>
        </p:nvSpPr>
        <p:spPr>
          <a:ln/>
        </p:spPr>
        <p:txBody>
          <a:bodyPr/>
          <a:lstStyle>
            <a:lvl1pPr>
              <a:defRPr/>
            </a:lvl1pPr>
          </a:lstStyle>
          <a:p>
            <a:pPr>
              <a:defRPr/>
            </a:pPr>
            <a:fld id="{78BC5C3F-DE8A-4FA6-A275-595565847C1D}" type="slidenum">
              <a:rPr lang="bg-BG"/>
              <a:pPr>
                <a:defRPr/>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bg-BG"/>
          </a:p>
        </p:txBody>
      </p:sp>
      <p:sp>
        <p:nvSpPr>
          <p:cNvPr id="4" name="Rectangle 70"/>
          <p:cNvSpPr>
            <a:spLocks noGrp="1" noChangeArrowheads="1"/>
          </p:cNvSpPr>
          <p:nvPr>
            <p:ph type="ftr" sz="quarter" idx="11"/>
          </p:nvPr>
        </p:nvSpPr>
        <p:spPr>
          <a:ln/>
        </p:spPr>
        <p:txBody>
          <a:bodyPr/>
          <a:lstStyle>
            <a:lvl1pPr>
              <a:defRPr/>
            </a:lvl1pPr>
          </a:lstStyle>
          <a:p>
            <a:pPr>
              <a:defRPr/>
            </a:pPr>
            <a:endParaRPr lang="bg-BG"/>
          </a:p>
        </p:txBody>
      </p:sp>
      <p:sp>
        <p:nvSpPr>
          <p:cNvPr id="5" name="Rectangle 71"/>
          <p:cNvSpPr>
            <a:spLocks noGrp="1" noChangeArrowheads="1"/>
          </p:cNvSpPr>
          <p:nvPr>
            <p:ph type="sldNum" sz="quarter" idx="12"/>
          </p:nvPr>
        </p:nvSpPr>
        <p:spPr>
          <a:ln/>
        </p:spPr>
        <p:txBody>
          <a:bodyPr/>
          <a:lstStyle>
            <a:lvl1pPr>
              <a:defRPr/>
            </a:lvl1pPr>
          </a:lstStyle>
          <a:p>
            <a:pPr>
              <a:defRPr/>
            </a:pPr>
            <a:fld id="{FA892BC0-BB47-42C0-A0DF-4051191DB48A}" type="slidenum">
              <a:rPr lang="bg-BG"/>
              <a:pPr>
                <a:defRPr/>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bg-BG"/>
          </a:p>
        </p:txBody>
      </p:sp>
      <p:sp>
        <p:nvSpPr>
          <p:cNvPr id="3" name="Rectangle 70"/>
          <p:cNvSpPr>
            <a:spLocks noGrp="1" noChangeArrowheads="1"/>
          </p:cNvSpPr>
          <p:nvPr>
            <p:ph type="ftr" sz="quarter" idx="11"/>
          </p:nvPr>
        </p:nvSpPr>
        <p:spPr>
          <a:ln/>
        </p:spPr>
        <p:txBody>
          <a:bodyPr/>
          <a:lstStyle>
            <a:lvl1pPr>
              <a:defRPr/>
            </a:lvl1pPr>
          </a:lstStyle>
          <a:p>
            <a:pPr>
              <a:defRPr/>
            </a:pPr>
            <a:endParaRPr lang="bg-BG"/>
          </a:p>
        </p:txBody>
      </p:sp>
      <p:sp>
        <p:nvSpPr>
          <p:cNvPr id="4" name="Rectangle 71"/>
          <p:cNvSpPr>
            <a:spLocks noGrp="1" noChangeArrowheads="1"/>
          </p:cNvSpPr>
          <p:nvPr>
            <p:ph type="sldNum" sz="quarter" idx="12"/>
          </p:nvPr>
        </p:nvSpPr>
        <p:spPr>
          <a:ln/>
        </p:spPr>
        <p:txBody>
          <a:bodyPr/>
          <a:lstStyle>
            <a:lvl1pPr>
              <a:defRPr/>
            </a:lvl1pPr>
          </a:lstStyle>
          <a:p>
            <a:pPr>
              <a:defRPr/>
            </a:pPr>
            <a:fld id="{220443E7-695B-47FC-816E-432045C0F52D}" type="slidenum">
              <a:rPr lang="bg-BG"/>
              <a:pPr>
                <a:defRPr/>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bg-BG"/>
          </a:p>
        </p:txBody>
      </p:sp>
      <p:sp>
        <p:nvSpPr>
          <p:cNvPr id="6" name="Rectangle 70"/>
          <p:cNvSpPr>
            <a:spLocks noGrp="1" noChangeArrowheads="1"/>
          </p:cNvSpPr>
          <p:nvPr>
            <p:ph type="ftr" sz="quarter" idx="11"/>
          </p:nvPr>
        </p:nvSpPr>
        <p:spPr>
          <a:ln/>
        </p:spPr>
        <p:txBody>
          <a:bodyPr/>
          <a:lstStyle>
            <a:lvl1pPr>
              <a:defRPr/>
            </a:lvl1pPr>
          </a:lstStyle>
          <a:p>
            <a:pPr>
              <a:defRPr/>
            </a:pPr>
            <a:endParaRPr lang="bg-BG"/>
          </a:p>
        </p:txBody>
      </p:sp>
      <p:sp>
        <p:nvSpPr>
          <p:cNvPr id="7" name="Rectangle 71"/>
          <p:cNvSpPr>
            <a:spLocks noGrp="1" noChangeArrowheads="1"/>
          </p:cNvSpPr>
          <p:nvPr>
            <p:ph type="sldNum" sz="quarter" idx="12"/>
          </p:nvPr>
        </p:nvSpPr>
        <p:spPr>
          <a:ln/>
        </p:spPr>
        <p:txBody>
          <a:bodyPr/>
          <a:lstStyle>
            <a:lvl1pPr>
              <a:defRPr/>
            </a:lvl1pPr>
          </a:lstStyle>
          <a:p>
            <a:pPr>
              <a:defRPr/>
            </a:pPr>
            <a:fld id="{226EBD9F-13AD-4BF7-80A5-9A366A47689F}" type="slidenum">
              <a:rPr lang="bg-BG"/>
              <a:pPr>
                <a:defRPr/>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bg-BG"/>
          </a:p>
        </p:txBody>
      </p:sp>
      <p:sp>
        <p:nvSpPr>
          <p:cNvPr id="6" name="Rectangle 70"/>
          <p:cNvSpPr>
            <a:spLocks noGrp="1" noChangeArrowheads="1"/>
          </p:cNvSpPr>
          <p:nvPr>
            <p:ph type="ftr" sz="quarter" idx="11"/>
          </p:nvPr>
        </p:nvSpPr>
        <p:spPr>
          <a:ln/>
        </p:spPr>
        <p:txBody>
          <a:bodyPr/>
          <a:lstStyle>
            <a:lvl1pPr>
              <a:defRPr/>
            </a:lvl1pPr>
          </a:lstStyle>
          <a:p>
            <a:pPr>
              <a:defRPr/>
            </a:pPr>
            <a:endParaRPr lang="bg-BG"/>
          </a:p>
        </p:txBody>
      </p:sp>
      <p:sp>
        <p:nvSpPr>
          <p:cNvPr id="7" name="Rectangle 71"/>
          <p:cNvSpPr>
            <a:spLocks noGrp="1" noChangeArrowheads="1"/>
          </p:cNvSpPr>
          <p:nvPr>
            <p:ph type="sldNum" sz="quarter" idx="12"/>
          </p:nvPr>
        </p:nvSpPr>
        <p:spPr>
          <a:ln/>
        </p:spPr>
        <p:txBody>
          <a:bodyPr/>
          <a:lstStyle>
            <a:lvl1pPr>
              <a:defRPr/>
            </a:lvl1pPr>
          </a:lstStyle>
          <a:p>
            <a:pPr>
              <a:defRPr/>
            </a:pPr>
            <a:fld id="{413B8125-E4F4-466F-B904-D36C962B507C}" type="slidenum">
              <a:rPr lang="bg-BG"/>
              <a:pPr>
                <a:defRPr/>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p>
        </p:txBody>
      </p:sp>
      <p:grpSp>
        <p:nvGrpSpPr>
          <p:cNvPr id="1027" name="Group 3"/>
          <p:cNvGrpSpPr>
            <a:grpSpLocks/>
          </p:cNvGrpSpPr>
          <p:nvPr/>
        </p:nvGrpSpPr>
        <p:grpSpPr bwMode="auto">
          <a:xfrm>
            <a:off x="3175" y="4267200"/>
            <a:ext cx="9140825" cy="2590800"/>
            <a:chOff x="2" y="2688"/>
            <a:chExt cx="5758" cy="1632"/>
          </a:xfrm>
        </p:grpSpPr>
        <p:sp>
          <p:nvSpPr>
            <p:cNvPr id="65540"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grpSp>
          <p:nvGrpSpPr>
            <p:cNvPr id="1034" name="Group 5"/>
            <p:cNvGrpSpPr>
              <a:grpSpLocks/>
            </p:cNvGrpSpPr>
            <p:nvPr userDrawn="1"/>
          </p:nvGrpSpPr>
          <p:grpSpPr bwMode="auto">
            <a:xfrm>
              <a:off x="3528" y="3715"/>
              <a:ext cx="792" cy="521"/>
              <a:chOff x="3527" y="3715"/>
              <a:chExt cx="792" cy="521"/>
            </a:xfrm>
          </p:grpSpPr>
          <p:sp>
            <p:nvSpPr>
              <p:cNvPr id="6554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p>
            </p:txBody>
          </p:sp>
          <p:sp>
            <p:nvSpPr>
              <p:cNvPr id="6554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p>
            </p:txBody>
          </p:sp>
          <p:sp>
            <p:nvSpPr>
              <p:cNvPr id="6554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554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554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554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p>
            </p:txBody>
          </p:sp>
          <p:sp>
            <p:nvSpPr>
              <p:cNvPr id="6554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p>
            </p:txBody>
          </p:sp>
          <p:sp>
            <p:nvSpPr>
              <p:cNvPr id="6554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55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p>
            </p:txBody>
          </p:sp>
          <p:sp>
            <p:nvSpPr>
              <p:cNvPr id="6555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p>
            </p:txBody>
          </p:sp>
          <p:sp>
            <p:nvSpPr>
              <p:cNvPr id="6555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5" name="Group 17"/>
            <p:cNvGrpSpPr>
              <a:grpSpLocks/>
            </p:cNvGrpSpPr>
            <p:nvPr userDrawn="1"/>
          </p:nvGrpSpPr>
          <p:grpSpPr bwMode="auto">
            <a:xfrm>
              <a:off x="1776" y="3631"/>
              <a:ext cx="1626" cy="683"/>
              <a:chOff x="1776" y="3631"/>
              <a:chExt cx="1626" cy="683"/>
            </a:xfrm>
          </p:grpSpPr>
          <p:sp>
            <p:nvSpPr>
              <p:cNvPr id="6555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p>
            </p:txBody>
          </p:sp>
          <p:sp>
            <p:nvSpPr>
              <p:cNvPr id="6555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p>
            </p:txBody>
          </p:sp>
          <p:sp>
            <p:nvSpPr>
              <p:cNvPr id="6555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p>
            </p:txBody>
          </p:sp>
          <p:sp>
            <p:nvSpPr>
              <p:cNvPr id="6555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6555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6555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p>
            </p:txBody>
          </p:sp>
          <p:sp>
            <p:nvSpPr>
              <p:cNvPr id="6556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p>
            </p:txBody>
          </p:sp>
          <p:sp>
            <p:nvSpPr>
              <p:cNvPr id="6556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p>
            </p:txBody>
          </p:sp>
          <p:sp>
            <p:nvSpPr>
              <p:cNvPr id="6556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p>
            </p:txBody>
          </p:sp>
          <p:sp>
            <p:nvSpPr>
              <p:cNvPr id="6556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p>
            </p:txBody>
          </p:sp>
          <p:sp>
            <p:nvSpPr>
              <p:cNvPr id="6556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p>
            </p:txBody>
          </p:sp>
          <p:sp>
            <p:nvSpPr>
              <p:cNvPr id="6556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p>
            </p:txBody>
          </p:sp>
          <p:sp>
            <p:nvSpPr>
              <p:cNvPr id="65566"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en-US"/>
              </a:p>
            </p:txBody>
          </p:sp>
          <p:sp>
            <p:nvSpPr>
              <p:cNvPr id="65567"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en-US"/>
              </a:p>
            </p:txBody>
          </p:sp>
          <p:sp>
            <p:nvSpPr>
              <p:cNvPr id="6556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56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57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p>
            </p:txBody>
          </p:sp>
          <p:sp>
            <p:nvSpPr>
              <p:cNvPr id="65571"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en-US"/>
              </a:p>
            </p:txBody>
          </p:sp>
        </p:grpSp>
        <p:grpSp>
          <p:nvGrpSpPr>
            <p:cNvPr id="1036" name="Group 36"/>
            <p:cNvGrpSpPr>
              <a:grpSpLocks/>
            </p:cNvGrpSpPr>
            <p:nvPr userDrawn="1"/>
          </p:nvGrpSpPr>
          <p:grpSpPr bwMode="auto">
            <a:xfrm>
              <a:off x="4128" y="3360"/>
              <a:ext cx="1351" cy="821"/>
              <a:chOff x="4128" y="3360"/>
              <a:chExt cx="1351" cy="821"/>
            </a:xfrm>
          </p:grpSpPr>
          <p:sp>
            <p:nvSpPr>
              <p:cNvPr id="6557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6557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6557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p>
            </p:txBody>
          </p:sp>
          <p:sp>
            <p:nvSpPr>
              <p:cNvPr id="6557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6557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6557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6557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p>
            </p:txBody>
          </p:sp>
          <p:sp>
            <p:nvSpPr>
              <p:cNvPr id="65580"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en-US"/>
              </a:p>
            </p:txBody>
          </p:sp>
          <p:sp>
            <p:nvSpPr>
              <p:cNvPr id="6558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sp>
            <p:nvSpPr>
              <p:cNvPr id="6558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6558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p>
            </p:txBody>
          </p:sp>
          <p:sp>
            <p:nvSpPr>
              <p:cNvPr id="6558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p>
            </p:txBody>
          </p:sp>
          <p:sp>
            <p:nvSpPr>
              <p:cNvPr id="6558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p>
            </p:txBody>
          </p:sp>
          <p:sp>
            <p:nvSpPr>
              <p:cNvPr id="6558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558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p>
            </p:txBody>
          </p:sp>
          <p:sp>
            <p:nvSpPr>
              <p:cNvPr id="6558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p>
            </p:txBody>
          </p:sp>
          <p:sp>
            <p:nvSpPr>
              <p:cNvPr id="6558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p>
            </p:txBody>
          </p:sp>
        </p:grpSp>
        <p:grpSp>
          <p:nvGrpSpPr>
            <p:cNvPr id="1037" name="Group 54"/>
            <p:cNvGrpSpPr>
              <a:grpSpLocks/>
            </p:cNvGrpSpPr>
            <p:nvPr userDrawn="1"/>
          </p:nvGrpSpPr>
          <p:grpSpPr bwMode="auto">
            <a:xfrm>
              <a:off x="5280" y="3024"/>
              <a:ext cx="425" cy="258"/>
              <a:chOff x="5280" y="3024"/>
              <a:chExt cx="425" cy="258"/>
            </a:xfrm>
          </p:grpSpPr>
          <p:sp>
            <p:nvSpPr>
              <p:cNvPr id="65591"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5592"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5593"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5594"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5595"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5596"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5597"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nvGrpSpPr>
              <p:cNvPr id="1045" name="Group 62"/>
              <p:cNvGrpSpPr>
                <a:grpSpLocks/>
              </p:cNvGrpSpPr>
              <p:nvPr/>
            </p:nvGrpSpPr>
            <p:grpSpPr bwMode="auto">
              <a:xfrm>
                <a:off x="5381" y="3085"/>
                <a:ext cx="227" cy="132"/>
                <a:chOff x="5381" y="3085"/>
                <a:chExt cx="227" cy="132"/>
              </a:xfrm>
            </p:grpSpPr>
            <p:sp>
              <p:nvSpPr>
                <p:cNvPr id="65599"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65600"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sp>
              <p:nvSpPr>
                <p:cNvPr id="65601"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en-US"/>
                </a:p>
              </p:txBody>
            </p:sp>
            <p:sp>
              <p:nvSpPr>
                <p:cNvPr id="65602"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en-US"/>
                </a:p>
              </p:txBody>
            </p:sp>
          </p:grpSp>
        </p:grpSp>
      </p:grpSp>
      <p:sp>
        <p:nvSpPr>
          <p:cNvPr id="6560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bg-BG" smtClean="0"/>
              <a:t>Click to edit Master title style</a:t>
            </a:r>
          </a:p>
        </p:txBody>
      </p:sp>
      <p:sp>
        <p:nvSpPr>
          <p:cNvPr id="6560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bg-BG" smtClean="0"/>
              <a:t>Click to edit Master text styles</a:t>
            </a:r>
          </a:p>
          <a:p>
            <a:pPr lvl="1"/>
            <a:r>
              <a:rPr lang="bg-BG" smtClean="0"/>
              <a:t>Second level</a:t>
            </a:r>
          </a:p>
          <a:p>
            <a:pPr lvl="2"/>
            <a:r>
              <a:rPr lang="bg-BG" smtClean="0"/>
              <a:t>Third level</a:t>
            </a:r>
          </a:p>
          <a:p>
            <a:pPr lvl="3"/>
            <a:r>
              <a:rPr lang="bg-BG" smtClean="0"/>
              <a:t>Fourth level</a:t>
            </a:r>
          </a:p>
          <a:p>
            <a:pPr lvl="4"/>
            <a:r>
              <a:rPr lang="bg-BG" smtClean="0"/>
              <a:t>Fifth level</a:t>
            </a:r>
          </a:p>
        </p:txBody>
      </p:sp>
      <p:sp>
        <p:nvSpPr>
          <p:cNvPr id="6560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bg-BG"/>
          </a:p>
        </p:txBody>
      </p:sp>
      <p:sp>
        <p:nvSpPr>
          <p:cNvPr id="6560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bg-BG"/>
          </a:p>
        </p:txBody>
      </p:sp>
      <p:sp>
        <p:nvSpPr>
          <p:cNvPr id="6560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95B82A35-3705-46F0-9B24-32B5DA1CECA0}" type="slidenum">
              <a:rPr lang="bg-BG"/>
              <a:pPr>
                <a:defRPr/>
              </a:pPr>
              <a:t>‹#›</a:t>
            </a:fld>
            <a:endParaRPr lang="bg-BG"/>
          </a:p>
        </p:txBody>
      </p:sp>
    </p:spTree>
  </p:cSld>
  <p:clrMap bg1="dk2" tx1="lt1" bg2="dk1" tx2="lt2" accent1="accent1" accent2="accent2" accent3="accent3" accent4="accent4" accent5="accent5" accent6="accent6" hlink="hlink" folHlink="folHlink"/>
  <p:sldLayoutIdLst>
    <p:sldLayoutId id="2147483742"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395288" y="1700213"/>
            <a:ext cx="8229600" cy="1440755"/>
          </a:xfrm>
        </p:spPr>
        <p:txBody>
          <a:bodyPr/>
          <a:lstStyle/>
          <a:p>
            <a:pPr eaLnBrk="1" hangingPunct="1">
              <a:defRPr/>
            </a:pPr>
            <a:r>
              <a:rPr lang="bg-BG" sz="2800" b="1" i="1" dirty="0" smtClean="0"/>
              <a:t>ОБЩИНА САНДАНСКИ </a:t>
            </a:r>
            <a:r>
              <a:rPr lang="bg-BG" sz="2800" b="1" i="1" dirty="0" smtClean="0"/>
              <a:t>– </a:t>
            </a:r>
            <a:r>
              <a:rPr lang="bg-BG" sz="2800" b="1" i="1" dirty="0" smtClean="0"/>
              <a:t/>
            </a:r>
            <a:br>
              <a:rPr lang="bg-BG" sz="2800" b="1" i="1" dirty="0" smtClean="0"/>
            </a:br>
            <a:r>
              <a:rPr lang="bg-BG" sz="2800" b="1" i="1" dirty="0" smtClean="0"/>
              <a:t>КОМПЛЕКСНО ИЗПОЛЗВАНЕ НА</a:t>
            </a:r>
            <a:br>
              <a:rPr lang="bg-BG" sz="2800" b="1" i="1" dirty="0" smtClean="0"/>
            </a:br>
            <a:r>
              <a:rPr lang="bg-BG" sz="2800" b="1" i="1" dirty="0" smtClean="0"/>
              <a:t>МИНЕРАЛНИТЕ ВОДИ</a:t>
            </a:r>
            <a:endParaRPr lang="bg-BG" sz="2800" b="1" i="1" dirty="0" smtClean="0"/>
          </a:p>
        </p:txBody>
      </p:sp>
      <p:pic>
        <p:nvPicPr>
          <p:cNvPr id="3075" name="Picture 7" descr="Sandanski%202"/>
          <p:cNvPicPr>
            <a:picLocks noChangeAspect="1" noChangeArrowheads="1"/>
          </p:cNvPicPr>
          <p:nvPr/>
        </p:nvPicPr>
        <p:blipFill>
          <a:blip r:embed="rId2" cstate="print"/>
          <a:srcRect/>
          <a:stretch>
            <a:fillRect/>
          </a:stretch>
        </p:blipFill>
        <p:spPr bwMode="auto">
          <a:xfrm>
            <a:off x="2555776" y="3645024"/>
            <a:ext cx="3816350" cy="2862262"/>
          </a:xfrm>
          <a:prstGeom prst="rect">
            <a:avLst/>
          </a:prstGeom>
          <a:noFill/>
          <a:ln w="28575">
            <a:solidFill>
              <a:srgbClr val="333399"/>
            </a:solidFill>
            <a:miter lim="800000"/>
            <a:headEnd/>
            <a:tailEnd/>
          </a:ln>
        </p:spPr>
      </p:pic>
      <p:pic>
        <p:nvPicPr>
          <p:cNvPr id="3076" name="Picture 8" descr="EUROPESPA_Wellness_Logo"/>
          <p:cNvPicPr>
            <a:picLocks noChangeAspect="1" noChangeArrowheads="1"/>
          </p:cNvPicPr>
          <p:nvPr/>
        </p:nvPicPr>
        <p:blipFill>
          <a:blip r:embed="rId3" cstate="print"/>
          <a:srcRect/>
          <a:stretch>
            <a:fillRect/>
          </a:stretch>
        </p:blipFill>
        <p:spPr bwMode="auto">
          <a:xfrm>
            <a:off x="5795963" y="260350"/>
            <a:ext cx="2809875" cy="1479550"/>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title"/>
          </p:nvPr>
        </p:nvSpPr>
        <p:spPr>
          <a:xfrm>
            <a:off x="539552" y="1268760"/>
            <a:ext cx="8229600" cy="1139825"/>
          </a:xfrm>
        </p:spPr>
        <p:txBody>
          <a:bodyPr/>
          <a:lstStyle/>
          <a:p>
            <a:pPr eaLnBrk="1" hangingPunct="1">
              <a:defRPr/>
            </a:pPr>
            <a:r>
              <a:rPr lang="bg-BG" sz="2400" dirty="0" smtClean="0"/>
              <a:t>Комплексно използване на минералните води е налично и в:</a:t>
            </a:r>
            <a:br>
              <a:rPr lang="bg-BG" sz="2400" dirty="0" smtClean="0"/>
            </a:br>
            <a:r>
              <a:rPr lang="bg-BG" sz="2400" dirty="0" smtClean="0"/>
              <a:t/>
            </a:r>
            <a:br>
              <a:rPr lang="bg-BG" sz="2400" dirty="0" smtClean="0"/>
            </a:br>
            <a:r>
              <a:rPr lang="bg-BG" sz="2000" dirty="0" smtClean="0"/>
              <a:t>Резиденция “Свети врач” </a:t>
            </a:r>
            <a:br>
              <a:rPr lang="bg-BG" sz="2000" dirty="0" smtClean="0"/>
            </a:br>
            <a:r>
              <a:rPr lang="bg-BG" sz="2000" dirty="0" smtClean="0"/>
              <a:t>Хотел Панорама</a:t>
            </a:r>
            <a:br>
              <a:rPr lang="bg-BG" sz="2000" dirty="0" smtClean="0"/>
            </a:br>
            <a:r>
              <a:rPr lang="bg-BG" sz="2000" dirty="0" smtClean="0"/>
              <a:t>СБР-НК ЕАД филиал Сандански</a:t>
            </a:r>
            <a:br>
              <a:rPr lang="bg-BG" sz="2000" dirty="0" smtClean="0"/>
            </a:br>
            <a:r>
              <a:rPr lang="bg-BG" sz="2000" dirty="0" smtClean="0"/>
              <a:t>обновената Градска баня със Спа център към нея (в строеж) </a:t>
            </a:r>
            <a:endParaRPr lang="bg-BG" sz="2000" dirty="0" smtClean="0"/>
          </a:p>
        </p:txBody>
      </p:sp>
      <p:pic>
        <p:nvPicPr>
          <p:cNvPr id="9220" name="Picture 6" descr="P1000998"/>
          <p:cNvPicPr>
            <a:picLocks noChangeAspect="1" noChangeArrowheads="1"/>
          </p:cNvPicPr>
          <p:nvPr/>
        </p:nvPicPr>
        <p:blipFill>
          <a:blip r:embed="rId2" cstate="print"/>
          <a:srcRect/>
          <a:stretch>
            <a:fillRect/>
          </a:stretch>
        </p:blipFill>
        <p:spPr bwMode="auto">
          <a:xfrm>
            <a:off x="179512" y="3140968"/>
            <a:ext cx="1799902" cy="1350195"/>
          </a:xfrm>
          <a:prstGeom prst="rect">
            <a:avLst/>
          </a:prstGeom>
          <a:noFill/>
          <a:ln w="28575">
            <a:solidFill>
              <a:srgbClr val="333399"/>
            </a:solidFill>
            <a:miter lim="800000"/>
            <a:headEnd/>
            <a:tailEnd/>
          </a:ln>
        </p:spPr>
      </p:pic>
      <p:pic>
        <p:nvPicPr>
          <p:cNvPr id="9223" name="Picture 7" descr="http://bgglobe.net/objects/large/4898/%D0%A1%D0%BF%D0%B5%D1%86%D0%B8%D0%B0%D0%BB%D0%B8%D0%B7%D0%B8%D1%80%D0%B0%D0%BD%D0%B0%20%D0%B1%D0%BE%D0%BB%D0%BD%D0%B8%D1%86%D0%B0%20%D0%B7%D0%B0%20%D1%80%D0%B5%D1%85%D0%B0%D0%B1%D0%B8%D0%BB%D0%B8%D1%82%D0%B0%D1%86%D0%B8%D1%8F%20%20%D0%9D%D0%B0%D1%86%D0%B8%D0%BE%D0%BD%D0%B0%D0%BB%D0%B5%D0%BD%20%D0%9A%D0%BE%D0%BC%D0%BF%D0%BB%D0%B5%D0%BA%D1%81%20%D0%95%D0%90%D0%94%20%20%D1%84%D0%B8%D0%BB%D0%B8%D0%B0%D0%BB%20%D0%A1%D0%B0%D0%BD%D0%B4%D0%B0%D0%BD%D1%81%D0%BA%D0%B8%20-%20%D0%B3%D1%80%D0%B0%D0%B4%20%D0%A1%D0%B0%D0%BD%D0%B4%D0%B0%D0%BD%D1%81%D0%BA%D0%B8.jpg"/>
          <p:cNvPicPr>
            <a:picLocks noChangeAspect="1" noChangeArrowheads="1"/>
          </p:cNvPicPr>
          <p:nvPr/>
        </p:nvPicPr>
        <p:blipFill>
          <a:blip r:embed="rId3" cstate="print"/>
          <a:srcRect/>
          <a:stretch>
            <a:fillRect/>
          </a:stretch>
        </p:blipFill>
        <p:spPr bwMode="auto">
          <a:xfrm>
            <a:off x="323528" y="4941168"/>
            <a:ext cx="2592287" cy="1728192"/>
          </a:xfrm>
          <a:prstGeom prst="rect">
            <a:avLst/>
          </a:prstGeom>
          <a:noFill/>
        </p:spPr>
      </p:pic>
      <p:pic>
        <p:nvPicPr>
          <p:cNvPr id="9225" name="Picture 9" descr="http://svetivrach.com/pic/poster_vs.jpg"/>
          <p:cNvPicPr>
            <a:picLocks noChangeAspect="1" noChangeArrowheads="1"/>
          </p:cNvPicPr>
          <p:nvPr/>
        </p:nvPicPr>
        <p:blipFill>
          <a:blip r:embed="rId4" cstate="print"/>
          <a:srcRect/>
          <a:stretch>
            <a:fillRect/>
          </a:stretch>
        </p:blipFill>
        <p:spPr bwMode="auto">
          <a:xfrm>
            <a:off x="2339752" y="3284984"/>
            <a:ext cx="3168352" cy="2244250"/>
          </a:xfrm>
          <a:prstGeom prst="rect">
            <a:avLst/>
          </a:prstGeom>
          <a:noFill/>
        </p:spPr>
      </p:pic>
      <p:pic>
        <p:nvPicPr>
          <p:cNvPr id="9227" name="Picture 11" descr="http://www.panoramahotel-bg.com/images/offers/special_offer_1.jpg"/>
          <p:cNvPicPr>
            <a:picLocks noChangeAspect="1" noChangeArrowheads="1"/>
          </p:cNvPicPr>
          <p:nvPr/>
        </p:nvPicPr>
        <p:blipFill>
          <a:blip r:embed="rId5" cstate="print"/>
          <a:srcRect/>
          <a:stretch>
            <a:fillRect/>
          </a:stretch>
        </p:blipFill>
        <p:spPr bwMode="auto">
          <a:xfrm>
            <a:off x="5220072" y="5003692"/>
            <a:ext cx="3567527" cy="1854308"/>
          </a:xfrm>
          <a:prstGeom prst="rect">
            <a:avLst/>
          </a:prstGeom>
          <a:noFill/>
        </p:spPr>
      </p:pic>
      <p:pic>
        <p:nvPicPr>
          <p:cNvPr id="9229" name="Picture 13" descr="https://scontent-vie1-1.xx.fbcdn.net/hphotos-xfa1/t31.0-8/10506906_1698835753664734_4735252874840635285_o.jpg"/>
          <p:cNvPicPr>
            <a:picLocks noChangeAspect="1" noChangeArrowheads="1"/>
          </p:cNvPicPr>
          <p:nvPr/>
        </p:nvPicPr>
        <p:blipFill>
          <a:blip r:embed="rId6" cstate="print"/>
          <a:srcRect/>
          <a:stretch>
            <a:fillRect/>
          </a:stretch>
        </p:blipFill>
        <p:spPr bwMode="auto">
          <a:xfrm>
            <a:off x="6156176" y="3356992"/>
            <a:ext cx="2305556" cy="172819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79512" y="1484784"/>
            <a:ext cx="8784976" cy="1139825"/>
          </a:xfrm>
        </p:spPr>
        <p:txBody>
          <a:bodyPr/>
          <a:lstStyle/>
          <a:p>
            <a:r>
              <a:rPr lang="bg-BG" sz="2800" dirty="0" smtClean="0"/>
              <a:t>Находище „Левуново”, с. Левуново, община Сандански</a:t>
            </a:r>
            <a:r>
              <a:rPr lang="bg-BG" sz="2000" dirty="0" smtClean="0"/>
              <a:t/>
            </a:r>
            <a:br>
              <a:rPr lang="bg-BG" sz="2000" dirty="0" smtClean="0"/>
            </a:br>
            <a:r>
              <a:rPr lang="bg-BG" sz="2000" dirty="0" smtClean="0"/>
              <a:t/>
            </a:r>
            <a:br>
              <a:rPr lang="bg-BG" sz="2000" dirty="0" smtClean="0"/>
            </a:br>
            <a:r>
              <a:rPr lang="bg-BG" sz="1800" dirty="0" smtClean="0"/>
              <a:t>Находище „Левуново”, Община Сандански е изключителна държавна собственост и е включено под №40 от списъка – Приложение №2 от към чл. 14, т. 2 към Закона за водите. </a:t>
            </a:r>
            <a:r>
              <a:rPr lang="bg-BG" sz="1800" dirty="0" smtClean="0"/>
              <a:t/>
            </a:r>
            <a:br>
              <a:rPr lang="bg-BG" sz="1800" dirty="0" smtClean="0"/>
            </a:br>
            <a:r>
              <a:rPr lang="bg-BG" sz="1800" dirty="0" smtClean="0"/>
              <a:t/>
            </a:r>
            <a:br>
              <a:rPr lang="bg-BG" sz="1800" dirty="0" smtClean="0"/>
            </a:br>
            <a:r>
              <a:rPr lang="bg-BG" sz="1800" dirty="0" smtClean="0"/>
              <a:t>За </a:t>
            </a:r>
            <a:r>
              <a:rPr lang="bg-BG" sz="1800" dirty="0" smtClean="0"/>
              <a:t>находището е наличен Акт за изключителна държавна собственост №199. Находище „Левуново” е разкрито чрез </a:t>
            </a:r>
            <a:r>
              <a:rPr lang="bg-BG" sz="1800" dirty="0" err="1" smtClean="0"/>
              <a:t>водовземните</a:t>
            </a:r>
            <a:r>
              <a:rPr lang="bg-BG" sz="1800" dirty="0" smtClean="0"/>
              <a:t> съоръжения – Сондаж № МС-3 и Сондаж № 5хг и съоръжението за мониторинг Сондаж № 4021. </a:t>
            </a:r>
            <a:r>
              <a:rPr lang="bg-BG" sz="2000" dirty="0" smtClean="0"/>
              <a:t/>
            </a:r>
            <a:br>
              <a:rPr lang="bg-BG" sz="2000" dirty="0" smtClean="0"/>
            </a:br>
            <a:endParaRPr lang="bg-BG" sz="2000" dirty="0" smtClean="0"/>
          </a:p>
        </p:txBody>
      </p:sp>
      <p:sp>
        <p:nvSpPr>
          <p:cNvPr id="6" name="Текстово поле 5"/>
          <p:cNvSpPr txBox="1"/>
          <p:nvPr/>
        </p:nvSpPr>
        <p:spPr>
          <a:xfrm>
            <a:off x="251520" y="3861048"/>
            <a:ext cx="8640960" cy="1754326"/>
          </a:xfrm>
          <a:prstGeom prst="rect">
            <a:avLst/>
          </a:prstGeom>
          <a:noFill/>
        </p:spPr>
        <p:txBody>
          <a:bodyPr wrap="square" rtlCol="0">
            <a:spAutoFit/>
          </a:bodyPr>
          <a:lstStyle/>
          <a:p>
            <a:pPr algn="ctr"/>
            <a:r>
              <a:rPr lang="bg-BG" dirty="0" smtClean="0"/>
              <a:t>За </a:t>
            </a:r>
            <a:r>
              <a:rPr lang="bg-BG" dirty="0"/>
              <a:t>минералните води от находището не е издаван сертификат и/или </a:t>
            </a:r>
            <a:r>
              <a:rPr lang="bg-BG" dirty="0" err="1"/>
              <a:t>балнеологична</a:t>
            </a:r>
            <a:r>
              <a:rPr lang="bg-BG" dirty="0"/>
              <a:t> оценка в съответствие със Закона за водите. </a:t>
            </a:r>
            <a:endParaRPr lang="bg-BG" dirty="0" smtClean="0"/>
          </a:p>
          <a:p>
            <a:pPr algn="ctr"/>
            <a:endParaRPr lang="bg-BG" dirty="0"/>
          </a:p>
          <a:p>
            <a:pPr algn="ctr"/>
            <a:r>
              <a:rPr lang="bg-BG" dirty="0" smtClean="0"/>
              <a:t>Находището </a:t>
            </a:r>
            <a:r>
              <a:rPr lang="bg-BG" dirty="0"/>
              <a:t>на минерална вода, обаче, е обявено като курортен ресурс съгласно Наредба №14 от 1987 г. на Министерство на народното здраве и социалните грижи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79512" y="332656"/>
            <a:ext cx="8784976" cy="1139825"/>
          </a:xfrm>
        </p:spPr>
        <p:txBody>
          <a:bodyPr/>
          <a:lstStyle/>
          <a:p>
            <a:r>
              <a:rPr lang="bg-BG" sz="2800" dirty="0" smtClean="0"/>
              <a:t>Находище „Левуново”, с. Левуново, община Сандански</a:t>
            </a: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179512" y="1502688"/>
            <a:ext cx="8640960" cy="5632311"/>
          </a:xfrm>
          <a:prstGeom prst="rect">
            <a:avLst/>
          </a:prstGeom>
          <a:noFill/>
        </p:spPr>
        <p:txBody>
          <a:bodyPr wrap="square" rtlCol="0">
            <a:spAutoFit/>
          </a:bodyPr>
          <a:lstStyle/>
          <a:p>
            <a:pPr algn="ctr"/>
            <a:r>
              <a:rPr lang="bg-BG" dirty="0"/>
              <a:t>Според идентифицирани проучвания водата се характеризира като слабо минерализирана, </a:t>
            </a:r>
            <a:r>
              <a:rPr lang="bg-BG" dirty="0" err="1"/>
              <a:t>хипертермална</a:t>
            </a:r>
            <a:r>
              <a:rPr lang="bg-BG" dirty="0"/>
              <a:t>, </a:t>
            </a:r>
            <a:r>
              <a:rPr lang="bg-BG" dirty="0" err="1"/>
              <a:t>хидрокарбонатна</a:t>
            </a:r>
            <a:r>
              <a:rPr lang="bg-BG" dirty="0"/>
              <a:t>, сулфатно-натриева, флуорна и силициева. </a:t>
            </a:r>
            <a:endParaRPr lang="bg-BG" dirty="0" smtClean="0"/>
          </a:p>
          <a:p>
            <a:pPr algn="ctr"/>
            <a:r>
              <a:rPr lang="bg-BG" dirty="0" smtClean="0"/>
              <a:t>Минералните </a:t>
            </a:r>
            <a:r>
              <a:rPr lang="bg-BG" dirty="0"/>
              <a:t>извори в Левуново имат високо съдържание на </a:t>
            </a:r>
            <a:r>
              <a:rPr lang="bg-BG" dirty="0" err="1"/>
              <a:t>метасилициева</a:t>
            </a:r>
            <a:r>
              <a:rPr lang="bg-BG" dirty="0"/>
              <a:t> киселина-(96,2-120 </a:t>
            </a:r>
            <a:r>
              <a:rPr lang="bg-BG" dirty="0" err="1"/>
              <a:t>mg</a:t>
            </a:r>
            <a:r>
              <a:rPr lang="bg-BG" dirty="0"/>
              <a:t>/l</a:t>
            </a:r>
            <a:r>
              <a:rPr lang="bg-BG" dirty="0" smtClean="0"/>
              <a:t>) и високата </a:t>
            </a:r>
            <a:r>
              <a:rPr lang="bg-BG" dirty="0"/>
              <a:t>концентрация на флуориди (4,2-6,0 </a:t>
            </a:r>
            <a:r>
              <a:rPr lang="bg-BG" dirty="0" err="1"/>
              <a:t>mg</a:t>
            </a:r>
            <a:r>
              <a:rPr lang="bg-BG" dirty="0"/>
              <a:t>/l</a:t>
            </a:r>
            <a:r>
              <a:rPr lang="bg-BG" dirty="0" smtClean="0"/>
              <a:t>).</a:t>
            </a:r>
          </a:p>
          <a:p>
            <a:pPr algn="ctr"/>
            <a:endParaRPr lang="bg-BG" dirty="0"/>
          </a:p>
          <a:p>
            <a:pPr algn="ctr"/>
            <a:r>
              <a:rPr lang="bg-BG" dirty="0"/>
              <a:t>Водата не е подходяща за пиене и бутилиране като трапезна натурална и газирана минерална вода и за производство на безалкохолни напитки, поради повишеното съдържание на флуор</a:t>
            </a:r>
            <a:r>
              <a:rPr lang="bg-BG" dirty="0" smtClean="0"/>
              <a:t>.</a:t>
            </a:r>
          </a:p>
          <a:p>
            <a:pPr algn="ctr"/>
            <a:endParaRPr lang="bg-BG" dirty="0"/>
          </a:p>
          <a:p>
            <a:pPr algn="ctr"/>
            <a:r>
              <a:rPr lang="bg-BG" dirty="0"/>
              <a:t>Утвърдени експлоатационни ресурси за находище на минерална вода „Левуново”, съгласно Заповед № РД-1120 от 26.10.2004 г. - 13,21 л/сек</a:t>
            </a:r>
            <a:r>
              <a:rPr lang="bg-BG" dirty="0" smtClean="0"/>
              <a:t>.</a:t>
            </a:r>
          </a:p>
          <a:p>
            <a:pPr algn="ctr"/>
            <a:endParaRPr lang="bg-BG" dirty="0"/>
          </a:p>
          <a:p>
            <a:pPr algn="ctr"/>
            <a:r>
              <a:rPr lang="bg-BG" dirty="0"/>
              <a:t>Утвърдени експлоатационни ресурси по водоизточници:</a:t>
            </a:r>
          </a:p>
          <a:p>
            <a:pPr lvl="0" algn="ctr"/>
            <a:r>
              <a:rPr lang="bg-BG" dirty="0"/>
              <a:t>Сондаж № МС-3 –  12,5 л/сек с температура на водата 83 ºС;</a:t>
            </a:r>
          </a:p>
          <a:p>
            <a:pPr lvl="0" algn="ctr"/>
            <a:r>
              <a:rPr lang="bg-BG" dirty="0"/>
              <a:t>Сондаж № 5хг – 0,71 л/сек с температура на водата 73 ºС;</a:t>
            </a:r>
          </a:p>
          <a:p>
            <a:pPr algn="ctr"/>
            <a:r>
              <a:rPr lang="bg-BG" dirty="0"/>
              <a:t>За Сондаж № 4021 няма утвърдени експлоатационни ресурси. Минималния дебит на Сондаж № 4021 е 0,62 l/s, температура 32,3 ºС е измерен на </a:t>
            </a:r>
            <a:r>
              <a:rPr lang="bg-BG" dirty="0" err="1"/>
              <a:t>самоизлив</a:t>
            </a:r>
            <a:r>
              <a:rPr lang="bg-BG" dirty="0"/>
              <a:t>.</a:t>
            </a:r>
          </a:p>
          <a:p>
            <a:endParaRPr lang="bg-B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79512" y="332656"/>
            <a:ext cx="8784976" cy="1139825"/>
          </a:xfrm>
        </p:spPr>
        <p:txBody>
          <a:bodyPr/>
          <a:lstStyle/>
          <a:p>
            <a:r>
              <a:rPr lang="bg-BG" sz="2800" dirty="0" smtClean="0"/>
              <a:t/>
            </a:r>
            <a:br>
              <a:rPr lang="bg-BG" sz="2800" dirty="0" smtClean="0"/>
            </a:br>
            <a:r>
              <a:rPr lang="bg-BG" sz="2800" dirty="0" smtClean="0"/>
              <a:t/>
            </a:r>
            <a:br>
              <a:rPr lang="bg-BG" sz="2800" dirty="0" smtClean="0"/>
            </a:br>
            <a:r>
              <a:rPr lang="bg-BG" sz="2800" dirty="0" smtClean="0"/>
              <a:t>Находище „Левуново”, с. Левуново, община Сандански</a:t>
            </a: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251520" y="2564904"/>
            <a:ext cx="8640960" cy="1754326"/>
          </a:xfrm>
          <a:prstGeom prst="rect">
            <a:avLst/>
          </a:prstGeom>
          <a:noFill/>
        </p:spPr>
        <p:txBody>
          <a:bodyPr wrap="square" rtlCol="0">
            <a:spAutoFit/>
          </a:bodyPr>
          <a:lstStyle/>
          <a:p>
            <a:endParaRPr lang="bg-BG" dirty="0" smtClean="0"/>
          </a:p>
          <a:p>
            <a:pPr algn="ctr"/>
            <a:r>
              <a:rPr lang="bg-BG" dirty="0" smtClean="0"/>
              <a:t>Издадени са четири разрешителни за ползване на водите от находище “Левуново”</a:t>
            </a:r>
          </a:p>
          <a:p>
            <a:pPr algn="ctr"/>
            <a:endParaRPr lang="bg-BG" dirty="0"/>
          </a:p>
          <a:p>
            <a:pPr algn="ctr"/>
            <a:r>
              <a:rPr lang="bg-BG" dirty="0" smtClean="0"/>
              <a:t>Част от водата се използва </a:t>
            </a:r>
            <a:r>
              <a:rPr lang="bg-BG" dirty="0"/>
              <a:t>за хигиенни нужди към банята в </a:t>
            </a:r>
            <a:r>
              <a:rPr lang="bg-BG" dirty="0" smtClean="0"/>
              <a:t>с.Левуново, за туристически нужди и за отопление на обособена част от оранжерия.</a:t>
            </a:r>
            <a:endParaRPr lang="bg-BG"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07504" y="-99392"/>
            <a:ext cx="8784976" cy="1139825"/>
          </a:xfrm>
        </p:spPr>
        <p:txBody>
          <a:bodyPr/>
          <a:lstStyle/>
          <a:p>
            <a:r>
              <a:rPr lang="bg-BG" sz="2800" dirty="0" smtClean="0"/>
              <a:t/>
            </a:r>
            <a:br>
              <a:rPr lang="bg-BG" sz="2800" dirty="0" smtClean="0"/>
            </a:br>
            <a:r>
              <a:rPr lang="bg-BG" sz="2800" dirty="0" smtClean="0"/>
              <a:t/>
            </a:r>
            <a:br>
              <a:rPr lang="bg-BG" sz="2800" dirty="0" smtClean="0"/>
            </a:br>
            <a:r>
              <a:rPr lang="bg-BG" sz="2800" dirty="0" smtClean="0"/>
              <a:t/>
            </a:r>
            <a:br>
              <a:rPr lang="bg-BG" sz="2800" dirty="0" smtClean="0"/>
            </a:br>
            <a:r>
              <a:rPr lang="bg-BG" sz="2800" dirty="0" smtClean="0"/>
              <a:t>Находище „Хотово”, с. Хотово, община Сандански.</a:t>
            </a:r>
            <a:br>
              <a:rPr lang="bg-BG" sz="2800" dirty="0" smtClean="0"/>
            </a:b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503040" y="1052736"/>
            <a:ext cx="8640960" cy="5909310"/>
          </a:xfrm>
          <a:prstGeom prst="rect">
            <a:avLst/>
          </a:prstGeom>
          <a:noFill/>
        </p:spPr>
        <p:txBody>
          <a:bodyPr wrap="square" rtlCol="0">
            <a:spAutoFit/>
          </a:bodyPr>
          <a:lstStyle/>
          <a:p>
            <a:r>
              <a:rPr lang="bg-BG" dirty="0" smtClean="0"/>
              <a:t>Находище </a:t>
            </a:r>
            <a:r>
              <a:rPr lang="bg-BG" dirty="0"/>
              <a:t>„Хотово”, с.Хотово, община Сандански, област Благоевград е изключителна държавна собственост под № 94 от Приложение № 2 на Закона за водите. </a:t>
            </a:r>
            <a:endParaRPr lang="bg-BG" dirty="0" smtClean="0"/>
          </a:p>
          <a:p>
            <a:r>
              <a:rPr lang="bg-BG" dirty="0" smtClean="0"/>
              <a:t>Находището </a:t>
            </a:r>
            <a:r>
              <a:rPr lang="bg-BG" dirty="0"/>
              <a:t>се разкрива чрез два броя </a:t>
            </a:r>
            <a:r>
              <a:rPr lang="bg-BG" dirty="0" err="1"/>
              <a:t>водовземни</a:t>
            </a:r>
            <a:r>
              <a:rPr lang="bg-BG" dirty="0"/>
              <a:t> съоръжения – Сондаж № </a:t>
            </a:r>
            <a:r>
              <a:rPr lang="bg-BG" dirty="0" err="1"/>
              <a:t>Сн</a:t>
            </a:r>
            <a:r>
              <a:rPr lang="bg-BG" dirty="0"/>
              <a:t> – 7 и Сондаж №2920 на Редки метали</a:t>
            </a:r>
            <a:r>
              <a:rPr lang="bg-BG" dirty="0" smtClean="0"/>
              <a:t>.</a:t>
            </a:r>
          </a:p>
          <a:p>
            <a:endParaRPr lang="bg-BG" dirty="0"/>
          </a:p>
          <a:p>
            <a:r>
              <a:rPr lang="bg-BG" dirty="0"/>
              <a:t>Минералната вода от находището е определена като курортен ресурс съгласно Наредба № 14 за курортните ресурси, курортните местности и курортите </a:t>
            </a:r>
            <a:r>
              <a:rPr lang="bg-BG" dirty="0" smtClean="0"/>
              <a:t>.</a:t>
            </a:r>
          </a:p>
          <a:p>
            <a:endParaRPr lang="bg-BG" dirty="0"/>
          </a:p>
          <a:p>
            <a:r>
              <a:rPr lang="bg-BG" dirty="0"/>
              <a:t>Утвърдени експлоатационни ресурси за находище на минерална вода „Хотово”, съгласно Заповед № РД-757 от 03.10.2014 г. - 3,94 л/сек</a:t>
            </a:r>
            <a:r>
              <a:rPr lang="bg-BG" dirty="0" smtClean="0"/>
              <a:t>.</a:t>
            </a:r>
          </a:p>
          <a:p>
            <a:endParaRPr lang="bg-BG" dirty="0"/>
          </a:p>
          <a:p>
            <a:r>
              <a:rPr lang="bg-BG" dirty="0"/>
              <a:t>Утвърдени експлоатационни ресурси по водоизточници:</a:t>
            </a:r>
          </a:p>
          <a:p>
            <a:pPr lvl="0"/>
            <a:r>
              <a:rPr lang="bg-BG" dirty="0"/>
              <a:t>Сондаж № Сн-7 –  3,39 л/сек с температура на водата 38,7 ºС;</a:t>
            </a:r>
          </a:p>
          <a:p>
            <a:pPr lvl="0"/>
            <a:r>
              <a:rPr lang="bg-BG" dirty="0"/>
              <a:t>Сондаж № 2920 – 0,55 л/сек с температура на водата 41,2 ºС</a:t>
            </a:r>
            <a:r>
              <a:rPr lang="bg-BG" dirty="0" smtClean="0"/>
              <a:t>;</a:t>
            </a:r>
          </a:p>
          <a:p>
            <a:pPr lvl="0"/>
            <a:endParaRPr lang="bg-BG" dirty="0"/>
          </a:p>
          <a:p>
            <a:pPr lvl="0"/>
            <a:endParaRPr lang="bg-BG" dirty="0"/>
          </a:p>
          <a:p>
            <a:endParaRPr lang="bg-BG" dirty="0" smtClean="0"/>
          </a:p>
          <a:p>
            <a:endParaRPr lang="bg-BG" dirty="0"/>
          </a:p>
          <a:p>
            <a:endParaRPr lang="bg-B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07504" y="-99392"/>
            <a:ext cx="8784976" cy="1139825"/>
          </a:xfrm>
        </p:spPr>
        <p:txBody>
          <a:bodyPr/>
          <a:lstStyle/>
          <a:p>
            <a:r>
              <a:rPr lang="bg-BG" sz="2800" dirty="0" smtClean="0"/>
              <a:t/>
            </a:r>
            <a:br>
              <a:rPr lang="bg-BG" sz="2800" dirty="0" smtClean="0"/>
            </a:br>
            <a:r>
              <a:rPr lang="bg-BG" sz="2800" dirty="0" smtClean="0"/>
              <a:t/>
            </a:r>
            <a:br>
              <a:rPr lang="bg-BG" sz="2800" dirty="0" smtClean="0"/>
            </a:br>
            <a:r>
              <a:rPr lang="bg-BG" sz="2800" dirty="0" smtClean="0"/>
              <a:t/>
            </a:r>
            <a:br>
              <a:rPr lang="bg-BG" sz="2800" dirty="0" smtClean="0"/>
            </a:br>
            <a:r>
              <a:rPr lang="bg-BG" sz="2800" dirty="0" smtClean="0"/>
              <a:t>Находище „Хотово”, с. Хотово, община Сандански.</a:t>
            </a:r>
            <a:br>
              <a:rPr lang="bg-BG" sz="2800" dirty="0" smtClean="0"/>
            </a:b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503040" y="1700808"/>
            <a:ext cx="8640960" cy="3139321"/>
          </a:xfrm>
          <a:prstGeom prst="rect">
            <a:avLst/>
          </a:prstGeom>
          <a:noFill/>
        </p:spPr>
        <p:txBody>
          <a:bodyPr wrap="square" rtlCol="0">
            <a:spAutoFit/>
          </a:bodyPr>
          <a:lstStyle/>
          <a:p>
            <a:r>
              <a:rPr lang="bg-BG" dirty="0"/>
              <a:t>В момента водата от Сондаж № </a:t>
            </a:r>
            <a:r>
              <a:rPr lang="bg-BG" dirty="0" err="1"/>
              <a:t>Сн</a:t>
            </a:r>
            <a:r>
              <a:rPr lang="bg-BG" dirty="0"/>
              <a:t> -7 се ползва към малка обществена баня и от пералня за общо ползване. </a:t>
            </a:r>
            <a:r>
              <a:rPr lang="bg-BG" dirty="0" err="1"/>
              <a:t>Водоползването</a:t>
            </a:r>
            <a:r>
              <a:rPr lang="bg-BG" dirty="0"/>
              <a:t> за хигиенни цели в банята и пералнята не е регламентирано на разрешителен режим в съответствие със Закона за водите</a:t>
            </a:r>
            <a:r>
              <a:rPr lang="bg-BG" dirty="0" smtClean="0"/>
              <a:t>.</a:t>
            </a:r>
          </a:p>
          <a:p>
            <a:endParaRPr lang="bg-BG" dirty="0"/>
          </a:p>
          <a:p>
            <a:r>
              <a:rPr lang="bg-BG" dirty="0" smtClean="0"/>
              <a:t>Към </a:t>
            </a:r>
            <a:r>
              <a:rPr lang="bg-BG" dirty="0"/>
              <a:t>момента няма издадени разрешителни за водовземане на минерална вода от находището.</a:t>
            </a:r>
          </a:p>
          <a:p>
            <a:pPr lvl="0"/>
            <a:endParaRPr lang="bg-BG" dirty="0"/>
          </a:p>
          <a:p>
            <a:endParaRPr lang="bg-BG" dirty="0" smtClean="0"/>
          </a:p>
          <a:p>
            <a:endParaRPr lang="bg-BG" dirty="0"/>
          </a:p>
          <a:p>
            <a:endParaRPr lang="bg-BG"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07504" y="-99392"/>
            <a:ext cx="8784976" cy="1139825"/>
          </a:xfrm>
        </p:spPr>
        <p:txBody>
          <a:bodyPr/>
          <a:lstStyle/>
          <a:p>
            <a:r>
              <a:rPr lang="bg-BG" sz="2800" dirty="0" smtClean="0"/>
              <a:t/>
            </a:r>
            <a:br>
              <a:rPr lang="bg-BG" sz="2800" dirty="0" smtClean="0"/>
            </a:br>
            <a:r>
              <a:rPr lang="bg-BG" sz="2800" dirty="0" smtClean="0"/>
              <a:t/>
            </a:r>
            <a:br>
              <a:rPr lang="bg-BG" sz="2800" dirty="0" smtClean="0"/>
            </a:br>
            <a:r>
              <a:rPr lang="bg-BG" sz="2800" dirty="0" smtClean="0"/>
              <a:t/>
            </a:r>
            <a:br>
              <a:rPr lang="bg-BG" sz="2800" dirty="0" smtClean="0"/>
            </a:br>
            <a:r>
              <a:rPr lang="bg-BG" sz="2800" dirty="0" smtClean="0"/>
              <a:t>Находище „Спатово”, с. Спатово, община Сандански.</a:t>
            </a:r>
            <a:br>
              <a:rPr lang="bg-BG" sz="2800" dirty="0" smtClean="0"/>
            </a:b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503040" y="1268760"/>
            <a:ext cx="8640960" cy="6463308"/>
          </a:xfrm>
          <a:prstGeom prst="rect">
            <a:avLst/>
          </a:prstGeom>
          <a:noFill/>
        </p:spPr>
        <p:txBody>
          <a:bodyPr wrap="square" rtlCol="0">
            <a:spAutoFit/>
          </a:bodyPr>
          <a:lstStyle/>
          <a:p>
            <a:r>
              <a:rPr lang="bg-BG" dirty="0"/>
              <a:t>Находище „Спатово”, с.Спатово, община Сандански, област Благоевград, не е включено в Приложение № 2 към чл.14, т.2 на Закона за водите на минералните находища – изключителна държавна собственост, поради което представлява публична общинска собственост, на основание чл.19, ал.1, т.2 от ЗВ. </a:t>
            </a:r>
            <a:endParaRPr lang="bg-BG" dirty="0" smtClean="0"/>
          </a:p>
          <a:p>
            <a:endParaRPr lang="bg-BG" dirty="0"/>
          </a:p>
          <a:p>
            <a:r>
              <a:rPr lang="bg-BG" dirty="0" smtClean="0"/>
              <a:t>Находището </a:t>
            </a:r>
            <a:r>
              <a:rPr lang="bg-BG" dirty="0"/>
              <a:t>се разкрива чрез едно </a:t>
            </a:r>
            <a:r>
              <a:rPr lang="bg-BG" dirty="0" err="1"/>
              <a:t>водовземно</a:t>
            </a:r>
            <a:r>
              <a:rPr lang="bg-BG" dirty="0"/>
              <a:t> съоръжение, изливащо водите си на </a:t>
            </a:r>
            <a:r>
              <a:rPr lang="bg-BG" dirty="0" err="1"/>
              <a:t>самоизлив</a:t>
            </a:r>
            <a:r>
              <a:rPr lang="bg-BG" dirty="0"/>
              <a:t> – Сондаж № 1хг и едно консервирано съоръжение – Сондаж № 3хг</a:t>
            </a:r>
            <a:r>
              <a:rPr lang="bg-BG" dirty="0" smtClean="0"/>
              <a:t>.</a:t>
            </a:r>
          </a:p>
          <a:p>
            <a:endParaRPr lang="bg-BG" dirty="0"/>
          </a:p>
          <a:p>
            <a:r>
              <a:rPr lang="bg-BG" dirty="0"/>
              <a:t>Сондаж № 1хг е с дълбочина 944 m. Сондаж № 3хг с дълбочина 500 m</a:t>
            </a:r>
            <a:r>
              <a:rPr lang="bg-BG" dirty="0" smtClean="0"/>
              <a:t>.</a:t>
            </a:r>
          </a:p>
          <a:p>
            <a:endParaRPr lang="bg-BG" dirty="0"/>
          </a:p>
          <a:p>
            <a:r>
              <a:rPr lang="bg-BG" dirty="0"/>
              <a:t>Утвърдени експлоатационни ресурси за находище на минерална вода „Спатово”, съгласно Заповед № РД-751 от 30.09.2014 г. - 5,46 л/сек</a:t>
            </a:r>
            <a:r>
              <a:rPr lang="bg-BG" dirty="0" smtClean="0"/>
              <a:t>.</a:t>
            </a:r>
          </a:p>
          <a:p>
            <a:endParaRPr lang="bg-BG" dirty="0"/>
          </a:p>
          <a:p>
            <a:r>
              <a:rPr lang="bg-BG" dirty="0"/>
              <a:t>Утвърдени експлоатационни ресурси по водоизточници:</a:t>
            </a:r>
          </a:p>
          <a:p>
            <a:r>
              <a:rPr lang="bg-BG" dirty="0"/>
              <a:t>1. Сондаж № 1хг –  3,77 л/сек с температура на водата 34 ºС;</a:t>
            </a:r>
          </a:p>
          <a:p>
            <a:r>
              <a:rPr lang="bg-BG" dirty="0"/>
              <a:t>2. Сондаж № 3хг – 1,69 л/сек с температура на водата 34 ºС;</a:t>
            </a:r>
          </a:p>
          <a:p>
            <a:endParaRPr lang="bg-BG" dirty="0"/>
          </a:p>
          <a:p>
            <a:pPr lvl="0"/>
            <a:endParaRPr lang="bg-BG" dirty="0"/>
          </a:p>
          <a:p>
            <a:endParaRPr lang="bg-BG" dirty="0" smtClean="0"/>
          </a:p>
          <a:p>
            <a:endParaRPr lang="bg-BG" dirty="0"/>
          </a:p>
          <a:p>
            <a:endParaRPr lang="bg-B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07504" y="-99392"/>
            <a:ext cx="8784976" cy="1139825"/>
          </a:xfrm>
        </p:spPr>
        <p:txBody>
          <a:bodyPr/>
          <a:lstStyle/>
          <a:p>
            <a:r>
              <a:rPr lang="bg-BG" sz="2800" dirty="0" smtClean="0"/>
              <a:t/>
            </a:r>
            <a:br>
              <a:rPr lang="bg-BG" sz="2800" dirty="0" smtClean="0"/>
            </a:br>
            <a:r>
              <a:rPr lang="bg-BG" sz="2800" dirty="0" smtClean="0"/>
              <a:t/>
            </a:r>
            <a:br>
              <a:rPr lang="bg-BG" sz="2800" dirty="0" smtClean="0"/>
            </a:br>
            <a:r>
              <a:rPr lang="bg-BG" sz="2800" dirty="0" smtClean="0"/>
              <a:t/>
            </a:r>
            <a:br>
              <a:rPr lang="bg-BG" sz="2800" dirty="0" smtClean="0"/>
            </a:br>
            <a:r>
              <a:rPr lang="bg-BG" sz="2800" dirty="0" smtClean="0"/>
              <a:t>Находище „Спатово”, с. Спатово, община Сандански.</a:t>
            </a:r>
            <a:br>
              <a:rPr lang="bg-BG" sz="2800" dirty="0" smtClean="0"/>
            </a:b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467544" y="1700808"/>
            <a:ext cx="8317432" cy="4524315"/>
          </a:xfrm>
          <a:prstGeom prst="rect">
            <a:avLst/>
          </a:prstGeom>
          <a:noFill/>
        </p:spPr>
        <p:txBody>
          <a:bodyPr wrap="square" rtlCol="0">
            <a:spAutoFit/>
          </a:bodyPr>
          <a:lstStyle/>
          <a:p>
            <a:r>
              <a:rPr lang="bg-BG" dirty="0"/>
              <a:t>В момента водата от Сондаж № 1хг се ползва само и </a:t>
            </a:r>
            <a:r>
              <a:rPr lang="bg-BG" dirty="0" err="1"/>
              <a:t>еденствено</a:t>
            </a:r>
            <a:r>
              <a:rPr lang="bg-BG" dirty="0"/>
              <a:t> от местното население за </a:t>
            </a:r>
            <a:r>
              <a:rPr lang="bg-BG" dirty="0" err="1"/>
              <a:t>водоналиване</a:t>
            </a:r>
            <a:r>
              <a:rPr lang="bg-BG" dirty="0"/>
              <a:t> и пране. </a:t>
            </a:r>
            <a:endParaRPr lang="bg-BG" dirty="0" smtClean="0"/>
          </a:p>
          <a:p>
            <a:endParaRPr lang="bg-BG" dirty="0" smtClean="0"/>
          </a:p>
          <a:p>
            <a:r>
              <a:rPr lang="bg-BG" dirty="0" smtClean="0"/>
              <a:t>Няма </a:t>
            </a:r>
            <a:r>
              <a:rPr lang="bg-BG" dirty="0"/>
              <a:t>изградена </a:t>
            </a:r>
            <a:r>
              <a:rPr lang="bg-BG" dirty="0" err="1"/>
              <a:t>водопреносна</a:t>
            </a:r>
            <a:r>
              <a:rPr lang="bg-BG" dirty="0"/>
              <a:t> мрежа. </a:t>
            </a:r>
            <a:r>
              <a:rPr lang="bg-BG" dirty="0" smtClean="0"/>
              <a:t>Водата </a:t>
            </a:r>
            <a:r>
              <a:rPr lang="bg-BG" dirty="0"/>
              <a:t>от сондажа се излива на </a:t>
            </a:r>
            <a:r>
              <a:rPr lang="bg-BG" dirty="0" err="1"/>
              <a:t>самоизлив</a:t>
            </a:r>
            <a:r>
              <a:rPr lang="bg-BG" dirty="0"/>
              <a:t> от устието върху бетонов фундамент</a:t>
            </a:r>
            <a:r>
              <a:rPr lang="bg-BG" dirty="0" smtClean="0"/>
              <a:t>.</a:t>
            </a:r>
          </a:p>
          <a:p>
            <a:endParaRPr lang="bg-BG" dirty="0"/>
          </a:p>
          <a:p>
            <a:endParaRPr lang="bg-BG" dirty="0" smtClean="0"/>
          </a:p>
          <a:p>
            <a:r>
              <a:rPr lang="bg-BG" dirty="0"/>
              <a:t>Към момента няма издадени разрешителни за водовземане на минерална вода от находището.</a:t>
            </a:r>
          </a:p>
          <a:p>
            <a:endParaRPr lang="bg-BG" dirty="0" smtClean="0"/>
          </a:p>
          <a:p>
            <a:endParaRPr lang="bg-BG" dirty="0"/>
          </a:p>
          <a:p>
            <a:endParaRPr lang="bg-BG" dirty="0"/>
          </a:p>
          <a:p>
            <a:pPr lvl="0"/>
            <a:endParaRPr lang="bg-BG" dirty="0"/>
          </a:p>
          <a:p>
            <a:endParaRPr lang="bg-BG" dirty="0" smtClean="0"/>
          </a:p>
          <a:p>
            <a:endParaRPr lang="bg-BG" dirty="0"/>
          </a:p>
          <a:p>
            <a:endParaRPr lang="bg-BG"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07504" y="-99392"/>
            <a:ext cx="8784976" cy="1139825"/>
          </a:xfrm>
        </p:spPr>
        <p:txBody>
          <a:bodyPr/>
          <a:lstStyle/>
          <a:p>
            <a:r>
              <a:rPr lang="bg-BG" sz="2800" dirty="0" smtClean="0"/>
              <a:t/>
            </a:r>
            <a:br>
              <a:rPr lang="bg-BG" sz="2800" dirty="0" smtClean="0"/>
            </a:br>
            <a:r>
              <a:rPr lang="bg-BG" sz="2800" dirty="0" smtClean="0"/>
              <a:t/>
            </a:r>
            <a:br>
              <a:rPr lang="bg-BG" sz="2800" dirty="0" smtClean="0"/>
            </a:br>
            <a:r>
              <a:rPr lang="bg-BG" sz="2800" dirty="0" smtClean="0"/>
              <a:t/>
            </a:r>
            <a:br>
              <a:rPr lang="bg-BG" sz="2800" dirty="0" smtClean="0"/>
            </a:br>
            <a:r>
              <a:rPr lang="bg-BG" sz="2800" dirty="0" smtClean="0"/>
              <a:t>Находище „Катунци”, с. Катунци, община </a:t>
            </a:r>
            <a:r>
              <a:rPr lang="bg-BG" sz="2800" dirty="0" smtClean="0"/>
              <a:t>Сандански</a:t>
            </a:r>
            <a:r>
              <a:rPr lang="bg-BG" sz="2800" dirty="0" smtClean="0"/>
              <a:t/>
            </a:r>
            <a:br>
              <a:rPr lang="bg-BG" sz="2800" dirty="0" smtClean="0"/>
            </a:br>
            <a:r>
              <a:rPr lang="bg-BG" sz="2800" dirty="0" smtClean="0"/>
              <a:t>.</a:t>
            </a:r>
            <a:br>
              <a:rPr lang="bg-BG" sz="2800" dirty="0" smtClean="0"/>
            </a:b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179512" y="1700808"/>
            <a:ext cx="8640960" cy="5632311"/>
          </a:xfrm>
          <a:prstGeom prst="rect">
            <a:avLst/>
          </a:prstGeom>
          <a:noFill/>
        </p:spPr>
        <p:txBody>
          <a:bodyPr wrap="square" rtlCol="0">
            <a:spAutoFit/>
          </a:bodyPr>
          <a:lstStyle/>
          <a:p>
            <a:pPr algn="ctr"/>
            <a:r>
              <a:rPr lang="bg-BG" dirty="0" err="1"/>
              <a:t>Водовземните</a:t>
            </a:r>
            <a:r>
              <a:rPr lang="bg-BG" dirty="0"/>
              <a:t> съоръжения на </a:t>
            </a:r>
            <a:r>
              <a:rPr lang="bg-BG" dirty="0" err="1"/>
              <a:t>термоминералното</a:t>
            </a:r>
            <a:r>
              <a:rPr lang="bg-BG" dirty="0"/>
              <a:t> находище Катунци се намират на 1300 м североизточно от с. Катунци, община Сандански, област Благоевград. Находището е изключителна държавна собственост и е включено под номер 33 в Приложение № 2 към чл. 14, т. 2 към Закона за водите. </a:t>
            </a:r>
            <a:endParaRPr lang="bg-BG" dirty="0" smtClean="0"/>
          </a:p>
          <a:p>
            <a:pPr algn="ctr"/>
            <a:endParaRPr lang="bg-BG" dirty="0"/>
          </a:p>
          <a:p>
            <a:pPr algn="ctr"/>
            <a:r>
              <a:rPr lang="bg-BG" dirty="0" err="1"/>
              <a:t>Термоминералното</a:t>
            </a:r>
            <a:r>
              <a:rPr lang="bg-BG" dirty="0"/>
              <a:t> находище обхваща два водоизточника: </a:t>
            </a:r>
          </a:p>
          <a:p>
            <a:pPr algn="ctr"/>
            <a:r>
              <a:rPr lang="bg-BG" dirty="0"/>
              <a:t>1.	Сондаж № 236 ХГ с дълбочина 291 м е основен сондаж за находището.  </a:t>
            </a:r>
          </a:p>
          <a:p>
            <a:pPr marL="342900" indent="-342900" algn="ctr">
              <a:buAutoNum type="arabicPeriod" startAt="2"/>
            </a:pPr>
            <a:r>
              <a:rPr lang="bg-BG" dirty="0" smtClean="0"/>
              <a:t>Сондаж </a:t>
            </a:r>
            <a:r>
              <a:rPr lang="bg-BG" dirty="0"/>
              <a:t>№ 235 с дълбочина 255 м. Не е включен в баланса на ресурсите. </a:t>
            </a:r>
            <a:endParaRPr lang="bg-BG" dirty="0" smtClean="0"/>
          </a:p>
          <a:p>
            <a:pPr marL="342900" indent="-342900" algn="ctr"/>
            <a:endParaRPr lang="bg-BG" dirty="0" smtClean="0"/>
          </a:p>
          <a:p>
            <a:r>
              <a:rPr lang="bg-BG" dirty="0"/>
              <a:t>Утвърдени експлоатационни ресурси за находище на минерална вода „Катунци”, съгласно Заповед № РД-522 от 09.07.2014 г. - 1,65 л/сек</a:t>
            </a:r>
            <a:r>
              <a:rPr lang="bg-BG" dirty="0" smtClean="0"/>
              <a:t>.</a:t>
            </a:r>
          </a:p>
          <a:p>
            <a:endParaRPr lang="bg-BG" dirty="0"/>
          </a:p>
          <a:p>
            <a:r>
              <a:rPr lang="bg-BG" dirty="0"/>
              <a:t>Утвърдени експлоатационни ресурси по водоизточници:</a:t>
            </a:r>
          </a:p>
          <a:p>
            <a:r>
              <a:rPr lang="bg-BG" dirty="0"/>
              <a:t>1. Сондаж № 236хг – 1,65 л/сек с температура на водата 27,9 ºС;</a:t>
            </a:r>
          </a:p>
          <a:p>
            <a:pPr lvl="0"/>
            <a:endParaRPr lang="bg-BG" dirty="0"/>
          </a:p>
          <a:p>
            <a:endParaRPr lang="bg-BG" dirty="0" smtClean="0"/>
          </a:p>
          <a:p>
            <a:endParaRPr lang="bg-BG" dirty="0"/>
          </a:p>
          <a:p>
            <a:endParaRPr lang="bg-B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title"/>
          </p:nvPr>
        </p:nvSpPr>
        <p:spPr>
          <a:xfrm>
            <a:off x="107504" y="-99392"/>
            <a:ext cx="8784976" cy="1139825"/>
          </a:xfrm>
        </p:spPr>
        <p:txBody>
          <a:bodyPr/>
          <a:lstStyle/>
          <a:p>
            <a:r>
              <a:rPr lang="bg-BG" sz="2800" dirty="0" smtClean="0"/>
              <a:t/>
            </a:r>
            <a:br>
              <a:rPr lang="bg-BG" sz="2800" dirty="0" smtClean="0"/>
            </a:br>
            <a:r>
              <a:rPr lang="bg-BG" sz="2800" dirty="0" smtClean="0"/>
              <a:t/>
            </a:r>
            <a:br>
              <a:rPr lang="bg-BG" sz="2800" dirty="0" smtClean="0"/>
            </a:br>
            <a:r>
              <a:rPr lang="bg-BG" sz="2800" dirty="0" smtClean="0"/>
              <a:t/>
            </a:r>
            <a:br>
              <a:rPr lang="bg-BG" sz="2800" dirty="0" smtClean="0"/>
            </a:br>
            <a:r>
              <a:rPr lang="bg-BG" sz="2800" dirty="0" smtClean="0"/>
              <a:t>Находище „Катунци”, с. Катунци, община </a:t>
            </a:r>
            <a:r>
              <a:rPr lang="bg-BG" sz="2800" dirty="0" smtClean="0"/>
              <a:t>Сандански</a:t>
            </a:r>
            <a:r>
              <a:rPr lang="bg-BG" sz="2800" dirty="0" smtClean="0"/>
              <a:t/>
            </a:r>
            <a:br>
              <a:rPr lang="bg-BG" sz="2800" dirty="0" smtClean="0"/>
            </a:br>
            <a:r>
              <a:rPr lang="bg-BG" sz="2800" dirty="0" smtClean="0"/>
              <a:t>.</a:t>
            </a:r>
            <a:br>
              <a:rPr lang="bg-BG" sz="2800" dirty="0" smtClean="0"/>
            </a:br>
            <a:r>
              <a:rPr lang="bg-BG" sz="2000" dirty="0" smtClean="0"/>
              <a:t/>
            </a:r>
            <a:br>
              <a:rPr lang="bg-BG" sz="2000" dirty="0" smtClean="0"/>
            </a:br>
            <a:r>
              <a:rPr lang="bg-BG" sz="2000" dirty="0" smtClean="0"/>
              <a:t/>
            </a:r>
            <a:br>
              <a:rPr lang="bg-BG" sz="2000" dirty="0" smtClean="0"/>
            </a:br>
            <a:endParaRPr lang="bg-BG" sz="2000" dirty="0" smtClean="0"/>
          </a:p>
        </p:txBody>
      </p:sp>
      <p:sp>
        <p:nvSpPr>
          <p:cNvPr id="6" name="Текстово поле 5"/>
          <p:cNvSpPr txBox="1"/>
          <p:nvPr/>
        </p:nvSpPr>
        <p:spPr>
          <a:xfrm>
            <a:off x="179512" y="1700808"/>
            <a:ext cx="8640960" cy="5355312"/>
          </a:xfrm>
          <a:prstGeom prst="rect">
            <a:avLst/>
          </a:prstGeom>
          <a:noFill/>
        </p:spPr>
        <p:txBody>
          <a:bodyPr wrap="square" rtlCol="0">
            <a:spAutoFit/>
          </a:bodyPr>
          <a:lstStyle/>
          <a:p>
            <a:pPr algn="just"/>
            <a:r>
              <a:rPr lang="bg-BG" dirty="0"/>
              <a:t>До скоро вода от находището се използва от бутилиращо предприятие - „Мириам-90” АД по силата на концесионен договор. Концесионния договор с „Мириам-90” АД е прекратен към края на 2015 г</a:t>
            </a:r>
            <a:r>
              <a:rPr lang="bg-BG" dirty="0" smtClean="0"/>
              <a:t>.</a:t>
            </a:r>
          </a:p>
          <a:p>
            <a:pPr algn="just"/>
            <a:endParaRPr lang="bg-BG" dirty="0"/>
          </a:p>
          <a:p>
            <a:pPr algn="just"/>
            <a:r>
              <a:rPr lang="bg-BG" dirty="0" err="1"/>
              <a:t>Водопреносната</a:t>
            </a:r>
            <a:r>
              <a:rPr lang="bg-BG" dirty="0"/>
              <a:t> мрежа за минерална вода от Сондаж №236ХГ до бутилиращото предприятие в с. Катунци е изградена от </a:t>
            </a:r>
            <a:r>
              <a:rPr lang="bg-BG" dirty="0" smtClean="0"/>
              <a:t>бившия концесионер- </a:t>
            </a:r>
            <a:r>
              <a:rPr lang="bg-BG" dirty="0"/>
              <a:t>фирма „</a:t>
            </a:r>
            <a:r>
              <a:rPr lang="bg-BG" dirty="0" err="1"/>
              <a:t>Мириам</a:t>
            </a:r>
            <a:r>
              <a:rPr lang="bg-BG" dirty="0"/>
              <a:t> -90” АД. </a:t>
            </a:r>
            <a:endParaRPr lang="bg-BG" dirty="0" smtClean="0"/>
          </a:p>
          <a:p>
            <a:pPr algn="just"/>
            <a:r>
              <a:rPr lang="bg-BG" dirty="0" smtClean="0"/>
              <a:t>Вода </a:t>
            </a:r>
            <a:r>
              <a:rPr lang="bg-BG" dirty="0"/>
              <a:t>от сондажа се подава за обществено </a:t>
            </a:r>
            <a:r>
              <a:rPr lang="bg-BG" dirty="0" err="1"/>
              <a:t>водоналиване</a:t>
            </a:r>
            <a:r>
              <a:rPr lang="bg-BG" dirty="0"/>
              <a:t> към нова чешма, построена до църквата на с.Катунци. На чешмата не е поставена табела за химическия състав на водата с указания за употребата й, но качеството на водата отговаря на изискванията за вода за питейно-битови цели</a:t>
            </a:r>
            <a:r>
              <a:rPr lang="bg-BG" dirty="0" smtClean="0"/>
              <a:t>.</a:t>
            </a:r>
          </a:p>
          <a:p>
            <a:pPr algn="just"/>
            <a:endParaRPr lang="bg-BG" dirty="0"/>
          </a:p>
          <a:p>
            <a:pPr algn="just"/>
            <a:r>
              <a:rPr lang="bg-BG" dirty="0"/>
              <a:t>Водата от Сондаж №235 постъпва гравитачно към обществена чешма, разположена недалече от сондажа, по PVC тръбопровод, започващ от дъното на шахтата. Циментовата площадка на чешмата се използва от местното население за хигиенни нужди (пране).</a:t>
            </a:r>
          </a:p>
          <a:p>
            <a:endParaRPr lang="bg-BG" dirty="0" smtClean="0"/>
          </a:p>
          <a:p>
            <a:endParaRPr lang="bg-BG" dirty="0"/>
          </a:p>
          <a:p>
            <a:endParaRPr lang="bg-B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6"/>
          <p:cNvSpPr>
            <a:spLocks noGrp="1" noChangeArrowheads="1"/>
          </p:cNvSpPr>
          <p:nvPr>
            <p:ph type="title"/>
          </p:nvPr>
        </p:nvSpPr>
        <p:spPr>
          <a:xfrm>
            <a:off x="683568" y="1412776"/>
            <a:ext cx="3455988" cy="4392612"/>
          </a:xfrm>
        </p:spPr>
        <p:txBody>
          <a:bodyPr/>
          <a:lstStyle/>
          <a:p>
            <a:r>
              <a:rPr lang="bg-BG" sz="2000" dirty="0" smtClean="0"/>
              <a:t/>
            </a:r>
            <a:br>
              <a:rPr lang="bg-BG" sz="2000" dirty="0" smtClean="0"/>
            </a:br>
            <a:r>
              <a:rPr lang="bg-BG" sz="2000" dirty="0" smtClean="0"/>
              <a:t>Община Сандански е богата на минерални води.</a:t>
            </a:r>
            <a:br>
              <a:rPr lang="bg-BG" sz="2000" dirty="0" smtClean="0"/>
            </a:br>
            <a:r>
              <a:rPr lang="bg-BG" sz="2000" dirty="0" smtClean="0"/>
              <a:t/>
            </a:r>
            <a:br>
              <a:rPr lang="bg-BG" sz="2000" dirty="0" smtClean="0"/>
            </a:br>
            <a:r>
              <a:rPr lang="bg-BG" sz="2000" dirty="0" smtClean="0"/>
              <a:t>Град Сандански е един от водещите български климатолечебни и балнео лечебни курорти с национално и международно значение. </a:t>
            </a:r>
            <a:br>
              <a:rPr lang="bg-BG" sz="2000" dirty="0" smtClean="0"/>
            </a:br>
            <a:r>
              <a:rPr lang="bg-BG" sz="2000" dirty="0" smtClean="0"/>
              <a:t/>
            </a:r>
            <a:br>
              <a:rPr lang="bg-BG" sz="2000" dirty="0" smtClean="0"/>
            </a:br>
            <a:r>
              <a:rPr lang="bg-BG" sz="2000" dirty="0" smtClean="0"/>
              <a:t>Това до голяма степен се дължи (наред с уникалните климатични условия) и на наличието на съществени термоминерални ресурси.</a:t>
            </a:r>
            <a:br>
              <a:rPr lang="bg-BG" sz="2000" dirty="0" smtClean="0"/>
            </a:br>
            <a:r>
              <a:rPr lang="bg-BG" sz="2000" dirty="0" smtClean="0"/>
              <a:t> </a:t>
            </a:r>
            <a:endParaRPr lang="bg-BG" sz="2000" dirty="0" smtClean="0"/>
          </a:p>
        </p:txBody>
      </p:sp>
      <p:pic>
        <p:nvPicPr>
          <p:cNvPr id="4099" name="Picture 8" descr="Файл:Oblast Blagoevgrad.png"/>
          <p:cNvPicPr>
            <a:picLocks noChangeAspect="1" noChangeArrowheads="1"/>
          </p:cNvPicPr>
          <p:nvPr/>
        </p:nvPicPr>
        <p:blipFill>
          <a:blip r:embed="rId2" cstate="print"/>
          <a:srcRect/>
          <a:stretch>
            <a:fillRect/>
          </a:stretch>
        </p:blipFill>
        <p:spPr bwMode="auto">
          <a:xfrm>
            <a:off x="5003800" y="981075"/>
            <a:ext cx="3240088" cy="2181225"/>
          </a:xfrm>
          <a:prstGeom prst="rect">
            <a:avLst/>
          </a:prstGeom>
          <a:noFill/>
          <a:ln w="9525">
            <a:noFill/>
            <a:miter lim="800000"/>
            <a:headEnd/>
            <a:tailEnd/>
          </a:ln>
        </p:spPr>
      </p:pic>
      <p:pic>
        <p:nvPicPr>
          <p:cNvPr id="4100" name="Picture 15" descr="municipality_SANDANSKI"/>
          <p:cNvPicPr>
            <a:picLocks noChangeAspect="1" noChangeArrowheads="1"/>
          </p:cNvPicPr>
          <p:nvPr/>
        </p:nvPicPr>
        <p:blipFill>
          <a:blip r:embed="rId3" cstate="print"/>
          <a:srcRect/>
          <a:stretch>
            <a:fillRect/>
          </a:stretch>
        </p:blipFill>
        <p:spPr bwMode="auto">
          <a:xfrm>
            <a:off x="4787900" y="3573463"/>
            <a:ext cx="2808288" cy="2716212"/>
          </a:xfrm>
          <a:prstGeom prst="rect">
            <a:avLst/>
          </a:prstGeom>
          <a:noFill/>
          <a:ln w="28575">
            <a:solidFill>
              <a:srgbClr val="333399"/>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a:xfrm>
            <a:off x="251520" y="1844824"/>
            <a:ext cx="8229600" cy="2260600"/>
          </a:xfrm>
        </p:spPr>
        <p:txBody>
          <a:bodyPr/>
          <a:lstStyle/>
          <a:p>
            <a:pPr marL="609600" indent="-609600" algn="ctr" eaLnBrk="1" hangingPunct="1">
              <a:lnSpc>
                <a:spcPct val="80000"/>
              </a:lnSpc>
              <a:buNone/>
              <a:defRPr/>
            </a:pPr>
            <a:r>
              <a:rPr lang="bg-BG" sz="2000" dirty="0" smtClean="0"/>
              <a:t>Изобилието от минерална вода </a:t>
            </a:r>
            <a:r>
              <a:rPr lang="bg-BG" sz="2000" dirty="0" smtClean="0"/>
              <a:t>на територията на община Сандански е </a:t>
            </a:r>
            <a:r>
              <a:rPr lang="bg-BG" sz="2000" dirty="0" smtClean="0"/>
              <a:t>позволило </a:t>
            </a:r>
            <a:r>
              <a:rPr lang="bg-BG" sz="2000" dirty="0" smtClean="0"/>
              <a:t>изграждането и развитието на инфраструктура за нейното използване. </a:t>
            </a:r>
          </a:p>
          <a:p>
            <a:pPr marL="609600" indent="-609600" algn="ctr" eaLnBrk="1" hangingPunct="1">
              <a:lnSpc>
                <a:spcPct val="80000"/>
              </a:lnSpc>
              <a:buNone/>
              <a:defRPr/>
            </a:pPr>
            <a:r>
              <a:rPr lang="bg-BG" sz="2000" dirty="0" smtClean="0"/>
              <a:t>Добрите примери за нейното рационално и комплексно използване  и съществуващия интерес за оползотворяване на остатъчния свободен ресурс ще бъдат основа за нови добри практики в близко бъдеще</a:t>
            </a:r>
            <a:endParaRPr lang="bg-BG" sz="2000" dirty="0" smtClean="0"/>
          </a:p>
        </p:txBody>
      </p:sp>
      <p:pic>
        <p:nvPicPr>
          <p:cNvPr id="25603" name="Picture 7" descr="Inter_Sandanski_medical_centre_4"/>
          <p:cNvPicPr>
            <a:picLocks noChangeAspect="1" noChangeArrowheads="1"/>
          </p:cNvPicPr>
          <p:nvPr/>
        </p:nvPicPr>
        <p:blipFill>
          <a:blip r:embed="rId2" cstate="print"/>
          <a:srcRect/>
          <a:stretch>
            <a:fillRect/>
          </a:stretch>
        </p:blipFill>
        <p:spPr bwMode="auto">
          <a:xfrm>
            <a:off x="2267744" y="4509120"/>
            <a:ext cx="2447925" cy="1820863"/>
          </a:xfrm>
          <a:prstGeom prst="rect">
            <a:avLst/>
          </a:prstGeom>
          <a:noFill/>
          <a:ln w="28575">
            <a:solidFill>
              <a:srgbClr val="333399"/>
            </a:solidFill>
            <a:miter lim="800000"/>
            <a:headEnd/>
            <a:tailEnd/>
          </a:ln>
        </p:spPr>
      </p:pic>
      <p:pic>
        <p:nvPicPr>
          <p:cNvPr id="25604" name="Picture 9" descr="pools11"/>
          <p:cNvPicPr>
            <a:picLocks noChangeAspect="1" noChangeArrowheads="1"/>
          </p:cNvPicPr>
          <p:nvPr/>
        </p:nvPicPr>
        <p:blipFill>
          <a:blip r:embed="rId3" cstate="print"/>
          <a:srcRect/>
          <a:stretch>
            <a:fillRect/>
          </a:stretch>
        </p:blipFill>
        <p:spPr bwMode="auto">
          <a:xfrm>
            <a:off x="395536" y="4653136"/>
            <a:ext cx="2016125" cy="1498600"/>
          </a:xfrm>
          <a:prstGeom prst="rect">
            <a:avLst/>
          </a:prstGeom>
          <a:noFill/>
          <a:ln w="28575">
            <a:solidFill>
              <a:srgbClr val="333399"/>
            </a:solidFill>
            <a:miter lim="800000"/>
            <a:headEnd/>
            <a:tailEnd/>
          </a:ln>
        </p:spPr>
      </p:pic>
      <p:pic>
        <p:nvPicPr>
          <p:cNvPr id="25605" name="Picture 13" descr="water_1668-10"/>
          <p:cNvPicPr>
            <a:picLocks noChangeAspect="1" noChangeArrowheads="1"/>
          </p:cNvPicPr>
          <p:nvPr/>
        </p:nvPicPr>
        <p:blipFill>
          <a:blip r:embed="rId4" cstate="print"/>
          <a:srcRect/>
          <a:stretch>
            <a:fillRect/>
          </a:stretch>
        </p:blipFill>
        <p:spPr bwMode="auto">
          <a:xfrm>
            <a:off x="3563938" y="333375"/>
            <a:ext cx="1871662" cy="1360488"/>
          </a:xfrm>
          <a:prstGeom prst="rect">
            <a:avLst/>
          </a:prstGeom>
          <a:noFill/>
          <a:ln w="28575">
            <a:solidFill>
              <a:srgbClr val="333399"/>
            </a:solidFill>
            <a:miter lim="800000"/>
            <a:headEnd/>
            <a:tailEnd/>
          </a:ln>
        </p:spPr>
      </p:pic>
      <p:pic>
        <p:nvPicPr>
          <p:cNvPr id="7" name="Picture 10" descr="460x280"/>
          <p:cNvPicPr>
            <a:picLocks noChangeAspect="1" noChangeArrowheads="1"/>
          </p:cNvPicPr>
          <p:nvPr/>
        </p:nvPicPr>
        <p:blipFill>
          <a:blip r:embed="rId5" cstate="print"/>
          <a:srcRect/>
          <a:stretch>
            <a:fillRect/>
          </a:stretch>
        </p:blipFill>
        <p:spPr bwMode="auto">
          <a:xfrm>
            <a:off x="4355976" y="3789040"/>
            <a:ext cx="4381500" cy="2667000"/>
          </a:xfrm>
          <a:prstGeom prst="rect">
            <a:avLst/>
          </a:prstGeom>
          <a:noFill/>
          <a:ln w="28575">
            <a:solidFill>
              <a:srgbClr val="333399"/>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a:xfrm>
            <a:off x="539552" y="1124744"/>
            <a:ext cx="8229600" cy="1139825"/>
          </a:xfrm>
        </p:spPr>
        <p:txBody>
          <a:bodyPr/>
          <a:lstStyle/>
          <a:p>
            <a:pPr eaLnBrk="1" hangingPunct="1">
              <a:defRPr/>
            </a:pPr>
            <a:r>
              <a:rPr lang="bg-BG" dirty="0" smtClean="0"/>
              <a:t>Благодаря за вниманието</a:t>
            </a:r>
            <a:r>
              <a:rPr lang="bg-BG" dirty="0" smtClean="0"/>
              <a:t>!</a:t>
            </a:r>
            <a:br>
              <a:rPr lang="bg-BG" dirty="0" smtClean="0"/>
            </a:br>
            <a:r>
              <a:rPr lang="bg-BG" dirty="0" smtClean="0"/>
              <a:t/>
            </a:r>
            <a:br>
              <a:rPr lang="bg-BG" dirty="0" smtClean="0"/>
            </a:br>
            <a:endParaRPr lang="bg-BG" dirty="0" smtClean="0"/>
          </a:p>
        </p:txBody>
      </p:sp>
      <p:sp>
        <p:nvSpPr>
          <p:cNvPr id="3" name="Текстово поле 2"/>
          <p:cNvSpPr txBox="1"/>
          <p:nvPr/>
        </p:nvSpPr>
        <p:spPr>
          <a:xfrm>
            <a:off x="1835696" y="1916832"/>
            <a:ext cx="5328592" cy="923330"/>
          </a:xfrm>
          <a:prstGeom prst="rect">
            <a:avLst/>
          </a:prstGeom>
          <a:noFill/>
        </p:spPr>
        <p:txBody>
          <a:bodyPr wrap="square" rtlCol="0">
            <a:spAutoFit/>
          </a:bodyPr>
          <a:lstStyle/>
          <a:p>
            <a:pPr algn="ctr"/>
            <a:r>
              <a:rPr lang="bg-BG" b="1" dirty="0" smtClean="0">
                <a:effectLst>
                  <a:outerShdw blurRad="38100" dist="38100" dir="2700000" algn="tl">
                    <a:srgbClr val="000000">
                      <a:alpha val="43137"/>
                    </a:srgbClr>
                  </a:outerShdw>
                </a:effectLst>
              </a:rPr>
              <a:t>Вангел Анталавичев</a:t>
            </a:r>
          </a:p>
          <a:p>
            <a:pPr algn="ctr"/>
            <a:r>
              <a:rPr lang="bg-BG" b="1" dirty="0" smtClean="0">
                <a:effectLst>
                  <a:outerShdw blurRad="38100" dist="38100" dir="2700000" algn="tl">
                    <a:srgbClr val="000000">
                      <a:alpha val="43137"/>
                    </a:srgbClr>
                  </a:outerShdw>
                </a:effectLst>
              </a:rPr>
              <a:t>Заместник Кмет</a:t>
            </a:r>
          </a:p>
          <a:p>
            <a:pPr algn="ctr"/>
            <a:r>
              <a:rPr lang="bg-BG" b="1" dirty="0" smtClean="0">
                <a:effectLst>
                  <a:outerShdw blurRad="38100" dist="38100" dir="2700000" algn="tl">
                    <a:srgbClr val="000000">
                      <a:alpha val="43137"/>
                    </a:srgbClr>
                  </a:outerShdw>
                </a:effectLst>
              </a:rPr>
              <a:t>Община Сандански</a:t>
            </a:r>
            <a:endParaRPr lang="bg-BG" b="1" dirty="0">
              <a:effectLst>
                <a:outerShdw blurRad="38100" dist="38100" dir="2700000" algn="tl">
                  <a:srgbClr val="000000">
                    <a:alpha val="43137"/>
                  </a:srgbClr>
                </a:outerShdw>
              </a:effectLst>
            </a:endParaRPr>
          </a:p>
        </p:txBody>
      </p:sp>
      <p:pic>
        <p:nvPicPr>
          <p:cNvPr id="4" name="Картина 3" descr="300311094015indoor_pool.jpg"/>
          <p:cNvPicPr>
            <a:picLocks noChangeAspect="1"/>
          </p:cNvPicPr>
          <p:nvPr/>
        </p:nvPicPr>
        <p:blipFill>
          <a:blip r:embed="rId2" cstate="print"/>
          <a:stretch>
            <a:fillRect/>
          </a:stretch>
        </p:blipFill>
        <p:spPr>
          <a:xfrm>
            <a:off x="2915816" y="3789040"/>
            <a:ext cx="3312368" cy="225625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179512" y="1556792"/>
            <a:ext cx="3744913" cy="4392612"/>
          </a:xfrm>
        </p:spPr>
        <p:txBody>
          <a:bodyPr/>
          <a:lstStyle/>
          <a:p>
            <a:r>
              <a:rPr lang="bg-BG" sz="2000" dirty="0" smtClean="0"/>
              <a:t>В общината има 5 находища на минерални води в гр. Сандански, с. Катунци, с. Левуново, с. Спатово и с. Хотово.  </a:t>
            </a:r>
            <a:r>
              <a:rPr lang="bg-BG" sz="2000" dirty="0" smtClean="0"/>
              <a:t/>
            </a:r>
            <a:br>
              <a:rPr lang="bg-BG" sz="2000" dirty="0" smtClean="0"/>
            </a:br>
            <a:r>
              <a:rPr lang="bg-BG" sz="2000" dirty="0" smtClean="0"/>
              <a:t/>
            </a:r>
            <a:br>
              <a:rPr lang="bg-BG" sz="2000" dirty="0" smtClean="0"/>
            </a:br>
            <a:r>
              <a:rPr lang="bg-BG" sz="2000" dirty="0" smtClean="0"/>
              <a:t>Находищата </a:t>
            </a:r>
            <a:r>
              <a:rPr lang="bg-BG" sz="2000" dirty="0" smtClean="0"/>
              <a:t>на минерални води в гр. Сандански, с. Катунци, с. Левуново и с. Хотово са изключителна държавна собственост. </a:t>
            </a:r>
            <a:br>
              <a:rPr lang="bg-BG" sz="2000" dirty="0" smtClean="0"/>
            </a:br>
            <a:r>
              <a:rPr lang="en-US" sz="2000" dirty="0" smtClean="0"/>
              <a:t> </a:t>
            </a:r>
            <a:r>
              <a:rPr lang="bg-BG" sz="2000" dirty="0" smtClean="0"/>
              <a:t/>
            </a:r>
            <a:br>
              <a:rPr lang="bg-BG" sz="2000" dirty="0" smtClean="0"/>
            </a:br>
            <a:r>
              <a:rPr lang="bg-BG" sz="2000" dirty="0" smtClean="0"/>
              <a:t>Находището на минерална вода в с. Спатово е публична общинска собственост.</a:t>
            </a:r>
            <a:br>
              <a:rPr lang="bg-BG" sz="2000" dirty="0" smtClean="0"/>
            </a:br>
            <a:r>
              <a:rPr lang="bg-BG" sz="2000" dirty="0" smtClean="0"/>
              <a:t/>
            </a:r>
            <a:br>
              <a:rPr lang="bg-BG" sz="2000" dirty="0" smtClean="0"/>
            </a:br>
            <a:endParaRPr lang="bg-BG" sz="2000" dirty="0" smtClean="0"/>
          </a:p>
        </p:txBody>
      </p:sp>
      <p:pic>
        <p:nvPicPr>
          <p:cNvPr id="5123" name="Picture 8" descr="22299159"/>
          <p:cNvPicPr>
            <a:picLocks noChangeAspect="1" noChangeArrowheads="1"/>
          </p:cNvPicPr>
          <p:nvPr/>
        </p:nvPicPr>
        <p:blipFill>
          <a:blip r:embed="rId2" cstate="print"/>
          <a:srcRect/>
          <a:stretch>
            <a:fillRect/>
          </a:stretch>
        </p:blipFill>
        <p:spPr bwMode="auto">
          <a:xfrm>
            <a:off x="6372225" y="3213100"/>
            <a:ext cx="2322513" cy="1741488"/>
          </a:xfrm>
          <a:prstGeom prst="rect">
            <a:avLst/>
          </a:prstGeom>
          <a:noFill/>
          <a:ln w="28575">
            <a:solidFill>
              <a:srgbClr val="333399"/>
            </a:solidFill>
            <a:miter lim="800000"/>
            <a:headEnd/>
            <a:tailEnd/>
          </a:ln>
        </p:spPr>
      </p:pic>
      <p:pic>
        <p:nvPicPr>
          <p:cNvPr id="5124" name="Picture 10" descr="Simitli struma river strouma"/>
          <p:cNvPicPr>
            <a:picLocks noChangeAspect="1" noChangeArrowheads="1"/>
          </p:cNvPicPr>
          <p:nvPr/>
        </p:nvPicPr>
        <p:blipFill>
          <a:blip r:embed="rId3" cstate="print"/>
          <a:srcRect/>
          <a:stretch>
            <a:fillRect/>
          </a:stretch>
        </p:blipFill>
        <p:spPr bwMode="auto">
          <a:xfrm>
            <a:off x="5795963" y="476250"/>
            <a:ext cx="2736850" cy="1854200"/>
          </a:xfrm>
          <a:prstGeom prst="rect">
            <a:avLst/>
          </a:prstGeom>
          <a:noFill/>
          <a:ln w="28575">
            <a:solidFill>
              <a:srgbClr val="333399"/>
            </a:solidFill>
            <a:miter lim="800000"/>
            <a:headEnd/>
            <a:tailEnd/>
          </a:ln>
        </p:spPr>
      </p:pic>
      <p:pic>
        <p:nvPicPr>
          <p:cNvPr id="5125" name="Picture 12" descr="alpine-vew-1"/>
          <p:cNvPicPr>
            <a:picLocks noChangeAspect="1" noChangeArrowheads="1"/>
          </p:cNvPicPr>
          <p:nvPr/>
        </p:nvPicPr>
        <p:blipFill>
          <a:blip r:embed="rId4" cstate="print"/>
          <a:srcRect/>
          <a:stretch>
            <a:fillRect/>
          </a:stretch>
        </p:blipFill>
        <p:spPr bwMode="auto">
          <a:xfrm>
            <a:off x="4140200" y="1916113"/>
            <a:ext cx="2503488" cy="1878012"/>
          </a:xfrm>
          <a:prstGeom prst="rect">
            <a:avLst/>
          </a:prstGeom>
          <a:noFill/>
          <a:ln w="28575">
            <a:solidFill>
              <a:srgbClr val="333399"/>
            </a:solidFill>
            <a:miter lim="800000"/>
            <a:headEnd/>
            <a:tailEnd/>
          </a:ln>
        </p:spPr>
      </p:pic>
      <p:pic>
        <p:nvPicPr>
          <p:cNvPr id="5126" name="Picture 16" descr="2661507946_4338bf523b"/>
          <p:cNvPicPr>
            <a:picLocks noChangeAspect="1" noChangeArrowheads="1"/>
          </p:cNvPicPr>
          <p:nvPr/>
        </p:nvPicPr>
        <p:blipFill>
          <a:blip r:embed="rId5" cstate="print"/>
          <a:srcRect/>
          <a:stretch>
            <a:fillRect/>
          </a:stretch>
        </p:blipFill>
        <p:spPr bwMode="auto">
          <a:xfrm>
            <a:off x="4140200" y="4581525"/>
            <a:ext cx="2382838" cy="1787525"/>
          </a:xfrm>
          <a:prstGeom prst="rect">
            <a:avLst/>
          </a:prstGeom>
          <a:noFill/>
          <a:ln w="28575">
            <a:solidFill>
              <a:srgbClr val="333399"/>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p:nvPr>
        </p:nvSpPr>
        <p:spPr>
          <a:xfrm>
            <a:off x="4644008" y="2060848"/>
            <a:ext cx="4176142" cy="3298825"/>
          </a:xfrm>
        </p:spPr>
        <p:txBody>
          <a:bodyPr/>
          <a:lstStyle/>
          <a:p>
            <a:r>
              <a:rPr lang="bg-BG" sz="1800" dirty="0" smtClean="0"/>
              <a:t>Находище „Сандански”, гр. Сандански обхваща три водоизточника: </a:t>
            </a:r>
            <a:r>
              <a:rPr lang="bg-BG" sz="1800" dirty="0" smtClean="0"/>
              <a:t/>
            </a:r>
            <a:br>
              <a:rPr lang="bg-BG" sz="1800" dirty="0" smtClean="0"/>
            </a:br>
            <a:r>
              <a:rPr lang="bg-BG" sz="1800" dirty="0" smtClean="0"/>
              <a:t/>
            </a:r>
            <a:br>
              <a:rPr lang="bg-BG" sz="1800" dirty="0" smtClean="0"/>
            </a:br>
            <a:r>
              <a:rPr lang="bg-BG" sz="1800" dirty="0" smtClean="0"/>
              <a:t>1.	Сондаж №1ХГ с дълбочина 1016 м.</a:t>
            </a:r>
            <a:br>
              <a:rPr lang="bg-BG" sz="1800" dirty="0" smtClean="0"/>
            </a:br>
            <a:r>
              <a:rPr lang="bg-BG" sz="1800" dirty="0" smtClean="0"/>
              <a:t>2.	Сондаж № 6 - с дълбочина   400  м. </a:t>
            </a:r>
            <a:br>
              <a:rPr lang="bg-BG" sz="1800" dirty="0" smtClean="0"/>
            </a:br>
            <a:r>
              <a:rPr lang="bg-BG" sz="1800" dirty="0" smtClean="0"/>
              <a:t>3.	КЕИ № 8 - с дълбочина 15,50 м. </a:t>
            </a:r>
            <a:r>
              <a:rPr lang="bg-BG" sz="1800" dirty="0" smtClean="0"/>
              <a:t/>
            </a:r>
            <a:br>
              <a:rPr lang="bg-BG" sz="1800" dirty="0" smtClean="0"/>
            </a:br>
            <a:r>
              <a:rPr lang="bg-BG" sz="1800" dirty="0" smtClean="0"/>
              <a:t/>
            </a:r>
            <a:br>
              <a:rPr lang="bg-BG" sz="1800" dirty="0" smtClean="0"/>
            </a:br>
            <a:r>
              <a:rPr lang="bg-BG" sz="1800" dirty="0" smtClean="0"/>
              <a:t>Минералните води от изворите и сондажите в Сандански са хипертермални, слабо алкални, хидрокарбонатни, сулфатни, натриеви, флуорни (F=4-7 </a:t>
            </a:r>
            <a:r>
              <a:rPr lang="bg-BG" sz="1800" dirty="0" err="1" smtClean="0"/>
              <a:t>mg</a:t>
            </a:r>
            <a:r>
              <a:rPr lang="bg-BG" sz="1800" dirty="0" smtClean="0"/>
              <a:t>/l), силициеви с високо съдържание на H2SiO3 – 80-142 </a:t>
            </a:r>
            <a:r>
              <a:rPr lang="bg-BG" sz="1800" dirty="0" err="1" smtClean="0"/>
              <a:t>mg</a:t>
            </a:r>
            <a:r>
              <a:rPr lang="bg-BG" sz="1800" dirty="0" smtClean="0"/>
              <a:t>/l, с минерализация 0,57 – 0,69 g. </a:t>
            </a:r>
            <a:r>
              <a:rPr lang="bg-BG" sz="1800" dirty="0" smtClean="0"/>
              <a:t/>
            </a:r>
            <a:br>
              <a:rPr lang="bg-BG" sz="1800" dirty="0" smtClean="0"/>
            </a:br>
            <a:r>
              <a:rPr lang="bg-BG" sz="1800" dirty="0" smtClean="0"/>
              <a:t>От </a:t>
            </a:r>
            <a:r>
              <a:rPr lang="bg-BG" sz="1800" dirty="0" err="1" smtClean="0"/>
              <a:t>микрокомпонентите</a:t>
            </a:r>
            <a:r>
              <a:rPr lang="bg-BG" sz="1800" dirty="0" smtClean="0"/>
              <a:t> с относително завишена концентрация е </a:t>
            </a:r>
            <a:r>
              <a:rPr lang="bg-BG" sz="1800" dirty="0" err="1" smtClean="0"/>
              <a:t>Sr</a:t>
            </a:r>
            <a:r>
              <a:rPr lang="bg-BG" sz="1800" dirty="0" smtClean="0"/>
              <a:t> – 0,15 </a:t>
            </a:r>
            <a:r>
              <a:rPr lang="bg-BG" sz="1800" dirty="0" err="1" smtClean="0"/>
              <a:t>mg</a:t>
            </a:r>
            <a:r>
              <a:rPr lang="bg-BG" sz="1800" dirty="0" smtClean="0"/>
              <a:t>/l. </a:t>
            </a:r>
            <a:r>
              <a:rPr lang="bg-BG" sz="2400" dirty="0" smtClean="0"/>
              <a:t/>
            </a:r>
            <a:br>
              <a:rPr lang="bg-BG" sz="2400" dirty="0" smtClean="0"/>
            </a:br>
            <a:r>
              <a:rPr lang="en-GB" sz="2200" dirty="0" smtClean="0"/>
              <a:t> </a:t>
            </a:r>
            <a:r>
              <a:rPr lang="bg-BG" sz="2200" dirty="0" smtClean="0"/>
              <a:t/>
            </a:r>
            <a:br>
              <a:rPr lang="bg-BG" sz="2200" dirty="0" smtClean="0"/>
            </a:br>
            <a:endParaRPr lang="bg-BG" sz="2200" dirty="0" smtClean="0"/>
          </a:p>
        </p:txBody>
      </p:sp>
      <p:pic>
        <p:nvPicPr>
          <p:cNvPr id="6147" name="Picture 6" descr="Sandanski"/>
          <p:cNvPicPr>
            <a:picLocks noChangeAspect="1" noChangeArrowheads="1"/>
          </p:cNvPicPr>
          <p:nvPr/>
        </p:nvPicPr>
        <p:blipFill>
          <a:blip r:embed="rId2" cstate="print"/>
          <a:srcRect/>
          <a:stretch>
            <a:fillRect/>
          </a:stretch>
        </p:blipFill>
        <p:spPr bwMode="auto">
          <a:xfrm>
            <a:off x="0" y="2627547"/>
            <a:ext cx="4716016" cy="3537013"/>
          </a:xfrm>
          <a:prstGeom prst="rect">
            <a:avLst/>
          </a:prstGeom>
          <a:noFill/>
          <a:ln w="28575">
            <a:solidFill>
              <a:srgbClr val="333399"/>
            </a:solidFill>
            <a:miter lim="800000"/>
            <a:headEnd/>
            <a:tailEnd/>
          </a:ln>
        </p:spPr>
      </p:pic>
      <p:pic>
        <p:nvPicPr>
          <p:cNvPr id="6148" name="Picture 7" descr="sandanski"/>
          <p:cNvPicPr>
            <a:picLocks noChangeAspect="1" noChangeArrowheads="1"/>
          </p:cNvPicPr>
          <p:nvPr/>
        </p:nvPicPr>
        <p:blipFill>
          <a:blip r:embed="rId3" cstate="print"/>
          <a:srcRect/>
          <a:stretch>
            <a:fillRect/>
          </a:stretch>
        </p:blipFill>
        <p:spPr bwMode="auto">
          <a:xfrm>
            <a:off x="1116013" y="260350"/>
            <a:ext cx="1724025" cy="2009775"/>
          </a:xfrm>
          <a:prstGeom prst="rect">
            <a:avLst/>
          </a:prstGeom>
          <a:noFill/>
          <a:ln w="28575">
            <a:solidFill>
              <a:srgbClr val="333399"/>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395536" y="1844824"/>
            <a:ext cx="8229600" cy="3528392"/>
          </a:xfrm>
        </p:spPr>
        <p:txBody>
          <a:bodyPr/>
          <a:lstStyle/>
          <a:p>
            <a:r>
              <a:rPr lang="bg-BG" sz="2400" dirty="0" smtClean="0"/>
              <a:t>Водата не е подходяща за бутилиране като трапезна натурална и газирана минерална вода и за производство на безалкохолни напитки, поради повишеното съдържание на флуор</a:t>
            </a:r>
            <a:r>
              <a:rPr lang="bg-BG" sz="2400" dirty="0" smtClean="0"/>
              <a:t>.</a:t>
            </a:r>
            <a:br>
              <a:rPr lang="bg-BG" sz="2400" dirty="0" smtClean="0"/>
            </a:br>
            <a:r>
              <a:rPr lang="bg-BG" sz="2400" dirty="0" smtClean="0"/>
              <a:t/>
            </a:r>
            <a:br>
              <a:rPr lang="bg-BG" sz="2400" dirty="0" smtClean="0"/>
            </a:br>
            <a:r>
              <a:rPr lang="bg-BG" sz="2400" dirty="0" smtClean="0"/>
              <a:t>Утвърдени експлоатационни ресурси за находище на минерална вода „Сандански”, съгласно Заповед № РД-953 от 27.12.2011 г. - 21,7 л/сек</a:t>
            </a:r>
            <a:r>
              <a:rPr lang="bg-BG" sz="2400" dirty="0" smtClean="0"/>
              <a:t>.</a:t>
            </a:r>
            <a:br>
              <a:rPr lang="bg-BG" sz="2400" dirty="0" smtClean="0"/>
            </a:br>
            <a:r>
              <a:rPr lang="bg-BG" sz="2400" dirty="0" smtClean="0"/>
              <a:t/>
            </a:r>
            <a:br>
              <a:rPr lang="bg-BG" sz="2400" dirty="0" smtClean="0"/>
            </a:br>
            <a:r>
              <a:rPr lang="bg-BG" sz="2400" dirty="0" smtClean="0"/>
              <a:t>Утвърдени експлоатационни ресурси по водоизточници:</a:t>
            </a:r>
            <a:br>
              <a:rPr lang="bg-BG" sz="2400" dirty="0" smtClean="0"/>
            </a:br>
            <a:r>
              <a:rPr lang="bg-BG" sz="2400" dirty="0" smtClean="0"/>
              <a:t>Сондаж №1ХГ – 8,3 л/сек с температура на водата 72 ºС</a:t>
            </a:r>
            <a:r>
              <a:rPr lang="bg-BG" sz="2400" dirty="0" smtClean="0"/>
              <a:t>;</a:t>
            </a:r>
            <a:br>
              <a:rPr lang="bg-BG" sz="2400" dirty="0" smtClean="0"/>
            </a:br>
            <a:r>
              <a:rPr lang="bg-BG" sz="2400" dirty="0" smtClean="0"/>
              <a:t/>
            </a:r>
            <a:br>
              <a:rPr lang="bg-BG" sz="2400" dirty="0" smtClean="0"/>
            </a:br>
            <a:r>
              <a:rPr lang="bg-BG" sz="2400" dirty="0" smtClean="0"/>
              <a:t>Сондаж № 6 – 7,3 л/сек с температура на водата 81 ºС;</a:t>
            </a:r>
            <a:br>
              <a:rPr lang="bg-BG" sz="2400" dirty="0" smtClean="0"/>
            </a:br>
            <a:r>
              <a:rPr lang="bg-BG" sz="2400" dirty="0" smtClean="0"/>
              <a:t>КЕИ № 8 – 6,1 л/сек с температура на водата 81 ºС.</a:t>
            </a:r>
            <a:r>
              <a:rPr lang="bg-BG" sz="1800" dirty="0" smtClean="0"/>
              <a:t/>
            </a:r>
            <a:br>
              <a:rPr lang="bg-BG" sz="1800" dirty="0" smtClean="0"/>
            </a:br>
            <a:r>
              <a:rPr lang="bg-BG" sz="1800" dirty="0" smtClean="0"/>
              <a:t/>
            </a:r>
            <a:br>
              <a:rPr lang="bg-BG" sz="1800" dirty="0" smtClean="0"/>
            </a:br>
            <a:endParaRPr lang="bg-BG" sz="1800" dirty="0" smtClean="0"/>
          </a:p>
        </p:txBody>
      </p:sp>
      <p:sp>
        <p:nvSpPr>
          <p:cNvPr id="7174" name="Текстово поле 5"/>
          <p:cNvSpPr txBox="1">
            <a:spLocks noChangeArrowheads="1"/>
          </p:cNvSpPr>
          <p:nvPr/>
        </p:nvSpPr>
        <p:spPr bwMode="auto">
          <a:xfrm>
            <a:off x="1187450" y="6092825"/>
            <a:ext cx="7272338" cy="369888"/>
          </a:xfrm>
          <a:prstGeom prst="rect">
            <a:avLst/>
          </a:prstGeom>
          <a:noFill/>
          <a:ln w="9525">
            <a:noFill/>
            <a:miter lim="800000"/>
            <a:headEnd/>
            <a:tailEnd/>
          </a:ln>
        </p:spPr>
        <p:txBody>
          <a:bodyPr>
            <a:spAutoFit/>
          </a:bodyPr>
          <a:lstStyle/>
          <a:p>
            <a:endParaRPr lang="bg-BG"/>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57200" y="277813"/>
            <a:ext cx="8229600" cy="774923"/>
          </a:xfrm>
        </p:spPr>
        <p:txBody>
          <a:bodyPr/>
          <a:lstStyle/>
          <a:p>
            <a:r>
              <a:rPr lang="bg-BG" sz="1800" dirty="0" smtClean="0"/>
              <a:t>СХЕМА НА ПОЛЗВАТЕЛИ НА МИНЕРАЛНА ВОДА СОНДАЖ№1 ОТ НАХОДИЩЕ “САНДАНСКИ” </a:t>
            </a:r>
            <a:endParaRPr lang="bg-BG" sz="1800" dirty="0"/>
          </a:p>
        </p:txBody>
      </p:sp>
      <p:pic>
        <p:nvPicPr>
          <p:cNvPr id="3" name="Картина 2" descr="20160222_112003.jpg"/>
          <p:cNvPicPr>
            <a:picLocks noChangeAspect="1"/>
          </p:cNvPicPr>
          <p:nvPr/>
        </p:nvPicPr>
        <p:blipFill>
          <a:blip r:embed="rId2" cstate="print"/>
          <a:stretch>
            <a:fillRect/>
          </a:stretch>
        </p:blipFill>
        <p:spPr>
          <a:xfrm>
            <a:off x="755576" y="980728"/>
            <a:ext cx="7632848" cy="57246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4"/>
          <p:cNvSpPr>
            <a:spLocks noGrp="1" noChangeArrowheads="1"/>
          </p:cNvSpPr>
          <p:nvPr>
            <p:ph type="title"/>
          </p:nvPr>
        </p:nvSpPr>
        <p:spPr>
          <a:xfrm>
            <a:off x="395536" y="2420888"/>
            <a:ext cx="8352928" cy="1512888"/>
          </a:xfrm>
        </p:spPr>
        <p:txBody>
          <a:bodyPr/>
          <a:lstStyle/>
          <a:p>
            <a:r>
              <a:rPr lang="bg-BG" sz="2800" dirty="0" smtClean="0"/>
              <a:t>За находище за минерална вода в град Сандански са издадени 16 разрешителни за нейното ползване:</a:t>
            </a:r>
            <a:r>
              <a:rPr lang="bg-BG" sz="2000" dirty="0" smtClean="0"/>
              <a:t/>
            </a:r>
            <a:br>
              <a:rPr lang="bg-BG" sz="2000" dirty="0" smtClean="0"/>
            </a:br>
            <a:r>
              <a:rPr lang="bg-BG" sz="2000" dirty="0" smtClean="0"/>
              <a:t/>
            </a:r>
            <a:br>
              <a:rPr lang="bg-BG" sz="2000" dirty="0" smtClean="0"/>
            </a:br>
            <a:r>
              <a:rPr lang="bg-BG" sz="2000" dirty="0" smtClean="0"/>
              <a:t>Дванадесет от тези разрешителни са за обекти на туристическата инфраструктура </a:t>
            </a:r>
            <a:br>
              <a:rPr lang="bg-BG" sz="2000" dirty="0" smtClean="0"/>
            </a:br>
            <a:r>
              <a:rPr lang="bg-BG" sz="1800" dirty="0" smtClean="0"/>
              <a:t>Хотели, Спа Комплекси, </a:t>
            </a:r>
            <a:r>
              <a:rPr lang="bg-BG" sz="1800" dirty="0" err="1" smtClean="0"/>
              <a:t>Градка</a:t>
            </a:r>
            <a:r>
              <a:rPr lang="bg-BG" sz="1800" dirty="0" smtClean="0"/>
              <a:t> баня </a:t>
            </a:r>
            <a:r>
              <a:rPr lang="bg-BG" sz="2000" dirty="0" smtClean="0"/>
              <a:t/>
            </a:r>
            <a:br>
              <a:rPr lang="bg-BG" sz="2000" dirty="0" smtClean="0"/>
            </a:br>
            <a:r>
              <a:rPr lang="bg-BG" sz="2000" dirty="0" smtClean="0"/>
              <a:t/>
            </a:r>
            <a:br>
              <a:rPr lang="bg-BG" sz="2000" dirty="0" smtClean="0"/>
            </a:br>
            <a:r>
              <a:rPr lang="bg-BG" sz="2000" dirty="0" smtClean="0"/>
              <a:t> Две от разрешителните са за нуждите на инфраструктура в сферата на здравеопазването - „</a:t>
            </a:r>
            <a:r>
              <a:rPr lang="bg-BG" sz="2000" dirty="0" smtClean="0"/>
              <a:t/>
            </a:r>
            <a:br>
              <a:rPr lang="bg-BG" sz="2000" dirty="0" smtClean="0"/>
            </a:br>
            <a:r>
              <a:rPr lang="bg-BG" sz="2000" dirty="0" smtClean="0"/>
              <a:t>„</a:t>
            </a:r>
            <a:r>
              <a:rPr lang="bg-BG" sz="1800" dirty="0" smtClean="0"/>
              <a:t>Многопрофилна болница за активно лечение (МБАЛ)"Свети Врач" ЕООД </a:t>
            </a:r>
            <a:br>
              <a:rPr lang="bg-BG" sz="1800" dirty="0" smtClean="0"/>
            </a:br>
            <a:r>
              <a:rPr lang="bg-BG" sz="1800" dirty="0" smtClean="0"/>
              <a:t>„</a:t>
            </a:r>
            <a:r>
              <a:rPr lang="bg-BG" sz="1800" dirty="0" smtClean="0"/>
              <a:t>Специализирани болници за рехабилитация – Национален Комплекс” ЕАД – Филиал Сандански </a:t>
            </a:r>
            <a:r>
              <a:rPr lang="bg-BG" sz="2000" dirty="0" smtClean="0"/>
              <a:t/>
            </a:r>
            <a:br>
              <a:rPr lang="bg-BG" sz="2000" dirty="0" smtClean="0"/>
            </a:br>
            <a:r>
              <a:rPr lang="bg-BG" sz="2000" dirty="0" smtClean="0"/>
              <a:t/>
            </a:r>
            <a:br>
              <a:rPr lang="bg-BG" sz="2000" dirty="0" smtClean="0"/>
            </a:br>
            <a:r>
              <a:rPr lang="bg-BG" sz="2000" dirty="0" smtClean="0"/>
              <a:t>Две от разрешителните са за спортни и обществени нужди </a:t>
            </a:r>
            <a:r>
              <a:rPr lang="bg-BG" sz="2000" dirty="0" smtClean="0"/>
              <a:t> </a:t>
            </a:r>
            <a:br>
              <a:rPr lang="bg-BG" sz="2000" dirty="0" smtClean="0"/>
            </a:br>
            <a:r>
              <a:rPr lang="bg-BG" sz="1800" dirty="0" smtClean="0"/>
              <a:t>Спортен интернат по плуване  и Градски басейни в парка</a:t>
            </a:r>
            <a:r>
              <a:rPr lang="bg-BG" sz="1600" dirty="0" smtClean="0"/>
              <a:t/>
            </a:r>
            <a:br>
              <a:rPr lang="bg-BG" sz="1600" dirty="0" smtClean="0"/>
            </a:br>
            <a:r>
              <a:rPr lang="bg-BG" sz="2400" dirty="0" smtClean="0"/>
              <a:t/>
            </a:r>
            <a:br>
              <a:rPr lang="bg-BG" sz="2400" dirty="0" smtClean="0"/>
            </a:br>
            <a:r>
              <a:rPr lang="bg-BG" sz="2200" dirty="0" smtClean="0"/>
              <a:t/>
            </a:r>
            <a:br>
              <a:rPr lang="bg-BG" sz="2200" dirty="0" smtClean="0"/>
            </a:br>
            <a:endParaRPr lang="bg-BG" sz="2200" dirty="0" smtClean="0"/>
          </a:p>
        </p:txBody>
      </p:sp>
      <p:pic>
        <p:nvPicPr>
          <p:cNvPr id="8196" name="Picture 7" descr="P1000519"/>
          <p:cNvPicPr>
            <a:picLocks noChangeAspect="1" noChangeArrowheads="1"/>
          </p:cNvPicPr>
          <p:nvPr/>
        </p:nvPicPr>
        <p:blipFill>
          <a:blip r:embed="rId2" cstate="print"/>
          <a:srcRect/>
          <a:stretch>
            <a:fillRect/>
          </a:stretch>
        </p:blipFill>
        <p:spPr bwMode="auto">
          <a:xfrm>
            <a:off x="3635896" y="5373216"/>
            <a:ext cx="1632182" cy="1224136"/>
          </a:xfrm>
          <a:prstGeom prst="rect">
            <a:avLst/>
          </a:prstGeom>
          <a:noFill/>
          <a:ln w="28575">
            <a:solidFill>
              <a:srgbClr val="333399"/>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sz="2800" dirty="0" smtClean="0"/>
              <a:t>Комплексно използване на минералните води в град Сандански</a:t>
            </a:r>
            <a:endParaRPr lang="bg-BG" sz="2800" dirty="0"/>
          </a:p>
        </p:txBody>
      </p:sp>
      <p:pic>
        <p:nvPicPr>
          <p:cNvPr id="3" name="Картина 2" descr="20160222_112033.jpg"/>
          <p:cNvPicPr>
            <a:picLocks noChangeAspect="1"/>
          </p:cNvPicPr>
          <p:nvPr/>
        </p:nvPicPr>
        <p:blipFill>
          <a:blip r:embed="rId2" cstate="print"/>
          <a:stretch>
            <a:fillRect/>
          </a:stretch>
        </p:blipFill>
        <p:spPr>
          <a:xfrm>
            <a:off x="683568" y="1268760"/>
            <a:ext cx="7200800" cy="54006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4607496" y="0"/>
            <a:ext cx="4536504" cy="1139825"/>
          </a:xfrm>
        </p:spPr>
        <p:txBody>
          <a:bodyPr/>
          <a:lstStyle/>
          <a:p>
            <a:r>
              <a:rPr lang="bg-BG" sz="2400" dirty="0" smtClean="0"/>
              <a:t>Хотел Сандански</a:t>
            </a:r>
            <a:endParaRPr lang="bg-BG" sz="2400" dirty="0"/>
          </a:p>
        </p:txBody>
      </p:sp>
      <p:pic>
        <p:nvPicPr>
          <p:cNvPr id="4" name="Картина 3" descr="20160222_112033.jpg"/>
          <p:cNvPicPr>
            <a:picLocks noChangeAspect="1"/>
          </p:cNvPicPr>
          <p:nvPr/>
        </p:nvPicPr>
        <p:blipFill>
          <a:blip r:embed="rId2" cstate="print"/>
          <a:stretch>
            <a:fillRect/>
          </a:stretch>
        </p:blipFill>
        <p:spPr>
          <a:xfrm>
            <a:off x="827584" y="5301208"/>
            <a:ext cx="1787691" cy="1340768"/>
          </a:xfrm>
          <a:prstGeom prst="rect">
            <a:avLst/>
          </a:prstGeom>
        </p:spPr>
      </p:pic>
      <p:sp>
        <p:nvSpPr>
          <p:cNvPr id="5" name="Текстово поле 4"/>
          <p:cNvSpPr txBox="1"/>
          <p:nvPr/>
        </p:nvSpPr>
        <p:spPr>
          <a:xfrm>
            <a:off x="4355976" y="3429000"/>
            <a:ext cx="4536504" cy="3416320"/>
          </a:xfrm>
          <a:prstGeom prst="rect">
            <a:avLst/>
          </a:prstGeom>
          <a:noFill/>
        </p:spPr>
        <p:txBody>
          <a:bodyPr wrap="square" rtlCol="0">
            <a:spAutoFit/>
          </a:bodyPr>
          <a:lstStyle/>
          <a:p>
            <a:pPr algn="just"/>
            <a:r>
              <a:rPr lang="bg-BG" dirty="0" smtClean="0"/>
              <a:t>По силата на това в Интерхотел </a:t>
            </a:r>
            <a:r>
              <a:rPr lang="bg-BG" dirty="0"/>
              <a:t>- Сандански - България" – АД </a:t>
            </a:r>
            <a:r>
              <a:rPr lang="bg-BG" dirty="0" smtClean="0"/>
              <a:t>е изградена геотермална централа, използваща използва </a:t>
            </a:r>
            <a:r>
              <a:rPr lang="bg-BG" dirty="0"/>
              <a:t>част от водите за </a:t>
            </a:r>
            <a:r>
              <a:rPr lang="bg-BG" dirty="0" smtClean="0"/>
              <a:t>отопление</a:t>
            </a:r>
            <a:r>
              <a:rPr lang="bg-BG" dirty="0"/>
              <a:t> </a:t>
            </a:r>
            <a:r>
              <a:rPr lang="bg-BG" dirty="0" smtClean="0"/>
              <a:t>на сградата, след което една част от тях постъпват  в изграден резервоар от 50 м3 за нуждите на плувният комплекс и за нуждите на сектор балнеология, а останалата част се подава за нуждите на общинския спортен интернат, разположен в непосредствена близост. </a:t>
            </a:r>
            <a:endParaRPr lang="bg-BG" dirty="0"/>
          </a:p>
        </p:txBody>
      </p:sp>
      <p:pic>
        <p:nvPicPr>
          <p:cNvPr id="6" name="Картина 5" descr="baseinnew.jpg"/>
          <p:cNvPicPr>
            <a:picLocks noChangeAspect="1"/>
          </p:cNvPicPr>
          <p:nvPr/>
        </p:nvPicPr>
        <p:blipFill>
          <a:blip r:embed="rId3" cstate="print"/>
          <a:stretch>
            <a:fillRect/>
          </a:stretch>
        </p:blipFill>
        <p:spPr>
          <a:xfrm>
            <a:off x="0" y="0"/>
            <a:ext cx="4389120" cy="2804160"/>
          </a:xfrm>
          <a:prstGeom prst="rect">
            <a:avLst/>
          </a:prstGeom>
        </p:spPr>
      </p:pic>
      <p:sp>
        <p:nvSpPr>
          <p:cNvPr id="7" name="Текстово поле 6"/>
          <p:cNvSpPr txBox="1"/>
          <p:nvPr/>
        </p:nvSpPr>
        <p:spPr>
          <a:xfrm>
            <a:off x="4572000" y="908720"/>
            <a:ext cx="4572000" cy="2031325"/>
          </a:xfrm>
          <a:prstGeom prst="rect">
            <a:avLst/>
          </a:prstGeom>
          <a:noFill/>
        </p:spPr>
        <p:txBody>
          <a:bodyPr wrap="square" rtlCol="0">
            <a:spAutoFit/>
          </a:bodyPr>
          <a:lstStyle/>
          <a:p>
            <a:pPr algn="just"/>
            <a:r>
              <a:rPr lang="bg-BG" dirty="0" smtClean="0"/>
              <a:t>Съгласно концесионен договор, сключен през 2002 г. за 20-годишен период,  фирмата може да използва водите за добив на </a:t>
            </a:r>
            <a:r>
              <a:rPr lang="bg-BG" dirty="0" err="1" smtClean="0"/>
              <a:t>хидрогеотермална</a:t>
            </a:r>
            <a:r>
              <a:rPr lang="bg-BG" dirty="0" smtClean="0"/>
              <a:t> енергия, а след извличане на </a:t>
            </a:r>
            <a:r>
              <a:rPr lang="bg-BG" dirty="0" err="1" smtClean="0"/>
              <a:t>хидрогеотермалната</a:t>
            </a:r>
            <a:r>
              <a:rPr lang="bg-BG" dirty="0" smtClean="0"/>
              <a:t> енергия - и за балнеолечение, профилактика, спорт и за хигиенни цели.</a:t>
            </a:r>
            <a:endParaRPr lang="bg-BG" dirty="0"/>
          </a:p>
        </p:txBody>
      </p:sp>
      <p:pic>
        <p:nvPicPr>
          <p:cNvPr id="8" name="Картина 7" descr="20160222_113029.jpg"/>
          <p:cNvPicPr>
            <a:picLocks noChangeAspect="1"/>
          </p:cNvPicPr>
          <p:nvPr/>
        </p:nvPicPr>
        <p:blipFill>
          <a:blip r:embed="rId4" cstate="print"/>
          <a:stretch>
            <a:fillRect/>
          </a:stretch>
        </p:blipFill>
        <p:spPr>
          <a:xfrm>
            <a:off x="1259632" y="2996952"/>
            <a:ext cx="2664296" cy="1998222"/>
          </a:xfrm>
          <a:prstGeom prst="rect">
            <a:avLst/>
          </a:prstGeom>
        </p:spPr>
      </p:pic>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1449</TotalTime>
  <Words>1147</Words>
  <Application>Microsoft Office PowerPoint</Application>
  <PresentationFormat>Презентация на цял екран (4:3)</PresentationFormat>
  <Paragraphs>107</Paragraphs>
  <Slides>21</Slides>
  <Notes>0</Notes>
  <HiddenSlides>1</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21</vt:i4>
      </vt:variant>
    </vt:vector>
  </HeadingPairs>
  <TitlesOfParts>
    <vt:vector size="25" baseType="lpstr">
      <vt:lpstr>Arial</vt:lpstr>
      <vt:lpstr>Wingdings</vt:lpstr>
      <vt:lpstr>Calibri</vt:lpstr>
      <vt:lpstr>Ripple</vt:lpstr>
      <vt:lpstr>ОБЩИНА САНДАНСКИ –  КОМПЛЕКСНО ИЗПОЛЗВАНЕ НА МИНЕРАЛНИТЕ ВОДИ</vt:lpstr>
      <vt:lpstr> Община Сандански е богата на минерални води.  Град Сандански е един от водещите български климатолечебни и балнео лечебни курорти с национално и международно значение.   Това до голяма степен се дължи (наред с уникалните климатични условия) и на наличието на съществени термоминерални ресурси.  </vt:lpstr>
      <vt:lpstr>В общината има 5 находища на минерални води в гр. Сандански, с. Катунци, с. Левуново, с. Спатово и с. Хотово.    Находищата на минерални води в гр. Сандански, с. Катунци, с. Левуново и с. Хотово са изключителна държавна собственост.    Находището на минерална вода в с. Спатово е публична общинска собственост.  </vt:lpstr>
      <vt:lpstr>Находище „Сандански”, гр. Сандански обхваща три водоизточника:   1. Сондаж №1ХГ с дълбочина 1016 м. 2. Сондаж № 6 - с дълбочина   400  м.  3. КЕИ № 8 - с дълбочина 15,50 м.   Минералните води от изворите и сондажите в Сандански са хипертермални, слабо алкални, хидрокарбонатни, сулфатни, натриеви, флуорни (F=4-7 mg/l), силициеви с високо съдържание на H2SiO3 – 80-142 mg/l, с минерализация 0,57 – 0,69 g.  От микрокомпонентите с относително завишена концентрация е Sr – 0,15 mg/l.    </vt:lpstr>
      <vt:lpstr>Водата не е подходяща за бутилиране като трапезна натурална и газирана минерална вода и за производство на безалкохолни напитки, поради повишеното съдържание на флуор.  Утвърдени експлоатационни ресурси за находище на минерална вода „Сандански”, съгласно Заповед № РД-953 от 27.12.2011 г. - 21,7 л/сек.  Утвърдени експлоатационни ресурси по водоизточници: Сондаж №1ХГ – 8,3 л/сек с температура на водата 72 ºС;  Сондаж № 6 – 7,3 л/сек с температура на водата 81 ºС; КЕИ № 8 – 6,1 л/сек с температура на водата 81 ºС.  </vt:lpstr>
      <vt:lpstr>СХЕМА НА ПОЛЗВАТЕЛИ НА МИНЕРАЛНА ВОДА СОНДАЖ№1 ОТ НАХОДИЩЕ “САНДАНСКИ” </vt:lpstr>
      <vt:lpstr>За находище за минерална вода в град Сандански са издадени 16 разрешителни за нейното ползване:  Дванадесет от тези разрешителни са за обекти на туристическата инфраструктура  Хотели, Спа Комплекси, Градка баня    Две от разрешителните са за нуждите на инфраструктура в сферата на здравеопазването - „ „Многопрофилна болница за активно лечение (МБАЛ)"Свети Врач" ЕООД  „Специализирани болници за рехабилитация – Национален Комплекс” ЕАД – Филиал Сандански   Две от разрешителните са за спортни и обществени нужди   Спортен интернат по плуване  и Градски басейни в парка   </vt:lpstr>
      <vt:lpstr>Комплексно използване на минералните води в град Сандански</vt:lpstr>
      <vt:lpstr>Хотел Сандански</vt:lpstr>
      <vt:lpstr>Комплексно използване на минералните води е налично и в:  Резиденция “Свети врач”  Хотел Панорама СБР-НК ЕАД филиал Сандански обновената Градска баня със Спа център към нея (в строеж) </vt:lpstr>
      <vt:lpstr>Находище „Левуново”, с. Левуново, община Сандански  Находище „Левуново”, Община Сандански е изключителна държавна собственост и е включено под №40 от списъка – Приложение №2 от към чл. 14, т. 2 към Закона за водите.   За находището е наличен Акт за изключителна държавна собственост №199. Находище „Левуново” е разкрито чрез водовземните съоръжения – Сондаж № МС-3 и Сондаж № 5хг и съоръжението за мониторинг Сондаж № 4021.  </vt:lpstr>
      <vt:lpstr>Находище „Левуново”, с. Левуново, община Сандански  </vt:lpstr>
      <vt:lpstr>  Находище „Левуново”, с. Левуново, община Сандански  </vt:lpstr>
      <vt:lpstr>   Находище „Хотово”, с. Хотово, община Сандански.   </vt:lpstr>
      <vt:lpstr>   Находище „Хотово”, с. Хотово, община Сандански.   </vt:lpstr>
      <vt:lpstr>   Находище „Спатово”, с. Спатово, община Сандански.   </vt:lpstr>
      <vt:lpstr>   Находище „Спатово”, с. Спатово, община Сандански.   </vt:lpstr>
      <vt:lpstr>   Находище „Катунци”, с. Катунци, община Сандански .   </vt:lpstr>
      <vt:lpstr>   Находище „Катунци”, с. Катунци, община Сандански .   </vt:lpstr>
      <vt:lpstr>Слайд 20</vt:lpstr>
      <vt:lpstr>Благодаря за вниманието!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САНДАНСКИ – ГРАД НА ЗДРАВЕТО И КРАСОТАТА</dc:title>
  <dc:creator>PC User</dc:creator>
  <cp:lastModifiedBy>admin</cp:lastModifiedBy>
  <cp:revision>176</cp:revision>
  <dcterms:created xsi:type="dcterms:W3CDTF">2009-10-29T11:51:44Z</dcterms:created>
  <dcterms:modified xsi:type="dcterms:W3CDTF">2016-02-25T08:51:42Z</dcterms:modified>
</cp:coreProperties>
</file>