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7" r:id="rId1"/>
  </p:sldMasterIdLst>
  <p:sldIdLst>
    <p:sldId id="256" r:id="rId2"/>
    <p:sldId id="257" r:id="rId3"/>
    <p:sldId id="258" r:id="rId4"/>
    <p:sldId id="259" r:id="rId5"/>
    <p:sldId id="260" r:id="rId6"/>
    <p:sldId id="261" r:id="rId7"/>
    <p:sldId id="262" r:id="rId8"/>
    <p:sldId id="306" r:id="rId9"/>
    <p:sldId id="263" r:id="rId10"/>
    <p:sldId id="264" r:id="rId11"/>
    <p:sldId id="307" r:id="rId12"/>
    <p:sldId id="265" r:id="rId13"/>
    <p:sldId id="266" r:id="rId14"/>
    <p:sldId id="308" r:id="rId15"/>
    <p:sldId id="267" r:id="rId16"/>
    <p:sldId id="309" r:id="rId17"/>
    <p:sldId id="268" r:id="rId18"/>
    <p:sldId id="269" r:id="rId19"/>
    <p:sldId id="270" r:id="rId20"/>
    <p:sldId id="310" r:id="rId21"/>
    <p:sldId id="271" r:id="rId22"/>
    <p:sldId id="272" r:id="rId23"/>
    <p:sldId id="273" r:id="rId24"/>
    <p:sldId id="274" r:id="rId25"/>
    <p:sldId id="275" r:id="rId26"/>
    <p:sldId id="276" r:id="rId27"/>
    <p:sldId id="277" r:id="rId28"/>
    <p:sldId id="278" r:id="rId29"/>
    <p:sldId id="281" r:id="rId30"/>
    <p:sldId id="286" r:id="rId31"/>
    <p:sldId id="287" r:id="rId32"/>
    <p:sldId id="288" r:id="rId33"/>
    <p:sldId id="289" r:id="rId34"/>
    <p:sldId id="290" r:id="rId35"/>
    <p:sldId id="291" r:id="rId36"/>
    <p:sldId id="300" r:id="rId37"/>
    <p:sldId id="298" r:id="rId38"/>
    <p:sldId id="299" r:id="rId39"/>
    <p:sldId id="297" r:id="rId40"/>
    <p:sldId id="301" r:id="rId41"/>
    <p:sldId id="302" r:id="rId42"/>
    <p:sldId id="305" r:id="rId43"/>
    <p:sldId id="303" r:id="rId44"/>
    <p:sldId id="304" r:id="rId45"/>
    <p:sldId id="296" r:id="rId46"/>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437"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A8CB7BF-CAF1-4C37-BFD9-629DDB939F09}" type="datetimeFigureOut">
              <a:rPr lang="bg-BG" smtClean="0"/>
              <a:t>17.11.2016 г.</a:t>
            </a:fld>
            <a:endParaRPr lang="bg-BG"/>
          </a:p>
        </p:txBody>
      </p:sp>
      <p:sp>
        <p:nvSpPr>
          <p:cNvPr id="5" name="Footer Placeholder 4"/>
          <p:cNvSpPr>
            <a:spLocks noGrp="1"/>
          </p:cNvSpPr>
          <p:nvPr>
            <p:ph type="ftr" sz="quarter" idx="11"/>
          </p:nvPr>
        </p:nvSpPr>
        <p:spPr/>
        <p:txBody>
          <a:bodyPr/>
          <a:lstStyle/>
          <a:p>
            <a:endParaRPr lang="bg-BG"/>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9189F4D-4149-403B-8B1B-FC233BAE2367}" type="slidenum">
              <a:rPr lang="bg-BG" smtClean="0"/>
              <a:t>‹#›</a:t>
            </a:fld>
            <a:endParaRPr lang="bg-BG"/>
          </a:p>
        </p:txBody>
      </p:sp>
    </p:spTree>
    <p:extLst>
      <p:ext uri="{BB962C8B-B14F-4D97-AF65-F5344CB8AC3E}">
        <p14:creationId xmlns:p14="http://schemas.microsoft.com/office/powerpoint/2010/main" val="4185529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8CB7BF-CAF1-4C37-BFD9-629DDB939F09}" type="datetimeFigureOut">
              <a:rPr lang="bg-BG" smtClean="0"/>
              <a:t>17.11.2016 г.</a:t>
            </a:fld>
            <a:endParaRPr lang="bg-BG"/>
          </a:p>
        </p:txBody>
      </p:sp>
      <p:sp>
        <p:nvSpPr>
          <p:cNvPr id="5" name="Footer Placeholder 4"/>
          <p:cNvSpPr>
            <a:spLocks noGrp="1"/>
          </p:cNvSpPr>
          <p:nvPr>
            <p:ph type="ftr" sz="quarter" idx="11"/>
          </p:nvPr>
        </p:nvSpPr>
        <p:spPr/>
        <p:txBody>
          <a:bodyPr/>
          <a:lstStyle/>
          <a:p>
            <a:endParaRPr lang="bg-BG"/>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189F4D-4149-403B-8B1B-FC233BAE2367}" type="slidenum">
              <a:rPr lang="bg-BG" smtClean="0"/>
              <a:t>‹#›</a:t>
            </a:fld>
            <a:endParaRPr lang="bg-BG"/>
          </a:p>
        </p:txBody>
      </p:sp>
    </p:spTree>
    <p:extLst>
      <p:ext uri="{BB962C8B-B14F-4D97-AF65-F5344CB8AC3E}">
        <p14:creationId xmlns:p14="http://schemas.microsoft.com/office/powerpoint/2010/main" val="1399276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8CB7BF-CAF1-4C37-BFD9-629DDB939F09}" type="datetimeFigureOut">
              <a:rPr lang="bg-BG" smtClean="0"/>
              <a:t>17.11.2016 г.</a:t>
            </a:fld>
            <a:endParaRPr lang="bg-BG"/>
          </a:p>
        </p:txBody>
      </p:sp>
      <p:sp>
        <p:nvSpPr>
          <p:cNvPr id="5" name="Footer Placeholder 4"/>
          <p:cNvSpPr>
            <a:spLocks noGrp="1"/>
          </p:cNvSpPr>
          <p:nvPr>
            <p:ph type="ftr" sz="quarter" idx="11"/>
          </p:nvPr>
        </p:nvSpPr>
        <p:spPr/>
        <p:txBody>
          <a:bodyPr/>
          <a:lstStyle/>
          <a:p>
            <a:endParaRPr lang="bg-BG"/>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189F4D-4149-403B-8B1B-FC233BAE2367}" type="slidenum">
              <a:rPr lang="bg-BG" smtClean="0"/>
              <a:t>‹#›</a:t>
            </a:fld>
            <a:endParaRPr lang="bg-BG"/>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69627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A8CB7BF-CAF1-4C37-BFD9-629DDB939F09}" type="datetimeFigureOut">
              <a:rPr lang="bg-BG" smtClean="0"/>
              <a:t>17.11.2016 г.</a:t>
            </a:fld>
            <a:endParaRPr lang="bg-BG"/>
          </a:p>
        </p:txBody>
      </p:sp>
      <p:sp>
        <p:nvSpPr>
          <p:cNvPr id="6" name="Footer Placeholder 5"/>
          <p:cNvSpPr>
            <a:spLocks noGrp="1"/>
          </p:cNvSpPr>
          <p:nvPr>
            <p:ph type="ftr" sz="quarter" idx="11"/>
          </p:nvPr>
        </p:nvSpPr>
        <p:spPr/>
        <p:txBody>
          <a:bodyPr/>
          <a:lstStyle/>
          <a:p>
            <a:endParaRPr lang="bg-BG"/>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189F4D-4149-403B-8B1B-FC233BAE2367}" type="slidenum">
              <a:rPr lang="bg-BG" smtClean="0"/>
              <a:t>‹#›</a:t>
            </a:fld>
            <a:endParaRPr lang="bg-BG"/>
          </a:p>
        </p:txBody>
      </p:sp>
    </p:spTree>
    <p:extLst>
      <p:ext uri="{BB962C8B-B14F-4D97-AF65-F5344CB8AC3E}">
        <p14:creationId xmlns:p14="http://schemas.microsoft.com/office/powerpoint/2010/main" val="2247862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A8CB7BF-CAF1-4C37-BFD9-629DDB939F09}" type="datetimeFigureOut">
              <a:rPr lang="bg-BG" smtClean="0"/>
              <a:t>17.11.2016 г.</a:t>
            </a:fld>
            <a:endParaRPr lang="bg-BG"/>
          </a:p>
        </p:txBody>
      </p:sp>
      <p:sp>
        <p:nvSpPr>
          <p:cNvPr id="6" name="Footer Placeholder 5"/>
          <p:cNvSpPr>
            <a:spLocks noGrp="1"/>
          </p:cNvSpPr>
          <p:nvPr>
            <p:ph type="ftr" sz="quarter" idx="11"/>
          </p:nvPr>
        </p:nvSpPr>
        <p:spPr/>
        <p:txBody>
          <a:bodyPr/>
          <a:lstStyle/>
          <a:p>
            <a:endParaRPr lang="bg-BG"/>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189F4D-4149-403B-8B1B-FC233BAE2367}" type="slidenum">
              <a:rPr lang="bg-BG" smtClean="0"/>
              <a:t>‹#›</a:t>
            </a:fld>
            <a:endParaRPr lang="bg-BG"/>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40257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A8CB7BF-CAF1-4C37-BFD9-629DDB939F09}" type="datetimeFigureOut">
              <a:rPr lang="bg-BG" smtClean="0"/>
              <a:t>17.11.2016 г.</a:t>
            </a:fld>
            <a:endParaRPr lang="bg-BG"/>
          </a:p>
        </p:txBody>
      </p:sp>
      <p:sp>
        <p:nvSpPr>
          <p:cNvPr id="6" name="Footer Placeholder 5"/>
          <p:cNvSpPr>
            <a:spLocks noGrp="1"/>
          </p:cNvSpPr>
          <p:nvPr>
            <p:ph type="ftr" sz="quarter" idx="11"/>
          </p:nvPr>
        </p:nvSpPr>
        <p:spPr/>
        <p:txBody>
          <a:bodyPr/>
          <a:lstStyle/>
          <a:p>
            <a:endParaRPr lang="bg-BG"/>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189F4D-4149-403B-8B1B-FC233BAE2367}" type="slidenum">
              <a:rPr lang="bg-BG" smtClean="0"/>
              <a:t>‹#›</a:t>
            </a:fld>
            <a:endParaRPr lang="bg-BG"/>
          </a:p>
        </p:txBody>
      </p:sp>
    </p:spTree>
    <p:extLst>
      <p:ext uri="{BB962C8B-B14F-4D97-AF65-F5344CB8AC3E}">
        <p14:creationId xmlns:p14="http://schemas.microsoft.com/office/powerpoint/2010/main" val="170385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8CB7BF-CAF1-4C37-BFD9-629DDB939F09}" type="datetimeFigureOut">
              <a:rPr lang="bg-BG" smtClean="0"/>
              <a:t>17.11.2016 г.</a:t>
            </a:fld>
            <a:endParaRPr lang="bg-BG"/>
          </a:p>
        </p:txBody>
      </p:sp>
      <p:sp>
        <p:nvSpPr>
          <p:cNvPr id="5" name="Footer Placeholder 4"/>
          <p:cNvSpPr>
            <a:spLocks noGrp="1"/>
          </p:cNvSpPr>
          <p:nvPr>
            <p:ph type="ftr" sz="quarter" idx="11"/>
          </p:nvPr>
        </p:nvSpPr>
        <p:spPr/>
        <p:txBody>
          <a:bodyPr/>
          <a:lstStyle/>
          <a:p>
            <a:endParaRPr lang="bg-BG"/>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189F4D-4149-403B-8B1B-FC233BAE2367}" type="slidenum">
              <a:rPr lang="bg-BG" smtClean="0"/>
              <a:t>‹#›</a:t>
            </a:fld>
            <a:endParaRPr lang="bg-BG"/>
          </a:p>
        </p:txBody>
      </p:sp>
    </p:spTree>
    <p:extLst>
      <p:ext uri="{BB962C8B-B14F-4D97-AF65-F5344CB8AC3E}">
        <p14:creationId xmlns:p14="http://schemas.microsoft.com/office/powerpoint/2010/main" val="40041375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8CB7BF-CAF1-4C37-BFD9-629DDB939F09}" type="datetimeFigureOut">
              <a:rPr lang="bg-BG" smtClean="0"/>
              <a:t>17.11.2016 г.</a:t>
            </a:fld>
            <a:endParaRPr lang="bg-BG"/>
          </a:p>
        </p:txBody>
      </p:sp>
      <p:sp>
        <p:nvSpPr>
          <p:cNvPr id="5" name="Footer Placeholder 4"/>
          <p:cNvSpPr>
            <a:spLocks noGrp="1"/>
          </p:cNvSpPr>
          <p:nvPr>
            <p:ph type="ftr" sz="quarter" idx="11"/>
          </p:nvPr>
        </p:nvSpPr>
        <p:spPr/>
        <p:txBody>
          <a:bodyPr/>
          <a:lstStyle/>
          <a:p>
            <a:endParaRPr lang="bg-BG"/>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189F4D-4149-403B-8B1B-FC233BAE2367}" type="slidenum">
              <a:rPr lang="bg-BG" smtClean="0"/>
              <a:t>‹#›</a:t>
            </a:fld>
            <a:endParaRPr lang="bg-BG"/>
          </a:p>
        </p:txBody>
      </p:sp>
    </p:spTree>
    <p:extLst>
      <p:ext uri="{BB962C8B-B14F-4D97-AF65-F5344CB8AC3E}">
        <p14:creationId xmlns:p14="http://schemas.microsoft.com/office/powerpoint/2010/main" val="3003388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8CB7BF-CAF1-4C37-BFD9-629DDB939F09}" type="datetimeFigureOut">
              <a:rPr lang="bg-BG" smtClean="0"/>
              <a:t>17.11.2016 г.</a:t>
            </a:fld>
            <a:endParaRPr lang="bg-BG"/>
          </a:p>
        </p:txBody>
      </p:sp>
      <p:sp>
        <p:nvSpPr>
          <p:cNvPr id="5" name="Footer Placeholder 4"/>
          <p:cNvSpPr>
            <a:spLocks noGrp="1"/>
          </p:cNvSpPr>
          <p:nvPr>
            <p:ph type="ftr" sz="quarter" idx="11"/>
          </p:nvPr>
        </p:nvSpPr>
        <p:spPr/>
        <p:txBody>
          <a:bodyPr/>
          <a:lstStyle/>
          <a:p>
            <a:endParaRPr lang="bg-BG"/>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189F4D-4149-403B-8B1B-FC233BAE2367}" type="slidenum">
              <a:rPr lang="bg-BG" smtClean="0"/>
              <a:t>‹#›</a:t>
            </a:fld>
            <a:endParaRPr lang="bg-BG"/>
          </a:p>
        </p:txBody>
      </p:sp>
    </p:spTree>
    <p:extLst>
      <p:ext uri="{BB962C8B-B14F-4D97-AF65-F5344CB8AC3E}">
        <p14:creationId xmlns:p14="http://schemas.microsoft.com/office/powerpoint/2010/main" val="3578097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8CB7BF-CAF1-4C37-BFD9-629DDB939F09}" type="datetimeFigureOut">
              <a:rPr lang="bg-BG" smtClean="0"/>
              <a:t>17.11.2016 г.</a:t>
            </a:fld>
            <a:endParaRPr lang="bg-BG"/>
          </a:p>
        </p:txBody>
      </p:sp>
      <p:sp>
        <p:nvSpPr>
          <p:cNvPr id="5" name="Footer Placeholder 4"/>
          <p:cNvSpPr>
            <a:spLocks noGrp="1"/>
          </p:cNvSpPr>
          <p:nvPr>
            <p:ph type="ftr" sz="quarter" idx="11"/>
          </p:nvPr>
        </p:nvSpPr>
        <p:spPr/>
        <p:txBody>
          <a:bodyPr/>
          <a:lstStyle/>
          <a:p>
            <a:endParaRPr lang="bg-BG"/>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189F4D-4149-403B-8B1B-FC233BAE2367}" type="slidenum">
              <a:rPr lang="bg-BG" smtClean="0"/>
              <a:t>‹#›</a:t>
            </a:fld>
            <a:endParaRPr lang="bg-BG"/>
          </a:p>
        </p:txBody>
      </p:sp>
    </p:spTree>
    <p:extLst>
      <p:ext uri="{BB962C8B-B14F-4D97-AF65-F5344CB8AC3E}">
        <p14:creationId xmlns:p14="http://schemas.microsoft.com/office/powerpoint/2010/main" val="1723865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8CB7BF-CAF1-4C37-BFD9-629DDB939F09}" type="datetimeFigureOut">
              <a:rPr lang="bg-BG" smtClean="0"/>
              <a:t>17.11.2016 г.</a:t>
            </a:fld>
            <a:endParaRPr lang="bg-BG"/>
          </a:p>
        </p:txBody>
      </p:sp>
      <p:sp>
        <p:nvSpPr>
          <p:cNvPr id="6" name="Footer Placeholder 5"/>
          <p:cNvSpPr>
            <a:spLocks noGrp="1"/>
          </p:cNvSpPr>
          <p:nvPr>
            <p:ph type="ftr" sz="quarter" idx="11"/>
          </p:nvPr>
        </p:nvSpPr>
        <p:spPr/>
        <p:txBody>
          <a:bodyPr/>
          <a:lstStyle/>
          <a:p>
            <a:endParaRPr lang="bg-BG"/>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9189F4D-4149-403B-8B1B-FC233BAE2367}" type="slidenum">
              <a:rPr lang="bg-BG" smtClean="0"/>
              <a:t>‹#›</a:t>
            </a:fld>
            <a:endParaRPr lang="bg-BG"/>
          </a:p>
        </p:txBody>
      </p:sp>
    </p:spTree>
    <p:extLst>
      <p:ext uri="{BB962C8B-B14F-4D97-AF65-F5344CB8AC3E}">
        <p14:creationId xmlns:p14="http://schemas.microsoft.com/office/powerpoint/2010/main" val="3760897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A8CB7BF-CAF1-4C37-BFD9-629DDB939F09}" type="datetimeFigureOut">
              <a:rPr lang="bg-BG" smtClean="0"/>
              <a:t>17.11.2016 г.</a:t>
            </a:fld>
            <a:endParaRPr lang="bg-BG"/>
          </a:p>
        </p:txBody>
      </p:sp>
      <p:sp>
        <p:nvSpPr>
          <p:cNvPr id="8" name="Footer Placeholder 7"/>
          <p:cNvSpPr>
            <a:spLocks noGrp="1"/>
          </p:cNvSpPr>
          <p:nvPr>
            <p:ph type="ftr" sz="quarter" idx="11"/>
          </p:nvPr>
        </p:nvSpPr>
        <p:spPr/>
        <p:txBody>
          <a:bodyPr/>
          <a:lstStyle/>
          <a:p>
            <a:endParaRPr lang="bg-BG"/>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9189F4D-4149-403B-8B1B-FC233BAE2367}" type="slidenum">
              <a:rPr lang="bg-BG" smtClean="0"/>
              <a:t>‹#›</a:t>
            </a:fld>
            <a:endParaRPr lang="bg-BG"/>
          </a:p>
        </p:txBody>
      </p:sp>
    </p:spTree>
    <p:extLst>
      <p:ext uri="{BB962C8B-B14F-4D97-AF65-F5344CB8AC3E}">
        <p14:creationId xmlns:p14="http://schemas.microsoft.com/office/powerpoint/2010/main" val="2812775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8CB7BF-CAF1-4C37-BFD9-629DDB939F09}" type="datetimeFigureOut">
              <a:rPr lang="bg-BG" smtClean="0"/>
              <a:t>17.11.2016 г.</a:t>
            </a:fld>
            <a:endParaRPr lang="bg-BG"/>
          </a:p>
        </p:txBody>
      </p:sp>
      <p:sp>
        <p:nvSpPr>
          <p:cNvPr id="4" name="Footer Placeholder 3"/>
          <p:cNvSpPr>
            <a:spLocks noGrp="1"/>
          </p:cNvSpPr>
          <p:nvPr>
            <p:ph type="ftr" sz="quarter" idx="11"/>
          </p:nvPr>
        </p:nvSpPr>
        <p:spPr/>
        <p:txBody>
          <a:bodyPr/>
          <a:lstStyle/>
          <a:p>
            <a:endParaRPr lang="bg-BG"/>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9189F4D-4149-403B-8B1B-FC233BAE2367}" type="slidenum">
              <a:rPr lang="bg-BG" smtClean="0"/>
              <a:t>‹#›</a:t>
            </a:fld>
            <a:endParaRPr lang="bg-BG"/>
          </a:p>
        </p:txBody>
      </p:sp>
    </p:spTree>
    <p:extLst>
      <p:ext uri="{BB962C8B-B14F-4D97-AF65-F5344CB8AC3E}">
        <p14:creationId xmlns:p14="http://schemas.microsoft.com/office/powerpoint/2010/main" val="2615243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8CB7BF-CAF1-4C37-BFD9-629DDB939F09}" type="datetimeFigureOut">
              <a:rPr lang="bg-BG" smtClean="0"/>
              <a:t>17.11.2016 г.</a:t>
            </a:fld>
            <a:endParaRPr lang="bg-BG"/>
          </a:p>
        </p:txBody>
      </p:sp>
      <p:sp>
        <p:nvSpPr>
          <p:cNvPr id="3" name="Footer Placeholder 2"/>
          <p:cNvSpPr>
            <a:spLocks noGrp="1"/>
          </p:cNvSpPr>
          <p:nvPr>
            <p:ph type="ftr" sz="quarter" idx="11"/>
          </p:nvPr>
        </p:nvSpPr>
        <p:spPr/>
        <p:txBody>
          <a:bodyPr/>
          <a:lstStyle/>
          <a:p>
            <a:endParaRPr lang="bg-BG"/>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9189F4D-4149-403B-8B1B-FC233BAE2367}" type="slidenum">
              <a:rPr lang="bg-BG" smtClean="0"/>
              <a:t>‹#›</a:t>
            </a:fld>
            <a:endParaRPr lang="bg-BG"/>
          </a:p>
        </p:txBody>
      </p:sp>
    </p:spTree>
    <p:extLst>
      <p:ext uri="{BB962C8B-B14F-4D97-AF65-F5344CB8AC3E}">
        <p14:creationId xmlns:p14="http://schemas.microsoft.com/office/powerpoint/2010/main" val="1503356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8CB7BF-CAF1-4C37-BFD9-629DDB939F09}" type="datetimeFigureOut">
              <a:rPr lang="bg-BG" smtClean="0"/>
              <a:t>17.11.2016 г.</a:t>
            </a:fld>
            <a:endParaRPr lang="bg-BG"/>
          </a:p>
        </p:txBody>
      </p:sp>
      <p:sp>
        <p:nvSpPr>
          <p:cNvPr id="6" name="Footer Placeholder 5"/>
          <p:cNvSpPr>
            <a:spLocks noGrp="1"/>
          </p:cNvSpPr>
          <p:nvPr>
            <p:ph type="ftr" sz="quarter" idx="11"/>
          </p:nvPr>
        </p:nvSpPr>
        <p:spPr/>
        <p:txBody>
          <a:bodyPr/>
          <a:lstStyle/>
          <a:p>
            <a:endParaRPr lang="bg-BG"/>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9189F4D-4149-403B-8B1B-FC233BAE2367}" type="slidenum">
              <a:rPr lang="bg-BG" smtClean="0"/>
              <a:t>‹#›</a:t>
            </a:fld>
            <a:endParaRPr lang="bg-BG"/>
          </a:p>
        </p:txBody>
      </p:sp>
    </p:spTree>
    <p:extLst>
      <p:ext uri="{BB962C8B-B14F-4D97-AF65-F5344CB8AC3E}">
        <p14:creationId xmlns:p14="http://schemas.microsoft.com/office/powerpoint/2010/main" val="2860037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8CB7BF-CAF1-4C37-BFD9-629DDB939F09}" type="datetimeFigureOut">
              <a:rPr lang="bg-BG" smtClean="0"/>
              <a:t>17.11.2016 г.</a:t>
            </a:fld>
            <a:endParaRPr lang="bg-BG"/>
          </a:p>
        </p:txBody>
      </p:sp>
      <p:sp>
        <p:nvSpPr>
          <p:cNvPr id="6" name="Footer Placeholder 5"/>
          <p:cNvSpPr>
            <a:spLocks noGrp="1"/>
          </p:cNvSpPr>
          <p:nvPr>
            <p:ph type="ftr" sz="quarter" idx="11"/>
          </p:nvPr>
        </p:nvSpPr>
        <p:spPr/>
        <p:txBody>
          <a:bodyPr/>
          <a:lstStyle/>
          <a:p>
            <a:endParaRPr lang="bg-BG"/>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189F4D-4149-403B-8B1B-FC233BAE2367}" type="slidenum">
              <a:rPr lang="bg-BG" smtClean="0"/>
              <a:t>‹#›</a:t>
            </a:fld>
            <a:endParaRPr lang="bg-BG"/>
          </a:p>
        </p:txBody>
      </p:sp>
    </p:spTree>
    <p:extLst>
      <p:ext uri="{BB962C8B-B14F-4D97-AF65-F5344CB8AC3E}">
        <p14:creationId xmlns:p14="http://schemas.microsoft.com/office/powerpoint/2010/main" val="3986965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A8CB7BF-CAF1-4C37-BFD9-629DDB939F09}" type="datetimeFigureOut">
              <a:rPr lang="bg-BG" smtClean="0"/>
              <a:t>17.11.2016 г.</a:t>
            </a:fld>
            <a:endParaRPr lang="bg-BG"/>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bg-BG"/>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9189F4D-4149-403B-8B1B-FC233BAE2367}" type="slidenum">
              <a:rPr lang="bg-BG" smtClean="0"/>
              <a:t>‹#›</a:t>
            </a:fld>
            <a:endParaRPr lang="bg-BG"/>
          </a:p>
        </p:txBody>
      </p:sp>
    </p:spTree>
    <p:extLst>
      <p:ext uri="{BB962C8B-B14F-4D97-AF65-F5344CB8AC3E}">
        <p14:creationId xmlns:p14="http://schemas.microsoft.com/office/powerpoint/2010/main" val="101371862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bg-BG" b="1" dirty="0" smtClean="0">
                <a:latin typeface="Times New Roman" panose="02020603050405020304" pitchFamily="18" charset="0"/>
                <a:cs typeface="Times New Roman" panose="02020603050405020304" pitchFamily="18" charset="0"/>
              </a:rPr>
              <a:t>Последваща оценка на Националната стратегия за регионално развитие 2005-2015 г.</a:t>
            </a:r>
            <a:endParaRPr lang="bg-BG"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893195" y="4777379"/>
            <a:ext cx="9611418" cy="1126283"/>
          </a:xfrm>
        </p:spPr>
        <p:txBody>
          <a:bodyPr/>
          <a:lstStyle/>
          <a:p>
            <a:pPr algn="ctr"/>
            <a:endParaRPr lang="bg-BG" b="1" dirty="0">
              <a:solidFill>
                <a:schemeClr val="tx2">
                  <a:lumMod val="75000"/>
                </a:schemeClr>
              </a:solidFill>
              <a:latin typeface="Times New Roman" panose="02020603050405020304" pitchFamily="18" charset="0"/>
              <a:cs typeface="Times New Roman" panose="02020603050405020304" pitchFamily="18" charset="0"/>
            </a:endParaRPr>
          </a:p>
          <a:p>
            <a:pPr algn="ctr"/>
            <a:r>
              <a:rPr lang="bg-BG" sz="2000" b="1" dirty="0" smtClean="0">
                <a:solidFill>
                  <a:schemeClr val="tx2">
                    <a:lumMod val="75000"/>
                  </a:schemeClr>
                </a:solidFill>
                <a:latin typeface="Times New Roman" panose="02020603050405020304" pitchFamily="18" charset="0"/>
                <a:cs typeface="Times New Roman" panose="02020603050405020304" pitchFamily="18" charset="0"/>
              </a:rPr>
              <a:t>„ГЕОГРАФИКА“ ООД</a:t>
            </a:r>
            <a:endParaRPr lang="bg-BG" sz="2000" b="1" dirty="0">
              <a:solidFill>
                <a:schemeClr val="tx2">
                  <a:lumMod val="75000"/>
                </a:schemeClr>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4182833" y="5067505"/>
            <a:ext cx="4212701" cy="1786283"/>
          </a:xfrm>
          <a:prstGeom prst="rect">
            <a:avLst/>
          </a:prstGeom>
        </p:spPr>
      </p:pic>
    </p:spTree>
    <p:extLst>
      <p:ext uri="{BB962C8B-B14F-4D97-AF65-F5344CB8AC3E}">
        <p14:creationId xmlns:p14="http://schemas.microsoft.com/office/powerpoint/2010/main" val="18785741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3266" y="1009934"/>
            <a:ext cx="9771346" cy="4901288"/>
          </a:xfrm>
        </p:spPr>
        <p:txBody>
          <a:bodyPr/>
          <a:lstStyle/>
          <a:p>
            <a:pPr marL="0" indent="0" algn="ctr">
              <a:buNone/>
            </a:pPr>
            <a:r>
              <a:rPr lang="ru-RU" b="1" i="1" dirty="0">
                <a:solidFill>
                  <a:schemeClr val="tx1"/>
                </a:solidFill>
                <a:latin typeface="Times New Roman" panose="02020603050405020304" pitchFamily="18" charset="0"/>
                <a:cs typeface="Times New Roman" panose="02020603050405020304" pitchFamily="18" charset="0"/>
              </a:rPr>
              <a:t>Специфична цел 3: Повишаване на достъпа и изграждане на регионална и местна бизнес </a:t>
            </a:r>
            <a:r>
              <a:rPr lang="ru-RU" b="1" i="1" dirty="0" smtClean="0">
                <a:solidFill>
                  <a:schemeClr val="tx1"/>
                </a:solidFill>
                <a:latin typeface="Times New Roman" panose="02020603050405020304" pitchFamily="18" charset="0"/>
                <a:cs typeface="Times New Roman" panose="02020603050405020304" pitchFamily="18" charset="0"/>
              </a:rPr>
              <a:t>инфраструктура</a:t>
            </a:r>
          </a:p>
          <a:p>
            <a:pPr marL="0" indent="0" algn="ctr">
              <a:buNone/>
            </a:pPr>
            <a:endParaRPr lang="ru-RU" b="1" i="1"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Наблюдават се негативни последствия върху МСП в резултат на финансовата и икономическа криза от 2008 г. Независимо от изпълнените мерки (основно по ОПРКБИ и ПРСР и ОПРР) предизвикателствата пред бизнеса все още остават значителни</a:t>
            </a:r>
            <a:r>
              <a:rPr lang="ru-RU"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Разширен е продуктовият асортимент, повишена производителност и подобрено качество на произведената продукция, което води до повишаване на конкурентоспособността на предприятията на вътрешния и международния пазар; инвестиране в нови технологии, модернизация и технологизация на производствения процес, което води до устойчиво развитие на предприятията на пазара – подпомогнати са 443 предприятия за подобряване на технологиите и управлението.</a:t>
            </a:r>
            <a:endParaRPr lang="bg-BG"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33378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05318" y="437882"/>
            <a:ext cx="9199294" cy="5473340"/>
          </a:xfrm>
        </p:spPr>
        <p:txBody>
          <a:bodyPr>
            <a:normAutofit/>
          </a:bodyPr>
          <a:lstStyle/>
          <a:p>
            <a:pPr marL="0" indent="0" algn="ctr">
              <a:buNone/>
            </a:pPr>
            <a:endParaRPr lang="en-US" b="1"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b="1" dirty="0" smtClean="0">
                <a:solidFill>
                  <a:schemeClr val="tx1"/>
                </a:solidFill>
                <a:latin typeface="Times New Roman" panose="02020603050405020304" pitchFamily="18" charset="0"/>
                <a:cs typeface="Times New Roman" panose="02020603050405020304" pitchFamily="18" charset="0"/>
              </a:rPr>
              <a:t>Цялостната </a:t>
            </a:r>
            <a:r>
              <a:rPr lang="ru-RU" b="1" dirty="0">
                <a:solidFill>
                  <a:schemeClr val="tx1"/>
                </a:solidFill>
                <a:latin typeface="Times New Roman" panose="02020603050405020304" pitchFamily="18" charset="0"/>
                <a:cs typeface="Times New Roman" panose="02020603050405020304" pitchFamily="18" charset="0"/>
              </a:rPr>
              <a:t>оценка за изпълнение на Приоритет 2 е от средна до висока. </a:t>
            </a:r>
            <a:endParaRPr lang="en-US" b="1"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b="1" dirty="0" smtClean="0">
                <a:solidFill>
                  <a:schemeClr val="tx1"/>
                </a:solidFill>
                <a:latin typeface="Times New Roman" panose="02020603050405020304" pitchFamily="18" charset="0"/>
                <a:cs typeface="Times New Roman" panose="02020603050405020304" pitchFamily="18" charset="0"/>
              </a:rPr>
              <a:t>Оценката </a:t>
            </a:r>
            <a:r>
              <a:rPr lang="ru-RU" b="1" dirty="0">
                <a:solidFill>
                  <a:schemeClr val="tx1"/>
                </a:solidFill>
                <a:latin typeface="Times New Roman" panose="02020603050405020304" pitchFamily="18" charset="0"/>
                <a:cs typeface="Times New Roman" panose="02020603050405020304" pitchFamily="18" charset="0"/>
              </a:rPr>
              <a:t>се базира на резултатите по отделните специфични цели, а именно – специфична цел 1 е с висока, специфична цел 2 – със средна до висока и специфична цел 3 – ниска до средна. </a:t>
            </a:r>
          </a:p>
          <a:p>
            <a:pPr algn="just"/>
            <a:r>
              <a:rPr lang="ru-RU" dirty="0">
                <a:solidFill>
                  <a:schemeClr val="tx1"/>
                </a:solidFill>
                <a:latin typeface="Times New Roman" panose="02020603050405020304" pitchFamily="18" charset="0"/>
                <a:cs typeface="Times New Roman" panose="02020603050405020304" pitchFamily="18" charset="0"/>
              </a:rPr>
              <a:t>Въздействието от реализацията на специфичните цели на територията на района е в посока на развитие на инфраструктурата, която създава условия за растеж и заетост: подобряване на транспортната свързаност между населените места, намаляване времето за придвижване и повишаване качеството на транспортното обслужване, подобряване на жизнената среда в района и повишаване качеството на околната среда чрез реконструкция на водоснабдителната и канализационната мрежа, подобряване на системите за управление на отпадъците, повишаване на конкурентоспособността на МСП чрез инвестиции в подобряване на бизнес инфраструктурата.</a:t>
            </a:r>
          </a:p>
          <a:p>
            <a:pPr algn="just"/>
            <a:r>
              <a:rPr lang="ru-RU" dirty="0">
                <a:solidFill>
                  <a:schemeClr val="tx1"/>
                </a:solidFill>
                <a:latin typeface="Times New Roman" panose="02020603050405020304" pitchFamily="18" charset="0"/>
                <a:cs typeface="Times New Roman" panose="02020603050405020304" pitchFamily="18" charset="0"/>
              </a:rPr>
              <a:t>Основните финансови ресурси за реализация на приоритета са от оперативни програми ОПРКБИ и ПРСР и ОПРР и ОПОС.</a:t>
            </a:r>
          </a:p>
          <a:p>
            <a:endParaRPr lang="bg-BG" dirty="0"/>
          </a:p>
        </p:txBody>
      </p:sp>
    </p:spTree>
    <p:extLst>
      <p:ext uri="{BB962C8B-B14F-4D97-AF65-F5344CB8AC3E}">
        <p14:creationId xmlns:p14="http://schemas.microsoft.com/office/powerpoint/2010/main" val="2200515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0436" y="255620"/>
            <a:ext cx="9894176" cy="877144"/>
          </a:xfrm>
        </p:spPr>
        <p:txBody>
          <a:bodyPr>
            <a:normAutofit/>
          </a:bodyPr>
          <a:lstStyle/>
          <a:p>
            <a:pPr algn="ctr"/>
            <a:r>
              <a:rPr lang="ru-RU" sz="2400" b="1" dirty="0">
                <a:latin typeface="Times New Roman" panose="02020603050405020304" pitchFamily="18" charset="0"/>
                <a:cs typeface="Times New Roman" panose="02020603050405020304" pitchFamily="18" charset="0"/>
              </a:rPr>
              <a:t>Приоритет 3: Подобряване на привлекателността и качеството на живот в регионите и развитие на устойчив туризъм</a:t>
            </a:r>
            <a:endParaRPr lang="bg-BG"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87606" y="1282889"/>
            <a:ext cx="10508776" cy="5377217"/>
          </a:xfrm>
        </p:spPr>
        <p:txBody>
          <a:bodyPr>
            <a:normAutofit/>
          </a:bodyPr>
          <a:lstStyle/>
          <a:p>
            <a:pPr marL="0" indent="0" algn="ctr">
              <a:buNone/>
            </a:pPr>
            <a:r>
              <a:rPr lang="ru-RU" b="1" i="1" dirty="0">
                <a:solidFill>
                  <a:schemeClr val="tx1"/>
                </a:solidFill>
                <a:latin typeface="Times New Roman" panose="02020603050405020304" pitchFamily="18" charset="0"/>
                <a:cs typeface="Times New Roman" panose="02020603050405020304" pitchFamily="18" charset="0"/>
              </a:rPr>
              <a:t>Специфична цел 1: Повишаване на атрактивността на регионите чрез инвестиции в образованието, ефективни мерки на пазара на труда и предоставяне на качествени здравни </a:t>
            </a:r>
            <a:r>
              <a:rPr lang="ru-RU" b="1" i="1" dirty="0" smtClean="0">
                <a:solidFill>
                  <a:schemeClr val="tx1"/>
                </a:solidFill>
                <a:latin typeface="Times New Roman" panose="02020603050405020304" pitchFamily="18" charset="0"/>
                <a:cs typeface="Times New Roman" panose="02020603050405020304" pitchFamily="18" charset="0"/>
              </a:rPr>
              <a:t>услуги</a:t>
            </a:r>
            <a:endParaRPr lang="bg-BG" b="1" i="1"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Преките чуждестранни инвестиции в предприятията от нефинансовия сектор – Хуманно </a:t>
            </a:r>
            <a:r>
              <a:rPr lang="ru-RU" b="1" dirty="0">
                <a:solidFill>
                  <a:schemeClr val="tx1"/>
                </a:solidFill>
                <a:latin typeface="Times New Roman" panose="02020603050405020304" pitchFamily="18" charset="0"/>
                <a:cs typeface="Times New Roman" panose="02020603050405020304" pitchFamily="18" charset="0"/>
              </a:rPr>
              <a:t>здравеопазване к</a:t>
            </a:r>
            <a:r>
              <a:rPr lang="ru-RU" dirty="0">
                <a:solidFill>
                  <a:schemeClr val="tx1"/>
                </a:solidFill>
                <a:latin typeface="Times New Roman" panose="02020603050405020304" pitchFamily="18" charset="0"/>
                <a:cs typeface="Times New Roman" panose="02020603050405020304" pitchFamily="18" charset="0"/>
              </a:rPr>
              <a:t>ъм 2014 г. са били 7549,8 хил. евро, като спрямо 2008 г. стойността им намалява (8201,2 хил. евро през 2008 </a:t>
            </a:r>
            <a:r>
              <a:rPr lang="ru-RU" dirty="0" smtClean="0">
                <a:solidFill>
                  <a:schemeClr val="tx1"/>
                </a:solidFill>
                <a:latin typeface="Times New Roman" panose="02020603050405020304" pitchFamily="18" charset="0"/>
                <a:cs typeface="Times New Roman" panose="02020603050405020304" pitchFamily="18" charset="0"/>
              </a:rPr>
              <a:t>г.</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Лечебните заведения за болнична и за извънболнична помощ на територията на страната се увеличават. През 2015 г. общият брой на заведенията за болнична помощ възлиза на 348, което е с 40 повече, спрямо техния брой през 2005 г.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По Оперативна програма „Развитие на човешките ресурси“ 2007 – 2013 г., Приоритет Подобряване на качеството на </a:t>
            </a:r>
            <a:r>
              <a:rPr lang="ru-RU" b="1" dirty="0">
                <a:solidFill>
                  <a:schemeClr val="tx1"/>
                </a:solidFill>
                <a:latin typeface="Times New Roman" panose="02020603050405020304" pitchFamily="18" charset="0"/>
                <a:cs typeface="Times New Roman" panose="02020603050405020304" pitchFamily="18" charset="0"/>
              </a:rPr>
              <a:t>образованието </a:t>
            </a:r>
            <a:r>
              <a:rPr lang="ru-RU" dirty="0">
                <a:solidFill>
                  <a:schemeClr val="tx1"/>
                </a:solidFill>
                <a:latin typeface="Times New Roman" panose="02020603050405020304" pitchFamily="18" charset="0"/>
                <a:cs typeface="Times New Roman" panose="02020603050405020304" pitchFamily="18" charset="0"/>
              </a:rPr>
              <a:t>и обучението в съответствие с потребностите на пазара на труда за изграждане на икономика, основана на </a:t>
            </a:r>
            <a:r>
              <a:rPr lang="ru-RU" dirty="0" smtClean="0">
                <a:solidFill>
                  <a:schemeClr val="tx1"/>
                </a:solidFill>
                <a:latin typeface="Times New Roman" panose="02020603050405020304" pitchFamily="18" charset="0"/>
                <a:cs typeface="Times New Roman" panose="02020603050405020304" pitchFamily="18" charset="0"/>
              </a:rPr>
              <a:t>знанието, са  сключени 115 договора на обща стойност 85 млн.лв.</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Постигането на специфична цел 1 по отношение инвестиции в ефективни мерки на </a:t>
            </a:r>
            <a:r>
              <a:rPr lang="ru-RU" b="1" dirty="0">
                <a:solidFill>
                  <a:schemeClr val="tx1"/>
                </a:solidFill>
                <a:latin typeface="Times New Roman" panose="02020603050405020304" pitchFamily="18" charset="0"/>
                <a:cs typeface="Times New Roman" panose="02020603050405020304" pitchFamily="18" charset="0"/>
              </a:rPr>
              <a:t>пазара на труда </a:t>
            </a:r>
            <a:r>
              <a:rPr lang="ru-RU" dirty="0">
                <a:solidFill>
                  <a:schemeClr val="tx1"/>
                </a:solidFill>
                <a:latin typeface="Times New Roman" panose="02020603050405020304" pitchFamily="18" charset="0"/>
                <a:cs typeface="Times New Roman" panose="02020603050405020304" pitchFamily="18" charset="0"/>
              </a:rPr>
              <a:t>се осигурява основно от успешно приключилите проекти по Приоритетна ос 1 и Приоритетна ос 2 на ОПРЧР 2007-2013 г</a:t>
            </a:r>
            <a:r>
              <a:rPr lang="ru-RU" dirty="0" smtClean="0">
                <a:solidFill>
                  <a:schemeClr val="tx1"/>
                </a:solidFill>
                <a:latin typeface="Times New Roman" panose="02020603050405020304" pitchFamily="18" charset="0"/>
                <a:cs typeface="Times New Roman" panose="02020603050405020304" pitchFamily="18" charset="0"/>
              </a:rPr>
              <a:t>. Сключени са </a:t>
            </a:r>
            <a:r>
              <a:rPr lang="ru-RU" dirty="0">
                <a:solidFill>
                  <a:schemeClr val="tx1"/>
                </a:solidFill>
                <a:latin typeface="Times New Roman" panose="02020603050405020304" pitchFamily="18" charset="0"/>
                <a:cs typeface="Times New Roman" panose="02020603050405020304" pitchFamily="18" charset="0"/>
              </a:rPr>
              <a:t>1443 договора, по които са договорени 627 693 800 лв., а  реално изплатените суми са в размер на 621 234 218 лв. По Приоритетна ос 2 „Повишаване на производителността и адаптивността на заетите” </a:t>
            </a:r>
            <a:r>
              <a:rPr lang="ru-RU" dirty="0" smtClean="0">
                <a:solidFill>
                  <a:schemeClr val="tx1"/>
                </a:solidFill>
                <a:latin typeface="Times New Roman" panose="02020603050405020304" pitchFamily="18" charset="0"/>
                <a:cs typeface="Times New Roman" panose="02020603050405020304" pitchFamily="18" charset="0"/>
              </a:rPr>
              <a:t>реално </a:t>
            </a:r>
            <a:r>
              <a:rPr lang="ru-RU" dirty="0">
                <a:solidFill>
                  <a:schemeClr val="tx1"/>
                </a:solidFill>
                <a:latin typeface="Times New Roman" panose="02020603050405020304" pitchFamily="18" charset="0"/>
                <a:cs typeface="Times New Roman" panose="02020603050405020304" pitchFamily="18" charset="0"/>
              </a:rPr>
              <a:t>са изплатени 321 229 904 лв. </a:t>
            </a:r>
          </a:p>
        </p:txBody>
      </p:sp>
    </p:spTree>
    <p:extLst>
      <p:ext uri="{BB962C8B-B14F-4D97-AF65-F5344CB8AC3E}">
        <p14:creationId xmlns:p14="http://schemas.microsoft.com/office/powerpoint/2010/main" val="3940069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0436" y="177421"/>
            <a:ext cx="10263116" cy="6496334"/>
          </a:xfrm>
        </p:spPr>
        <p:txBody>
          <a:bodyPr>
            <a:normAutofit lnSpcReduction="10000"/>
          </a:bodyPr>
          <a:lstStyle/>
          <a:p>
            <a:pPr marL="0" indent="0" algn="ctr">
              <a:buNone/>
            </a:pPr>
            <a:r>
              <a:rPr lang="ru-RU" b="1" i="1" dirty="0">
                <a:solidFill>
                  <a:schemeClr val="tx1"/>
                </a:solidFill>
                <a:latin typeface="Times New Roman" panose="02020603050405020304" pitchFamily="18" charset="0"/>
                <a:cs typeface="Times New Roman" panose="02020603050405020304" pitchFamily="18" charset="0"/>
              </a:rPr>
              <a:t>Специфична цел 2: Постигане на устойчиво развитие на туризма в районите, опазване и валоризиране на природното и културното наследство </a:t>
            </a:r>
            <a:endParaRPr lang="ru-RU" b="1" i="1"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dirty="0" smtClean="0">
                <a:solidFill>
                  <a:schemeClr val="tx1"/>
                </a:solidFill>
                <a:latin typeface="Times New Roman" panose="02020603050405020304" pitchFamily="18" charset="0"/>
                <a:cs typeface="Times New Roman" panose="02020603050405020304" pitchFamily="18" charset="0"/>
              </a:rPr>
              <a:t>Основен </a:t>
            </a:r>
            <a:r>
              <a:rPr lang="ru-RU" dirty="0">
                <a:solidFill>
                  <a:schemeClr val="tx1"/>
                </a:solidFill>
                <a:latin typeface="Times New Roman" panose="02020603050405020304" pitchFamily="18" charset="0"/>
                <a:cs typeface="Times New Roman" panose="02020603050405020304" pitchFamily="18" charset="0"/>
              </a:rPr>
              <a:t>принос за изпълнение на специфична цел 2 имат главно проекти и дейности, финансирани по ОП „Регионално развитие“ 2007-2013 (Приоритетна ос 3 „Устойчиво развитие на туризма“), ПРСР 2007-2013 (Мярка 313 „Насърчаване на туристическите дейности”) и програмите за трансгранично сътрудничество.</a:t>
            </a:r>
          </a:p>
          <a:p>
            <a:pPr algn="just"/>
            <a:r>
              <a:rPr lang="ru-RU" dirty="0">
                <a:solidFill>
                  <a:schemeClr val="tx1"/>
                </a:solidFill>
                <a:latin typeface="Times New Roman" panose="02020603050405020304" pitchFamily="18" charset="0"/>
                <a:cs typeface="Times New Roman" panose="02020603050405020304" pitchFamily="18" charset="0"/>
              </a:rPr>
              <a:t>По данни от ИСУН по Приоритетна ос 3 „Устойчиво развитие на туризма“ са сключени 132 договора, по които са договорени 268 909 985 лв. и реално са изплатени 259 698 039 лв</a:t>
            </a:r>
            <a:r>
              <a:rPr lang="ru-RU" dirty="0" smtClean="0">
                <a:solidFill>
                  <a:schemeClr val="tx1"/>
                </a:solidFill>
                <a:latin typeface="Times New Roman" panose="02020603050405020304" pitchFamily="18" charset="0"/>
                <a:cs typeface="Times New Roman" panose="02020603050405020304" pitchFamily="18" charset="0"/>
              </a:rPr>
              <a:t>.</a:t>
            </a:r>
          </a:p>
          <a:p>
            <a:pPr algn="just"/>
            <a:r>
              <a:rPr lang="ru-RU" dirty="0" smtClean="0">
                <a:solidFill>
                  <a:schemeClr val="tx1"/>
                </a:solidFill>
                <a:latin typeface="Times New Roman" panose="02020603050405020304" pitchFamily="18" charset="0"/>
                <a:cs typeface="Times New Roman" panose="02020603050405020304" pitchFamily="18" charset="0"/>
              </a:rPr>
              <a:t>По </a:t>
            </a:r>
            <a:r>
              <a:rPr lang="ru-RU" dirty="0">
                <a:solidFill>
                  <a:schemeClr val="tx1"/>
                </a:solidFill>
                <a:latin typeface="Times New Roman" panose="02020603050405020304" pitchFamily="18" charset="0"/>
                <a:cs typeface="Times New Roman" panose="02020603050405020304" pitchFamily="18" charset="0"/>
              </a:rPr>
              <a:t>данни от Доклада за изпълнението на ПРСР за 2014г., в изпълнение на Мярка 313 „Насърчаване на туристическите дейности” за периода 2008-2013 са подадени 378 формуляра за кандидатстване за сума от 66 млн. евро. Към 31.12.2014г. са сключени 192 договора за 28,2 млн. евро публични разходи.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dirty="0" smtClean="0">
                <a:solidFill>
                  <a:schemeClr val="tx1"/>
                </a:solidFill>
                <a:latin typeface="Times New Roman" panose="02020603050405020304" pitchFamily="18" charset="0"/>
                <a:cs typeface="Times New Roman" panose="02020603050405020304" pitchFamily="18" charset="0"/>
              </a:rPr>
              <a:t>По </a:t>
            </a:r>
            <a:r>
              <a:rPr lang="ru-RU" dirty="0">
                <a:solidFill>
                  <a:schemeClr val="tx1"/>
                </a:solidFill>
                <a:latin typeface="Times New Roman" panose="02020603050405020304" pitchFamily="18" charset="0"/>
                <a:cs typeface="Times New Roman" panose="02020603050405020304" pitchFamily="18" charset="0"/>
              </a:rPr>
              <a:t>под-приоритет „Подобряване на туристическите атракции и свързаната с тях инфраструктура“ </a:t>
            </a:r>
            <a:r>
              <a:rPr lang="ru-RU" dirty="0" smtClean="0">
                <a:solidFill>
                  <a:schemeClr val="tx1"/>
                </a:solidFill>
                <a:latin typeface="Times New Roman" panose="02020603050405020304" pitchFamily="18" charset="0"/>
                <a:cs typeface="Times New Roman" panose="02020603050405020304" pitchFamily="18" charset="0"/>
              </a:rPr>
              <a:t>на ОПРР са </a:t>
            </a:r>
            <a:r>
              <a:rPr lang="ru-RU" dirty="0">
                <a:solidFill>
                  <a:schemeClr val="tx1"/>
                </a:solidFill>
                <a:latin typeface="Times New Roman" panose="02020603050405020304" pitchFamily="18" charset="0"/>
                <a:cs typeface="Times New Roman" panose="02020603050405020304" pitchFamily="18" charset="0"/>
              </a:rPr>
              <a:t>сключени 72 договора, от които 69 са успешно приключени. Договорени са 209 384 736 лв., а реално са изплатени 200 263 427 лв.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dirty="0">
                <a:solidFill>
                  <a:schemeClr val="tx1"/>
                </a:solidFill>
                <a:latin typeface="Times New Roman" panose="02020603050405020304" pitchFamily="18" charset="0"/>
                <a:cs typeface="Times New Roman" panose="02020603050405020304" pitchFamily="18" charset="0"/>
              </a:rPr>
              <a:t>Развитие на регионалния туристически продукт и маркетинг на дестинациите – сключени са 46 проекта, от които 38 са успешно приключени.  Договорените средства са в размер на 14 507 404 лв., а реално изплатени са 13 578 893</a:t>
            </a:r>
            <a:r>
              <a:rPr lang="ru-RU" dirty="0" smtClean="0">
                <a:solidFill>
                  <a:schemeClr val="tx1"/>
                </a:solidFill>
                <a:latin typeface="Times New Roman" panose="02020603050405020304" pitchFamily="18" charset="0"/>
                <a:cs typeface="Times New Roman" panose="02020603050405020304" pitchFamily="18" charset="0"/>
              </a:rPr>
              <a:t>.</a:t>
            </a:r>
          </a:p>
          <a:p>
            <a:pPr algn="just"/>
            <a:r>
              <a:rPr lang="ru-RU" dirty="0">
                <a:solidFill>
                  <a:schemeClr val="tx1"/>
                </a:solidFill>
                <a:latin typeface="Times New Roman" panose="02020603050405020304" pitchFamily="18" charset="0"/>
                <a:cs typeface="Times New Roman" panose="02020603050405020304" pitchFamily="18" charset="0"/>
              </a:rPr>
              <a:t>Национален туристически маркетинг – сключени и изпълнени са 14 проекта. Договорени са 45 017 845 лв., от които реално изплатените суми са в размер на 45 855 719 лв. </a:t>
            </a:r>
            <a:endParaRPr lang="ru-RU" dirty="0" smtClean="0">
              <a:solidFill>
                <a:schemeClr val="tx1"/>
              </a:solidFill>
              <a:latin typeface="Times New Roman" panose="02020603050405020304" pitchFamily="18" charset="0"/>
              <a:cs typeface="Times New Roman" panose="02020603050405020304" pitchFamily="18" charset="0"/>
            </a:endParaRPr>
          </a:p>
          <a:p>
            <a:pPr algn="just"/>
            <a:endParaRPr lang="bg-BG"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11942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40924" y="631065"/>
            <a:ext cx="9263688" cy="5280157"/>
          </a:xfrm>
        </p:spPr>
        <p:txBody>
          <a:bodyPr>
            <a:normAutofit/>
          </a:bodyPr>
          <a:lstStyle/>
          <a:p>
            <a:pPr marL="0" indent="0" algn="ctr">
              <a:buNone/>
            </a:pPr>
            <a:r>
              <a:rPr lang="ru-RU" b="1" dirty="0">
                <a:solidFill>
                  <a:schemeClr val="tx1"/>
                </a:solidFill>
                <a:latin typeface="Times New Roman" panose="02020603050405020304" pitchFamily="18" charset="0"/>
                <a:cs typeface="Times New Roman" panose="02020603050405020304" pitchFamily="18" charset="0"/>
              </a:rPr>
              <a:t>Цялостната оценка за степента на изпълнение на Приоритет 3 е висока. </a:t>
            </a:r>
            <a:endParaRPr lang="en-US" b="1"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b="1" dirty="0" smtClean="0">
                <a:solidFill>
                  <a:schemeClr val="tx1"/>
                </a:solidFill>
                <a:latin typeface="Times New Roman" panose="02020603050405020304" pitchFamily="18" charset="0"/>
                <a:cs typeface="Times New Roman" panose="02020603050405020304" pitchFamily="18" charset="0"/>
              </a:rPr>
              <a:t>Оценката </a:t>
            </a:r>
            <a:r>
              <a:rPr lang="ru-RU" b="1" dirty="0">
                <a:solidFill>
                  <a:schemeClr val="tx1"/>
                </a:solidFill>
                <a:latin typeface="Times New Roman" panose="02020603050405020304" pitchFamily="18" charset="0"/>
                <a:cs typeface="Times New Roman" panose="02020603050405020304" pitchFamily="18" charset="0"/>
              </a:rPr>
              <a:t>се базира на резултатите по отделните специфични цели, а именно – специфична цел 1 е с висока степен на изпълнение, а специфична цел 2 – със средна до висока</a:t>
            </a:r>
            <a:r>
              <a:rPr lang="ru-RU" b="1" dirty="0" smtClean="0">
                <a:solidFill>
                  <a:schemeClr val="tx1"/>
                </a:solidFill>
                <a:latin typeface="Times New Roman" panose="02020603050405020304" pitchFamily="18" charset="0"/>
                <a:cs typeface="Times New Roman" panose="02020603050405020304" pitchFamily="18" charset="0"/>
              </a:rPr>
              <a:t>.</a:t>
            </a:r>
            <a:endParaRPr lang="en-US" b="1" dirty="0" smtClean="0">
              <a:solidFill>
                <a:schemeClr val="tx1"/>
              </a:solidFill>
              <a:latin typeface="Times New Roman" panose="02020603050405020304" pitchFamily="18" charset="0"/>
              <a:cs typeface="Times New Roman" panose="02020603050405020304" pitchFamily="18" charset="0"/>
            </a:endParaRPr>
          </a:p>
          <a:p>
            <a:pPr marL="0" indent="0" algn="ctr">
              <a:buNone/>
            </a:pPr>
            <a:endParaRPr lang="ru-RU" b="1" dirty="0">
              <a:solidFill>
                <a:schemeClr val="tx1"/>
              </a:solidFill>
              <a:latin typeface="Times New Roman" panose="02020603050405020304" pitchFamily="18" charset="0"/>
              <a:cs typeface="Times New Roman" panose="02020603050405020304" pitchFamily="18" charset="0"/>
            </a:endParaRPr>
          </a:p>
          <a:p>
            <a:pPr algn="just"/>
            <a:r>
              <a:rPr lang="ru-RU" dirty="0">
                <a:solidFill>
                  <a:schemeClr val="tx1"/>
                </a:solidFill>
                <a:latin typeface="Times New Roman" panose="02020603050405020304" pitchFamily="18" charset="0"/>
                <a:cs typeface="Times New Roman" panose="02020603050405020304" pitchFamily="18" charset="0"/>
              </a:rPr>
              <a:t>Въздействието от реализацията на специфичните цели на територията на района е в посока на подобряване на образователните, социалните, здравните, културните и спортните услуги и съответната инфраструктура, подобряване и благоустрояване на физическата среда, подобряване качеството на човешките ресурси чрез повишаване на квалификацията и образованието им, интеграция на лицата в неравностойно положение към образование и пазара на труда, постигане на устойчиво развитие на туризма в районите, опазване и валоризиране на природното и културно наследство.</a:t>
            </a:r>
          </a:p>
          <a:p>
            <a:pPr algn="just"/>
            <a:r>
              <a:rPr lang="ru-RU" dirty="0">
                <a:solidFill>
                  <a:schemeClr val="tx1"/>
                </a:solidFill>
                <a:latin typeface="Times New Roman" panose="02020603050405020304" pitchFamily="18" charset="0"/>
                <a:cs typeface="Times New Roman" panose="02020603050405020304" pitchFamily="18" charset="0"/>
              </a:rPr>
              <a:t>Основните финансови ресурси за реализация на приоритета са от оперативни програми „Развитие на човешките ресурси“ и „Регионално развитие“</a:t>
            </a:r>
          </a:p>
          <a:p>
            <a:endParaRPr lang="bg-BG" dirty="0"/>
          </a:p>
        </p:txBody>
      </p:sp>
    </p:spTree>
    <p:extLst>
      <p:ext uri="{BB962C8B-B14F-4D97-AF65-F5344CB8AC3E}">
        <p14:creationId xmlns:p14="http://schemas.microsoft.com/office/powerpoint/2010/main" val="3545428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325"/>
            <a:ext cx="9675812" cy="999974"/>
          </a:xfrm>
        </p:spPr>
        <p:txBody>
          <a:bodyPr>
            <a:normAutofit fontScale="90000"/>
          </a:bodyPr>
          <a:lstStyle/>
          <a:p>
            <a:pPr algn="ctr"/>
            <a:r>
              <a:rPr lang="ru-RU" sz="2200" b="1" dirty="0" smtClean="0">
                <a:latin typeface="Times New Roman" panose="02020603050405020304" pitchFamily="18" charset="0"/>
                <a:cs typeface="Times New Roman" panose="02020603050405020304" pitchFamily="18" charset="0"/>
              </a:rPr>
              <a:t>Приоритет </a:t>
            </a:r>
            <a:r>
              <a:rPr lang="ru-RU" sz="2200" b="1" dirty="0">
                <a:latin typeface="Times New Roman" panose="02020603050405020304" pitchFamily="18" charset="0"/>
                <a:cs typeface="Times New Roman" panose="02020603050405020304" pitchFamily="18" charset="0"/>
              </a:rPr>
              <a:t>4: Развитие на сътрудничеството за европейско териториално сближаване, задълбочаване на партньорството и добросъседството за постигане на развитие.</a:t>
            </a:r>
            <a:r>
              <a:rPr lang="ru-RU" sz="2200" dirty="0">
                <a:latin typeface="Times New Roman" panose="02020603050405020304" pitchFamily="18" charset="0"/>
                <a:cs typeface="Times New Roman" panose="02020603050405020304" pitchFamily="18" charset="0"/>
              </a:rPr>
              <a:t/>
            </a:r>
            <a:br>
              <a:rPr lang="ru-RU" sz="2200" dirty="0">
                <a:latin typeface="Times New Roman" panose="02020603050405020304" pitchFamily="18" charset="0"/>
                <a:cs typeface="Times New Roman" panose="02020603050405020304" pitchFamily="18" charset="0"/>
              </a:rPr>
            </a:br>
            <a:endParaRPr lang="bg-BG" sz="2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33266" y="1228299"/>
            <a:ext cx="9771346" cy="5281683"/>
          </a:xfrm>
        </p:spPr>
        <p:txBody>
          <a:bodyPr/>
          <a:lstStyle/>
          <a:p>
            <a:pPr marL="0" indent="0" algn="ctr">
              <a:buNone/>
            </a:pPr>
            <a:r>
              <a:rPr lang="ru-RU" b="1" i="1" dirty="0">
                <a:latin typeface="Times New Roman" panose="02020603050405020304" pitchFamily="18" charset="0"/>
                <a:cs typeface="Times New Roman" panose="02020603050405020304" pitchFamily="18" charset="0"/>
              </a:rPr>
              <a:t>Специфична цел 1: Развитие на трансгранично сътрудничество</a:t>
            </a:r>
          </a:p>
          <a:p>
            <a:pPr marL="0" indent="0" algn="ctr">
              <a:buNone/>
            </a:pPr>
            <a:r>
              <a:rPr lang="ru-RU" b="1" i="1" dirty="0">
                <a:latin typeface="Times New Roman" panose="02020603050405020304" pitchFamily="18" charset="0"/>
                <a:cs typeface="Times New Roman" panose="02020603050405020304" pitchFamily="18" charset="0"/>
              </a:rPr>
              <a:t>Специфична цел 2: Развитие на междурегионалното и транснационалното сътрудничество</a:t>
            </a:r>
          </a:p>
          <a:p>
            <a:pPr marL="0" indent="0" algn="ctr">
              <a:buNone/>
            </a:pPr>
            <a:r>
              <a:rPr lang="ru-RU" b="1" i="1" dirty="0">
                <a:latin typeface="Times New Roman" panose="02020603050405020304" pitchFamily="18" charset="0"/>
                <a:cs typeface="Times New Roman" panose="02020603050405020304" pitchFamily="18" charset="0"/>
              </a:rPr>
              <a:t>Специфична цел 3: Работа в мрежа и обмен на опит с европейските региони</a:t>
            </a:r>
          </a:p>
          <a:p>
            <a:pPr marL="0" indent="0" algn="ctr">
              <a:buNone/>
            </a:pP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smtClean="0">
                <a:solidFill>
                  <a:schemeClr val="tx1"/>
                </a:solidFill>
                <a:latin typeface="Times New Roman" panose="02020603050405020304" pitchFamily="18" charset="0"/>
                <a:cs typeface="Times New Roman" panose="02020603050405020304" pitchFamily="18" charset="0"/>
              </a:rPr>
              <a:t>През </a:t>
            </a:r>
            <a:r>
              <a:rPr lang="ru-RU" dirty="0">
                <a:solidFill>
                  <a:schemeClr val="tx1"/>
                </a:solidFill>
                <a:latin typeface="Times New Roman" panose="02020603050405020304" pitchFamily="18" charset="0"/>
                <a:cs typeface="Times New Roman" panose="02020603050405020304" pitchFamily="18" charset="0"/>
              </a:rPr>
              <a:t>програмен период 2007-2013 г. Република България участва в общо 11 програми на Европейския съюз (ЕС) за териториално сътрудничество, по различните компоненти (трансгранично, транснационално </a:t>
            </a:r>
            <a:r>
              <a:rPr lang="ru-RU" dirty="0" smtClean="0">
                <a:solidFill>
                  <a:schemeClr val="tx1"/>
                </a:solidFill>
                <a:latin typeface="Times New Roman" panose="02020603050405020304" pitchFamily="18" charset="0"/>
                <a:cs typeface="Times New Roman" panose="02020603050405020304" pitchFamily="18" charset="0"/>
              </a:rPr>
              <a:t>и </a:t>
            </a:r>
            <a:r>
              <a:rPr lang="ru-RU" dirty="0">
                <a:solidFill>
                  <a:schemeClr val="tx1"/>
                </a:solidFill>
                <a:latin typeface="Times New Roman" panose="02020603050405020304" pitchFamily="18" charset="0"/>
                <a:cs typeface="Times New Roman" panose="02020603050405020304" pitchFamily="18" charset="0"/>
              </a:rPr>
              <a:t>междурегионално сътрудничество).</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Главна дирекция „Управление на териториалното сътрудничество“ в МРРБ изпълнява функциите на Управляващ орган по програмите за ТГС по външни граници на ЕС (със Сърбия, Турция и Македония), а за останалите програми е Национален партниращ орган и Национално звено за контакт. </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Към края на 2015 г. са изпълнени общо 731 за транс-гранично сътрудничество между партньори от България и Гърция, България и Македония, България и Румъния, България и Сърбия и България и Турция. </a:t>
            </a:r>
          </a:p>
          <a:p>
            <a:pPr marL="0" indent="0">
              <a:buNone/>
            </a:pPr>
            <a:endParaRPr lang="bg-BG" dirty="0"/>
          </a:p>
        </p:txBody>
      </p:sp>
    </p:spTree>
    <p:extLst>
      <p:ext uri="{BB962C8B-B14F-4D97-AF65-F5344CB8AC3E}">
        <p14:creationId xmlns:p14="http://schemas.microsoft.com/office/powerpoint/2010/main" val="15747338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9408" y="1056068"/>
            <a:ext cx="9315204" cy="4855154"/>
          </a:xfrm>
        </p:spPr>
        <p:txBody>
          <a:bodyPr/>
          <a:lstStyle/>
          <a:p>
            <a:pPr marL="0" indent="0" algn="ctr">
              <a:buNone/>
            </a:pPr>
            <a:r>
              <a:rPr lang="ru-RU" b="1" dirty="0">
                <a:solidFill>
                  <a:schemeClr val="tx1"/>
                </a:solidFill>
                <a:latin typeface="Times New Roman" panose="02020603050405020304" pitchFamily="18" charset="0"/>
                <a:cs typeface="Times New Roman" panose="02020603050405020304" pitchFamily="18" charset="0"/>
              </a:rPr>
              <a:t>Цялостната оценка за степента на изпълнение на Приоритет 4 е висока. </a:t>
            </a:r>
            <a:endParaRPr lang="en-US" b="1"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b="1" dirty="0" smtClean="0">
                <a:solidFill>
                  <a:schemeClr val="tx1"/>
                </a:solidFill>
                <a:latin typeface="Times New Roman" panose="02020603050405020304" pitchFamily="18" charset="0"/>
                <a:cs typeface="Times New Roman" panose="02020603050405020304" pitchFamily="18" charset="0"/>
              </a:rPr>
              <a:t>Оценката </a:t>
            </a:r>
            <a:r>
              <a:rPr lang="ru-RU" b="1" dirty="0">
                <a:solidFill>
                  <a:schemeClr val="tx1"/>
                </a:solidFill>
                <a:latin typeface="Times New Roman" panose="02020603050405020304" pitchFamily="18" charset="0"/>
                <a:cs typeface="Times New Roman" panose="02020603050405020304" pitchFamily="18" charset="0"/>
              </a:rPr>
              <a:t>се базира на резултатите по отделните специфични цели, а именно – всяка от специфичните цели 1, 2 и 3 е с висока степен на изпълнение</a:t>
            </a:r>
            <a:r>
              <a:rPr lang="ru-RU" b="1" dirty="0" smtClean="0">
                <a:solidFill>
                  <a:schemeClr val="tx1"/>
                </a:solidFill>
                <a:latin typeface="Times New Roman" panose="02020603050405020304" pitchFamily="18" charset="0"/>
                <a:cs typeface="Times New Roman" panose="02020603050405020304" pitchFamily="18" charset="0"/>
              </a:rPr>
              <a:t>.</a:t>
            </a:r>
            <a:endParaRPr lang="en-US" b="1" dirty="0" smtClean="0">
              <a:solidFill>
                <a:schemeClr val="tx1"/>
              </a:solidFill>
              <a:latin typeface="Times New Roman" panose="02020603050405020304" pitchFamily="18" charset="0"/>
              <a:cs typeface="Times New Roman" panose="02020603050405020304" pitchFamily="18" charset="0"/>
            </a:endParaRPr>
          </a:p>
          <a:p>
            <a:pPr marL="0" indent="0" algn="ctr">
              <a:buNone/>
            </a:pPr>
            <a:endParaRPr lang="ru-RU" b="1" dirty="0">
              <a:solidFill>
                <a:schemeClr val="tx1"/>
              </a:solidFill>
              <a:latin typeface="Times New Roman" panose="02020603050405020304" pitchFamily="18" charset="0"/>
              <a:cs typeface="Times New Roman" panose="02020603050405020304" pitchFamily="18" charset="0"/>
            </a:endParaRPr>
          </a:p>
          <a:p>
            <a:pPr algn="just"/>
            <a:r>
              <a:rPr lang="ru-RU" dirty="0">
                <a:solidFill>
                  <a:schemeClr val="tx1"/>
                </a:solidFill>
                <a:latin typeface="Times New Roman" panose="02020603050405020304" pitchFamily="18" charset="0"/>
                <a:cs typeface="Times New Roman" panose="02020603050405020304" pitchFamily="18" charset="0"/>
              </a:rPr>
              <a:t>Въздействието върху развитието е в посока на подобряване на развитието на трансгранични партньорства със Сърбия, Румъния, Македония, Турция и Гърция, междурегионално и транснационално сътрудничество, </a:t>
            </a:r>
          </a:p>
          <a:p>
            <a:pPr algn="just"/>
            <a:r>
              <a:rPr lang="ru-RU" dirty="0">
                <a:solidFill>
                  <a:schemeClr val="tx1"/>
                </a:solidFill>
                <a:latin typeface="Times New Roman" panose="02020603050405020304" pitchFamily="18" charset="0"/>
                <a:cs typeface="Times New Roman" panose="02020603050405020304" pitchFamily="18" charset="0"/>
              </a:rPr>
              <a:t>Основните финансови ресурси за реализация на приоритета са програмите за териториално сътрудничество.</a:t>
            </a:r>
          </a:p>
          <a:p>
            <a:endParaRPr lang="bg-BG" dirty="0"/>
          </a:p>
        </p:txBody>
      </p:sp>
    </p:spTree>
    <p:extLst>
      <p:ext uri="{BB962C8B-B14F-4D97-AF65-F5344CB8AC3E}">
        <p14:creationId xmlns:p14="http://schemas.microsoft.com/office/powerpoint/2010/main" val="3499717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5027" y="146439"/>
            <a:ext cx="9839585" cy="959030"/>
          </a:xfrm>
        </p:spPr>
        <p:txBody>
          <a:bodyPr>
            <a:normAutofit fontScale="90000"/>
          </a:bodyPr>
          <a:lstStyle/>
          <a:p>
            <a:pPr algn="ctr"/>
            <a:r>
              <a:rPr lang="ru-RU" sz="2700" b="1" dirty="0">
                <a:latin typeface="Times New Roman" panose="02020603050405020304" pitchFamily="18" charset="0"/>
                <a:cs typeface="Times New Roman" panose="02020603050405020304" pitchFamily="18" charset="0"/>
              </a:rPr>
              <a:t>Приоритет 5: Укрепване на капацитета на регионално и местно ниво за подобряване процеса на управление на регионалното развитие</a:t>
            </a:r>
            <a:r>
              <a:rPr lang="ru-RU" dirty="0"/>
              <a:t/>
            </a:r>
            <a:br>
              <a:rPr lang="ru-RU" dirty="0"/>
            </a:br>
            <a:r>
              <a:rPr lang="ru-RU" dirty="0"/>
              <a:t/>
            </a:r>
            <a:br>
              <a:rPr lang="ru-RU" dirty="0"/>
            </a:br>
            <a:endParaRPr lang="bg-BG" dirty="0"/>
          </a:p>
        </p:txBody>
      </p:sp>
      <p:sp>
        <p:nvSpPr>
          <p:cNvPr id="3" name="Content Placeholder 2"/>
          <p:cNvSpPr>
            <a:spLocks noGrp="1"/>
          </p:cNvSpPr>
          <p:nvPr>
            <p:ph idx="1"/>
          </p:nvPr>
        </p:nvSpPr>
        <p:spPr>
          <a:xfrm>
            <a:off x="1487606" y="1583140"/>
            <a:ext cx="10290412" cy="5049672"/>
          </a:xfrm>
        </p:spPr>
        <p:txBody>
          <a:bodyPr>
            <a:normAutofit/>
          </a:bodyPr>
          <a:lstStyle/>
          <a:p>
            <a:pPr marL="0" indent="0" algn="ctr">
              <a:buNone/>
            </a:pPr>
            <a:r>
              <a:rPr lang="ru-RU" b="1" i="1" dirty="0">
                <a:latin typeface="Times New Roman" panose="02020603050405020304" pitchFamily="18" charset="0"/>
                <a:cs typeface="Times New Roman" panose="02020603050405020304" pitchFamily="18" charset="0"/>
              </a:rPr>
              <a:t>Специфична цел 1: Подобряване на процесите на планиране, програмиране и осъществяване на ефективна регионална координация между инструментите за подпомагане на регионалното </a:t>
            </a:r>
            <a:r>
              <a:rPr lang="ru-RU" b="1" i="1" dirty="0" smtClean="0">
                <a:latin typeface="Times New Roman" panose="02020603050405020304" pitchFamily="18" charset="0"/>
                <a:cs typeface="Times New Roman" panose="02020603050405020304" pitchFamily="18" charset="0"/>
              </a:rPr>
              <a:t>развитие.</a:t>
            </a:r>
          </a:p>
          <a:p>
            <a:pPr marL="0" indent="0" algn="just">
              <a:buNone/>
            </a:pP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smtClean="0">
                <a:solidFill>
                  <a:schemeClr val="tx1"/>
                </a:solidFill>
                <a:latin typeface="Times New Roman" panose="02020603050405020304" pitchFamily="18" charset="0"/>
                <a:cs typeface="Times New Roman" panose="02020603050405020304" pitchFamily="18" charset="0"/>
              </a:rPr>
              <a:t>Тази </a:t>
            </a:r>
            <a:r>
              <a:rPr lang="ru-RU" dirty="0">
                <a:solidFill>
                  <a:schemeClr val="tx1"/>
                </a:solidFill>
                <a:latin typeface="Times New Roman" panose="02020603050405020304" pitchFamily="18" charset="0"/>
                <a:cs typeface="Times New Roman" panose="02020603050405020304" pitchFamily="18" charset="0"/>
              </a:rPr>
              <a:t>цел е насочена към подобряване на качеството и взаимодействието между процесите на планиране, програмиране и реализация на дейностите за подпомагане на регионалното и местното развитие, както и повишаване на капацитета за усвояване на средствата от Структурните фондове на ЕС на регионално и местно ниво. Регионалната координация между оперативните програми, оказващи въздействие върху съответните региони, има ключово значение за степента на усвояемост и ефективността на средствата от националните и европейските фондове, частните и др. ресурси.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ru-RU" dirty="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Постигането на Специфична цел 1 се постига чрез изпълнение на различен набор от дейности, финансирани главно от ОПАК 2007-2013, ОПРР 2007-2013 (Приоритетна ос Техническа помощ) и ОПТП 2007-2013</a:t>
            </a:r>
            <a:r>
              <a:rPr lang="ru-RU" dirty="0" smtClean="0">
                <a:solidFill>
                  <a:schemeClr val="tx1"/>
                </a:solidFill>
                <a:latin typeface="Times New Roman" panose="02020603050405020304" pitchFamily="18" charset="0"/>
                <a:cs typeface="Times New Roman" panose="02020603050405020304" pitchFamily="18" charset="0"/>
              </a:rPr>
              <a:t>.</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53954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9618" y="709683"/>
            <a:ext cx="9784994" cy="5841241"/>
          </a:xfrm>
        </p:spPr>
        <p:txBody>
          <a:bodyPr/>
          <a:lstStyle/>
          <a:p>
            <a:pPr marL="0" indent="0" algn="just">
              <a:buNone/>
            </a:pP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smtClean="0">
                <a:solidFill>
                  <a:schemeClr val="tx1"/>
                </a:solidFill>
                <a:latin typeface="Times New Roman" panose="02020603050405020304" pitchFamily="18" charset="0"/>
                <a:cs typeface="Times New Roman" panose="02020603050405020304" pitchFamily="18" charset="0"/>
              </a:rPr>
              <a:t>ОПАК </a:t>
            </a:r>
            <a:r>
              <a:rPr lang="ru-RU" dirty="0">
                <a:solidFill>
                  <a:schemeClr val="tx1"/>
                </a:solidFill>
                <a:latin typeface="Times New Roman" panose="02020603050405020304" pitchFamily="18" charset="0"/>
                <a:cs typeface="Times New Roman" panose="02020603050405020304" pitchFamily="18" charset="0"/>
              </a:rPr>
              <a:t>2007-2013 е финансирала дейности в посока укрепване на капацитета на национално, регионално и местно ниво по приоритетна ос 1 Добро управление и приоритетна ос 2 Управление на човешките ресурси. Общо по тях успешно са приключили 124 проекта с реално изплатени 9 937 798 лв. </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В рамките на под-приоритет „Ефективна координация и партньорство при разработване и провеждане на политики“ са изпълнени две процедури със същото име, по които успешно са приключили 186 проекта и реално са изплатени 14 796 462 лв.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ru-RU" dirty="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smtClean="0">
                <a:solidFill>
                  <a:schemeClr val="tx1"/>
                </a:solidFill>
                <a:latin typeface="Times New Roman" panose="02020603050405020304" pitchFamily="18" charset="0"/>
                <a:cs typeface="Times New Roman" panose="02020603050405020304" pitchFamily="18" charset="0"/>
              </a:rPr>
              <a:t>По </a:t>
            </a:r>
            <a:r>
              <a:rPr lang="ru-RU" dirty="0">
                <a:solidFill>
                  <a:schemeClr val="tx1"/>
                </a:solidFill>
                <a:latin typeface="Times New Roman" panose="02020603050405020304" pitchFamily="18" charset="0"/>
                <a:cs typeface="Times New Roman" panose="02020603050405020304" pitchFamily="18" charset="0"/>
              </a:rPr>
              <a:t>Приоритетна ос Техническа помощ на ОПРР 2007-2013 са финансирани 146 договора за изграждане на капацитет на бенефициентите на ОПРР 2007-2013, по които реално изплатени са 88 592 884 лв. По процедура „Техническа помощ за подготовка, управление, наблюдение, оценка, информация, контрол и укрепване на административния капацитет за изпълнение на ОП „Регионално развитие” 2007-2013 г.“ 62 договора са приключили успешно на стойност 61 791 150 лв. </a:t>
            </a:r>
            <a:endParaRPr lang="bg-BG"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38430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9617" y="477672"/>
            <a:ext cx="10003809" cy="6045958"/>
          </a:xfrm>
        </p:spPr>
        <p:txBody>
          <a:bodyPr/>
          <a:lstStyle/>
          <a:p>
            <a:pPr marL="0" indent="0" algn="ctr">
              <a:buNone/>
            </a:pPr>
            <a:r>
              <a:rPr lang="ru-RU" b="1" i="1" dirty="0">
                <a:solidFill>
                  <a:schemeClr val="tx1"/>
                </a:solidFill>
                <a:latin typeface="Times New Roman" panose="02020603050405020304" pitchFamily="18" charset="0"/>
                <a:cs typeface="Times New Roman" panose="02020603050405020304" pitchFamily="18" charset="0"/>
              </a:rPr>
              <a:t>Специфична цел 2: Подпомагане изграждането на регионални и местни партньорства за </a:t>
            </a:r>
            <a:r>
              <a:rPr lang="ru-RU" b="1" i="1" dirty="0" smtClean="0">
                <a:solidFill>
                  <a:schemeClr val="tx1"/>
                </a:solidFill>
                <a:latin typeface="Times New Roman" panose="02020603050405020304" pitchFamily="18" charset="0"/>
                <a:cs typeface="Times New Roman" panose="02020603050405020304" pitchFamily="18" charset="0"/>
              </a:rPr>
              <a:t>развитие</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Специфичната цел е постигната. Предприети са нормативни и административни мерки за засилване на партньорството като основен принцип на регионалното и местно развитие. Укрепен е институционалния капацитет на създадените органи за партньорство – регионални и областни съвети за развитие в посока развитие на капацитета за стратегическо планиране, усъвършенстване на регионалното управление, подобряване на регионалната координация между секторни политики и засилване на техният териториален фокус, програми и проекти за развитие, усъвършенстване на системата за наблюдение на изпълнението на документите и оценка на въздействието върху развитието на районите.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b="1" i="1" dirty="0" smtClean="0">
                <a:solidFill>
                  <a:schemeClr val="tx1"/>
                </a:solidFill>
                <a:latin typeface="Times New Roman" panose="02020603050405020304" pitchFamily="18" charset="0"/>
                <a:cs typeface="Times New Roman" panose="02020603050405020304" pitchFamily="18" charset="0"/>
              </a:rPr>
              <a:t>Специфична </a:t>
            </a:r>
            <a:r>
              <a:rPr lang="ru-RU" b="1" i="1" dirty="0">
                <a:solidFill>
                  <a:schemeClr val="tx1"/>
                </a:solidFill>
                <a:latin typeface="Times New Roman" panose="02020603050405020304" pitchFamily="18" charset="0"/>
                <a:cs typeface="Times New Roman" panose="02020603050405020304" pitchFamily="18" charset="0"/>
              </a:rPr>
              <a:t>цел 3: Изграждане и усъвършенстване на интегрираната система за информационно осигуряване на регионалното и местното развитие </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Изграждане на централизирана информационна система (интернет базирана), в която всички министерства, държавни агенции, областни и общински администрации, да попълват информация за изпълняваните на тяхната територия проекти не е реализирано</a:t>
            </a:r>
            <a:r>
              <a:rPr lang="ru-RU" dirty="0"/>
              <a:t>.</a:t>
            </a:r>
          </a:p>
          <a:p>
            <a:pPr marL="0" indent="0">
              <a:buNone/>
            </a:pPr>
            <a:endParaRPr lang="bg-BG" dirty="0"/>
          </a:p>
        </p:txBody>
      </p:sp>
    </p:spTree>
    <p:extLst>
      <p:ext uri="{BB962C8B-B14F-4D97-AF65-F5344CB8AC3E}">
        <p14:creationId xmlns:p14="http://schemas.microsoft.com/office/powerpoint/2010/main" val="2138479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8819" y="329784"/>
            <a:ext cx="9818557" cy="5786203"/>
          </a:xfrm>
        </p:spPr>
        <p:txBody>
          <a:bodyPr>
            <a:normAutofit/>
          </a:bodyPr>
          <a:lstStyle/>
          <a:p>
            <a:pPr marL="0" indent="0" algn="just">
              <a:buNone/>
            </a:pPr>
            <a:r>
              <a:rPr lang="ru-RU" sz="2000" b="1" dirty="0">
                <a:solidFill>
                  <a:schemeClr val="tx1"/>
                </a:solidFill>
                <a:latin typeface="Times New Roman" panose="02020603050405020304" pitchFamily="18" charset="0"/>
                <a:cs typeface="Times New Roman" panose="02020603050405020304" pitchFamily="18" charset="0"/>
              </a:rPr>
              <a:t>Последващата оценка </a:t>
            </a:r>
            <a:r>
              <a:rPr lang="ru-RU" sz="2000" dirty="0">
                <a:solidFill>
                  <a:schemeClr val="tx1"/>
                </a:solidFill>
                <a:latin typeface="Times New Roman" panose="02020603050405020304" pitchFamily="18" charset="0"/>
                <a:cs typeface="Times New Roman" panose="02020603050405020304" pitchFamily="18" charset="0"/>
              </a:rPr>
              <a:t>за изпълнението на НСРР 2005-2015 г. е изготвена съгласно разпоредбите на чл. 34, ал. 1 и чл. 36 на Закона за регионалното развитие (ЗРР) и включва</a:t>
            </a:r>
            <a:r>
              <a:rPr lang="ru-RU" sz="20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ru-RU" dirty="0">
              <a:solidFill>
                <a:schemeClr val="tx1"/>
              </a:solidFill>
              <a:latin typeface="Times New Roman" panose="02020603050405020304" pitchFamily="18" charset="0"/>
              <a:cs typeface="Times New Roman" panose="02020603050405020304" pitchFamily="18" charset="0"/>
            </a:endParaRPr>
          </a:p>
          <a:p>
            <a:pPr algn="just"/>
            <a:r>
              <a:rPr lang="ru-RU" dirty="0" smtClean="0">
                <a:solidFill>
                  <a:schemeClr val="tx1"/>
                </a:solidFill>
                <a:latin typeface="Times New Roman" panose="02020603050405020304" pitchFamily="18" charset="0"/>
                <a:cs typeface="Times New Roman" panose="02020603050405020304" pitchFamily="18" charset="0"/>
              </a:rPr>
              <a:t>оценка </a:t>
            </a:r>
            <a:r>
              <a:rPr lang="ru-RU" dirty="0">
                <a:solidFill>
                  <a:schemeClr val="tx1"/>
                </a:solidFill>
                <a:latin typeface="Times New Roman" panose="02020603050405020304" pitchFamily="18" charset="0"/>
                <a:cs typeface="Times New Roman" panose="02020603050405020304" pitchFamily="18" charset="0"/>
              </a:rPr>
              <a:t>на степента на постигане целите и устойчивостта на резултатите;</a:t>
            </a:r>
          </a:p>
          <a:p>
            <a:pPr algn="just"/>
            <a:r>
              <a:rPr lang="ru-RU" dirty="0" smtClean="0">
                <a:solidFill>
                  <a:schemeClr val="tx1"/>
                </a:solidFill>
                <a:latin typeface="Times New Roman" panose="02020603050405020304" pitchFamily="18" charset="0"/>
                <a:cs typeface="Times New Roman" panose="02020603050405020304" pitchFamily="18" charset="0"/>
              </a:rPr>
              <a:t>оценка </a:t>
            </a:r>
            <a:r>
              <a:rPr lang="ru-RU" dirty="0">
                <a:solidFill>
                  <a:schemeClr val="tx1"/>
                </a:solidFill>
                <a:latin typeface="Times New Roman" panose="02020603050405020304" pitchFamily="18" charset="0"/>
                <a:cs typeface="Times New Roman" panose="02020603050405020304" pitchFamily="18" charset="0"/>
              </a:rPr>
              <a:t>на общото въздействие; </a:t>
            </a:r>
          </a:p>
          <a:p>
            <a:pPr algn="just"/>
            <a:r>
              <a:rPr lang="ru-RU" dirty="0" smtClean="0">
                <a:solidFill>
                  <a:schemeClr val="tx1"/>
                </a:solidFill>
                <a:latin typeface="Times New Roman" panose="02020603050405020304" pitchFamily="18" charset="0"/>
                <a:cs typeface="Times New Roman" panose="02020603050405020304" pitchFamily="18" charset="0"/>
              </a:rPr>
              <a:t>оценка </a:t>
            </a:r>
            <a:r>
              <a:rPr lang="ru-RU" dirty="0">
                <a:solidFill>
                  <a:schemeClr val="tx1"/>
                </a:solidFill>
                <a:latin typeface="Times New Roman" panose="02020603050405020304" pitchFamily="18" charset="0"/>
                <a:cs typeface="Times New Roman" panose="02020603050405020304" pitchFamily="18" charset="0"/>
              </a:rPr>
              <a:t>на ефективността и ефикасността на използваните ресурси;</a:t>
            </a:r>
          </a:p>
          <a:p>
            <a:pPr algn="just"/>
            <a:r>
              <a:rPr lang="ru-RU" dirty="0" smtClean="0">
                <a:solidFill>
                  <a:schemeClr val="tx1"/>
                </a:solidFill>
                <a:latin typeface="Times New Roman" panose="02020603050405020304" pitchFamily="18" charset="0"/>
                <a:cs typeface="Times New Roman" panose="02020603050405020304" pitchFamily="18" charset="0"/>
              </a:rPr>
              <a:t>изводи </a:t>
            </a:r>
            <a:r>
              <a:rPr lang="ru-RU" dirty="0">
                <a:solidFill>
                  <a:schemeClr val="tx1"/>
                </a:solidFill>
                <a:latin typeface="Times New Roman" panose="02020603050405020304" pitchFamily="18" charset="0"/>
                <a:cs typeface="Times New Roman" panose="02020603050405020304" pitchFamily="18" charset="0"/>
              </a:rPr>
              <a:t>и препоръки относно провеждането на политиката за регионално и местно развитие.</a:t>
            </a:r>
          </a:p>
          <a:p>
            <a:pPr marL="0" indent="0">
              <a:buNone/>
            </a:pPr>
            <a:endParaRPr lang="bg-BG" dirty="0" smtClean="0">
              <a:solidFill>
                <a:schemeClr val="tx1"/>
              </a:solidFill>
              <a:latin typeface="Times New Roman" panose="02020603050405020304" pitchFamily="18" charset="0"/>
              <a:cs typeface="Times New Roman" panose="02020603050405020304" pitchFamily="18" charset="0"/>
            </a:endParaRPr>
          </a:p>
          <a:p>
            <a:pPr marL="0" indent="0">
              <a:buNone/>
            </a:pPr>
            <a:r>
              <a:rPr lang="bg-BG" dirty="0" smtClean="0">
                <a:solidFill>
                  <a:schemeClr val="tx1"/>
                </a:solidFill>
                <a:latin typeface="Times New Roman" panose="02020603050405020304" pitchFamily="18" charset="0"/>
                <a:cs typeface="Times New Roman" panose="02020603050405020304" pitchFamily="18" charset="0"/>
              </a:rPr>
              <a:t>Включени са и оценка на:</a:t>
            </a:r>
          </a:p>
          <a:p>
            <a:pPr algn="just"/>
            <a:r>
              <a:rPr lang="bg-BG" dirty="0" smtClean="0">
                <a:solidFill>
                  <a:schemeClr val="tx1"/>
                </a:solidFill>
                <a:latin typeface="Times New Roman" panose="02020603050405020304" pitchFamily="18" charset="0"/>
                <a:cs typeface="Times New Roman" panose="02020603050405020304" pitchFamily="18" charset="0"/>
              </a:rPr>
              <a:t>Устойчивостта на постигнатите резултати</a:t>
            </a:r>
          </a:p>
          <a:p>
            <a:pPr algn="just"/>
            <a:r>
              <a:rPr lang="bg-BG" dirty="0" smtClean="0">
                <a:solidFill>
                  <a:schemeClr val="tx1"/>
                </a:solidFill>
                <a:latin typeface="Times New Roman" panose="02020603050405020304" pitchFamily="18" charset="0"/>
                <a:cs typeface="Times New Roman" panose="02020603050405020304" pitchFamily="18" charset="0"/>
              </a:rPr>
              <a:t>Постигане на глобалните екологични цели</a:t>
            </a:r>
          </a:p>
          <a:p>
            <a:pPr algn="just"/>
            <a:r>
              <a:rPr lang="ru-RU" dirty="0" smtClean="0">
                <a:solidFill>
                  <a:schemeClr val="tx1"/>
                </a:solidFill>
                <a:latin typeface="Times New Roman" panose="02020603050405020304" pitchFamily="18" charset="0"/>
                <a:cs typeface="Times New Roman" panose="02020603050405020304" pitchFamily="18" charset="0"/>
              </a:rPr>
              <a:t>организацията и координацията на компетентните органи и ефективността на работа на административните структури в процеса на разработване, изпълнение, наблюдение и оценка на нсрр 2005-2015 г.</a:t>
            </a:r>
            <a:endParaRPr lang="bg-BG"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95684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43955" y="927279"/>
            <a:ext cx="9160657" cy="4983943"/>
          </a:xfrm>
        </p:spPr>
        <p:txBody>
          <a:bodyPr/>
          <a:lstStyle/>
          <a:p>
            <a:pPr marL="0" indent="0" algn="ctr">
              <a:buNone/>
            </a:pPr>
            <a:r>
              <a:rPr lang="ru-RU" b="1" dirty="0">
                <a:solidFill>
                  <a:schemeClr val="tx1"/>
                </a:solidFill>
                <a:latin typeface="Times New Roman" panose="02020603050405020304" pitchFamily="18" charset="0"/>
                <a:cs typeface="Times New Roman" panose="02020603050405020304" pitchFamily="18" charset="0"/>
              </a:rPr>
              <a:t>Цялостната оценка за степента на изпълнение на Приоритет 5 е средна до висока. </a:t>
            </a:r>
            <a:endParaRPr lang="en-US" b="1"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b="1" dirty="0" smtClean="0">
                <a:solidFill>
                  <a:schemeClr val="tx1"/>
                </a:solidFill>
                <a:latin typeface="Times New Roman" panose="02020603050405020304" pitchFamily="18" charset="0"/>
                <a:cs typeface="Times New Roman" panose="02020603050405020304" pitchFamily="18" charset="0"/>
              </a:rPr>
              <a:t>Оценката </a:t>
            </a:r>
            <a:r>
              <a:rPr lang="ru-RU" b="1" dirty="0">
                <a:solidFill>
                  <a:schemeClr val="tx1"/>
                </a:solidFill>
                <a:latin typeface="Times New Roman" panose="02020603050405020304" pitchFamily="18" charset="0"/>
                <a:cs typeface="Times New Roman" panose="02020603050405020304" pitchFamily="18" charset="0"/>
              </a:rPr>
              <a:t>се базира на резултатите по отделните специфични цели, а именно специфична цел 1 –висока, специфична цел 2 - средна до висока,  и специфична цел 3 – ниска степен на изпълнение.</a:t>
            </a:r>
          </a:p>
          <a:p>
            <a:pPr algn="just"/>
            <a:r>
              <a:rPr lang="ru-RU" dirty="0">
                <a:solidFill>
                  <a:schemeClr val="tx1"/>
                </a:solidFill>
                <a:latin typeface="Times New Roman" panose="02020603050405020304" pitchFamily="18" charset="0"/>
                <a:cs typeface="Times New Roman" panose="02020603050405020304" pitchFamily="18" charset="0"/>
              </a:rPr>
              <a:t>Въздействието върху развитието на района е в посока на подобряване на административния капацитет на публичните власти, развитието на партньорства между администрацията и бизнеса</a:t>
            </a:r>
          </a:p>
          <a:p>
            <a:pPr algn="just"/>
            <a:r>
              <a:rPr lang="ru-RU" dirty="0">
                <a:solidFill>
                  <a:schemeClr val="tx1"/>
                </a:solidFill>
                <a:latin typeface="Times New Roman" panose="02020603050405020304" pitchFamily="18" charset="0"/>
                <a:cs typeface="Times New Roman" panose="02020603050405020304" pitchFamily="18" charset="0"/>
              </a:rPr>
              <a:t>Основните финансови ресурси за реализация на приоритета са от оперативна програма „Административен капацитет“, „Регионално развитие“ и „Техническа помощ“.</a:t>
            </a:r>
          </a:p>
          <a:p>
            <a:endParaRPr lang="bg-BG" dirty="0"/>
          </a:p>
        </p:txBody>
      </p:sp>
    </p:spTree>
    <p:extLst>
      <p:ext uri="{BB962C8B-B14F-4D97-AF65-F5344CB8AC3E}">
        <p14:creationId xmlns:p14="http://schemas.microsoft.com/office/powerpoint/2010/main" val="24894334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5946" y="269268"/>
            <a:ext cx="9894776" cy="1280890"/>
          </a:xfrm>
        </p:spPr>
        <p:txBody>
          <a:bodyPr>
            <a:noAutofit/>
          </a:bodyPr>
          <a:lstStyle/>
          <a:p>
            <a:pPr algn="ctr"/>
            <a:r>
              <a:rPr lang="ru-RU" sz="2000" b="1" dirty="0" smtClean="0">
                <a:latin typeface="Times New Roman" panose="02020603050405020304" pitchFamily="18" charset="0"/>
                <a:cs typeface="Times New Roman" panose="02020603050405020304" pitchFamily="18" charset="0"/>
              </a:rPr>
              <a:t>ОЦЕНКА </a:t>
            </a:r>
            <a:r>
              <a:rPr lang="ru-RU" sz="2000" b="1" dirty="0">
                <a:latin typeface="Times New Roman" panose="02020603050405020304" pitchFamily="18" charset="0"/>
                <a:cs typeface="Times New Roman" panose="02020603050405020304" pitchFamily="18" charset="0"/>
              </a:rPr>
              <a:t>НА СТЕПЕНТА НА ПОСТИГАНЕ НА ГЛОБАЛНИТЕ ЕКОЛОГИЧНИ ЦЕЛИ И ПРОБЛЕМИТЕ, СВЪРЗАНИ С АДАПТИРАНЕТО НА РАЙОНИТЕ КЪМ ИЗМЕНЕНИЕТО НА КЛИМАТА В ПРОЦЕСА НА ИЗПЪЛНЕНИЕ НА НСРР 2005-2015 Г.</a:t>
            </a:r>
            <a:endParaRPr lang="bg-BG"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60310" y="1550158"/>
            <a:ext cx="10222173" cy="4844956"/>
          </a:xfrm>
        </p:spPr>
        <p:txBody>
          <a:bodyPr/>
          <a:lstStyle/>
          <a:p>
            <a:pPr marL="0" indent="0" algn="just">
              <a:buNone/>
            </a:pPr>
            <a:r>
              <a:rPr lang="ru-RU" dirty="0">
                <a:solidFill>
                  <a:schemeClr val="tx1"/>
                </a:solidFill>
                <a:latin typeface="Times New Roman" panose="02020603050405020304" pitchFamily="18" charset="0"/>
                <a:cs typeface="Times New Roman" panose="02020603050405020304" pitchFamily="18" charset="0"/>
              </a:rPr>
              <a:t>Отразяването на глобалните екологични цели и особено проблемите, свързани с адаптирането на районите към изменението на климата, е свързано с ангажиментите на страната по прилагането на трите конвенции от Рио де Жанейро - Конвенцията на ООН за биологичното разнообразие, Рамковата конвенция на ООН за </a:t>
            </a:r>
            <a:r>
              <a:rPr lang="ru-RU" dirty="0" smtClean="0">
                <a:solidFill>
                  <a:schemeClr val="tx1"/>
                </a:solidFill>
                <a:latin typeface="Times New Roman" panose="02020603050405020304" pitchFamily="18" charset="0"/>
                <a:cs typeface="Times New Roman" panose="02020603050405020304" pitchFamily="18" charset="0"/>
              </a:rPr>
              <a:t>измененията </a:t>
            </a:r>
            <a:r>
              <a:rPr lang="ru-RU" dirty="0">
                <a:solidFill>
                  <a:schemeClr val="tx1"/>
                </a:solidFill>
                <a:latin typeface="Times New Roman" panose="02020603050405020304" pitchFamily="18" charset="0"/>
                <a:cs typeface="Times New Roman" panose="02020603050405020304" pitchFamily="18" charset="0"/>
              </a:rPr>
              <a:t>на климата и Конвенцията на ООН за борба с опустиняването</a:t>
            </a:r>
            <a:r>
              <a:rPr lang="ru-RU"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ru-RU" i="1" dirty="0">
                <a:solidFill>
                  <a:schemeClr val="tx1"/>
                </a:solidFill>
                <a:latin typeface="Times New Roman" panose="02020603050405020304" pitchFamily="18" charset="0"/>
                <a:cs typeface="Times New Roman" panose="02020603050405020304" pitchFamily="18" charset="0"/>
              </a:rPr>
              <a:t>ИНДИКАТОР 1: Относителен дял на антропогенно натоварените територии (инфраструктура, селища, промишлени обекти</a:t>
            </a:r>
            <a:r>
              <a:rPr lang="ru-RU" i="1" dirty="0" smtClean="0">
                <a:solidFill>
                  <a:schemeClr val="tx1"/>
                </a:solidFill>
                <a:latin typeface="Times New Roman" panose="02020603050405020304" pitchFamily="18" charset="0"/>
                <a:cs typeface="Times New Roman" panose="02020603050405020304" pitchFamily="18" charset="0"/>
              </a:rPr>
              <a:t>)</a:t>
            </a:r>
          </a:p>
          <a:p>
            <a:pPr marL="0" indent="0">
              <a:buNone/>
            </a:pPr>
            <a:endParaRPr lang="bg-BG" dirty="0"/>
          </a:p>
        </p:txBody>
      </p:sp>
      <p:pic>
        <p:nvPicPr>
          <p:cNvPr id="5" name="Picture 4"/>
          <p:cNvPicPr>
            <a:picLocks noChangeAspect="1"/>
          </p:cNvPicPr>
          <p:nvPr/>
        </p:nvPicPr>
        <p:blipFill>
          <a:blip r:embed="rId2"/>
          <a:stretch>
            <a:fillRect/>
          </a:stretch>
        </p:blipFill>
        <p:spPr>
          <a:xfrm>
            <a:off x="2700023" y="3363001"/>
            <a:ext cx="6727312" cy="3519042"/>
          </a:xfrm>
          <a:prstGeom prst="rect">
            <a:avLst/>
          </a:prstGeom>
        </p:spPr>
      </p:pic>
    </p:spTree>
    <p:extLst>
      <p:ext uri="{BB962C8B-B14F-4D97-AF65-F5344CB8AC3E}">
        <p14:creationId xmlns:p14="http://schemas.microsoft.com/office/powerpoint/2010/main" val="39948331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7857" y="354842"/>
            <a:ext cx="9716755" cy="6114197"/>
          </a:xfrm>
        </p:spPr>
        <p:txBody>
          <a:bodyPr>
            <a:normAutofit/>
          </a:bodyPr>
          <a:lstStyle/>
          <a:p>
            <a:pPr marL="0" indent="0" algn="ctr">
              <a:buNone/>
            </a:pPr>
            <a:r>
              <a:rPr lang="ru-RU" b="1" i="1" dirty="0">
                <a:solidFill>
                  <a:schemeClr val="tx1"/>
                </a:solidFill>
                <a:latin typeface="Times New Roman" panose="02020603050405020304" pitchFamily="18" charset="0"/>
                <a:cs typeface="Times New Roman" panose="02020603050405020304" pitchFamily="18" charset="0"/>
              </a:rPr>
              <a:t>ИНДИКАТОР 2: Съотношение между горските, земеделските и урбанизираните </a:t>
            </a:r>
            <a:r>
              <a:rPr lang="ru-RU" b="1" i="1" dirty="0" smtClean="0">
                <a:solidFill>
                  <a:schemeClr val="tx1"/>
                </a:solidFill>
                <a:latin typeface="Times New Roman" panose="02020603050405020304" pitchFamily="18" charset="0"/>
                <a:cs typeface="Times New Roman" panose="02020603050405020304" pitchFamily="18" charset="0"/>
              </a:rPr>
              <a:t>територии</a:t>
            </a:r>
          </a:p>
          <a:p>
            <a:pPr marL="0" indent="0" algn="just">
              <a:buNone/>
            </a:pP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smtClean="0">
                <a:solidFill>
                  <a:schemeClr val="tx1"/>
                </a:solidFill>
                <a:latin typeface="Times New Roman" panose="02020603050405020304" pitchFamily="18" charset="0"/>
                <a:cs typeface="Times New Roman" panose="02020603050405020304" pitchFamily="18" charset="0"/>
              </a:rPr>
              <a:t>На </a:t>
            </a:r>
            <a:r>
              <a:rPr lang="ru-RU" dirty="0">
                <a:solidFill>
                  <a:schemeClr val="tx1"/>
                </a:solidFill>
                <a:latin typeface="Times New Roman" panose="02020603050405020304" pitchFamily="18" charset="0"/>
                <a:cs typeface="Times New Roman" panose="02020603050405020304" pitchFamily="18" charset="0"/>
              </a:rPr>
              <a:t>територията на България относителният дял между земеделските, горските и урбанизираните територии е 51,68%, 42,31% и 5,02%.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smtClean="0">
                <a:solidFill>
                  <a:schemeClr val="tx1"/>
                </a:solidFill>
                <a:latin typeface="Times New Roman" panose="02020603050405020304" pitchFamily="18" charset="0"/>
                <a:cs typeface="Times New Roman" panose="02020603050405020304" pitchFamily="18" charset="0"/>
              </a:rPr>
              <a:t>За </a:t>
            </a:r>
            <a:r>
              <a:rPr lang="ru-RU" dirty="0">
                <a:solidFill>
                  <a:schemeClr val="tx1"/>
                </a:solidFill>
                <a:latin typeface="Times New Roman" panose="02020603050405020304" pitchFamily="18" charset="0"/>
                <a:cs typeface="Times New Roman" panose="02020603050405020304" pitchFamily="18" charset="0"/>
              </a:rPr>
              <a:t>СЗР тези стойности са съответно 65,06%, 28,38% и 5,22%.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a:solidFill>
                  <a:schemeClr val="tx1"/>
                </a:solidFill>
                <a:latin typeface="Times New Roman" panose="02020603050405020304" pitchFamily="18" charset="0"/>
                <a:cs typeface="Times New Roman" panose="02020603050405020304" pitchFamily="18" charset="0"/>
              </a:rPr>
              <a:t>Съотношението земеделски/горски/урбанизирани територии в СЦР е 64.45 %/ 28.19 %/ 6.15 %. Делът на земеделските територии нараства с 10 % спрямо 2007 г., а делът на горските територии остава по-нисък от средния за страната (33 %).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В СИР не са настъпили съществени изменения в стойностите на индикатора, които по последни  налични данни са следните: 67,55% - земеделски, 25,21% - горски и 6,58% - урбанизирани територии.</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Най-голям дял в ЮИР заемат горските територии, които формират над половината от площта на района - 52,07%. На второ място се нареждат земеделските територии с почти 41,87%, докато урбанизираните площи се отличават с дял от 4,89</a:t>
            </a:r>
            <a:r>
              <a:rPr lang="ru-RU"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в ЮЦР е 40,29%:54,98%:3,64%. Като цяло в района доминират  природните територии, които създават условия за опазване на биоразнообразието в района</a:t>
            </a:r>
            <a:r>
              <a:rPr lang="ru-RU"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Съотношението в ЮЗР е както следва: 30,53%, 64,48% и 4,54% от общата територия на района. </a:t>
            </a:r>
          </a:p>
          <a:p>
            <a:pPr marL="0" indent="0">
              <a:buNone/>
            </a:pPr>
            <a:endParaRPr lang="bg-BG" dirty="0"/>
          </a:p>
        </p:txBody>
      </p:sp>
    </p:spTree>
    <p:extLst>
      <p:ext uri="{BB962C8B-B14F-4D97-AF65-F5344CB8AC3E}">
        <p14:creationId xmlns:p14="http://schemas.microsoft.com/office/powerpoint/2010/main" val="35182120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6096" y="477672"/>
            <a:ext cx="9949218" cy="6059606"/>
          </a:xfrm>
        </p:spPr>
        <p:txBody>
          <a:bodyPr/>
          <a:lstStyle/>
          <a:p>
            <a:pPr marL="0" indent="0" algn="ctr">
              <a:buNone/>
            </a:pPr>
            <a:r>
              <a:rPr lang="ru-RU" b="1" i="1" dirty="0">
                <a:solidFill>
                  <a:schemeClr val="tx1"/>
                </a:solidFill>
                <a:latin typeface="Times New Roman" panose="02020603050405020304" pitchFamily="18" charset="0"/>
                <a:cs typeface="Times New Roman" panose="02020603050405020304" pitchFamily="18" charset="0"/>
              </a:rPr>
              <a:t>ИНДИКАТОР 3: Емисии на парникови газове (приравнени към CO2 еквивалент) на жител от </a:t>
            </a:r>
            <a:r>
              <a:rPr lang="ru-RU" b="1" i="1" dirty="0" smtClean="0">
                <a:solidFill>
                  <a:schemeClr val="tx1"/>
                </a:solidFill>
                <a:latin typeface="Times New Roman" panose="02020603050405020304" pitchFamily="18" charset="0"/>
                <a:cs typeface="Times New Roman" panose="02020603050405020304" pitchFamily="18" charset="0"/>
              </a:rPr>
              <a:t>населението</a:t>
            </a:r>
          </a:p>
          <a:p>
            <a:pPr marL="0" indent="0" algn="ctr">
              <a:buNone/>
            </a:pPr>
            <a:endParaRPr lang="ru-RU" b="1" i="1"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България е част от общата тенденция към намаляване на емисиите на парникови газове, която се наблюдава в ЕС. България и българските региони са изпълнили тази ключова цел на Стратегията Европа 2020, като още към 2005 г. агрегираният индекс на парниковите газове (Gg,СО2-екв) е 60% от равнището през 1990 г.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ru-RU" dirty="0">
              <a:solidFill>
                <a:schemeClr val="tx1"/>
              </a:solidFill>
              <a:latin typeface="Times New Roman" panose="02020603050405020304" pitchFamily="18" charset="0"/>
              <a:cs typeface="Times New Roman" panose="02020603050405020304" pitchFamily="18" charset="0"/>
            </a:endParaRPr>
          </a:p>
          <a:p>
            <a:pPr marL="0" indent="0" algn="ctr">
              <a:buNone/>
            </a:pPr>
            <a:r>
              <a:rPr lang="ru-RU" b="1" i="1" dirty="0">
                <a:solidFill>
                  <a:schemeClr val="tx1"/>
                </a:solidFill>
                <a:latin typeface="Times New Roman" panose="02020603050405020304" pitchFamily="18" charset="0"/>
                <a:cs typeface="Times New Roman" panose="02020603050405020304" pitchFamily="18" charset="0"/>
              </a:rPr>
              <a:t>ИНДИКАТОР 4: Разходи за дълготрайни материални активи с екологично </a:t>
            </a:r>
            <a:r>
              <a:rPr lang="ru-RU" b="1" i="1" dirty="0" smtClean="0">
                <a:solidFill>
                  <a:schemeClr val="tx1"/>
                </a:solidFill>
                <a:latin typeface="Times New Roman" panose="02020603050405020304" pitchFamily="18" charset="0"/>
                <a:cs typeface="Times New Roman" panose="02020603050405020304" pitchFamily="18" charset="0"/>
              </a:rPr>
              <a:t>предназначение</a:t>
            </a:r>
          </a:p>
          <a:p>
            <a:pPr marL="0" indent="0" algn="just">
              <a:buNone/>
            </a:pPr>
            <a:endParaRPr lang="ru-RU" dirty="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На национално ниво индикаторът включва сумата от разходите за придобиване и поддръжка на ДМА, както и за мероприятия за околната среда извършени в държавата/съответната териториална единица за даден период от време.</a:t>
            </a:r>
          </a:p>
          <a:p>
            <a:pPr marL="0" indent="0" algn="just">
              <a:buNone/>
            </a:pPr>
            <a:r>
              <a:rPr lang="ru-RU" dirty="0" smtClean="0">
                <a:solidFill>
                  <a:schemeClr val="tx1"/>
                </a:solidFill>
                <a:latin typeface="Times New Roman" panose="02020603050405020304" pitchFamily="18" charset="0"/>
                <a:cs typeface="Times New Roman" panose="02020603050405020304" pitchFamily="18" charset="0"/>
              </a:rPr>
              <a:t>За </a:t>
            </a:r>
            <a:r>
              <a:rPr lang="ru-RU" dirty="0">
                <a:solidFill>
                  <a:schemeClr val="tx1"/>
                </a:solidFill>
                <a:latin typeface="Times New Roman" panose="02020603050405020304" pitchFamily="18" charset="0"/>
                <a:cs typeface="Times New Roman" panose="02020603050405020304" pitchFamily="18" charset="0"/>
              </a:rPr>
              <a:t>периода 2005-2014 г. разходите за </a:t>
            </a:r>
            <a:r>
              <a:rPr lang="ru-RU" dirty="0" smtClean="0">
                <a:solidFill>
                  <a:schemeClr val="tx1"/>
                </a:solidFill>
                <a:latin typeface="Times New Roman" panose="02020603050405020304" pitchFamily="18" charset="0"/>
                <a:cs typeface="Times New Roman" panose="02020603050405020304" pitchFamily="18" charset="0"/>
              </a:rPr>
              <a:t>ДМА с </a:t>
            </a:r>
            <a:r>
              <a:rPr lang="ru-RU" dirty="0">
                <a:solidFill>
                  <a:schemeClr val="tx1"/>
                </a:solidFill>
                <a:latin typeface="Times New Roman" panose="02020603050405020304" pitchFamily="18" charset="0"/>
                <a:cs typeface="Times New Roman" panose="02020603050405020304" pitchFamily="18" charset="0"/>
              </a:rPr>
              <a:t>екологично </a:t>
            </a:r>
            <a:r>
              <a:rPr lang="ru-RU" dirty="0" smtClean="0">
                <a:solidFill>
                  <a:schemeClr val="tx1"/>
                </a:solidFill>
                <a:latin typeface="Times New Roman" panose="02020603050405020304" pitchFamily="18" charset="0"/>
                <a:cs typeface="Times New Roman" panose="02020603050405020304" pitchFamily="18" charset="0"/>
              </a:rPr>
              <a:t>предназначениенарастват във всички райони.</a:t>
            </a:r>
            <a:endParaRPr lang="bg-BG"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82532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3834" y="122830"/>
            <a:ext cx="10868166" cy="6735169"/>
          </a:xfrm>
        </p:spPr>
        <p:txBody>
          <a:bodyPr>
            <a:normAutofit lnSpcReduction="10000"/>
          </a:bodyPr>
          <a:lstStyle/>
          <a:p>
            <a:pPr marL="0" indent="0" algn="ctr">
              <a:buNone/>
            </a:pPr>
            <a:r>
              <a:rPr lang="ru-RU" b="1" i="1" dirty="0">
                <a:solidFill>
                  <a:schemeClr val="tx1"/>
                </a:solidFill>
                <a:latin typeface="Times New Roman" panose="02020603050405020304" pitchFamily="18" charset="0"/>
                <a:cs typeface="Times New Roman" panose="02020603050405020304" pitchFamily="18" charset="0"/>
              </a:rPr>
              <a:t>ИНДИКАТОР 5: Разходи за дълготрайни материални активи с екологично </a:t>
            </a:r>
            <a:r>
              <a:rPr lang="ru-RU" b="1" i="1" dirty="0" smtClean="0">
                <a:solidFill>
                  <a:schemeClr val="tx1"/>
                </a:solidFill>
                <a:latin typeface="Times New Roman" panose="02020603050405020304" pitchFamily="18" charset="0"/>
                <a:cs typeface="Times New Roman" panose="02020603050405020304" pitchFamily="18" charset="0"/>
              </a:rPr>
              <a:t>предназначение </a:t>
            </a:r>
            <a:r>
              <a:rPr lang="ru-RU" b="1" i="1" dirty="0">
                <a:solidFill>
                  <a:schemeClr val="tx1"/>
                </a:solidFill>
                <a:latin typeface="Times New Roman" panose="02020603050405020304" pitchFamily="18" charset="0"/>
                <a:cs typeface="Times New Roman" panose="02020603050405020304" pitchFamily="18" charset="0"/>
              </a:rPr>
              <a:t>на човек от </a:t>
            </a:r>
            <a:r>
              <a:rPr lang="ru-RU" b="1" i="1" dirty="0" smtClean="0">
                <a:solidFill>
                  <a:schemeClr val="tx1"/>
                </a:solidFill>
                <a:latin typeface="Times New Roman" panose="02020603050405020304" pitchFamily="18" charset="0"/>
                <a:cs typeface="Times New Roman" panose="02020603050405020304" pitchFamily="18" charset="0"/>
              </a:rPr>
              <a:t>населението</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За периода 2007-2014 г. разходите за опазване и възстановяване на околната среда на човек от населението </a:t>
            </a:r>
            <a:r>
              <a:rPr lang="ru-RU" dirty="0" smtClean="0">
                <a:solidFill>
                  <a:schemeClr val="tx1"/>
                </a:solidFill>
                <a:latin typeface="Times New Roman" panose="02020603050405020304" pitchFamily="18" charset="0"/>
                <a:cs typeface="Times New Roman" panose="02020603050405020304" pitchFamily="18" charset="0"/>
              </a:rPr>
              <a:t>се </a:t>
            </a:r>
            <a:r>
              <a:rPr lang="ru-RU" dirty="0">
                <a:solidFill>
                  <a:schemeClr val="tx1"/>
                </a:solidFill>
                <a:latin typeface="Times New Roman" panose="02020603050405020304" pitchFamily="18" charset="0"/>
                <a:cs typeface="Times New Roman" panose="02020603050405020304" pitchFamily="18" charset="0"/>
              </a:rPr>
              <a:t>увеличават, което означава, че се увеличава и приносът на района в опазването и възстановяването на околната среда.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b="1" i="1" dirty="0">
                <a:solidFill>
                  <a:schemeClr val="tx1"/>
                </a:solidFill>
                <a:latin typeface="Times New Roman" panose="02020603050405020304" pitchFamily="18" charset="0"/>
                <a:cs typeface="Times New Roman" panose="02020603050405020304" pitchFamily="18" charset="0"/>
              </a:rPr>
              <a:t>ИНДИКАТОР 6: Дял от територията на териториалната единица с висок риск от </a:t>
            </a:r>
            <a:r>
              <a:rPr lang="ru-RU" b="1" i="1" dirty="0" smtClean="0">
                <a:solidFill>
                  <a:schemeClr val="tx1"/>
                </a:solidFill>
                <a:latin typeface="Times New Roman" panose="02020603050405020304" pitchFamily="18" charset="0"/>
                <a:cs typeface="Times New Roman" panose="02020603050405020304" pitchFamily="18" charset="0"/>
              </a:rPr>
              <a:t>ерозия</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Данните показват, че областите в СЗР не са застрашени от  ветрова ерозия. Тревожни са данните за област Ловеч, където 13,3% от територията на  областта са в категорията много висок действителен риск от водоплощната </a:t>
            </a:r>
            <a:r>
              <a:rPr lang="ru-RU" dirty="0" smtClean="0">
                <a:solidFill>
                  <a:schemeClr val="tx1"/>
                </a:solidFill>
                <a:latin typeface="Times New Roman" panose="02020603050405020304" pitchFamily="18" charset="0"/>
                <a:cs typeface="Times New Roman" panose="02020603050405020304" pitchFamily="18" charset="0"/>
              </a:rPr>
              <a:t>ерозия. В </a:t>
            </a:r>
            <a:r>
              <a:rPr lang="ru-RU" dirty="0">
                <a:solidFill>
                  <a:schemeClr val="tx1"/>
                </a:solidFill>
                <a:latin typeface="Times New Roman" panose="02020603050405020304" pitchFamily="18" charset="0"/>
                <a:cs typeface="Times New Roman" panose="02020603050405020304" pitchFamily="18" charset="0"/>
              </a:rPr>
              <a:t>районите с висок риск от ерозия е подходящо да се ограничи или забрани  добивът на дървесина</a:t>
            </a:r>
            <a:r>
              <a:rPr lang="ru-RU"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СЦР Най-силно засегнат от ровинна ерозия е Дунавският бряг. Проявления има и ветровата ерозия, поради равнинния и открит релеф и периодично силните ветрове. </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В СИР стойностите на индикатора са около средните за страната, с изключение на област Търговище, където са завишени и по 4-те нива на следене.</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Към 2014 г. общата площ на трайно засегнатите територии от водоплощна ерозия в ЮИР е 912,71 км2, най-голям дял от които 39,1% (356,63 км2) са разположени в обхвата на област Бургас.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smtClean="0">
                <a:solidFill>
                  <a:schemeClr val="tx1"/>
                </a:solidFill>
                <a:latin typeface="Times New Roman" panose="02020603050405020304" pitchFamily="18" charset="0"/>
                <a:cs typeface="Times New Roman" panose="02020603050405020304" pitchFamily="18" charset="0"/>
              </a:rPr>
              <a:t>ЮЦР </a:t>
            </a:r>
            <a:r>
              <a:rPr lang="ru-RU" dirty="0">
                <a:solidFill>
                  <a:schemeClr val="tx1"/>
                </a:solidFill>
                <a:latin typeface="Times New Roman" panose="02020603050405020304" pitchFamily="18" charset="0"/>
                <a:cs typeface="Times New Roman" panose="02020603050405020304" pitchFamily="18" charset="0"/>
              </a:rPr>
              <a:t>е засегнат само от водоплощна ерозия. Изчислените стойности на индикатора показват значително намаляване на територията с висок риск от водоплощна ерозия за 2008 и 2014 г. </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В ЮЗР в  категория „Много висок действителен риск“, с най-висок относителен дял е Софийска област – 3,9% от площта на областта, а с най-нисък – област Перник с 0,6% от площта на областта. Софийска област е с най-висок относителен дял и в категория 5-Висок действителен риск – 8,3% от площта.</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bg-BG"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50385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3391" y="409433"/>
            <a:ext cx="9880979" cy="6073254"/>
          </a:xfrm>
        </p:spPr>
        <p:txBody>
          <a:bodyPr/>
          <a:lstStyle/>
          <a:p>
            <a:pPr marL="0" indent="0" algn="ctr">
              <a:buNone/>
            </a:pPr>
            <a:r>
              <a:rPr lang="ru-RU" b="1" i="1" dirty="0">
                <a:solidFill>
                  <a:schemeClr val="tx1"/>
                </a:solidFill>
                <a:latin typeface="Times New Roman" panose="02020603050405020304" pitchFamily="18" charset="0"/>
                <a:cs typeface="Times New Roman" panose="02020603050405020304" pitchFamily="18" charset="0"/>
              </a:rPr>
              <a:t>ИНДИКАТОР 7: Степен на постигане на националните цели за използване на възобновяеми енергийни източници и енергийна ефективност </a:t>
            </a:r>
            <a:endParaRPr lang="ru-RU" b="1" i="1"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По данни на НСИ, делът на енергията от възобновяеми източници в брутното крайно потребление на енергия за страната запазва тенденцията си на нарастване от 2007 г. и през 2014 г. възлиза на 18</a:t>
            </a:r>
            <a:r>
              <a:rPr lang="ru-RU"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По данни от Агенцията за устойчиво енергийно развитие произведената електрическа енергия от ВИ в ЮЗР през 2013 г. възлиза на 846 929 MWh, което представлява 12,4% от произведената електрическа енергия от ВЕИ общо за страната. </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В ЮИР </a:t>
            </a:r>
            <a:r>
              <a:rPr lang="ru-RU" dirty="0" smtClean="0">
                <a:solidFill>
                  <a:schemeClr val="tx1"/>
                </a:solidFill>
                <a:latin typeface="Times New Roman" panose="02020603050405020304" pitchFamily="18" charset="0"/>
                <a:cs typeface="Times New Roman" panose="02020603050405020304" pitchFamily="18" charset="0"/>
              </a:rPr>
              <a:t>област </a:t>
            </a:r>
            <a:r>
              <a:rPr lang="ru-RU" dirty="0">
                <a:solidFill>
                  <a:schemeClr val="tx1"/>
                </a:solidFill>
                <a:latin typeface="Times New Roman" panose="02020603050405020304" pitchFamily="18" charset="0"/>
                <a:cs typeface="Times New Roman" panose="02020603050405020304" pitchFamily="18" charset="0"/>
              </a:rPr>
              <a:t>Ямбол се нарежда на първо място, следвана от областите Бургас и Стара Загора. В област Сливен няма реализирани спестявания.</a:t>
            </a:r>
          </a:p>
          <a:p>
            <a:pPr marL="0" indent="0" algn="just">
              <a:buNone/>
            </a:pPr>
            <a:r>
              <a:rPr lang="ru-RU" dirty="0" smtClean="0">
                <a:solidFill>
                  <a:schemeClr val="tx1"/>
                </a:solidFill>
                <a:latin typeface="Times New Roman" panose="02020603050405020304" pitchFamily="18" charset="0"/>
                <a:cs typeface="Times New Roman" panose="02020603050405020304" pitchFamily="18" charset="0"/>
              </a:rPr>
              <a:t>Както </a:t>
            </a:r>
            <a:r>
              <a:rPr lang="ru-RU" dirty="0">
                <a:solidFill>
                  <a:schemeClr val="tx1"/>
                </a:solidFill>
                <a:latin typeface="Times New Roman" panose="02020603050405020304" pitchFamily="18" charset="0"/>
                <a:cs typeface="Times New Roman" panose="02020603050405020304" pitchFamily="18" charset="0"/>
              </a:rPr>
              <a:t>за страната, така и в ЮЦР се наблюдава увеличаване на застроените мощности за производство на енергия от ВЕИ.</a:t>
            </a:r>
          </a:p>
          <a:p>
            <a:pPr marL="0" indent="0" algn="just">
              <a:buNone/>
            </a:pPr>
            <a:r>
              <a:rPr lang="ru-RU" dirty="0" smtClean="0">
                <a:solidFill>
                  <a:schemeClr val="tx1"/>
                </a:solidFill>
                <a:latin typeface="Times New Roman" panose="02020603050405020304" pitchFamily="18" charset="0"/>
                <a:cs typeface="Times New Roman" panose="02020603050405020304" pitchFamily="18" charset="0"/>
              </a:rPr>
              <a:t>Произведената </a:t>
            </a:r>
            <a:r>
              <a:rPr lang="ru-RU" dirty="0">
                <a:solidFill>
                  <a:schemeClr val="tx1"/>
                </a:solidFill>
                <a:latin typeface="Times New Roman" panose="02020603050405020304" pitchFamily="18" charset="0"/>
                <a:cs typeface="Times New Roman" panose="02020603050405020304" pitchFamily="18" charset="0"/>
              </a:rPr>
              <a:t>електрическа енергия от ВЕИ (по данни от АУЕР) в СЗР през 2013 г. е 6% от стойността за страната (410 784,593 MWh), което нарежда района на предпоследно място спрямо останалите райони от ниво 2.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На територията на  СИР са разположени около 15-16% от ВЕИ мощностите на страната, което го нарежда на второ място след ЮЦР. СИР дава повече от 80% от националното производство от ветроенергия.</a:t>
            </a:r>
          </a:p>
          <a:p>
            <a:pPr marL="0" indent="0">
              <a:buNone/>
            </a:pPr>
            <a:endParaRPr lang="bg-BG" dirty="0"/>
          </a:p>
        </p:txBody>
      </p:sp>
    </p:spTree>
    <p:extLst>
      <p:ext uri="{BB962C8B-B14F-4D97-AF65-F5344CB8AC3E}">
        <p14:creationId xmlns:p14="http://schemas.microsoft.com/office/powerpoint/2010/main" val="37064658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7857" y="241973"/>
            <a:ext cx="9716755" cy="849848"/>
          </a:xfrm>
        </p:spPr>
        <p:txBody>
          <a:bodyPr>
            <a:normAutofit/>
          </a:bodyPr>
          <a:lstStyle/>
          <a:p>
            <a:pPr algn="ctr"/>
            <a:r>
              <a:rPr lang="ru-RU" sz="2400" b="1" dirty="0" smtClean="0">
                <a:latin typeface="Times New Roman" panose="02020603050405020304" pitchFamily="18" charset="0"/>
                <a:cs typeface="Times New Roman" panose="02020603050405020304" pitchFamily="18" charset="0"/>
              </a:rPr>
              <a:t>ОЦЕНКА </a:t>
            </a:r>
            <a:r>
              <a:rPr lang="ru-RU" sz="2400" b="1" dirty="0">
                <a:latin typeface="Times New Roman" panose="02020603050405020304" pitchFamily="18" charset="0"/>
                <a:cs typeface="Times New Roman" panose="02020603050405020304" pitchFamily="18" charset="0"/>
              </a:rPr>
              <a:t>НА УСТОЙЧИВОСТТА НА ПОСТИГНАТИТЕ РЕЗУЛТАТИ </a:t>
            </a:r>
            <a:endParaRPr lang="bg-BG"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87857" y="1214651"/>
            <a:ext cx="10003809" cy="5377218"/>
          </a:xfrm>
        </p:spPr>
        <p:txBody>
          <a:bodyPr>
            <a:normAutofit/>
          </a:bodyPr>
          <a:lstStyle/>
          <a:p>
            <a:pPr algn="just"/>
            <a:r>
              <a:rPr lang="ru-RU" dirty="0">
                <a:solidFill>
                  <a:schemeClr val="tx1"/>
                </a:solidFill>
                <a:latin typeface="Times New Roman" panose="02020603050405020304" pitchFamily="18" charset="0"/>
                <a:cs typeface="Times New Roman" panose="02020603050405020304" pitchFamily="18" charset="0"/>
              </a:rPr>
              <a:t>Устойчивостта на технологичната модернизация на предприятия и бизнес развитието зависи от ефективността на провежданите политики в подкрепа на развитие </a:t>
            </a:r>
            <a:r>
              <a:rPr lang="ru-RU" dirty="0" smtClean="0">
                <a:solidFill>
                  <a:schemeClr val="tx1"/>
                </a:solidFill>
                <a:latin typeface="Times New Roman" panose="02020603050405020304" pitchFamily="18" charset="0"/>
                <a:cs typeface="Times New Roman" panose="02020603050405020304" pitchFamily="18" charset="0"/>
              </a:rPr>
              <a:t>на, </a:t>
            </a:r>
            <a:r>
              <a:rPr lang="ru-RU" dirty="0">
                <a:solidFill>
                  <a:schemeClr val="tx1"/>
                </a:solidFill>
                <a:latin typeface="Times New Roman" panose="02020603050405020304" pitchFamily="18" charset="0"/>
                <a:cs typeface="Times New Roman" panose="02020603050405020304" pitchFamily="18" charset="0"/>
              </a:rPr>
              <a:t>както и от общото състояние на икономиката.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dirty="0">
                <a:solidFill>
                  <a:schemeClr val="tx1"/>
                </a:solidFill>
                <a:latin typeface="Times New Roman" panose="02020603050405020304" pitchFamily="18" charset="0"/>
                <a:cs typeface="Times New Roman" panose="02020603050405020304" pitchFamily="18" charset="0"/>
              </a:rPr>
              <a:t>Устойчивостта на подкрепата за университетите се очаква да е добра, предвид на очакваната подкрепа по Оперативна програма „Наука и образование за интелигентен растеж“ 2014-2020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dirty="0">
                <a:solidFill>
                  <a:schemeClr val="tx1"/>
                </a:solidFill>
                <a:latin typeface="Times New Roman" panose="02020603050405020304" pitchFamily="18" charset="0"/>
                <a:cs typeface="Times New Roman" panose="02020603050405020304" pitchFamily="18" charset="0"/>
              </a:rPr>
              <a:t>Устойчивост на постигнатите резултати в сектор туризъм ще се гарантира със стимулиране на дейности по съхранение и добро управление на достигнатото ниво на туристическо предлагане</a:t>
            </a:r>
            <a:r>
              <a:rPr lang="ru-RU" dirty="0" smtClean="0">
                <a:solidFill>
                  <a:schemeClr val="tx1"/>
                </a:solidFill>
                <a:latin typeface="Times New Roman" panose="02020603050405020304" pitchFamily="18" charset="0"/>
                <a:cs typeface="Times New Roman" panose="02020603050405020304" pitchFamily="18" charset="0"/>
              </a:rPr>
              <a:t>.</a:t>
            </a:r>
          </a:p>
          <a:p>
            <a:pPr algn="just"/>
            <a:r>
              <a:rPr lang="ru-RU" dirty="0">
                <a:solidFill>
                  <a:schemeClr val="tx1"/>
                </a:solidFill>
                <a:latin typeface="Times New Roman" panose="02020603050405020304" pitchFamily="18" charset="0"/>
                <a:cs typeface="Times New Roman" panose="02020603050405020304" pitchFamily="18" charset="0"/>
              </a:rPr>
              <a:t>Развитието на пътната инфраструктура автомагистрали и пътища I клас за периода 2005-2015 е значителна. Изградената транспортна инфраструктура се очаква да бъде поддържана с наличните финансови ресурси през програмния период 2014-2020 г. и приоритетно ще  се поддържа транспортната инфраструктура с голяма натовареност и от тази от национално значение</a:t>
            </a:r>
            <a:r>
              <a:rPr lang="ru-RU" dirty="0" smtClean="0">
                <a:solidFill>
                  <a:schemeClr val="tx1"/>
                </a:solidFill>
                <a:latin typeface="Times New Roman" panose="02020603050405020304" pitchFamily="18" charset="0"/>
                <a:cs typeface="Times New Roman" panose="02020603050405020304" pitchFamily="18" charset="0"/>
              </a:rPr>
              <a:t>.</a:t>
            </a:r>
          </a:p>
          <a:p>
            <a:pPr algn="just"/>
            <a:r>
              <a:rPr lang="ru-RU" dirty="0">
                <a:solidFill>
                  <a:schemeClr val="tx1"/>
                </a:solidFill>
                <a:latin typeface="Times New Roman" panose="02020603050405020304" pitchFamily="18" charset="0"/>
                <a:cs typeface="Times New Roman" panose="02020603050405020304" pitchFamily="18" charset="0"/>
              </a:rPr>
              <a:t>За поддръжката на екологичната инфраструктура, основен фактор е и наличието на последователна държавна и местна политика. В резултат от бъдещите инвестициите в рехабилитация на съществуващата инфраструктура ще се повиши ефективността на водоснабдителните мрежи и ще се намалят загубите на вода</a:t>
            </a:r>
            <a:endParaRPr lang="bg-BG"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6441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9618" y="504967"/>
            <a:ext cx="10031104" cy="6005015"/>
          </a:xfrm>
        </p:spPr>
        <p:txBody>
          <a:bodyPr>
            <a:normAutofit lnSpcReduction="10000"/>
          </a:bodyPr>
          <a:lstStyle/>
          <a:p>
            <a:pPr algn="just"/>
            <a:r>
              <a:rPr lang="ru-RU" dirty="0" smtClean="0">
                <a:solidFill>
                  <a:schemeClr val="tx1"/>
                </a:solidFill>
                <a:latin typeface="Times New Roman" panose="02020603050405020304" pitchFamily="18" charset="0"/>
                <a:cs typeface="Times New Roman" panose="02020603050405020304" pitchFamily="18" charset="0"/>
              </a:rPr>
              <a:t>Изследваните данни за енергийната зависимост на България показват, че през 2005г. е тя е възлизала на 47,3%, а през 2014г. тя бележи доста по-ниска стойност – 35,6%. Устойчивостта на енергийната инфраструктура към момента е добра, но е силно уязвима от политически решения и промяна на законодателството.</a:t>
            </a:r>
          </a:p>
          <a:p>
            <a:pPr algn="just"/>
            <a:r>
              <a:rPr lang="ru-RU" dirty="0" smtClean="0">
                <a:solidFill>
                  <a:schemeClr val="tx1"/>
                </a:solidFill>
                <a:latin typeface="Times New Roman" panose="02020603050405020304" pitchFamily="18" charset="0"/>
                <a:cs typeface="Times New Roman" panose="02020603050405020304" pitchFamily="18" charset="0"/>
              </a:rPr>
              <a:t>Устойчивост на постигнатите резултати при повишаване на заетостта ще се осигури с доброто изпълнение на ОП „Развитие на човешките ресурси“ 2014-2020 и ефективното усвояване на предвидения бюджет. </a:t>
            </a:r>
          </a:p>
          <a:p>
            <a:pPr algn="just"/>
            <a:r>
              <a:rPr lang="ru-RU" dirty="0" smtClean="0">
                <a:solidFill>
                  <a:schemeClr val="tx1"/>
                </a:solidFill>
                <a:latin typeface="Times New Roman" panose="02020603050405020304" pitchFamily="18" charset="0"/>
                <a:cs typeface="Times New Roman" panose="02020603050405020304" pitchFamily="18" charset="0"/>
              </a:rPr>
              <a:t>Липсата на действащи устойчиви практики в областта на професионалното обучение и образование застрашава устойчивостта на постигнатото. Темата е приоритетна за развитие и инвестиции в следващия програмен период по ОПНОИР. </a:t>
            </a:r>
          </a:p>
          <a:p>
            <a:pPr algn="just"/>
            <a:r>
              <a:rPr lang="ru-RU" dirty="0" smtClean="0">
                <a:solidFill>
                  <a:schemeClr val="tx1"/>
                </a:solidFill>
                <a:latin typeface="Times New Roman" panose="02020603050405020304" pitchFamily="18" charset="0"/>
                <a:cs typeface="Times New Roman" panose="02020603050405020304" pitchFamily="18" charset="0"/>
              </a:rPr>
              <a:t>Основен рисков фактор за устойчивостта на обновената здравна, социална и културна инфраструктура е осигуряването на финансиране за поддръжка, както и осъществяването на последователна държавна и местна политика</a:t>
            </a:r>
          </a:p>
          <a:p>
            <a:pPr algn="just"/>
            <a:r>
              <a:rPr lang="ru-RU" dirty="0" smtClean="0">
                <a:solidFill>
                  <a:schemeClr val="tx1"/>
                </a:solidFill>
                <a:latin typeface="Times New Roman" panose="02020603050405020304" pitchFamily="18" charset="0"/>
                <a:cs typeface="Times New Roman" panose="02020603050405020304" pitchFamily="18" charset="0"/>
              </a:rPr>
              <a:t>Въпреки отбелязания напредък по отношение на увеличаване на административния капацитет на местно и регионално ниво, устойчивостта не е много добра поради два ограничаващи фактора – загуба/подмяна на експертни ресурси и липса на последователност при изграждане на административния капацитет.</a:t>
            </a:r>
          </a:p>
          <a:p>
            <a:pPr algn="just"/>
            <a:r>
              <a:rPr lang="ru-RU" dirty="0">
                <a:solidFill>
                  <a:schemeClr val="tx1"/>
                </a:solidFill>
                <a:latin typeface="Times New Roman" panose="02020603050405020304" pitchFamily="18" charset="0"/>
                <a:cs typeface="Times New Roman" panose="02020603050405020304" pitchFamily="18" charset="0"/>
              </a:rPr>
              <a:t>Устойчивостта на продуктите и резултатите от осъществените проекти по трансгранично, междурегионално и транснационално сътрудничество зависи в голяма степен от самите проекти и най-вече от капацитета и възможността на организациите да използват и надграждат постигнатото</a:t>
            </a:r>
          </a:p>
          <a:p>
            <a:endParaRPr lang="bg-BG" dirty="0"/>
          </a:p>
        </p:txBody>
      </p:sp>
    </p:spTree>
    <p:extLst>
      <p:ext uri="{BB962C8B-B14F-4D97-AF65-F5344CB8AC3E}">
        <p14:creationId xmlns:p14="http://schemas.microsoft.com/office/powerpoint/2010/main" val="17621022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3266" y="173734"/>
            <a:ext cx="9771346" cy="836200"/>
          </a:xfrm>
        </p:spPr>
        <p:txBody>
          <a:bodyPr>
            <a:normAutofit/>
          </a:bodyPr>
          <a:lstStyle/>
          <a:p>
            <a:pPr algn="ctr"/>
            <a:r>
              <a:rPr lang="ru-RU" sz="2400" b="1" dirty="0" smtClean="0">
                <a:latin typeface="Times New Roman" panose="02020603050405020304" pitchFamily="18" charset="0"/>
                <a:cs typeface="Times New Roman" panose="02020603050405020304" pitchFamily="18" charset="0"/>
              </a:rPr>
              <a:t>ОЦЕНКА </a:t>
            </a:r>
            <a:r>
              <a:rPr lang="ru-RU" sz="2400" b="1" dirty="0">
                <a:latin typeface="Times New Roman" panose="02020603050405020304" pitchFamily="18" charset="0"/>
                <a:cs typeface="Times New Roman" panose="02020603050405020304" pitchFamily="18" charset="0"/>
              </a:rPr>
              <a:t>НА ОБЩОТО ВЪЗДЕЙСТВИЕ ОТ ИЗПЪЛНЕНИЕТО НА НСРР 2005-2015 Г. </a:t>
            </a:r>
            <a:endParaRPr lang="bg-BG"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33266" y="1132764"/>
            <a:ext cx="9935570" cy="5281684"/>
          </a:xfrm>
        </p:spPr>
        <p:txBody>
          <a:bodyPr>
            <a:normAutofit/>
          </a:bodyPr>
          <a:lstStyle/>
          <a:p>
            <a:pPr algn="just"/>
            <a:r>
              <a:rPr lang="ru-RU" dirty="0" smtClean="0">
                <a:solidFill>
                  <a:schemeClr val="tx1"/>
                </a:solidFill>
                <a:latin typeface="Times New Roman" panose="02020603050405020304" pitchFamily="18" charset="0"/>
                <a:cs typeface="Times New Roman" panose="02020603050405020304" pitchFamily="18" charset="0"/>
              </a:rPr>
              <a:t>Към </a:t>
            </a:r>
            <a:r>
              <a:rPr lang="ru-RU" dirty="0">
                <a:solidFill>
                  <a:schemeClr val="tx1"/>
                </a:solidFill>
                <a:latin typeface="Times New Roman" panose="02020603050405020304" pitchFamily="18" charset="0"/>
                <a:cs typeface="Times New Roman" panose="02020603050405020304" pitchFamily="18" charset="0"/>
              </a:rPr>
              <a:t>31.12.2015 г. населението на България наброява 7 153 784 души. През периода 2005-2015 се наблюдава тенденция на намаляване броя на населението, като за десет години намалението е с 564 966 души или със 7,3%.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dirty="0">
                <a:solidFill>
                  <a:schemeClr val="tx1"/>
                </a:solidFill>
                <a:latin typeface="Times New Roman" panose="02020603050405020304" pitchFamily="18" charset="0"/>
                <a:cs typeface="Times New Roman" panose="02020603050405020304" pitchFamily="18" charset="0"/>
              </a:rPr>
              <a:t>През 2015 г. продължава процесът на застаряване на населението в страната, който е характерен и за по-голямата част от страните в Европа. По данни на НСИ значително нисък е относителният дял на лицата на възраст до 15 години – 14,0%, а този на населението над 65-годишна възраст непрекъснато нараства и сега е 20,4%. </a:t>
            </a:r>
            <a:endParaRPr lang="en-US" dirty="0" smtClean="0">
              <a:solidFill>
                <a:schemeClr val="tx1"/>
              </a:solidFill>
              <a:latin typeface="Times New Roman" panose="02020603050405020304" pitchFamily="18" charset="0"/>
              <a:cs typeface="Times New Roman" panose="02020603050405020304" pitchFamily="18" charset="0"/>
            </a:endParaRPr>
          </a:p>
          <a:p>
            <a:pPr algn="just"/>
            <a:r>
              <a:rPr lang="ru-RU" dirty="0">
                <a:solidFill>
                  <a:schemeClr val="tx1"/>
                </a:solidFill>
                <a:latin typeface="Times New Roman" panose="02020603050405020304" pitchFamily="18" charset="0"/>
                <a:cs typeface="Times New Roman" panose="02020603050405020304" pitchFamily="18" charset="0"/>
              </a:rPr>
              <a:t>Заетостта в страната през периода 2005-2015 г. бележи динамични промени поради възникналата икономическа криза в средата на периода, вследствие на която броят на заетите в годините 2009-2013 намалява. След 2014 г. стойностите се възстановяват и през 2015 г. регистрираният брой заети надвишава този в началото на периода.   </a:t>
            </a:r>
          </a:p>
          <a:p>
            <a:pPr algn="just"/>
            <a:r>
              <a:rPr lang="ru-RU" dirty="0">
                <a:solidFill>
                  <a:schemeClr val="tx1"/>
                </a:solidFill>
                <a:latin typeface="Times New Roman" panose="02020603050405020304" pitchFamily="18" charset="0"/>
                <a:cs typeface="Times New Roman" panose="02020603050405020304" pitchFamily="18" charset="0"/>
              </a:rPr>
              <a:t>През периода 2005-2015 г. броят на безработните в страната варира значително. Годините 2005-2008 г. се характеризират с непрекъснато намаление на безработицата. През 2008 г. броят на безработните лица е 199,7 хил. при 334,2 хил. в началото на разглеждания период. Данните за периода 2005-2015 г. показват обща положителна тенденция на намаляване коефициента на безработица на населението в национален и регионален план. </a:t>
            </a:r>
          </a:p>
          <a:p>
            <a:pPr algn="just"/>
            <a:endParaRPr lang="ru-RU"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29574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29051" y="586853"/>
            <a:ext cx="9539785" cy="5868537"/>
          </a:xfrm>
        </p:spPr>
        <p:txBody>
          <a:bodyPr/>
          <a:lstStyle/>
          <a:p>
            <a:pPr algn="just"/>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Югозападният </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район е водещ по показателя БВП на човек от населението за целия разглеждан период, като от 2005 г. до 2014 г. той е нараснал </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двойно</a:t>
            </a:r>
          </a:p>
          <a:p>
            <a:pPr algn="just"/>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Инвестиционната </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активност в страната остава потисната, а контрастите между най-привлекателните и най-малко атрактивните за чуждестранните инвеститори райони и области остават значителни. Разпределението на преките чуждестранни инвестиции (с натрупване) в страната показва, че столицата остава безспорен лидер както в периода на бърз растеж, така и при последвалата криза и възстановяване. </a:t>
            </a:r>
            <a:endParaRPr lang="en-US"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През </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оценявания</a:t>
            </a:r>
            <a:r>
              <a:rPr lang="bg-BG" dirty="0">
                <a:solidFill>
                  <a:schemeClr val="tx1">
                    <a:lumMod val="95000"/>
                    <a:lumOff val="5000"/>
                  </a:schemeClr>
                </a:solidFill>
                <a:latin typeface="Times New Roman" panose="02020603050405020304" pitchFamily="18" charset="0"/>
                <a:cs typeface="Times New Roman" panose="02020603050405020304" pitchFamily="18" charset="0"/>
              </a:rPr>
              <a:t>т</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период относителния дял на разходите за НИРД от БВП в България е нараснал от 0,44% през 2005 г. до 0,78% през 2014, но това все още е далеч от заложената стойност от 1,5% от БВП за 2020 г</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a:t>
            </a: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В туристическото развитие на регионално ниво съществуват ясно изразени диспропорции, въпреки наличието на добри условия почти във всички райони. Различията между районите се дължат преди всичко на разположението на природните рекреационни ресурси (на морското крайбрежие и в планините). </a:t>
            </a:r>
            <a:endParaRPr lang="ru-RU"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През периода 2005 – 2015 г. структурата на образованието в страната като цяло се подобрява. Това се забелязва по отношение на висшето образование, където относителният дял на населението на възраст между 25-64 години с висше образование в периода 2005 – 2014 г. бележи значителен ръст във всички региони на страната. </a:t>
            </a:r>
            <a:endParaRPr lang="ru-RU" dirty="0" smtClean="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9991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9619" y="259308"/>
            <a:ext cx="9784994" cy="1296538"/>
          </a:xfrm>
        </p:spPr>
        <p:txBody>
          <a:bodyPr>
            <a:normAutofit/>
          </a:bodyPr>
          <a:lstStyle/>
          <a:p>
            <a:pPr algn="just"/>
            <a:r>
              <a:rPr lang="ru-RU" sz="2400" b="1" dirty="0">
                <a:latin typeface="Times New Roman" panose="02020603050405020304" pitchFamily="18" charset="0"/>
                <a:cs typeface="Times New Roman" panose="02020603050405020304" pitchFamily="18" charset="0"/>
              </a:rPr>
              <a:t>О</a:t>
            </a:r>
            <a:r>
              <a:rPr lang="ru-RU" sz="2400" b="1" dirty="0" smtClean="0">
                <a:latin typeface="Times New Roman" panose="02020603050405020304" pitchFamily="18" charset="0"/>
                <a:cs typeface="Times New Roman" panose="02020603050405020304" pitchFamily="18" charset="0"/>
              </a:rPr>
              <a:t>ценка на степента на постигане на целите и приоритетите за регионално развитие пред периода 2005-2015 г. </a:t>
            </a:r>
            <a:endParaRPr lang="bg-BG"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19619" y="1514901"/>
            <a:ext cx="9784993" cy="4396321"/>
          </a:xfrm>
        </p:spPr>
        <p:txBody>
          <a:bodyPr/>
          <a:lstStyle/>
          <a:p>
            <a:pPr marL="0" indent="0" algn="ctr">
              <a:buNone/>
            </a:pPr>
            <a:r>
              <a:rPr lang="ru-RU" b="1" dirty="0" smtClean="0">
                <a:solidFill>
                  <a:schemeClr val="tx1"/>
                </a:solidFill>
                <a:latin typeface="Times New Roman" panose="02020603050405020304" pitchFamily="18" charset="0"/>
                <a:cs typeface="Times New Roman" panose="02020603050405020304" pitchFamily="18" charset="0"/>
              </a:rPr>
              <a:t>Основни </a:t>
            </a:r>
            <a:r>
              <a:rPr lang="ru-RU" b="1" dirty="0">
                <a:solidFill>
                  <a:schemeClr val="tx1"/>
                </a:solidFill>
                <a:latin typeface="Times New Roman" panose="02020603050405020304" pitchFamily="18" charset="0"/>
                <a:cs typeface="Times New Roman" panose="02020603050405020304" pitchFamily="18" charset="0"/>
              </a:rPr>
              <a:t>количествени индикатори, проследяващи изпълнението на главната цел и стратегическите цели на НСРР. </a:t>
            </a:r>
            <a:endParaRPr lang="ru-RU" b="1" dirty="0" smtClean="0">
              <a:solidFill>
                <a:schemeClr val="tx1"/>
              </a:solidFill>
              <a:latin typeface="Times New Roman" panose="02020603050405020304" pitchFamily="18" charset="0"/>
              <a:cs typeface="Times New Roman" panose="02020603050405020304" pitchFamily="18" charset="0"/>
            </a:endParaRPr>
          </a:p>
          <a:p>
            <a:r>
              <a:rPr lang="ru-RU" dirty="0" smtClean="0">
                <a:solidFill>
                  <a:schemeClr val="tx1"/>
                </a:solidFill>
                <a:latin typeface="Times New Roman" panose="02020603050405020304" pitchFamily="18" charset="0"/>
                <a:cs typeface="Times New Roman" panose="02020603050405020304" pitchFamily="18" charset="0"/>
              </a:rPr>
              <a:t>Достигане </a:t>
            </a:r>
            <a:r>
              <a:rPr lang="ru-RU" dirty="0">
                <a:solidFill>
                  <a:schemeClr val="tx1"/>
                </a:solidFill>
                <a:latin typeface="Times New Roman" panose="02020603050405020304" pitchFamily="18" charset="0"/>
                <a:cs typeface="Times New Roman" panose="02020603050405020304" pitchFamily="18" charset="0"/>
              </a:rPr>
              <a:t>на дял % </a:t>
            </a:r>
            <a:r>
              <a:rPr lang="ru-RU" dirty="0" smtClean="0">
                <a:solidFill>
                  <a:schemeClr val="tx1"/>
                </a:solidFill>
                <a:latin typeface="Times New Roman" panose="02020603050405020304" pitchFamily="18" charset="0"/>
                <a:cs typeface="Times New Roman" panose="02020603050405020304" pitchFamily="18" charset="0"/>
              </a:rPr>
              <a:t>БВП </a:t>
            </a:r>
            <a:r>
              <a:rPr lang="ru-RU" dirty="0">
                <a:solidFill>
                  <a:schemeClr val="tx1"/>
                </a:solidFill>
                <a:latin typeface="Times New Roman" panose="02020603050405020304" pitchFamily="18" charset="0"/>
                <a:cs typeface="Times New Roman" panose="02020603050405020304" pitchFamily="18" charset="0"/>
              </a:rPr>
              <a:t>на глава от населението от средното ниво за регионите в ЕС 27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bg-BG" dirty="0">
              <a:solidFill>
                <a:schemeClr val="tx1"/>
              </a:solidFill>
              <a:latin typeface="Times New Roman" panose="02020603050405020304" pitchFamily="18" charset="0"/>
              <a:cs typeface="Times New Roman" panose="02020603050405020304"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4072343262"/>
              </p:ext>
            </p:extLst>
          </p:nvPr>
        </p:nvGraphicFramePr>
        <p:xfrm>
          <a:off x="1828799" y="2811436"/>
          <a:ext cx="9323883" cy="3544395"/>
        </p:xfrm>
        <a:graphic>
          <a:graphicData uri="http://schemas.openxmlformats.org/drawingml/2006/table">
            <a:tbl>
              <a:tblPr firstRow="1" firstCol="1" bandRow="1"/>
              <a:tblGrid>
                <a:gridCol w="3392746"/>
                <a:gridCol w="2774894"/>
                <a:gridCol w="3156243"/>
              </a:tblGrid>
              <a:tr h="829539">
                <a:tc>
                  <a:txBody>
                    <a:bodyPr/>
                    <a:lstStyle/>
                    <a:p>
                      <a:pPr marR="13970" algn="just">
                        <a:lnSpc>
                          <a:spcPct val="150000"/>
                        </a:lnSpc>
                        <a:spcAft>
                          <a:spcPts val="0"/>
                        </a:spcAft>
                      </a:pPr>
                      <a:r>
                        <a:rPr lang="en-US" sz="1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bg-B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5B9BD5"/>
                      </a:solidFill>
                      <a:prstDash val="solid"/>
                      <a:round/>
                      <a:headEnd type="none" w="med" len="med"/>
                      <a:tailEnd type="none" w="med" len="med"/>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marR="13970" algn="ctr">
                        <a:lnSpc>
                          <a:spcPct val="150000"/>
                        </a:lnSpc>
                        <a:spcAft>
                          <a:spcPts val="0"/>
                        </a:spcAft>
                      </a:pPr>
                      <a:r>
                        <a:rPr lang="en-US" sz="11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Целева</a:t>
                      </a:r>
                      <a:r>
                        <a:rPr lang="en-US" sz="11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1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стойност</a:t>
                      </a:r>
                      <a:r>
                        <a:rPr lang="en-US" sz="11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1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към</a:t>
                      </a:r>
                      <a:r>
                        <a:rPr lang="en-US" sz="11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2015 г.</a:t>
                      </a:r>
                      <a:endParaRPr lang="bg-B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marR="13970" algn="ctr">
                        <a:lnSpc>
                          <a:spcPct val="150000"/>
                        </a:lnSpc>
                        <a:spcAft>
                          <a:spcPts val="0"/>
                        </a:spcAft>
                      </a:pPr>
                      <a:r>
                        <a:rPr lang="en-US" sz="11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Отчетена стойност към 2014 г.</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r>
              <a:tr h="452476">
                <a:tc>
                  <a:txBody>
                    <a:bodyPr/>
                    <a:lstStyle/>
                    <a:p>
                      <a:pPr marR="13970" algn="just">
                        <a:lnSpc>
                          <a:spcPct val="150000"/>
                        </a:lnSpc>
                        <a:spcAft>
                          <a:spcPts val="0"/>
                        </a:spcAft>
                      </a:pPr>
                      <a:r>
                        <a:rPr lang="en-US" sz="1200" b="1" dirty="0" err="1">
                          <a:effectLst/>
                          <a:latin typeface="Times New Roman" panose="02020603050405020304" pitchFamily="18" charset="0"/>
                          <a:ea typeface="Calibri" panose="020F0502020204030204" pitchFamily="34" charset="0"/>
                          <a:cs typeface="Times New Roman" panose="02020603050405020304" pitchFamily="18" charset="0"/>
                        </a:rPr>
                        <a:t>Югозападен</a:t>
                      </a: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dirty="0" err="1">
                          <a:effectLst/>
                          <a:latin typeface="Times New Roman" panose="02020603050405020304" pitchFamily="18" charset="0"/>
                          <a:ea typeface="Calibri" panose="020F0502020204030204" pitchFamily="34" charset="0"/>
                          <a:cs typeface="Times New Roman" panose="02020603050405020304" pitchFamily="18" charset="0"/>
                        </a:rPr>
                        <a:t>район</a:t>
                      </a:r>
                      <a:endParaRPr lang="bg-B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R="13970" algn="ctr">
                        <a:lnSpc>
                          <a:spcPct val="150000"/>
                        </a:lnSpc>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75 %</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R="13970" algn="ctr">
                        <a:lnSpc>
                          <a:spcPct val="150000"/>
                        </a:lnSpc>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74,86 %</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r>
              <a:tr h="452476">
                <a:tc>
                  <a:txBody>
                    <a:bodyPr/>
                    <a:lstStyle/>
                    <a:p>
                      <a:pPr marR="13970" algn="just">
                        <a:lnSpc>
                          <a:spcPct val="150000"/>
                        </a:lnSpc>
                        <a:spcAft>
                          <a:spcPts val="0"/>
                        </a:spcAft>
                      </a:pPr>
                      <a:r>
                        <a:rPr lang="en-US" sz="1200" b="1" dirty="0" err="1">
                          <a:effectLst/>
                          <a:latin typeface="Times New Roman" panose="02020603050405020304" pitchFamily="18" charset="0"/>
                          <a:ea typeface="Calibri" panose="020F0502020204030204" pitchFamily="34" charset="0"/>
                          <a:cs typeface="Times New Roman" panose="02020603050405020304" pitchFamily="18" charset="0"/>
                        </a:rPr>
                        <a:t>Североизточен</a:t>
                      </a: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dirty="0" err="1">
                          <a:effectLst/>
                          <a:latin typeface="Times New Roman" panose="02020603050405020304" pitchFamily="18" charset="0"/>
                          <a:ea typeface="Calibri" panose="020F0502020204030204" pitchFamily="34" charset="0"/>
                          <a:cs typeface="Times New Roman" panose="02020603050405020304" pitchFamily="18" charset="0"/>
                        </a:rPr>
                        <a:t>район</a:t>
                      </a:r>
                      <a:endParaRPr lang="bg-B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R="13970" algn="ctr">
                        <a:lnSpc>
                          <a:spcPct val="150000"/>
                        </a:lnSpc>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50%</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R="13970" algn="ctr">
                        <a:lnSpc>
                          <a:spcPct val="150000"/>
                        </a:lnSpc>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39,31 %</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r>
              <a:tr h="452476">
                <a:tc>
                  <a:txBody>
                    <a:bodyPr/>
                    <a:lstStyle/>
                    <a:p>
                      <a:pPr marR="13970" algn="just">
                        <a:lnSpc>
                          <a:spcPct val="150000"/>
                        </a:lnSpc>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Югоизточен район</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R="13970" algn="ctr">
                        <a:lnSpc>
                          <a:spcPct val="150000"/>
                        </a:lnSpc>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50%;</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R="13970" algn="ctr">
                        <a:lnSpc>
                          <a:spcPct val="150000"/>
                        </a:lnSpc>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39,49 %</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r>
              <a:tr h="452476">
                <a:tc>
                  <a:txBody>
                    <a:bodyPr/>
                    <a:lstStyle/>
                    <a:p>
                      <a:pPr marR="13970" algn="just">
                        <a:lnSpc>
                          <a:spcPct val="150000"/>
                        </a:lnSpc>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Северозападен район</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R="13970" algn="ctr">
                        <a:lnSpc>
                          <a:spcPct val="150000"/>
                        </a:lnSpc>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45 %</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R="13970" algn="ctr">
                        <a:lnSpc>
                          <a:spcPct val="150000"/>
                        </a:lnSpc>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29,68 %</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r>
              <a:tr h="452476">
                <a:tc>
                  <a:txBody>
                    <a:bodyPr/>
                    <a:lstStyle/>
                    <a:p>
                      <a:pPr marR="13970" algn="just">
                        <a:lnSpc>
                          <a:spcPct val="150000"/>
                        </a:lnSpc>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Северен централен район</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R="13970" algn="ctr">
                        <a:lnSpc>
                          <a:spcPct val="150000"/>
                        </a:lnSpc>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45%</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R="13970" algn="ctr">
                        <a:lnSpc>
                          <a:spcPct val="150000"/>
                        </a:lnSpc>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33,69 %</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r>
              <a:tr h="452476">
                <a:tc>
                  <a:txBody>
                    <a:bodyPr/>
                    <a:lstStyle/>
                    <a:p>
                      <a:pPr marR="13970" algn="just">
                        <a:lnSpc>
                          <a:spcPct val="150000"/>
                        </a:lnSpc>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Южен централен район</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R="13970" algn="ctr">
                        <a:lnSpc>
                          <a:spcPct val="150000"/>
                        </a:lnSpc>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45 %</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marR="13970" algn="ctr">
                        <a:lnSpc>
                          <a:spcPct val="150000"/>
                        </a:lnSpc>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31,66 %</a:t>
                      </a:r>
                      <a:endParaRPr lang="bg-B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790313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3194" y="605307"/>
            <a:ext cx="9762186" cy="5821251"/>
          </a:xfrm>
        </p:spPr>
        <p:txBody>
          <a:bodyPr/>
          <a:lstStyle/>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В сектора здравеопазване като цяло се наблюдават положителни тенденции по отношение на мрежата от здравни заведения за болнична и извънболнична помощ, осигуреността на населението с легла в здравните институции, както и с лекарска и стоматологична помощ. </a:t>
            </a: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Системата за дългосрочни грижи и социални услуги в България се разширява значително през последните години в резултат на предприетите действия, насочени към осъществяване на този процес и предоставяне на повече базирани в общността и в семейна среда услуги. През последните 10 години броят на социалните услуги в общността бележи значителен ръст, съответно броят на специализираните институции намалява, като тези тенденции са валидни за всички региони.</a:t>
            </a: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 Дължината на пътищата, част от републиканската пътна мрежа през 2015г. е 19 853 км. като това е с 565 км. повече от дължината ѝ през 2005 г. Най-голям напредък на територията на страната се наблюдава по отношение на изграждането на автомагистрали. Дължината на автомагистралите към 2015г. възлиза на 734 км, което е с повече от два пъти повече сравнено с 2005г. – 331км. По този начин се наблюдава 121% увеличение на дължините на наличните автомагистрали в страната. </a:t>
            </a:r>
          </a:p>
          <a:p>
            <a:pPr marL="0" indent="0" algn="just">
              <a:buNone/>
            </a:pPr>
            <a:endParaRPr lang="bg-B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82405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0315" y="515155"/>
            <a:ext cx="9826581" cy="5859887"/>
          </a:xfrm>
        </p:spPr>
        <p:txBody>
          <a:bodyPr/>
          <a:lstStyle/>
          <a:p>
            <a:pPr marL="0" indent="0" algn="ctr">
              <a:buNone/>
            </a:pPr>
            <a:r>
              <a:rPr lang="bg-BG" b="1" dirty="0">
                <a:solidFill>
                  <a:schemeClr val="tx1">
                    <a:lumMod val="95000"/>
                    <a:lumOff val="5000"/>
                  </a:schemeClr>
                </a:solidFill>
                <a:latin typeface="Times New Roman" panose="02020603050405020304" pitchFamily="18" charset="0"/>
                <a:cs typeface="Times New Roman" panose="02020603050405020304" pitchFamily="18" charset="0"/>
              </a:rPr>
              <a:t>Административен капацитет </a:t>
            </a:r>
            <a:endParaRPr lang="bg-BG" b="1"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По ОПАК 2007-2013 са финансирани дейности в посока укрепване на капацитета на национално, регионално и местно ниво. Повишена е ефективността на общинските администрации чрез стратегическо планиране на организационното развитие и оптимизация на работните процеси. </a:t>
            </a:r>
            <a:endParaRPr lang="ru-RU"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По приоритетна ос Техническа помощ на ОПРР 2007-2013 са финансирани договори за изграждане на капацитет на бенефициентите на ОПРР 2007-2013 и за техническа помощ за подготовка, управление, наблюдение, оценка, информация, контрол и укрепване на административния капацитет за изпълнение на ОП „Регионално развитие.</a:t>
            </a:r>
            <a:endParaRPr lang="ru-RU"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ОП „Техническа помощ“ 2007-2013 оказва подкрепа за общините за разработване, управление и изпълнение на проекти, финансирани по СКФ. </a:t>
            </a:r>
            <a:endParaRPr lang="ru-RU"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Успешно изпълнен е под-приоритет „Функциониране на национална мрежа от областни информационни центрове за кохезионната политика в България“, в резултат на което ефективно функционират 28 областни информационни центъра в страната.</a:t>
            </a:r>
            <a:endParaRPr lang="bg-B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06166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7437" y="489397"/>
            <a:ext cx="9800822" cy="5950040"/>
          </a:xfrm>
        </p:spPr>
        <p:txBody>
          <a:bodyPr>
            <a:normAutofit lnSpcReduction="10000"/>
          </a:bodyPr>
          <a:lstStyle/>
          <a:p>
            <a:pPr marL="0" indent="0" algn="ctr">
              <a:buNone/>
            </a:pPr>
            <a:r>
              <a:rPr lang="ru-RU" b="1" dirty="0" smtClean="0">
                <a:solidFill>
                  <a:schemeClr val="accent2">
                    <a:lumMod val="75000"/>
                  </a:schemeClr>
                </a:solidFill>
                <a:latin typeface="Times New Roman" panose="02020603050405020304" pitchFamily="18" charset="0"/>
                <a:cs typeface="Times New Roman" panose="02020603050405020304" pitchFamily="18" charset="0"/>
              </a:rPr>
              <a:t>ОЦЕНКА </a:t>
            </a:r>
            <a:r>
              <a:rPr lang="ru-RU" b="1" dirty="0">
                <a:solidFill>
                  <a:schemeClr val="accent2">
                    <a:lumMod val="75000"/>
                  </a:schemeClr>
                </a:solidFill>
                <a:latin typeface="Times New Roman" panose="02020603050405020304" pitchFamily="18" charset="0"/>
                <a:cs typeface="Times New Roman" panose="02020603050405020304" pitchFamily="18" charset="0"/>
              </a:rPr>
              <a:t>НА ЕФЕКТИВНОСТТА И ЕФИКАСТНОСТТА НА ИЗПОЛЗВАНИТЕ ФИНАНСОВИ ИНСТРУМЕНТИ, ВКЛЮЧИТЕЛНО ЕС, И НА УСВОЕНИТЕ РЕСУРСИ ЗА ИЗПЪЛНЕНИЕ НС ЦЕЛИТЕ И ПРИОРИТЕТИТЕ НА НСРР 2005-2015 Г</a:t>
            </a:r>
            <a:r>
              <a:rPr lang="ru-RU" b="1" dirty="0" smtClean="0">
                <a:solidFill>
                  <a:schemeClr val="accent2">
                    <a:lumMod val="75000"/>
                  </a:schemeClr>
                </a:solidFill>
                <a:latin typeface="Times New Roman" panose="02020603050405020304" pitchFamily="18" charset="0"/>
                <a:cs typeface="Times New Roman" panose="02020603050405020304" pitchFamily="18" charset="0"/>
              </a:rPr>
              <a:t>.</a:t>
            </a:r>
          </a:p>
          <a:p>
            <a:pPr algn="just"/>
            <a:r>
              <a:rPr lang="ru-RU" dirty="0">
                <a:solidFill>
                  <a:schemeClr val="tx1"/>
                </a:solidFill>
                <a:latin typeface="Times New Roman" panose="02020603050405020304" pitchFamily="18" charset="0"/>
                <a:cs typeface="Times New Roman" panose="02020603050405020304" pitchFamily="18" charset="0"/>
              </a:rPr>
              <a:t>За изпълнението на НСРР 2005 – 2015 г. са използвани различни финансови източници - предприсъединителни програми, структурни и кохезионни фондове, национално финансиране, частни инвестиции и др. </a:t>
            </a:r>
          </a:p>
          <a:p>
            <a:pPr algn="just"/>
            <a:r>
              <a:rPr lang="ru-RU" dirty="0">
                <a:solidFill>
                  <a:schemeClr val="tx1"/>
                </a:solidFill>
                <a:latin typeface="Times New Roman" panose="02020603050405020304" pitchFamily="18" charset="0"/>
                <a:cs typeface="Times New Roman" panose="02020603050405020304" pitchFamily="18" charset="0"/>
              </a:rPr>
              <a:t>	Водеща позиция заема ЮЗР, който се откроява със сериозна преднина пред останалите райони на страната по оползотворяване на средства от оперативните програми. На следващо място, но с около 3 млрд. по-малко инвестиции е ЮЦР, следван от ЮИР, СЦР, СИР и СЗР. </a:t>
            </a:r>
          </a:p>
          <a:p>
            <a:pPr algn="just"/>
            <a:r>
              <a:rPr lang="ru-RU" dirty="0">
                <a:solidFill>
                  <a:schemeClr val="tx1"/>
                </a:solidFill>
                <a:latin typeface="Times New Roman" panose="02020603050405020304" pitchFamily="18" charset="0"/>
                <a:cs typeface="Times New Roman" panose="02020603050405020304" pitchFamily="18" charset="0"/>
              </a:rPr>
              <a:t>Оползотворените средства надвишават индикативните бюджети за постигане на целите на отделните РПР 2007 – 2013 г. и респективно на НСРР 2005 – 2015 г., което е знак, че планирането е било затруднено, но все пак са положени усилия да се изпълнят повече интервенции и да се инвестират повече средства в районите, което повишава общата ефективност на проектите. </a:t>
            </a:r>
          </a:p>
          <a:p>
            <a:pPr algn="just"/>
            <a:r>
              <a:rPr lang="ru-RU" dirty="0">
                <a:solidFill>
                  <a:schemeClr val="tx1"/>
                </a:solidFill>
                <a:latin typeface="Times New Roman" panose="02020603050405020304" pitchFamily="18" charset="0"/>
                <a:cs typeface="Times New Roman" panose="02020603050405020304" pitchFamily="18" charset="0"/>
              </a:rPr>
              <a:t>Ефикасното използване на финансови средства от европейските фондове е негативно повлияно от често допускани грешки при възлагането на обществени поръчки, което от своя страна коства допълнително време и допълнителни финансови ресурси на бенефициентите и на държавата</a:t>
            </a:r>
            <a:r>
              <a:rPr lang="ru-RU" dirty="0" smtClean="0">
                <a:solidFill>
                  <a:schemeClr val="tx1"/>
                </a:solidFill>
                <a:latin typeface="Times New Roman" panose="02020603050405020304" pitchFamily="18" charset="0"/>
                <a:cs typeface="Times New Roman" panose="02020603050405020304" pitchFamily="18" charset="0"/>
              </a:rPr>
              <a:t>.</a:t>
            </a:r>
          </a:p>
          <a:p>
            <a:pPr algn="just"/>
            <a:r>
              <a:rPr lang="ru-RU" dirty="0">
                <a:solidFill>
                  <a:schemeClr val="tx1"/>
                </a:solidFill>
                <a:latin typeface="Times New Roman" panose="02020603050405020304" pitchFamily="18" charset="0"/>
                <a:cs typeface="Times New Roman" panose="02020603050405020304" pitchFamily="18" charset="0"/>
              </a:rPr>
              <a:t>Като ефект от оползотворените средства от европейските фондове се наблюдава развитие на районите в сравнение с 2005 г., въпреки че значимите социално-икономически различия между тях все още не са преодолени.</a:t>
            </a:r>
            <a:endParaRPr lang="ru-RU"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22176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16114938"/>
              </p:ext>
            </p:extLst>
          </p:nvPr>
        </p:nvGraphicFramePr>
        <p:xfrm>
          <a:off x="1841678" y="624110"/>
          <a:ext cx="9662933" cy="5570627"/>
        </p:xfrm>
        <a:graphic>
          <a:graphicData uri="http://schemas.openxmlformats.org/drawingml/2006/table">
            <a:tbl>
              <a:tblPr firstRow="1" firstCol="1" bandRow="1"/>
              <a:tblGrid>
                <a:gridCol w="6655591"/>
                <a:gridCol w="3007342"/>
              </a:tblGrid>
              <a:tr h="476065">
                <a:tc>
                  <a:txBody>
                    <a:bodyPr/>
                    <a:lstStyle/>
                    <a:p>
                      <a:pPr algn="just">
                        <a:lnSpc>
                          <a:spcPct val="150000"/>
                        </a:lnSpc>
                        <a:spcAft>
                          <a:spcPts val="0"/>
                        </a:spcAft>
                      </a:pPr>
                      <a:r>
                        <a:rPr lang="bg-BG" sz="1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Приоритет</a:t>
                      </a:r>
                      <a:endParaRPr lang="bg-BG"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5B9BD5"/>
                      </a:solidFill>
                      <a:prstDash val="solid"/>
                      <a:round/>
                      <a:headEnd type="none" w="med" len="med"/>
                      <a:tailEnd type="none" w="med" len="med"/>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algn="just">
                        <a:lnSpc>
                          <a:spcPct val="150000"/>
                        </a:lnSpc>
                        <a:spcAft>
                          <a:spcPts val="0"/>
                        </a:spcAft>
                      </a:pPr>
                      <a:r>
                        <a:rPr lang="bg-BG" sz="18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Принос от ОП</a:t>
                      </a:r>
                      <a:endParaRPr lang="bg-BG"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r>
              <a:tr h="679276">
                <a:tc>
                  <a:txBody>
                    <a:bodyPr/>
                    <a:lstStyle/>
                    <a:p>
                      <a:pPr>
                        <a:lnSpc>
                          <a:spcPct val="107000"/>
                        </a:lnSpc>
                        <a:spcAft>
                          <a:spcPts val="0"/>
                        </a:spcAft>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Приоритет 1: Повишаване на регионалната конкурентоспособност и интегрирано градско развитие  </a:t>
                      </a:r>
                      <a:endParaRPr lang="bg-BG"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gn="just">
                        <a:lnSpc>
                          <a:spcPct val="150000"/>
                        </a:lnSpc>
                        <a:spcAft>
                          <a:spcPts val="0"/>
                        </a:spcAft>
                      </a:pPr>
                      <a:r>
                        <a:rPr lang="bg-BG" sz="1800">
                          <a:effectLst/>
                          <a:latin typeface="Times New Roman" panose="02020603050405020304" pitchFamily="18" charset="0"/>
                          <a:ea typeface="Calibri" panose="020F0502020204030204" pitchFamily="34" charset="0"/>
                          <a:cs typeface="Times New Roman" panose="02020603050405020304" pitchFamily="18" charset="0"/>
                        </a:rPr>
                        <a:t>ОПКБИ и ОПРР</a:t>
                      </a:r>
                      <a:endParaRPr lang="bg-BG"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r>
              <a:tr h="1018912">
                <a:tc>
                  <a:txBody>
                    <a:bodyPr/>
                    <a:lstStyle/>
                    <a:p>
                      <a:pPr>
                        <a:lnSpc>
                          <a:spcPct val="107000"/>
                        </a:lnSpc>
                        <a:spcAft>
                          <a:spcPts val="0"/>
                        </a:spcAft>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Приоритет 2: Развитие и модернизация на инфраструктурата, създаваща условия за растеж и заетост</a:t>
                      </a:r>
                      <a:endParaRPr lang="bg-BG"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algn="just">
                        <a:lnSpc>
                          <a:spcPct val="150000"/>
                        </a:lnSpc>
                        <a:spcAft>
                          <a:spcPts val="0"/>
                        </a:spcAft>
                      </a:pPr>
                      <a:r>
                        <a:rPr lang="bg-BG" sz="1800">
                          <a:effectLst/>
                          <a:latin typeface="Times New Roman" panose="02020603050405020304" pitchFamily="18" charset="0"/>
                          <a:ea typeface="Calibri" panose="020F0502020204030204" pitchFamily="34" charset="0"/>
                          <a:cs typeface="Times New Roman" panose="02020603050405020304" pitchFamily="18" charset="0"/>
                        </a:rPr>
                        <a:t>ОПТ, ОПОС и ОПРР</a:t>
                      </a:r>
                      <a:endParaRPr lang="bg-BG"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r>
              <a:tr h="1018912">
                <a:tc>
                  <a:txBody>
                    <a:bodyPr/>
                    <a:lstStyle/>
                    <a:p>
                      <a:pPr>
                        <a:lnSpc>
                          <a:spcPct val="107000"/>
                        </a:lnSpc>
                        <a:spcAft>
                          <a:spcPts val="0"/>
                        </a:spcAft>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Приоритет 3: Подобряване на привлекателността и качеството на живот в регионите и развитие на устойчив туризъм</a:t>
                      </a:r>
                      <a:endParaRPr lang="bg-BG"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gn="just">
                        <a:lnSpc>
                          <a:spcPct val="150000"/>
                        </a:lnSpc>
                        <a:spcAft>
                          <a:spcPts val="0"/>
                        </a:spcAft>
                      </a:pPr>
                      <a:r>
                        <a:rPr lang="bg-BG" sz="1800">
                          <a:effectLst/>
                          <a:latin typeface="Times New Roman" panose="02020603050405020304" pitchFamily="18" charset="0"/>
                          <a:ea typeface="Calibri" panose="020F0502020204030204" pitchFamily="34" charset="0"/>
                          <a:cs typeface="Times New Roman" panose="02020603050405020304" pitchFamily="18" charset="0"/>
                        </a:rPr>
                        <a:t>ОПРЧР, ОПРР и ОПОС</a:t>
                      </a:r>
                      <a:endParaRPr lang="bg-BG"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r>
              <a:tr h="1358550">
                <a:tc>
                  <a:txBody>
                    <a:bodyPr/>
                    <a:lstStyle/>
                    <a:p>
                      <a:pPr>
                        <a:lnSpc>
                          <a:spcPct val="107000"/>
                        </a:lnSpc>
                        <a:spcAft>
                          <a:spcPts val="0"/>
                        </a:spcAft>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Приоритет 4: Развитие на сътрудничеството за европейско териториално сближаване, задълбочаване на партньорството и добросъседството за постигане на развитие</a:t>
                      </a:r>
                      <a:endParaRPr lang="bg-BG"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c>
                  <a:txBody>
                    <a:bodyPr/>
                    <a:lstStyle/>
                    <a:p>
                      <a:pPr>
                        <a:lnSpc>
                          <a:spcPct val="107000"/>
                        </a:lnSpc>
                        <a:spcAft>
                          <a:spcPts val="0"/>
                        </a:spcAft>
                      </a:pPr>
                      <a:r>
                        <a:rPr lang="bg-BG" sz="1800" dirty="0">
                          <a:effectLst/>
                          <a:latin typeface="Times New Roman" panose="02020603050405020304" pitchFamily="18" charset="0"/>
                          <a:ea typeface="Calibri" panose="020F0502020204030204" pitchFamily="34" charset="0"/>
                          <a:cs typeface="Times New Roman" panose="02020603050405020304" pitchFamily="18" charset="0"/>
                        </a:rPr>
                        <a:t>Този приоритет е подпомогнат главно чрез програмите за ТГС и ИНТЕРРЕГ</a:t>
                      </a:r>
                      <a:endParaRPr lang="bg-BG"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tcPr>
                </a:tc>
              </a:tr>
              <a:tr h="1018912">
                <a:tc>
                  <a:txBody>
                    <a:bodyPr/>
                    <a:lstStyle/>
                    <a:p>
                      <a:pPr>
                        <a:lnSpc>
                          <a:spcPct val="107000"/>
                        </a:lnSpc>
                        <a:spcAft>
                          <a:spcPts val="0"/>
                        </a:spcAft>
                      </a:pPr>
                      <a:r>
                        <a:rPr lang="bg-BG" sz="1800" b="1">
                          <a:effectLst/>
                          <a:latin typeface="Times New Roman" panose="02020603050405020304" pitchFamily="18" charset="0"/>
                          <a:ea typeface="Calibri" panose="020F0502020204030204" pitchFamily="34" charset="0"/>
                          <a:cs typeface="Times New Roman" panose="02020603050405020304" pitchFamily="18" charset="0"/>
                        </a:rPr>
                        <a:t>Приоритет 5: Укрепване на капацитета на регионално и местно ниво за подобряване процеса на управление на регионалното развитие</a:t>
                      </a:r>
                      <a:endParaRPr lang="bg-BG"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gn="just">
                        <a:lnSpc>
                          <a:spcPct val="150000"/>
                        </a:lnSpc>
                        <a:spcAft>
                          <a:spcPts val="0"/>
                        </a:spcAft>
                      </a:pPr>
                      <a:r>
                        <a:rPr lang="bg-BG" sz="1800" dirty="0">
                          <a:effectLst/>
                          <a:latin typeface="Times New Roman" panose="02020603050405020304" pitchFamily="18" charset="0"/>
                          <a:ea typeface="Calibri" panose="020F0502020204030204" pitchFamily="34" charset="0"/>
                          <a:cs typeface="Times New Roman" panose="02020603050405020304" pitchFamily="18" charset="0"/>
                        </a:rPr>
                        <a:t>ОПАК и ОПТП </a:t>
                      </a:r>
                      <a:endParaRPr lang="bg-BG"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9CC2E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r>
            </a:tbl>
          </a:graphicData>
        </a:graphic>
      </p:graphicFrame>
    </p:spTree>
    <p:extLst>
      <p:ext uri="{BB962C8B-B14F-4D97-AF65-F5344CB8AC3E}">
        <p14:creationId xmlns:p14="http://schemas.microsoft.com/office/powerpoint/2010/main" val="20974028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1679" y="412124"/>
            <a:ext cx="9929611" cy="6053070"/>
          </a:xfrm>
        </p:spPr>
        <p:txBody>
          <a:bodyPr/>
          <a:lstStyle/>
          <a:p>
            <a:pPr marL="0" indent="0" algn="ctr">
              <a:buNone/>
            </a:pPr>
            <a:r>
              <a:rPr lang="ru-RU" b="1" dirty="0" smtClean="0">
                <a:solidFill>
                  <a:schemeClr val="accent2">
                    <a:lumMod val="75000"/>
                  </a:schemeClr>
                </a:solidFill>
                <a:latin typeface="Times New Roman" panose="02020603050405020304" pitchFamily="18" charset="0"/>
                <a:cs typeface="Times New Roman" panose="02020603050405020304" pitchFamily="18" charset="0"/>
              </a:rPr>
              <a:t>ОЦЕНКА </a:t>
            </a:r>
            <a:r>
              <a:rPr lang="ru-RU" b="1" dirty="0">
                <a:solidFill>
                  <a:schemeClr val="accent2">
                    <a:lumMod val="75000"/>
                  </a:schemeClr>
                </a:solidFill>
                <a:latin typeface="Times New Roman" panose="02020603050405020304" pitchFamily="18" charset="0"/>
                <a:cs typeface="Times New Roman" panose="02020603050405020304" pitchFamily="18" charset="0"/>
              </a:rPr>
              <a:t>НА ОРГАНИЗАЦИЯТА И КООРДИНАЦИЯТА НА КОМПЕТЕНТНИТЕ ОРГАНИ И ЕФЕКТИВНОСТТА НА РАБОТА НА АДМИНИСТРАТИВНИТЕ СТРУКТУРИ В ПРОЦЕСА НА РАЗРАБОТВАНЕ, ИЗПЪЛНЕНИЕ, НАБЛЮДЕНИЕ И ОЦЕНКА НА НСРР 2005-2015 Г</a:t>
            </a:r>
            <a:r>
              <a:rPr lang="ru-RU" b="1" dirty="0" smtClean="0">
                <a:solidFill>
                  <a:schemeClr val="accent2">
                    <a:lumMod val="75000"/>
                  </a:schemeClr>
                </a:solidFill>
                <a:latin typeface="Times New Roman" panose="02020603050405020304" pitchFamily="18" charset="0"/>
                <a:cs typeface="Times New Roman" panose="02020603050405020304" pitchFamily="18" charset="0"/>
              </a:rPr>
              <a:t>.</a:t>
            </a:r>
          </a:p>
          <a:p>
            <a:pPr marL="0" indent="0" algn="ctr">
              <a:buNone/>
            </a:pPr>
            <a:endParaRPr lang="bg-BG" b="1" dirty="0">
              <a:solidFill>
                <a:schemeClr val="accent2">
                  <a:lumMod val="75000"/>
                </a:schemeClr>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524893323"/>
              </p:ext>
            </p:extLst>
          </p:nvPr>
        </p:nvGraphicFramePr>
        <p:xfrm>
          <a:off x="1725770" y="1748449"/>
          <a:ext cx="10225823" cy="4987201"/>
        </p:xfrm>
        <a:graphic>
          <a:graphicData uri="http://schemas.openxmlformats.org/drawingml/2006/table">
            <a:tbl>
              <a:tblPr firstRow="1" firstCol="1" bandRow="1"/>
              <a:tblGrid>
                <a:gridCol w="2774255"/>
                <a:gridCol w="1946184"/>
                <a:gridCol w="917564"/>
                <a:gridCol w="917564"/>
                <a:gridCol w="917564"/>
                <a:gridCol w="917564"/>
                <a:gridCol w="917564"/>
                <a:gridCol w="917564"/>
              </a:tblGrid>
              <a:tr h="215927">
                <a:tc rowSpan="2">
                  <a:txBody>
                    <a:bodyPr/>
                    <a:lstStyle/>
                    <a:p>
                      <a:pPr>
                        <a:lnSpc>
                          <a:spcPct val="107000"/>
                        </a:lnSpc>
                        <a:spcAft>
                          <a:spcPts val="600"/>
                        </a:spcAft>
                      </a:pPr>
                      <a:r>
                        <a:rPr lang="bg-BG" sz="1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Дейност</a:t>
                      </a:r>
                      <a:endParaRPr lang="bg-B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rowSpan="2">
                  <a:txBody>
                    <a:bodyPr/>
                    <a:lstStyle/>
                    <a:p>
                      <a:pPr algn="ctr">
                        <a:lnSpc>
                          <a:spcPct val="107000"/>
                        </a:lnSpc>
                        <a:spcAft>
                          <a:spcPts val="600"/>
                        </a:spcAft>
                      </a:pPr>
                      <a:r>
                        <a:rPr lang="bg-BG" sz="12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НСРР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bg-BG" sz="12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2005-2010</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gridSpan="6">
                  <a:txBody>
                    <a:bodyPr/>
                    <a:lstStyle/>
                    <a:p>
                      <a:pPr algn="ctr">
                        <a:lnSpc>
                          <a:spcPct val="107000"/>
                        </a:lnSpc>
                        <a:spcAft>
                          <a:spcPts val="600"/>
                        </a:spcAft>
                      </a:pPr>
                      <a:r>
                        <a:rPr lang="bg-BG" sz="12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РПР 2007-2013</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r>
              <a:tr h="302595">
                <a:tc vMerge="1">
                  <a:txBody>
                    <a:bodyPr/>
                    <a:lstStyle/>
                    <a:p>
                      <a:endParaRPr lang="bg-BG"/>
                    </a:p>
                  </a:txBody>
                  <a:tcPr/>
                </a:tc>
                <a:tc vMerge="1">
                  <a:txBody>
                    <a:bodyPr/>
                    <a:lstStyle/>
                    <a:p>
                      <a:endParaRPr lang="bg-BG"/>
                    </a:p>
                  </a:txBody>
                  <a:tcPr/>
                </a:tc>
                <a:tc>
                  <a:txBody>
                    <a:bodyPr/>
                    <a:lstStyle/>
                    <a:p>
                      <a:pPr algn="ctr">
                        <a:lnSpc>
                          <a:spcPct val="107000"/>
                        </a:lnSpc>
                        <a:spcAft>
                          <a:spcPts val="600"/>
                        </a:spcAft>
                      </a:pPr>
                      <a:r>
                        <a:rPr lang="bg-BG" sz="1200">
                          <a:effectLst/>
                          <a:latin typeface="Times New Roman" panose="02020603050405020304" pitchFamily="18" charset="0"/>
                          <a:ea typeface="Calibri" panose="020F0502020204030204" pitchFamily="34" charset="0"/>
                          <a:cs typeface="Times New Roman" panose="02020603050405020304" pitchFamily="18" charset="0"/>
                        </a:rPr>
                        <a:t>СЗР</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algn="ctr">
                        <a:lnSpc>
                          <a:spcPct val="107000"/>
                        </a:lnSpc>
                        <a:spcAft>
                          <a:spcPts val="600"/>
                        </a:spcAft>
                      </a:pPr>
                      <a:r>
                        <a:rPr lang="bg-BG" sz="1200">
                          <a:effectLst/>
                          <a:latin typeface="Times New Roman" panose="02020603050405020304" pitchFamily="18" charset="0"/>
                          <a:ea typeface="Calibri" panose="020F0502020204030204" pitchFamily="34" charset="0"/>
                          <a:cs typeface="Times New Roman" panose="02020603050405020304" pitchFamily="18" charset="0"/>
                        </a:rPr>
                        <a:t>СЦР</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algn="ctr">
                        <a:lnSpc>
                          <a:spcPct val="107000"/>
                        </a:lnSpc>
                        <a:spcAft>
                          <a:spcPts val="600"/>
                        </a:spcAft>
                      </a:pPr>
                      <a:r>
                        <a:rPr lang="bg-BG" sz="1200">
                          <a:effectLst/>
                          <a:latin typeface="Times New Roman" panose="02020603050405020304" pitchFamily="18" charset="0"/>
                          <a:ea typeface="Calibri" panose="020F0502020204030204" pitchFamily="34" charset="0"/>
                          <a:cs typeface="Times New Roman" panose="02020603050405020304" pitchFamily="18" charset="0"/>
                        </a:rPr>
                        <a:t>СИР</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algn="ctr">
                        <a:lnSpc>
                          <a:spcPct val="107000"/>
                        </a:lnSpc>
                        <a:spcAft>
                          <a:spcPts val="600"/>
                        </a:spcAft>
                      </a:pPr>
                      <a:r>
                        <a:rPr lang="bg-BG" sz="1200">
                          <a:effectLst/>
                          <a:latin typeface="Times New Roman" panose="02020603050405020304" pitchFamily="18" charset="0"/>
                          <a:ea typeface="Calibri" panose="020F0502020204030204" pitchFamily="34" charset="0"/>
                          <a:cs typeface="Times New Roman" panose="02020603050405020304" pitchFamily="18" charset="0"/>
                        </a:rPr>
                        <a:t>ЮИР</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algn="ctr">
                        <a:lnSpc>
                          <a:spcPct val="107000"/>
                        </a:lnSpc>
                        <a:spcAft>
                          <a:spcPts val="600"/>
                        </a:spcAft>
                      </a:pPr>
                      <a:r>
                        <a:rPr lang="bg-BG" sz="1200">
                          <a:effectLst/>
                          <a:latin typeface="Times New Roman" panose="02020603050405020304" pitchFamily="18" charset="0"/>
                          <a:ea typeface="Calibri" panose="020F0502020204030204" pitchFamily="34" charset="0"/>
                          <a:cs typeface="Times New Roman" panose="02020603050405020304" pitchFamily="18" charset="0"/>
                        </a:rPr>
                        <a:t>ЮЦР</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algn="ctr">
                        <a:lnSpc>
                          <a:spcPct val="107000"/>
                        </a:lnSpc>
                        <a:spcAft>
                          <a:spcPts val="600"/>
                        </a:spcAft>
                      </a:pPr>
                      <a:r>
                        <a:rPr lang="bg-BG" sz="1200">
                          <a:effectLst/>
                          <a:latin typeface="Times New Roman" panose="02020603050405020304" pitchFamily="18" charset="0"/>
                          <a:ea typeface="Calibri" panose="020F0502020204030204" pitchFamily="34" charset="0"/>
                          <a:cs typeface="Times New Roman" panose="02020603050405020304" pitchFamily="18" charset="0"/>
                        </a:rPr>
                        <a:t>ЮЗР</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r>
              <a:tr h="808572">
                <a:tc>
                  <a:txBody>
                    <a:bodyPr/>
                    <a:lstStyle/>
                    <a:p>
                      <a:pPr>
                        <a:lnSpc>
                          <a:spcPct val="107000"/>
                        </a:lnSpc>
                        <a:spcAft>
                          <a:spcPts val="600"/>
                        </a:spcAft>
                      </a:pPr>
                      <a:r>
                        <a:rPr lang="bg-BG" sz="1200" b="1" dirty="0">
                          <a:effectLst/>
                          <a:latin typeface="Times New Roman" panose="02020603050405020304" pitchFamily="18" charset="0"/>
                          <a:ea typeface="Calibri" panose="020F0502020204030204" pitchFamily="34" charset="0"/>
                          <a:cs typeface="Times New Roman" panose="02020603050405020304" pitchFamily="18" charset="0"/>
                        </a:rPr>
                        <a:t>Изготвена Предварителна оценка на изпълнението</a:t>
                      </a:r>
                      <a:endParaRPr lang="bg-B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r>
              <a:tr h="606430">
                <a:tc>
                  <a:txBody>
                    <a:bodyPr/>
                    <a:lstStyle/>
                    <a:p>
                      <a:pPr>
                        <a:lnSpc>
                          <a:spcPct val="107000"/>
                        </a:lnSpc>
                        <a:spcAft>
                          <a:spcPts val="600"/>
                        </a:spcAft>
                      </a:pPr>
                      <a:r>
                        <a:rPr lang="bg-BG" sz="1200" b="1" dirty="0">
                          <a:effectLst/>
                          <a:latin typeface="Times New Roman" panose="02020603050405020304" pitchFamily="18" charset="0"/>
                          <a:ea typeface="Calibri" panose="020F0502020204030204" pitchFamily="34" charset="0"/>
                          <a:cs typeface="Times New Roman" panose="02020603050405020304" pitchFamily="18" charset="0"/>
                        </a:rPr>
                        <a:t>Изготвена Междинна оценка за изпълнението</a:t>
                      </a:r>
                      <a:endParaRPr lang="bg-B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r>
              <a:tr h="404286">
                <a:tc>
                  <a:txBody>
                    <a:bodyPr/>
                    <a:lstStyle/>
                    <a:p>
                      <a:pPr>
                        <a:lnSpc>
                          <a:spcPct val="107000"/>
                        </a:lnSpc>
                        <a:spcAft>
                          <a:spcPts val="600"/>
                        </a:spcAft>
                      </a:pPr>
                      <a:r>
                        <a:rPr lang="bg-BG" sz="1200" b="1" dirty="0">
                          <a:effectLst/>
                          <a:latin typeface="Times New Roman" panose="02020603050405020304" pitchFamily="18" charset="0"/>
                          <a:ea typeface="Calibri" panose="020F0502020204030204" pitchFamily="34" charset="0"/>
                          <a:cs typeface="Times New Roman" panose="02020603050405020304" pitchFamily="18" charset="0"/>
                        </a:rPr>
                        <a:t>Актуализация на документа </a:t>
                      </a:r>
                      <a:endParaRPr lang="bg-B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r>
              <a:tr h="808572">
                <a:tc>
                  <a:txBody>
                    <a:bodyPr/>
                    <a:lstStyle/>
                    <a:p>
                      <a:pPr>
                        <a:lnSpc>
                          <a:spcPct val="107000"/>
                        </a:lnSpc>
                        <a:spcAft>
                          <a:spcPts val="600"/>
                        </a:spcAft>
                      </a:pPr>
                      <a:r>
                        <a:rPr lang="bg-BG" sz="1200" b="1" dirty="0">
                          <a:effectLst/>
                          <a:latin typeface="Times New Roman" panose="02020603050405020304" pitchFamily="18" charset="0"/>
                          <a:ea typeface="Calibri" panose="020F0502020204030204" pitchFamily="34" charset="0"/>
                          <a:cs typeface="Times New Roman" panose="02020603050405020304" pitchFamily="18" charset="0"/>
                        </a:rPr>
                        <a:t>Участие на партньори и заинтересовани страни </a:t>
                      </a:r>
                      <a:endParaRPr lang="bg-B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r>
              <a:tr h="1018462">
                <a:tc>
                  <a:txBody>
                    <a:bodyPr/>
                    <a:lstStyle/>
                    <a:p>
                      <a:pPr>
                        <a:lnSpc>
                          <a:spcPct val="107000"/>
                        </a:lnSpc>
                        <a:spcAft>
                          <a:spcPts val="600"/>
                        </a:spcAft>
                      </a:pPr>
                      <a:r>
                        <a:rPr lang="bg-BG" sz="1200" b="1" dirty="0">
                          <a:effectLst/>
                          <a:latin typeface="Times New Roman" panose="02020603050405020304" pitchFamily="18" charset="0"/>
                          <a:ea typeface="Calibri" panose="020F0502020204030204" pitchFamily="34" charset="0"/>
                          <a:cs typeface="Times New Roman" panose="02020603050405020304" pitchFamily="18" charset="0"/>
                        </a:rPr>
                        <a:t>Годишни доклади за изпълнението </a:t>
                      </a:r>
                      <a:endParaRPr lang="bg-B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algn="ctr">
                        <a:lnSpc>
                          <a:spcPct val="107000"/>
                        </a:lnSpc>
                        <a:spcAft>
                          <a:spcPts val="600"/>
                        </a:spcAft>
                      </a:pPr>
                      <a:r>
                        <a:rPr lang="bg-BG"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bg-B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algn="ctr">
                        <a:lnSpc>
                          <a:spcPct val="107000"/>
                        </a:lnSpc>
                        <a:spcAft>
                          <a:spcPts val="600"/>
                        </a:spcAft>
                      </a:pPr>
                      <a:r>
                        <a:rPr lang="bg-BG" sz="1200">
                          <a:effectLst/>
                          <a:latin typeface="Times New Roman" panose="02020603050405020304" pitchFamily="18" charset="0"/>
                          <a:ea typeface="Calibri" panose="020F0502020204030204" pitchFamily="34" charset="0"/>
                          <a:cs typeface="Times New Roman" panose="02020603050405020304" pitchFamily="18" charset="0"/>
                        </a:rPr>
                        <a:t>2009, 2010, 2011, 2012, 2013</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algn="ctr">
                        <a:lnSpc>
                          <a:spcPct val="107000"/>
                        </a:lnSpc>
                        <a:spcAft>
                          <a:spcPts val="600"/>
                        </a:spcAft>
                      </a:pPr>
                      <a:r>
                        <a:rPr lang="bg-BG" sz="1200">
                          <a:effectLst/>
                          <a:latin typeface="Times New Roman" panose="02020603050405020304" pitchFamily="18" charset="0"/>
                          <a:ea typeface="Calibri" panose="020F0502020204030204" pitchFamily="34" charset="0"/>
                          <a:cs typeface="Times New Roman" panose="02020603050405020304" pitchFamily="18" charset="0"/>
                        </a:rPr>
                        <a:t>2009, 2010, 2011, 2012, 2013</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algn="ctr">
                        <a:lnSpc>
                          <a:spcPct val="107000"/>
                        </a:lnSpc>
                        <a:spcAft>
                          <a:spcPts val="600"/>
                        </a:spcAft>
                      </a:pPr>
                      <a:r>
                        <a:rPr lang="bg-BG" sz="1200">
                          <a:effectLst/>
                          <a:latin typeface="Times New Roman" panose="02020603050405020304" pitchFamily="18" charset="0"/>
                          <a:ea typeface="Calibri" panose="020F0502020204030204" pitchFamily="34" charset="0"/>
                          <a:cs typeface="Times New Roman" panose="02020603050405020304" pitchFamily="18" charset="0"/>
                        </a:rPr>
                        <a:t>2009, 2010, 2011, 2012, 2013</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algn="ctr">
                        <a:lnSpc>
                          <a:spcPct val="107000"/>
                        </a:lnSpc>
                        <a:spcAft>
                          <a:spcPts val="600"/>
                        </a:spcAft>
                      </a:pPr>
                      <a:r>
                        <a:rPr lang="bg-BG" sz="1200">
                          <a:effectLst/>
                          <a:latin typeface="Times New Roman" panose="02020603050405020304" pitchFamily="18" charset="0"/>
                          <a:ea typeface="Calibri" panose="020F0502020204030204" pitchFamily="34" charset="0"/>
                          <a:cs typeface="Times New Roman" panose="02020603050405020304" pitchFamily="18" charset="0"/>
                        </a:rPr>
                        <a:t>2009, 2010, 2011, 2012, 2013</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algn="ctr">
                        <a:lnSpc>
                          <a:spcPct val="107000"/>
                        </a:lnSpc>
                        <a:spcAft>
                          <a:spcPts val="600"/>
                        </a:spcAft>
                      </a:pPr>
                      <a:r>
                        <a:rPr lang="bg-BG" sz="1200">
                          <a:effectLst/>
                          <a:latin typeface="Times New Roman" panose="02020603050405020304" pitchFamily="18" charset="0"/>
                          <a:ea typeface="Calibri" panose="020F0502020204030204" pitchFamily="34" charset="0"/>
                          <a:cs typeface="Times New Roman" panose="02020603050405020304" pitchFamily="18" charset="0"/>
                        </a:rPr>
                        <a:t>2009, 2010, 2011, 2012, 2013</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algn="ctr">
                        <a:lnSpc>
                          <a:spcPct val="107000"/>
                        </a:lnSpc>
                        <a:spcAft>
                          <a:spcPts val="600"/>
                        </a:spcAft>
                      </a:pPr>
                      <a:r>
                        <a:rPr lang="bg-BG" sz="1200">
                          <a:effectLst/>
                          <a:latin typeface="Times New Roman" panose="02020603050405020304" pitchFamily="18" charset="0"/>
                          <a:ea typeface="Calibri" panose="020F0502020204030204" pitchFamily="34" charset="0"/>
                          <a:cs typeface="Times New Roman" panose="02020603050405020304" pitchFamily="18" charset="0"/>
                        </a:rPr>
                        <a:t>2009, 2010, 2011, 2012, 2013</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r>
              <a:tr h="215927">
                <a:tc>
                  <a:txBody>
                    <a:bodyPr/>
                    <a:lstStyle/>
                    <a:p>
                      <a:pPr>
                        <a:lnSpc>
                          <a:spcPct val="107000"/>
                        </a:lnSpc>
                        <a:spcAft>
                          <a:spcPts val="600"/>
                        </a:spcAft>
                      </a:pPr>
                      <a:r>
                        <a:rPr lang="bg-BG" sz="1200" b="1">
                          <a:effectLst/>
                          <a:latin typeface="Times New Roman" panose="02020603050405020304" pitchFamily="18" charset="0"/>
                          <a:ea typeface="Calibri" panose="020F0502020204030204" pitchFamily="34" charset="0"/>
                          <a:cs typeface="Times New Roman" panose="02020603050405020304" pitchFamily="18" charset="0"/>
                        </a:rPr>
                        <a:t>Последваща оценка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algn="just">
                        <a:lnSpc>
                          <a:spcPct val="107000"/>
                        </a:lnSpc>
                        <a:spcAft>
                          <a:spcPts val="600"/>
                        </a:spcAft>
                      </a:pPr>
                      <a:r>
                        <a:rPr lang="bg-BG" sz="1200" dirty="0">
                          <a:effectLst/>
                          <a:latin typeface="Times New Roman" panose="02020603050405020304" pitchFamily="18" charset="0"/>
                          <a:ea typeface="Calibri" panose="020F0502020204030204" pitchFamily="34" charset="0"/>
                          <a:cs typeface="Times New Roman" panose="02020603050405020304" pitchFamily="18" charset="0"/>
                        </a:rPr>
                        <a:t>В момента</a:t>
                      </a:r>
                      <a:endParaRPr lang="bg-B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342900" lvl="0" indent="-342900" algn="ctr">
                        <a:lnSpc>
                          <a:spcPct val="107000"/>
                        </a:lnSpc>
                        <a:spcAft>
                          <a:spcPts val="600"/>
                        </a:spcAft>
                        <a:buFont typeface="Wingdings" panose="05000000000000000000" pitchFamily="2" charset="2"/>
                        <a:buChar char=""/>
                      </a:pPr>
                      <a:r>
                        <a:rPr lang="bg-BG" sz="120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r>
              <a:tr h="606430">
                <a:tc>
                  <a:txBody>
                    <a:bodyPr/>
                    <a:lstStyle/>
                    <a:p>
                      <a:pPr>
                        <a:lnSpc>
                          <a:spcPct val="107000"/>
                        </a:lnSpc>
                        <a:spcAft>
                          <a:spcPts val="600"/>
                        </a:spcAft>
                      </a:pPr>
                      <a:r>
                        <a:rPr lang="bg-BG" sz="1200" b="1">
                          <a:effectLst/>
                          <a:latin typeface="Times New Roman" panose="02020603050405020304" pitchFamily="18" charset="0"/>
                          <a:ea typeface="Calibri" panose="020F0502020204030204" pitchFamily="34" charset="0"/>
                          <a:cs typeface="Times New Roman" panose="02020603050405020304" pitchFamily="18" charset="0"/>
                        </a:rPr>
                        <a:t>Доклад относно резултатите от Последваща  оценка </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w="12700" cap="flat" cmpd="sng" algn="ctr">
                      <a:solidFill>
                        <a:srgbClr val="7BA0CD"/>
                      </a:solidFill>
                      <a:prstDash val="solid"/>
                      <a:round/>
                      <a:headEnd type="none" w="med" len="med"/>
                      <a:tailEnd type="none" w="med" len="med"/>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algn="just">
                        <a:lnSpc>
                          <a:spcPct val="107000"/>
                        </a:lnSpc>
                        <a:spcAft>
                          <a:spcPts val="600"/>
                        </a:spcAft>
                      </a:pPr>
                      <a:r>
                        <a:rPr lang="bg-BG" sz="1200">
                          <a:effectLst/>
                          <a:latin typeface="Times New Roman" panose="02020603050405020304" pitchFamily="18" charset="0"/>
                          <a:ea typeface="Calibri" panose="020F0502020204030204" pitchFamily="34" charset="0"/>
                          <a:cs typeface="Times New Roman" panose="02020603050405020304" pitchFamily="18" charset="0"/>
                        </a:rPr>
                        <a:t>В момента</a:t>
                      </a:r>
                      <a:endParaRPr lang="bg-BG" sz="120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a:noFill/>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342900" lvl="0" indent="-342900" algn="ctr">
                        <a:lnSpc>
                          <a:spcPct val="107000"/>
                        </a:lnSpc>
                        <a:spcAft>
                          <a:spcPts val="600"/>
                        </a:spcAft>
                        <a:buFont typeface="Wingdings" panose="05000000000000000000" pitchFamily="2" charset="2"/>
                        <a:buChar char=""/>
                      </a:pPr>
                      <a:r>
                        <a:rPr lang="bg-BG"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bg-BG"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836" marR="55836" marT="0" marB="0">
                    <a:lnL>
                      <a:noFill/>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645630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0315" y="209862"/>
            <a:ext cx="10311685" cy="6648137"/>
          </a:xfrm>
        </p:spPr>
        <p:txBody>
          <a:bodyPr>
            <a:normAutofit/>
          </a:bodyPr>
          <a:lstStyle/>
          <a:p>
            <a:pPr marL="0" indent="0" algn="ctr">
              <a:buNone/>
            </a:pPr>
            <a:r>
              <a:rPr lang="bg-BG" b="1" dirty="0">
                <a:solidFill>
                  <a:srgbClr val="2E74B5"/>
                </a:solidFill>
                <a:latin typeface="Times New Roman" panose="02020603050405020304" pitchFamily="18" charset="0"/>
                <a:ea typeface="Calibri" panose="020F0502020204030204" pitchFamily="34" charset="0"/>
              </a:rPr>
              <a:t>ИЗВОДИ </a:t>
            </a:r>
            <a:endParaRPr lang="bg-BG" b="1" dirty="0" smtClean="0">
              <a:solidFill>
                <a:srgbClr val="2E74B5"/>
              </a:solidFill>
              <a:latin typeface="Times New Roman" panose="02020603050405020304" pitchFamily="18" charset="0"/>
              <a:ea typeface="Calibri" panose="020F0502020204030204" pitchFamily="34" charset="0"/>
            </a:endParaRPr>
          </a:p>
          <a:p>
            <a:pPr algn="just"/>
            <a:r>
              <a:rPr lang="ru-RU" dirty="0">
                <a:solidFill>
                  <a:schemeClr val="tx1">
                    <a:lumMod val="95000"/>
                    <a:lumOff val="5000"/>
                  </a:schemeClr>
                </a:solidFill>
                <a:latin typeface="Times New Roman" panose="02020603050405020304" pitchFamily="18" charset="0"/>
                <a:ea typeface="Calibri" panose="020F0502020204030204" pitchFamily="34" charset="0"/>
              </a:rPr>
              <a:t>Крайната оценка за степента на постигане на </a:t>
            </a:r>
            <a:r>
              <a:rPr lang="ru-RU" b="1" dirty="0">
                <a:solidFill>
                  <a:schemeClr val="tx1">
                    <a:lumMod val="95000"/>
                    <a:lumOff val="5000"/>
                  </a:schemeClr>
                </a:solidFill>
                <a:latin typeface="Times New Roman" panose="02020603050405020304" pitchFamily="18" charset="0"/>
                <a:ea typeface="Calibri" panose="020F0502020204030204" pitchFamily="34" charset="0"/>
              </a:rPr>
              <a:t>Стратегическа цел 1 </a:t>
            </a:r>
            <a:r>
              <a:rPr lang="ru-RU" dirty="0">
                <a:solidFill>
                  <a:schemeClr val="tx1">
                    <a:lumMod val="95000"/>
                    <a:lumOff val="5000"/>
                  </a:schemeClr>
                </a:solidFill>
                <a:latin typeface="Times New Roman" panose="02020603050405020304" pitchFamily="18" charset="0"/>
                <a:ea typeface="Calibri" panose="020F0502020204030204" pitchFamily="34" charset="0"/>
              </a:rPr>
              <a:t>„Постигане на ускорено развитие на българските райони и доближаване до средните равнища на развитие на регионите в ЕС” на НСРР се определя като висока, предвид оценките за изпълнение на Приоритет 1 и Приоритет 2. Стратегическа цел 1, може да бъде определена като изпълнена по отношение заложените макроикономически показатели. </a:t>
            </a:r>
          </a:p>
          <a:p>
            <a:pPr algn="just"/>
            <a:r>
              <a:rPr lang="ru-RU" dirty="0" smtClean="0">
                <a:solidFill>
                  <a:schemeClr val="tx1">
                    <a:lumMod val="95000"/>
                    <a:lumOff val="5000"/>
                  </a:schemeClr>
                </a:solidFill>
                <a:latin typeface="Times New Roman" panose="02020603050405020304" pitchFamily="18" charset="0"/>
                <a:ea typeface="Calibri" panose="020F0502020204030204" pitchFamily="34" charset="0"/>
              </a:rPr>
              <a:t>Степента </a:t>
            </a:r>
            <a:r>
              <a:rPr lang="ru-RU" dirty="0">
                <a:solidFill>
                  <a:schemeClr val="tx1">
                    <a:lumMod val="95000"/>
                    <a:lumOff val="5000"/>
                  </a:schemeClr>
                </a:solidFill>
                <a:latin typeface="Times New Roman" panose="02020603050405020304" pitchFamily="18" charset="0"/>
                <a:ea typeface="Calibri" panose="020F0502020204030204" pitchFamily="34" charset="0"/>
              </a:rPr>
              <a:t>на постигане на </a:t>
            </a:r>
            <a:r>
              <a:rPr lang="ru-RU" b="1" dirty="0">
                <a:solidFill>
                  <a:schemeClr val="tx1">
                    <a:lumMod val="95000"/>
                    <a:lumOff val="5000"/>
                  </a:schemeClr>
                </a:solidFill>
                <a:latin typeface="Times New Roman" panose="02020603050405020304" pitchFamily="18" charset="0"/>
                <a:ea typeface="Calibri" panose="020F0502020204030204" pitchFamily="34" charset="0"/>
              </a:rPr>
              <a:t>Стратегическа цел 2 </a:t>
            </a:r>
            <a:r>
              <a:rPr lang="ru-RU" dirty="0">
                <a:solidFill>
                  <a:schemeClr val="tx1">
                    <a:lumMod val="95000"/>
                    <a:lumOff val="5000"/>
                  </a:schemeClr>
                </a:solidFill>
                <a:latin typeface="Times New Roman" panose="02020603050405020304" pitchFamily="18" charset="0"/>
                <a:ea typeface="Calibri" panose="020F0502020204030204" pitchFamily="34" charset="0"/>
              </a:rPr>
              <a:t>„Намаляване на междурегионалните и вътрешнорегионалните различия чрез развитие на вътрешния потенциал на районите и градовете” се определя като средна, базирайки се на оценката за изпълнение на Приоритет 3 и 5. Констатираният в Междинната оценка на НСРР относително висок потенциал, се оправдава. Въпреки това към момента на извършване на оценката се констатира, че междурегионалните различия продължават да нарастват по отношение на дела на БВП на всеки от районите на ниво 2 в общия БВП на страната. ЮЗР продължава да увеличава дела си в националния БВП, докато всички останали райони намаляват участието си в него.</a:t>
            </a:r>
          </a:p>
          <a:p>
            <a:pPr algn="just"/>
            <a:r>
              <a:rPr lang="ru-RU" dirty="0">
                <a:solidFill>
                  <a:schemeClr val="tx1">
                    <a:lumMod val="95000"/>
                    <a:lumOff val="5000"/>
                  </a:schemeClr>
                </a:solidFill>
                <a:latin typeface="Times New Roman" panose="02020603050405020304" pitchFamily="18" charset="0"/>
                <a:ea typeface="Calibri" panose="020F0502020204030204" pitchFamily="34" charset="0"/>
              </a:rPr>
              <a:t>	</a:t>
            </a:r>
            <a:r>
              <a:rPr lang="ru-RU" b="1" dirty="0">
                <a:solidFill>
                  <a:schemeClr val="tx1">
                    <a:lumMod val="95000"/>
                    <a:lumOff val="5000"/>
                  </a:schemeClr>
                </a:solidFill>
                <a:latin typeface="Times New Roman" panose="02020603050405020304" pitchFamily="18" charset="0"/>
                <a:ea typeface="Calibri" panose="020F0502020204030204" pitchFamily="34" charset="0"/>
              </a:rPr>
              <a:t>Стратегическа цел 3 </a:t>
            </a:r>
            <a:r>
              <a:rPr lang="ru-RU" dirty="0">
                <a:solidFill>
                  <a:schemeClr val="tx1">
                    <a:lumMod val="95000"/>
                    <a:lumOff val="5000"/>
                  </a:schemeClr>
                </a:solidFill>
                <a:latin typeface="Times New Roman" panose="02020603050405020304" pitchFamily="18" charset="0"/>
                <a:ea typeface="Calibri" panose="020F0502020204030204" pitchFamily="34" charset="0"/>
              </a:rPr>
              <a:t>„Развитие на териториалното сътрудничество, добросъседство и партньорство за постигане на европейска териториална кохезия“ също постига висока степен на изпълнение, базирайки се на изпълнението на Приоритет 4 на НСРР</a:t>
            </a:r>
            <a:r>
              <a:rPr lang="ru-RU" dirty="0" smtClean="0">
                <a:solidFill>
                  <a:schemeClr val="tx1">
                    <a:lumMod val="95000"/>
                    <a:lumOff val="5000"/>
                  </a:schemeClr>
                </a:solidFill>
                <a:latin typeface="Times New Roman" panose="02020603050405020304" pitchFamily="18" charset="0"/>
                <a:ea typeface="Calibri" panose="020F0502020204030204" pitchFamily="34" charset="0"/>
              </a:rPr>
              <a:t>.</a:t>
            </a:r>
            <a:endParaRPr lang="ru-RU" dirty="0">
              <a:solidFill>
                <a:schemeClr val="tx1">
                  <a:lumMod val="95000"/>
                  <a:lumOff val="5000"/>
                </a:schemeClr>
              </a:solidFill>
              <a:latin typeface="Times New Roman" panose="02020603050405020304" pitchFamily="18" charset="0"/>
              <a:ea typeface="Calibri" panose="020F0502020204030204" pitchFamily="34" charset="0"/>
            </a:endParaRPr>
          </a:p>
          <a:p>
            <a:pPr marL="0" indent="0" algn="just">
              <a:buNone/>
            </a:pPr>
            <a:r>
              <a:rPr lang="ru-RU" b="1" i="1" dirty="0" smtClean="0">
                <a:solidFill>
                  <a:schemeClr val="tx1">
                    <a:lumMod val="95000"/>
                    <a:lumOff val="5000"/>
                  </a:schemeClr>
                </a:solidFill>
                <a:latin typeface="Times New Roman" panose="02020603050405020304" pitchFamily="18" charset="0"/>
                <a:ea typeface="Calibri" panose="020F0502020204030204" pitchFamily="34" charset="0"/>
              </a:rPr>
              <a:t>Обобщената </a:t>
            </a:r>
            <a:r>
              <a:rPr lang="ru-RU" b="1" i="1" dirty="0">
                <a:solidFill>
                  <a:schemeClr val="tx1">
                    <a:lumMod val="95000"/>
                    <a:lumOff val="5000"/>
                  </a:schemeClr>
                </a:solidFill>
                <a:latin typeface="Times New Roman" panose="02020603050405020304" pitchFamily="18" charset="0"/>
                <a:ea typeface="Calibri" panose="020F0502020204030204" pitchFamily="34" charset="0"/>
              </a:rPr>
              <a:t>оценка за степен на изпълнение на целите и приоритетите на НСРР е висока, като се базира на степента на изпълнение на отделните приоритети. Тази оценка потвърждава удачното формулиране и добро приоритизиране на приоритетите.</a:t>
            </a:r>
          </a:p>
          <a:p>
            <a:pPr marL="0" indent="0" algn="just">
              <a:buNone/>
            </a:pPr>
            <a:endParaRPr lang="bg-BG" b="1" i="1" dirty="0" smtClean="0">
              <a:solidFill>
                <a:schemeClr val="tx1">
                  <a:lumMod val="95000"/>
                  <a:lumOff val="5000"/>
                </a:schemeClr>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5578782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9016" y="0"/>
            <a:ext cx="10692984" cy="6858000"/>
          </a:xfrm>
        </p:spPr>
        <p:txBody>
          <a:bodyPr/>
          <a:lstStyle/>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Основните фактори за икономическо развитие на териториите са инвестициите, инфраструктурата, качеството и количеството на човешкия капитал, както и предприемачеството. Това означава, че районите, които привличат повече инвестиции, имат високообразован и достатъчен човешки ресурс, по-голям брой предприемачи и развита инфраструктура са и тези, които се радват на най-висока степен на развитие и най-добър стандарт на живот</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a:t>
            </a: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Започналата през 2009 г. негативна тенденция в макроикономическата ситуация в страната, променя своя намаляващ тренд през 2014 г., когато ключовите показатели за всички райони бележат увеличение. </a:t>
            </a: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По отношение на достигането на % дял на БВП на глава от населението ЮЗР е единственият район в България достигнал целевата стойност от средното ниво за регионите в ЕС 28 – 75%. Останалите райони изостават по този показател, като СЗР е с най-ниският отчетен БВП на човек от населението – 30 % от средния за EU‑28 (при целева стойност 45%). </a:t>
            </a: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Основен проблем на СЗР е неработещата икономика и нивото на развитие на малкия и средния бизнес, които осигуряват заетост, доходи и мотивацията на населението да остане в СЗР. Постигнатият икономически напредък на СЗР през анализирания период е силно ограничен, въпреки, че към района се включват и областите Плевен и Ловеч.</a:t>
            </a: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Като цяло въздействието от изпълнението на НСРР 2005-2015 в сферата на изследванията, технологичното развитие и иновациите е благоприятно. Разходите за НИРД, както и заетите с тази сфера постоянно се увеличават. </a:t>
            </a:r>
            <a:endParaRPr lang="bg-B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61417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9036" y="0"/>
            <a:ext cx="10722964" cy="6858000"/>
          </a:xfrm>
        </p:spPr>
        <p:txBody>
          <a:bodyPr/>
          <a:lstStyle/>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В периода 2005-2015 г. се наблюдават положителни тенденции при увеличение на работната сила и заетостта във всички райони от ниво 2, както и в посока намаление на безработицата. Влиянието на икономическата и финансова кризата е преодоляно, стойностите са възстановени и се движат в положителна посока.</a:t>
            </a: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	За постигане на националната цел в нивото на заетост (76% заетост сред населението на възраст 20-64 г. до 2020 г. в изпълнение на Стратегия „Европа 2020”) е необходимо да се прилагат разнообразни форми за насърчаване на гъвкава заетост на работната сила, насърчаване на териториалната мобилност, прилагане на стимулиращи форми за работа на непълен работен ден, продължаващо образование и повишаване на квалификацията на работното място и др.  Към 31.12.2015г. коефициентът на заетост на населението на 20-64 навършени години е 67,1%.</a:t>
            </a: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	В демографски план застаряването на населението е необратим процес. Това налага прилагането на интегрирана политика за пълноценно използване на наличните човешки ресурси и целенасочено инвестиране в развитие и повишаване на качеството на човешкия капитал. Усилията трябва да бъдат насочени към повишаване качеството на работната сила, професионалната квалификация и преквалификация, осигуряване на заетост на безработните над 50-годишна възраст и подобряване на съответствието между търсенето и предлагането на труд. </a:t>
            </a: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Регионалните различия  по отношение коефициента на икономическа активност и заетост изискват провеждане на целенасочена регионална политика за откриване на нови работни места и създаване на заетост главно в Северозападен, Северен централен, Югоизточен и Южен централен райони, в които икономическата активност е под средната за страната. Подобни мерки ще предотвратят масово движение на работната сила от район с по-ниска заетост към район с по-висока заетост. </a:t>
            </a:r>
            <a:endParaRPr lang="bg-B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09493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3948" y="0"/>
            <a:ext cx="10588052" cy="6858000"/>
          </a:xfrm>
        </p:spPr>
        <p:txBody>
          <a:bodyPr/>
          <a:lstStyle/>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През изминалия период са изпълнени са редица проекти за реконструкция и модернизация на образователната инфраструктура, укрепване на връзките между институциите за образование и обучение приложени са мерки за осигуряване на равни възможности за хората в неравностойно положение и достъп до качествено образование в подходяща образователна среда. Наблюдава се положителна тенденция при показателите в сферата на образованието. </a:t>
            </a:r>
            <a:endParaRPr lang="ru-RU"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В сектора здравеопазване се повишава броят на лечебните заведения за болнична и извънболнична помощ, както й осигуреността на населението с лекари и лекари по дентална медицина. С най-добра осигуреност от здравни услуги е Югозападния район от ниво 2. Като основен проблем през сектора се явява затрудненият достъп на населението до здравни услуги в малките населени места. Отчита се и необходимост от дейности за подобряване на базата и модернизация на оборудването в здравните заведения.</a:t>
            </a: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Изпълнените проекти в сферата на културата са довели повишаване на  атрактивността и посещаемостта на културните обектите. През изминалия се е увеличил броят на посещенията в музеите, театрите и кината. Ръст се забелязва и в броя на читалищата и регистрираните членове в тях. Реализирани са редица дейности за реконструкция, модернизация, популяризиране и развитие на културната инфраструктура и събития в страната.</a:t>
            </a:r>
          </a:p>
          <a:p>
            <a:pPr algn="just"/>
            <a:r>
              <a:rPr lang="bg-BG" dirty="0">
                <a:solidFill>
                  <a:schemeClr val="tx1">
                    <a:lumMod val="95000"/>
                    <a:lumOff val="5000"/>
                  </a:schemeClr>
                </a:solidFill>
                <a:latin typeface="Times New Roman" panose="02020603050405020304" pitchFamily="18" charset="0"/>
                <a:ea typeface="Calibri" panose="020F0502020204030204" pitchFamily="34" charset="0"/>
              </a:rPr>
              <a:t>Голям напредък се наблюдава и в сферата на </a:t>
            </a:r>
            <a:r>
              <a:rPr lang="bg-BG" b="1" dirty="0">
                <a:solidFill>
                  <a:schemeClr val="tx1">
                    <a:lumMod val="95000"/>
                    <a:lumOff val="5000"/>
                  </a:schemeClr>
                </a:solidFill>
                <a:latin typeface="Times New Roman" panose="02020603050405020304" pitchFamily="18" charset="0"/>
                <a:ea typeface="Calibri" panose="020F0502020204030204" pitchFamily="34" charset="0"/>
              </a:rPr>
              <a:t>социалните услуги</a:t>
            </a:r>
            <a:r>
              <a:rPr lang="bg-BG" dirty="0">
                <a:solidFill>
                  <a:schemeClr val="tx1">
                    <a:lumMod val="95000"/>
                    <a:lumOff val="5000"/>
                  </a:schemeClr>
                </a:solidFill>
                <a:latin typeface="Times New Roman" panose="02020603050405020304" pitchFamily="18" charset="0"/>
                <a:ea typeface="Calibri" panose="020F0502020204030204" pitchFamily="34" charset="0"/>
              </a:rPr>
              <a:t>. Във всички региони се разширява мрежата от социални услуги в общността и намалява броят и капацитетът на специализираните институции. Социални услуги в специализирани институции се предоставят след изчерпване на възможностите за извършване на социални услуги в общността.</a:t>
            </a:r>
            <a:endParaRPr lang="bg-BG" dirty="0">
              <a:solidFill>
                <a:schemeClr val="tx1">
                  <a:lumMod val="95000"/>
                  <a:lumOff val="5000"/>
                </a:schemeClr>
              </a:solidFill>
            </a:endParaRPr>
          </a:p>
        </p:txBody>
      </p:sp>
    </p:spTree>
    <p:extLst>
      <p:ext uri="{BB962C8B-B14F-4D97-AF65-F5344CB8AC3E}">
        <p14:creationId xmlns:p14="http://schemas.microsoft.com/office/powerpoint/2010/main" val="17950202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8701" y="179882"/>
            <a:ext cx="9983449" cy="6678118"/>
          </a:xfrm>
        </p:spPr>
        <p:txBody>
          <a:bodyPr/>
          <a:lstStyle/>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Основен акцент в НСРР 2005-2015 е да се намали зависимостта от внос на енергийни ресурси и същевременно да се осигури достъп до екологично чисти и надеждни местни енергийни източници. През периода има значителен напредък относно поставените цели „20/20/20” на стратегия „Европа 2020“ по отношение на климата и енергията. Изследваните данни за енергийната зависимост на България показват, че през 2005г. е тя е възлизала на 47,3%, а през 2014г. тя бележи доста по-ниска стойност – 35,6%. Това е положителна тенденция, която би следвало да продължи и в следващия период. </a:t>
            </a:r>
            <a:endParaRPr lang="ru-RU"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Развитието на пътната инфраструктура автомагистрали и пътища I клас за периода 2005-2015 г. е значителна. Високата обезпеченост с тези класове пътища на районите от ниво 2 в Южна България, както до определена степен в Североизточния район определя добра транспортна достъпност, подобрена комуникация и оптимизирано време за придвижване на населението сравнено със Северозападния и Северния централен </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район</a:t>
            </a: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По-слабото ниво на развитие на автомагистралите и пътищата I клас в Северозападния и Северния Централен район обуславя по-голямата натовареност на пътищата с регионално значение, което се отразява неблагоприятно върху транспортните услуги по тези територии. По този начин, наличната транспортна инфраструктура от по-нисък клас в тези два района води до влошен транспортен достъп в комбинация с отдалечеността от функциониращи пътни артерии от висок клас, предопределя по-слабото социално и икономическо развитие в някои територии. </a:t>
            </a:r>
          </a:p>
        </p:txBody>
      </p:sp>
    </p:spTree>
    <p:extLst>
      <p:ext uri="{BB962C8B-B14F-4D97-AF65-F5344CB8AC3E}">
        <p14:creationId xmlns:p14="http://schemas.microsoft.com/office/powerpoint/2010/main" val="262696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7333" y="405170"/>
            <a:ext cx="9798642" cy="5640211"/>
          </a:xfrm>
        </p:spPr>
        <p:txBody>
          <a:bodyPr>
            <a:normAutofit/>
          </a:bodyPr>
          <a:lstStyle/>
          <a:p>
            <a:pPr algn="just"/>
            <a:r>
              <a:rPr lang="ru-RU" b="1" dirty="0" smtClean="0">
                <a:solidFill>
                  <a:schemeClr val="tx1"/>
                </a:solidFill>
                <a:latin typeface="Times New Roman" panose="02020603050405020304" pitchFamily="18" charset="0"/>
                <a:cs typeface="Times New Roman" panose="02020603050405020304" pitchFamily="18" charset="0"/>
              </a:rPr>
              <a:t>Достигане </a:t>
            </a:r>
            <a:r>
              <a:rPr lang="ru-RU" b="1" dirty="0">
                <a:solidFill>
                  <a:schemeClr val="tx1"/>
                </a:solidFill>
                <a:latin typeface="Times New Roman" panose="02020603050405020304" pitchFamily="18" charset="0"/>
                <a:cs typeface="Times New Roman" panose="02020603050405020304" pitchFamily="18" charset="0"/>
              </a:rPr>
              <a:t>на  равнище на заетост на населението в трудоспособна възраст </a:t>
            </a:r>
            <a:r>
              <a:rPr lang="ru-RU" b="1" dirty="0" smtClean="0">
                <a:solidFill>
                  <a:schemeClr val="tx1"/>
                </a:solidFill>
                <a:latin typeface="Times New Roman" panose="02020603050405020304" pitchFamily="18" charset="0"/>
                <a:cs typeface="Times New Roman" panose="02020603050405020304" pitchFamily="18" charset="0"/>
              </a:rPr>
              <a:t>в: Югозападен </a:t>
            </a:r>
            <a:r>
              <a:rPr lang="ru-RU" b="1" dirty="0">
                <a:solidFill>
                  <a:schemeClr val="tx1"/>
                </a:solidFill>
                <a:latin typeface="Times New Roman" panose="02020603050405020304" pitchFamily="18" charset="0"/>
                <a:cs typeface="Times New Roman" panose="02020603050405020304" pitchFamily="18" charset="0"/>
              </a:rPr>
              <a:t>район</a:t>
            </a:r>
            <a:r>
              <a:rPr lang="ru-RU" dirty="0">
                <a:solidFill>
                  <a:schemeClr val="tx1"/>
                </a:solidFill>
                <a:latin typeface="Times New Roman" panose="02020603050405020304" pitchFamily="18" charset="0"/>
                <a:cs typeface="Times New Roman" panose="02020603050405020304" pitchFamily="18" charset="0"/>
              </a:rPr>
              <a:t> -   73 </a:t>
            </a:r>
            <a:r>
              <a:rPr lang="ru-RU" dirty="0" smtClean="0">
                <a:solidFill>
                  <a:schemeClr val="tx1"/>
                </a:solidFill>
                <a:latin typeface="Times New Roman" panose="02020603050405020304" pitchFamily="18" charset="0"/>
                <a:cs typeface="Times New Roman" panose="02020603050405020304" pitchFamily="18" charset="0"/>
              </a:rPr>
              <a:t>%; Всички </a:t>
            </a:r>
            <a:r>
              <a:rPr lang="ru-RU" dirty="0">
                <a:solidFill>
                  <a:schemeClr val="tx1"/>
                </a:solidFill>
                <a:latin typeface="Times New Roman" panose="02020603050405020304" pitchFamily="18" charset="0"/>
                <a:cs typeface="Times New Roman" panose="02020603050405020304" pitchFamily="18" charset="0"/>
              </a:rPr>
              <a:t>останали райони от ниво 2 -  65%;</a:t>
            </a:r>
          </a:p>
          <a:p>
            <a:pPr marL="0" indent="0" algn="just">
              <a:buNone/>
            </a:pPr>
            <a:r>
              <a:rPr lang="ru-RU" dirty="0" smtClean="0">
                <a:solidFill>
                  <a:schemeClr val="tx1"/>
                </a:solidFill>
                <a:latin typeface="Times New Roman" panose="02020603050405020304" pitchFamily="18" charset="0"/>
                <a:cs typeface="Times New Roman" panose="02020603050405020304" pitchFamily="18" charset="0"/>
              </a:rPr>
              <a:t>Към </a:t>
            </a:r>
            <a:r>
              <a:rPr lang="ru-RU" dirty="0">
                <a:solidFill>
                  <a:schemeClr val="tx1"/>
                </a:solidFill>
                <a:latin typeface="Times New Roman" panose="02020603050405020304" pitchFamily="18" charset="0"/>
                <a:cs typeface="Times New Roman" panose="02020603050405020304" pitchFamily="18" charset="0"/>
              </a:rPr>
              <a:t>31.12.2015 г. коефициентът на заетост на населението на 15-64 навършени години в Югозападен район от ниво 2 е 68%. В останалите райони от ниво 2 стойностите на коефициента на заетост са както следва: Северозападен район – 56,1%, Северен централен район – 60,4%, Североизточен район – 63,1%, Югоизточен – 60,6% и Южен централен – 61,6</a:t>
            </a:r>
            <a:r>
              <a:rPr lang="ru-RU"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b="1" dirty="0" smtClean="0">
                <a:solidFill>
                  <a:schemeClr val="tx1"/>
                </a:solidFill>
                <a:latin typeface="Times New Roman" panose="02020603050405020304" pitchFamily="18" charset="0"/>
                <a:cs typeface="Times New Roman" panose="02020603050405020304" pitchFamily="18" charset="0"/>
              </a:rPr>
              <a:t>Брой </a:t>
            </a:r>
            <a:r>
              <a:rPr lang="ru-RU" b="1" dirty="0">
                <a:solidFill>
                  <a:schemeClr val="tx1"/>
                </a:solidFill>
                <a:latin typeface="Times New Roman" panose="02020603050405020304" pitchFamily="18" charset="0"/>
                <a:cs typeface="Times New Roman" panose="02020603050405020304" pitchFamily="18" charset="0"/>
              </a:rPr>
              <a:t>население, което е бенефициент по рехабилитирани и реконструирани пътища ІІ и ІІІ </a:t>
            </a:r>
            <a:r>
              <a:rPr lang="ru-RU" b="1" dirty="0" smtClean="0">
                <a:solidFill>
                  <a:schemeClr val="tx1"/>
                </a:solidFill>
                <a:latin typeface="Times New Roman" panose="02020603050405020304" pitchFamily="18" charset="0"/>
                <a:cs typeface="Times New Roman" panose="02020603050405020304" pitchFamily="18" charset="0"/>
              </a:rPr>
              <a:t>клас</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Населението, което е положително засегнато от рехабилитираните и реконструираните пътища ІІ и ІІІ клас възлиза на 6 283 849 души на база населението, в областите, в които са извършени проектите. В тази цифра е включено и населението на столичния град – 1 319 804 д., поради извършени проекти в тази територия. Населението, в областите, в които са подобрени пътища II и III клас, без населението в столичния град, възлиза на 69,4% от общото население в страната за 2015 г.</a:t>
            </a:r>
            <a:endParaRPr lang="bg-BG"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07653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8957" y="344773"/>
            <a:ext cx="10238282" cy="6310859"/>
          </a:xfrm>
        </p:spPr>
        <p:txBody>
          <a:bodyPr>
            <a:normAutofit lnSpcReduction="10000"/>
          </a:bodyPr>
          <a:lstStyle/>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Сектор туризъм се развива стабилно през последните 10 години в страната. Във всички райони се наблюдава нарастване на реализираните нощувки в местата за настаняване и съответно на приходите от тях</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a:t>
            </a: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 Изпълнените дейности / финансираните проекти в периода 2005-2015 г. са допринесли за диверсифициране на туристическия продукт и повишаване на устойчивото икономическо развитие в общините, чрез щадящо използване на природното и културно наследство. Напредък се отчита при преодоляване на географската концентрация и сезонния характер на туристически поток, водещи до частична заетост на местното население, хотелски бази и туристически съоръжения. </a:t>
            </a:r>
            <a:endParaRPr lang="ru-RU"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Програмите за ТГС между България и Румъния, Гърция, Македония, Сърбия и Турция са допринесли за постигането на приоритета в достатъчна степен. Оползотворени са над 600 хил. лв. и са изпълнени 731 интервенции. Заложените индикатори са постигнати, като целевите стойности са изпълнени в път над заложеното, което обаче е и сигнал за слабости в </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планирането</a:t>
            </a: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При направения преглед на организацията и координацията на компетентните органи за провеждане на държавната политика за регионално развитие, се наблюдава добра координация в работата на административните структури, както в процеса на разработване на стратегически документи за развитие, така и в процеса на наблюдение и оценка на тяхното </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изпълнение</a:t>
            </a:r>
          </a:p>
          <a:p>
            <a:pPr algn="just"/>
            <a:r>
              <a:rPr lang="ru-RU" dirty="0">
                <a:solidFill>
                  <a:schemeClr val="tx1">
                    <a:lumMod val="95000"/>
                    <a:lumOff val="5000"/>
                  </a:schemeClr>
                </a:solidFill>
                <a:latin typeface="Times New Roman" panose="02020603050405020304" pitchFamily="18" charset="0"/>
                <a:cs typeface="Times New Roman" panose="02020603050405020304" pitchFamily="18" charset="0"/>
              </a:rPr>
              <a:t>През новия период на планиране политиките отразяват по-висока осведоменост относно изменението на климата и финансираните оперативни програми отчитат действията в областта на енергийната ефективност, устойчивата мобилност и подкрепата за дружествата по по-пряк и интегриран начин, което потвърждава, че при новото поколение програми в рамките на структурните фондове се отделя по- централно място за мерки, които са недвусмислено свързани с изменението на климата.</a:t>
            </a:r>
            <a:endParaRPr lang="bg-BG"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29850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799" y="374753"/>
            <a:ext cx="9938479" cy="6280879"/>
          </a:xfrm>
        </p:spPr>
        <p:txBody>
          <a:bodyPr>
            <a:normAutofit lnSpcReduction="10000"/>
          </a:bodyPr>
          <a:lstStyle/>
          <a:p>
            <a:pPr marL="0" indent="0" algn="ctr">
              <a:buNone/>
            </a:pPr>
            <a:r>
              <a:rPr lang="bg-BG" b="1" dirty="0" smtClean="0">
                <a:solidFill>
                  <a:schemeClr val="accent2">
                    <a:lumMod val="75000"/>
                  </a:schemeClr>
                </a:solidFill>
                <a:latin typeface="Times New Roman" panose="02020603050405020304" pitchFamily="18" charset="0"/>
                <a:cs typeface="Times New Roman" panose="02020603050405020304" pitchFamily="18" charset="0"/>
              </a:rPr>
              <a:t>ПРЕПОРЪКИ</a:t>
            </a:r>
          </a:p>
          <a:p>
            <a:pPr algn="just"/>
            <a:endParaRPr lang="en-US"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Основна </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препоръка е да се акцентира върху развитието на Интегрираните териториални инвестиции (ИТИ), които са нов и гъвкав инструмент за осъществяване на регионална политика в рамките на ЕС чрез интегрирани интервенции в рамките на предварително дефинирани територии. Те ще подпомогнат постигането на комплексен положителен ефект в развитието на съответната територия, смекчаването на регионалните различия и по-ефективното усвояване на средствата от различните програми и инструменти за осъществяване на Европейската регионална политика чрез прилагането на интегриран подход в планирането и управлението на </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територията</a:t>
            </a:r>
            <a:endParaRPr lang="en-US"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Осигуряване на </a:t>
            </a:r>
            <a:r>
              <a:rPr lang="bg-BG" dirty="0" smtClean="0">
                <a:solidFill>
                  <a:schemeClr val="tx1">
                    <a:lumMod val="95000"/>
                    <a:lumOff val="5000"/>
                  </a:schemeClr>
                </a:solidFill>
                <a:latin typeface="Times New Roman" panose="02020603050405020304" pitchFamily="18" charset="0"/>
                <a:cs typeface="Times New Roman" panose="02020603050405020304" pitchFamily="18" charset="0"/>
              </a:rPr>
              <a:t>целенасочено </a:t>
            </a:r>
            <a:r>
              <a:rPr lang="ru-RU" dirty="0" err="1" smtClean="0">
                <a:solidFill>
                  <a:schemeClr val="tx1">
                    <a:lumMod val="95000"/>
                    <a:lumOff val="5000"/>
                  </a:schemeClr>
                </a:solidFill>
                <a:latin typeface="Times New Roman" panose="02020603050405020304" pitchFamily="18" charset="0"/>
                <a:cs typeface="Times New Roman" panose="02020603050405020304" pitchFamily="18" charset="0"/>
              </a:rPr>
              <a:t>финансиране</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 на </a:t>
            </a:r>
            <a:r>
              <a:rPr lang="ru-RU" dirty="0" err="1" smtClean="0">
                <a:solidFill>
                  <a:schemeClr val="tx1">
                    <a:lumMod val="95000"/>
                    <a:lumOff val="5000"/>
                  </a:schemeClr>
                </a:solidFill>
                <a:latin typeface="Times New Roman" panose="02020603050405020304" pitchFamily="18" charset="0"/>
                <a:cs typeface="Times New Roman" panose="02020603050405020304" pitchFamily="18" charset="0"/>
              </a:rPr>
              <a:t>районите</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 по чл.5 на ЗРР - </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пограничните, планинските и полупланинските слабо развити райони за преодоляване на икономическата изостаналост, привличане на инвестиции и повишаване на заетостта.</a:t>
            </a:r>
          </a:p>
          <a:p>
            <a:pPr algn="just"/>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Привличането на частни инвестиции трябва да е водещ приоритет за местната власт. Пренасочването на усилията от усвояване на европейски и национални средства към привличане на частен капитал ще спомогне за гарантирането на трайно развитие на териториите и повишаване на доходите на местното население в дългосрочен план.</a:t>
            </a:r>
            <a:endParaRPr lang="en-US"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Активно </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прилагане на модел за реализиране на интегриран териториален подход чрез инструмента </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ru-RU" dirty="0" err="1" smtClean="0">
                <a:solidFill>
                  <a:schemeClr val="tx1">
                    <a:lumMod val="95000"/>
                    <a:lumOff val="5000"/>
                  </a:schemeClr>
                </a:solidFill>
                <a:latin typeface="Times New Roman" panose="02020603050405020304" pitchFamily="18" charset="0"/>
                <a:cs typeface="Times New Roman" panose="02020603050405020304" pitchFamily="18" charset="0"/>
              </a:rPr>
              <a:t>Водено</a:t>
            </a:r>
            <a:r>
              <a:rPr lang="ru-RU"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от общностите </a:t>
            </a:r>
            <a:r>
              <a:rPr lang="ru-RU" dirty="0" err="1">
                <a:solidFill>
                  <a:schemeClr val="tx1">
                    <a:lumMod val="95000"/>
                    <a:lumOff val="5000"/>
                  </a:schemeClr>
                </a:solidFill>
                <a:latin typeface="Times New Roman" panose="02020603050405020304" pitchFamily="18" charset="0"/>
                <a:cs typeface="Times New Roman" panose="02020603050405020304" pitchFamily="18" charset="0"/>
              </a:rPr>
              <a:t>местно</a:t>
            </a:r>
            <a:r>
              <a:rPr lang="ru-RU">
                <a:solidFill>
                  <a:schemeClr val="tx1">
                    <a:lumMod val="95000"/>
                    <a:lumOff val="5000"/>
                  </a:schemeClr>
                </a:solidFill>
                <a:latin typeface="Times New Roman" panose="02020603050405020304" pitchFamily="18" charset="0"/>
                <a:cs typeface="Times New Roman" panose="02020603050405020304" pitchFamily="18" charset="0"/>
              </a:rPr>
              <a:t> </a:t>
            </a:r>
            <a:r>
              <a:rPr lang="ru-RU" smtClean="0">
                <a:solidFill>
                  <a:schemeClr val="tx1">
                    <a:lumMod val="95000"/>
                    <a:lumOff val="5000"/>
                  </a:schemeClr>
                </a:solidFill>
                <a:latin typeface="Times New Roman" panose="02020603050405020304" pitchFamily="18" charset="0"/>
                <a:cs typeface="Times New Roman" panose="02020603050405020304" pitchFamily="18" charset="0"/>
              </a:rPr>
              <a:t>развитие» </a:t>
            </a:r>
            <a:r>
              <a:rPr lang="ru-RU" dirty="0">
                <a:solidFill>
                  <a:schemeClr val="tx1">
                    <a:lumMod val="95000"/>
                    <a:lumOff val="5000"/>
                  </a:schemeClr>
                </a:solidFill>
                <a:latin typeface="Times New Roman" panose="02020603050405020304" pitchFamily="18" charset="0"/>
                <a:cs typeface="Times New Roman" panose="02020603050405020304" pitchFamily="18" charset="0"/>
              </a:rPr>
              <a:t>в селските райони, което да бъде прилагано при запазване на подхода „отдолу-нагоре", така че местните общности да формулират, избират и одобряват приоритети и стратегия за интегрирано развитие на територията и общностите.</a:t>
            </a:r>
            <a:endParaRPr lang="ru-RU"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endParaRPr lang="bg-BG" dirty="0"/>
          </a:p>
        </p:txBody>
      </p:sp>
    </p:spTree>
    <p:extLst>
      <p:ext uri="{BB962C8B-B14F-4D97-AF65-F5344CB8AC3E}">
        <p14:creationId xmlns:p14="http://schemas.microsoft.com/office/powerpoint/2010/main" val="15721388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7589" y="399245"/>
            <a:ext cx="9723549" cy="5975797"/>
          </a:xfrm>
        </p:spPr>
        <p:txBody>
          <a:bodyPr>
            <a:normAutofit/>
          </a:bodyPr>
          <a:lstStyle/>
          <a:p>
            <a:pPr algn="just"/>
            <a:r>
              <a:rPr lang="ru-RU" dirty="0">
                <a:solidFill>
                  <a:schemeClr val="tx1"/>
                </a:solidFill>
                <a:latin typeface="Times New Roman" panose="02020603050405020304" pitchFamily="18" charset="0"/>
                <a:cs typeface="Times New Roman" panose="02020603050405020304" pitchFamily="18" charset="0"/>
              </a:rPr>
              <a:t>Регионалните и областните схеми са основните документи за пространствено планиране и изследвате на динамично развиващите се социално -икономически процеси в пространството и устройствотото на територията. В този смисъл тези документи и ГИС базата данни/система разработена към тях следва да бъдат използвани като основен инструмент за изследване на пространствените елементи и тяхното развитие и за оценка /мониторинг по изпълнение на заложените цели в НКПР и НСРР и провеждане на националните политика.</a:t>
            </a:r>
            <a:endParaRPr lang="en-US" dirty="0">
              <a:solidFill>
                <a:schemeClr val="tx1"/>
              </a:solidFill>
              <a:latin typeface="Times New Roman" panose="02020603050405020304" pitchFamily="18" charset="0"/>
              <a:cs typeface="Times New Roman" panose="02020603050405020304" pitchFamily="18" charset="0"/>
            </a:endParaRPr>
          </a:p>
          <a:p>
            <a:pPr algn="just"/>
            <a:r>
              <a:rPr lang="ru-RU" dirty="0" smtClean="0">
                <a:solidFill>
                  <a:schemeClr val="tx1"/>
                </a:solidFill>
                <a:latin typeface="Times New Roman" panose="02020603050405020304" pitchFamily="18" charset="0"/>
                <a:cs typeface="Times New Roman" panose="02020603050405020304" pitchFamily="18" charset="0"/>
              </a:rPr>
              <a:t>Местните </a:t>
            </a:r>
            <a:r>
              <a:rPr lang="ru-RU" dirty="0">
                <a:solidFill>
                  <a:schemeClr val="tx1"/>
                </a:solidFill>
                <a:latin typeface="Times New Roman" panose="02020603050405020304" pitchFamily="18" charset="0"/>
                <a:cs typeface="Times New Roman" panose="02020603050405020304" pitchFamily="18" charset="0"/>
              </a:rPr>
              <a:t>стратегии за привличане на инвестиции следва да поставят акцент върху обучението и образованието на работната ръка. Това налага възприемането на по-активна, медиаторска роля за общините в отношенията между местния бизнес, местните образователни институции и централната власт. В допълнение, изграждането на добри практики в сферата на професионалното обучение и преквалификация са необходима предпоставка за повишаването на конкурентоспособността на работещите</a:t>
            </a:r>
            <a:r>
              <a:rPr lang="ru-RU" dirty="0" smtClean="0">
                <a:solidFill>
                  <a:schemeClr val="tx1"/>
                </a:solidFill>
                <a:latin typeface="Times New Roman" panose="02020603050405020304" pitchFamily="18" charset="0"/>
                <a:cs typeface="Times New Roman" panose="02020603050405020304" pitchFamily="18" charset="0"/>
              </a:rPr>
              <a:t>.</a:t>
            </a:r>
            <a:endParaRPr lang="en-US" dirty="0" smtClean="0">
              <a:solidFill>
                <a:schemeClr val="tx1"/>
              </a:solidFill>
              <a:latin typeface="Times New Roman" panose="02020603050405020304" pitchFamily="18" charset="0"/>
              <a:cs typeface="Times New Roman" panose="02020603050405020304" pitchFamily="18" charset="0"/>
            </a:endParaRPr>
          </a:p>
          <a:p>
            <a:pPr algn="just"/>
            <a:r>
              <a:rPr lang="ru-RU" dirty="0" smtClean="0">
                <a:solidFill>
                  <a:schemeClr val="tx1"/>
                </a:solidFill>
                <a:latin typeface="Times New Roman" panose="02020603050405020304" pitchFamily="18" charset="0"/>
                <a:cs typeface="Times New Roman" panose="02020603050405020304" pitchFamily="18" charset="0"/>
              </a:rPr>
              <a:t>Борбата </a:t>
            </a:r>
            <a:r>
              <a:rPr lang="ru-RU" dirty="0">
                <a:solidFill>
                  <a:schemeClr val="tx1"/>
                </a:solidFill>
                <a:latin typeface="Times New Roman" panose="02020603050405020304" pitchFamily="18" charset="0"/>
                <a:cs typeface="Times New Roman" panose="02020603050405020304" pitchFamily="18" charset="0"/>
              </a:rPr>
              <a:t>с демографската криза е необходимо да минава през подобряване на местната среда за бизнес и инвестиции, тъй като те са основният фактор, който създава работни места и доходи, като по този начин задържа и привлича млади хора в районитЕ</a:t>
            </a:r>
          </a:p>
          <a:p>
            <a:pPr algn="just"/>
            <a:r>
              <a:rPr lang="ru-RU" dirty="0">
                <a:solidFill>
                  <a:schemeClr val="tx1"/>
                </a:solidFill>
                <a:latin typeface="Times New Roman" panose="02020603050405020304" pitchFamily="18" charset="0"/>
                <a:cs typeface="Times New Roman" panose="02020603050405020304" pitchFamily="18" charset="0"/>
              </a:rPr>
              <a:t>Доразвиване и поддържане на образователните, здравните и социалните услуги и инфраструктура.</a:t>
            </a:r>
          </a:p>
          <a:p>
            <a:endParaRPr lang="bg-BG" dirty="0"/>
          </a:p>
        </p:txBody>
      </p:sp>
    </p:spTree>
    <p:extLst>
      <p:ext uri="{BB962C8B-B14F-4D97-AF65-F5344CB8AC3E}">
        <p14:creationId xmlns:p14="http://schemas.microsoft.com/office/powerpoint/2010/main" val="22011422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7437" y="206062"/>
            <a:ext cx="10324563" cy="6651938"/>
          </a:xfrm>
        </p:spPr>
        <p:txBody>
          <a:bodyPr>
            <a:normAutofit lnSpcReduction="10000"/>
          </a:bodyPr>
          <a:lstStyle/>
          <a:p>
            <a:pPr algn="just"/>
            <a:r>
              <a:rPr lang="ru-RU" dirty="0" smtClean="0">
                <a:solidFill>
                  <a:schemeClr val="tx1"/>
                </a:solidFill>
                <a:latin typeface="Times New Roman" panose="02020603050405020304" pitchFamily="18" charset="0"/>
                <a:cs typeface="Times New Roman" panose="02020603050405020304" pitchFamily="18" charset="0"/>
              </a:rPr>
              <a:t>Подобряване </a:t>
            </a:r>
            <a:r>
              <a:rPr lang="ru-RU" dirty="0">
                <a:solidFill>
                  <a:schemeClr val="tx1"/>
                </a:solidFill>
                <a:latin typeface="Times New Roman" panose="02020603050405020304" pitchFamily="18" charset="0"/>
                <a:cs typeface="Times New Roman" panose="02020603050405020304" pitchFamily="18" charset="0"/>
              </a:rPr>
              <a:t>на културната инфраструктура - обновяване на сградния фонд и подобряване на енергийната ефективност на театри, кина, опери, музеи, галерии, концертни зали, библиотеки, читалища;</a:t>
            </a:r>
          </a:p>
          <a:p>
            <a:pPr algn="just"/>
            <a:r>
              <a:rPr lang="ru-RU" dirty="0" smtClean="0">
                <a:solidFill>
                  <a:schemeClr val="tx1"/>
                </a:solidFill>
                <a:latin typeface="Times New Roman" panose="02020603050405020304" pitchFamily="18" charset="0"/>
                <a:cs typeface="Times New Roman" panose="02020603050405020304" pitchFamily="18" charset="0"/>
              </a:rPr>
              <a:t>Развитие </a:t>
            </a:r>
            <a:r>
              <a:rPr lang="ru-RU" dirty="0">
                <a:solidFill>
                  <a:schemeClr val="tx1"/>
                </a:solidFill>
                <a:latin typeface="Times New Roman" panose="02020603050405020304" pitchFamily="18" charset="0"/>
                <a:cs typeface="Times New Roman" panose="02020603050405020304" pitchFamily="18" charset="0"/>
              </a:rPr>
              <a:t>и поддържане на транспортната инфраструктура;</a:t>
            </a:r>
          </a:p>
          <a:p>
            <a:pPr algn="just"/>
            <a:r>
              <a:rPr lang="ru-RU" dirty="0" smtClean="0">
                <a:solidFill>
                  <a:schemeClr val="tx1"/>
                </a:solidFill>
                <a:latin typeface="Times New Roman" panose="02020603050405020304" pitchFamily="18" charset="0"/>
                <a:cs typeface="Times New Roman" panose="02020603050405020304" pitchFamily="18" charset="0"/>
              </a:rPr>
              <a:t>Развитие </a:t>
            </a:r>
            <a:r>
              <a:rPr lang="ru-RU" dirty="0">
                <a:solidFill>
                  <a:schemeClr val="tx1"/>
                </a:solidFill>
                <a:latin typeface="Times New Roman" panose="02020603050405020304" pitchFamily="18" charset="0"/>
                <a:cs typeface="Times New Roman" panose="02020603050405020304" pitchFamily="18" charset="0"/>
              </a:rPr>
              <a:t>на иновациите и НИРД чрез обвързване на науката и висшето образование с бизнеса; модернизация и технологично обновяване на предприятията.</a:t>
            </a:r>
          </a:p>
          <a:p>
            <a:pPr algn="just"/>
            <a:r>
              <a:rPr lang="ru-RU" dirty="0" smtClean="0">
                <a:solidFill>
                  <a:schemeClr val="tx1"/>
                </a:solidFill>
                <a:latin typeface="Times New Roman" panose="02020603050405020304" pitchFamily="18" charset="0"/>
                <a:cs typeface="Times New Roman" panose="02020603050405020304" pitchFamily="18" charset="0"/>
              </a:rPr>
              <a:t>Развитие </a:t>
            </a:r>
            <a:r>
              <a:rPr lang="ru-RU" dirty="0">
                <a:solidFill>
                  <a:schemeClr val="tx1"/>
                </a:solidFill>
                <a:latin typeface="Times New Roman" panose="02020603050405020304" pitchFamily="18" charset="0"/>
                <a:cs typeface="Times New Roman" panose="02020603050405020304" pitchFamily="18" charset="0"/>
              </a:rPr>
              <a:t>на ВЕИ чрез развитието на ветроенергетиката и използване на водната и слънчевата енергия за производство на електроенергия</a:t>
            </a:r>
            <a:r>
              <a:rPr lang="ru-RU" dirty="0" smtClean="0">
                <a:solidFill>
                  <a:schemeClr val="tx1"/>
                </a:solidFill>
                <a:latin typeface="Times New Roman" panose="02020603050405020304" pitchFamily="18" charset="0"/>
                <a:cs typeface="Times New Roman" panose="02020603050405020304" pitchFamily="18" charset="0"/>
              </a:rPr>
              <a:t>.</a:t>
            </a:r>
            <a:endParaRPr lang="en-US" dirty="0" smtClean="0">
              <a:solidFill>
                <a:schemeClr val="tx1"/>
              </a:solidFill>
              <a:latin typeface="Times New Roman" panose="02020603050405020304" pitchFamily="18" charset="0"/>
              <a:cs typeface="Times New Roman" panose="02020603050405020304" pitchFamily="18" charset="0"/>
            </a:endParaRPr>
          </a:p>
          <a:p>
            <a:pPr algn="just"/>
            <a:r>
              <a:rPr lang="ru-RU" dirty="0" smtClean="0">
                <a:solidFill>
                  <a:schemeClr val="tx1"/>
                </a:solidFill>
                <a:latin typeface="Times New Roman" panose="02020603050405020304" pitchFamily="18" charset="0"/>
                <a:cs typeface="Times New Roman" panose="02020603050405020304" pitchFamily="18" charset="0"/>
              </a:rPr>
              <a:t>В </a:t>
            </a:r>
            <a:r>
              <a:rPr lang="ru-RU" dirty="0">
                <a:solidFill>
                  <a:schemeClr val="tx1"/>
                </a:solidFill>
                <a:latin typeface="Times New Roman" panose="02020603050405020304" pitchFamily="18" charset="0"/>
                <a:cs typeface="Times New Roman" panose="02020603050405020304" pitchFamily="18" charset="0"/>
              </a:rPr>
              <a:t>процеса на планиране и програмиране е необходимо да се изпълняват дейности по отношение изменението на климата, в посока: 1)подкрепа за преминаването към нисковъглеродна икономика във всички сектори, 2)насърчаване на адаптацията към изменението на климата и превенцията и управлението на риска и 3)опазване на околната среда и насърчаване на ресурсната ефективност</a:t>
            </a:r>
          </a:p>
          <a:p>
            <a:pPr algn="just"/>
            <a:r>
              <a:rPr lang="ru-RU" dirty="0" smtClean="0">
                <a:solidFill>
                  <a:schemeClr val="tx1"/>
                </a:solidFill>
                <a:latin typeface="Times New Roman" panose="02020603050405020304" pitchFamily="18" charset="0"/>
                <a:cs typeface="Times New Roman" panose="02020603050405020304" pitchFamily="18" charset="0"/>
              </a:rPr>
              <a:t>Устойчивото </a:t>
            </a:r>
            <a:r>
              <a:rPr lang="ru-RU" dirty="0">
                <a:solidFill>
                  <a:schemeClr val="tx1"/>
                </a:solidFill>
                <a:latin typeface="Times New Roman" panose="02020603050405020304" pitchFamily="18" charset="0"/>
                <a:cs typeface="Times New Roman" panose="02020603050405020304" pitchFamily="18" charset="0"/>
              </a:rPr>
              <a:t>развитие на сектор туризъм следва да бъде запазено и подобрено. Националната и регионална политика за развитие е необходимо да продължи да предвижда мерки в посока подобряване и разнообразие на туристическото предлагане</a:t>
            </a:r>
            <a:r>
              <a:rPr lang="ru-RU" dirty="0" smtClean="0">
                <a:solidFill>
                  <a:schemeClr val="tx1"/>
                </a:solidFill>
                <a:latin typeface="Times New Roman" panose="02020603050405020304" pitchFamily="18" charset="0"/>
                <a:cs typeface="Times New Roman" panose="02020603050405020304" pitchFamily="18" charset="0"/>
              </a:rPr>
              <a:t>.</a:t>
            </a:r>
          </a:p>
          <a:p>
            <a:pPr algn="just"/>
            <a:r>
              <a:rPr lang="ru-RU" dirty="0" smtClean="0">
                <a:solidFill>
                  <a:schemeClr val="tx1"/>
                </a:solidFill>
                <a:latin typeface="Times New Roman" panose="02020603050405020304" pitchFamily="18" charset="0"/>
                <a:cs typeface="Times New Roman" panose="02020603050405020304" pitchFamily="18" charset="0"/>
              </a:rPr>
              <a:t>Запазване </a:t>
            </a:r>
            <a:r>
              <a:rPr lang="ru-RU" dirty="0">
                <a:solidFill>
                  <a:schemeClr val="tx1"/>
                </a:solidFill>
                <a:latin typeface="Times New Roman" panose="02020603050405020304" pitchFamily="18" charset="0"/>
                <a:cs typeface="Times New Roman" panose="02020603050405020304" pitchFamily="18" charset="0"/>
              </a:rPr>
              <a:t>и развиване на трансграничните, транснационалните и междурегионалните контакти за развитие на съвместни инициативи и проекти</a:t>
            </a:r>
          </a:p>
          <a:p>
            <a:pPr algn="just"/>
            <a:r>
              <a:rPr lang="ru-RU" dirty="0" smtClean="0">
                <a:solidFill>
                  <a:schemeClr val="tx1"/>
                </a:solidFill>
                <a:latin typeface="Times New Roman" panose="02020603050405020304" pitchFamily="18" charset="0"/>
                <a:cs typeface="Times New Roman" panose="02020603050405020304" pitchFamily="18" charset="0"/>
              </a:rPr>
              <a:t>Подобряване </a:t>
            </a:r>
            <a:r>
              <a:rPr lang="ru-RU" dirty="0">
                <a:solidFill>
                  <a:schemeClr val="tx1"/>
                </a:solidFill>
                <a:latin typeface="Times New Roman" panose="02020603050405020304" pitchFamily="18" charset="0"/>
                <a:cs typeface="Times New Roman" panose="02020603050405020304" pitchFamily="18" charset="0"/>
              </a:rPr>
              <a:t>на съгласуваността/координацията между всички органи на управление на регионалното развитие, което да гарантира ефективност и ефикасност, както при изготвяне, приемане и актуализиране на стратегическите планови документи за региона, така и при наблюдението и оценката на тяхното изпълнение;</a:t>
            </a:r>
          </a:p>
          <a:p>
            <a:endParaRPr lang="bg-BG" dirty="0"/>
          </a:p>
        </p:txBody>
      </p:sp>
    </p:spTree>
    <p:extLst>
      <p:ext uri="{BB962C8B-B14F-4D97-AF65-F5344CB8AC3E}">
        <p14:creationId xmlns:p14="http://schemas.microsoft.com/office/powerpoint/2010/main" val="20645401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3791" y="479685"/>
            <a:ext cx="9878518" cy="5921115"/>
          </a:xfrm>
        </p:spPr>
        <p:txBody>
          <a:bodyPr>
            <a:normAutofit lnSpcReduction="10000"/>
          </a:bodyPr>
          <a:lstStyle/>
          <a:p>
            <a:pPr algn="just"/>
            <a:r>
              <a:rPr lang="ru-RU" dirty="0" smtClean="0">
                <a:solidFill>
                  <a:schemeClr val="tx1"/>
                </a:solidFill>
                <a:latin typeface="Times New Roman" panose="02020603050405020304" pitchFamily="18" charset="0"/>
                <a:cs typeface="Times New Roman" panose="02020603050405020304" pitchFamily="18" charset="0"/>
              </a:rPr>
              <a:t>За </a:t>
            </a:r>
            <a:r>
              <a:rPr lang="ru-RU" dirty="0">
                <a:solidFill>
                  <a:schemeClr val="tx1"/>
                </a:solidFill>
                <a:latin typeface="Times New Roman" panose="02020603050405020304" pitchFamily="18" charset="0"/>
                <a:cs typeface="Times New Roman" panose="02020603050405020304" pitchFamily="18" charset="0"/>
              </a:rPr>
              <a:t>преодоляване на проблемите с информационното осигуряване е подходящо да се разработи междуведомствен механизъм за събиране на информация, необходима за наблюдението и оценката на стратегическите документи – необходими данни, периодичност на събиране на данните, източници на информация и канали за осигуряване, който да бъде съвместно разработен със заинтересованите страни и с включени съответни ангажименти.   </a:t>
            </a:r>
          </a:p>
          <a:p>
            <a:pPr algn="just"/>
            <a:r>
              <a:rPr lang="ru-RU" dirty="0" smtClean="0">
                <a:solidFill>
                  <a:schemeClr val="tx1"/>
                </a:solidFill>
                <a:latin typeface="Times New Roman" panose="02020603050405020304" pitchFamily="18" charset="0"/>
                <a:cs typeface="Times New Roman" panose="02020603050405020304" pitchFamily="18" charset="0"/>
              </a:rPr>
              <a:t>Подходящо </a:t>
            </a:r>
            <a:r>
              <a:rPr lang="ru-RU" dirty="0">
                <a:solidFill>
                  <a:schemeClr val="tx1"/>
                </a:solidFill>
                <a:latin typeface="Times New Roman" panose="02020603050405020304" pitchFamily="18" charset="0"/>
                <a:cs typeface="Times New Roman" panose="02020603050405020304" pitchFamily="18" charset="0"/>
              </a:rPr>
              <a:t>е да бъдат предварително определени данните, които НСИ да събира и обработва за наблюдението на политиката за регионално развитие, включително на съответните териториални нива, както и периодичността за предоставяне на данните.</a:t>
            </a:r>
          </a:p>
          <a:p>
            <a:pPr algn="just"/>
            <a:r>
              <a:rPr lang="ru-RU" dirty="0" smtClean="0">
                <a:solidFill>
                  <a:schemeClr val="tx1"/>
                </a:solidFill>
                <a:latin typeface="Times New Roman" panose="02020603050405020304" pitchFamily="18" charset="0"/>
                <a:cs typeface="Times New Roman" panose="02020603050405020304" pitchFamily="18" charset="0"/>
              </a:rPr>
              <a:t>Ефективността </a:t>
            </a:r>
            <a:r>
              <a:rPr lang="ru-RU" dirty="0">
                <a:solidFill>
                  <a:schemeClr val="tx1"/>
                </a:solidFill>
                <a:latin typeface="Times New Roman" panose="02020603050405020304" pitchFamily="18" charset="0"/>
                <a:cs typeface="Times New Roman" panose="02020603050405020304" pitchFamily="18" charset="0"/>
              </a:rPr>
              <a:t>на системата за наблюдение на изпълнението на НСРР и РПР ще бъде осигурена като се интегрират процесите по наблюдение и оценка с тези, определени за оперативните програми, съфинансирани от ЕС</a:t>
            </a:r>
            <a:r>
              <a:rPr lang="ru-RU" dirty="0" smtClean="0">
                <a:solidFill>
                  <a:schemeClr val="tx1"/>
                </a:solidFill>
                <a:latin typeface="Times New Roman" panose="02020603050405020304" pitchFamily="18" charset="0"/>
                <a:cs typeface="Times New Roman" panose="02020603050405020304" pitchFamily="18" charset="0"/>
              </a:rPr>
              <a:t>.</a:t>
            </a:r>
          </a:p>
          <a:p>
            <a:pPr algn="just"/>
            <a:r>
              <a:rPr lang="ru-RU" dirty="0" smtClean="0">
                <a:solidFill>
                  <a:schemeClr val="tx1"/>
                </a:solidFill>
                <a:latin typeface="Times New Roman" panose="02020603050405020304" pitchFamily="18" charset="0"/>
                <a:cs typeface="Times New Roman" panose="02020603050405020304" pitchFamily="18" charset="0"/>
              </a:rPr>
              <a:t>По </a:t>
            </a:r>
            <a:r>
              <a:rPr lang="ru-RU" dirty="0">
                <a:solidFill>
                  <a:schemeClr val="tx1"/>
                </a:solidFill>
                <a:latin typeface="Times New Roman" panose="02020603050405020304" pitchFamily="18" charset="0"/>
                <a:cs typeface="Times New Roman" panose="02020603050405020304" pitchFamily="18" charset="0"/>
              </a:rPr>
              <a:t>отношение програмите за ТГС е препоръчително е да се прави общ мониторинг на всички програми и данните за тяхното изпълнение да се събират на едно място в една платформа/база данни, което ще подобри наблюдението и оценката в бъдеще</a:t>
            </a:r>
            <a:r>
              <a:rPr lang="ru-RU" dirty="0" smtClean="0">
                <a:solidFill>
                  <a:schemeClr val="tx1"/>
                </a:solidFill>
                <a:latin typeface="Times New Roman" panose="02020603050405020304" pitchFamily="18" charset="0"/>
                <a:cs typeface="Times New Roman" panose="02020603050405020304" pitchFamily="18" charset="0"/>
              </a:rPr>
              <a:t>.</a:t>
            </a:r>
          </a:p>
          <a:p>
            <a:pPr algn="just"/>
            <a:r>
              <a:rPr lang="ru-RU" dirty="0">
                <a:solidFill>
                  <a:schemeClr val="tx1"/>
                </a:solidFill>
                <a:latin typeface="Times New Roman" panose="02020603050405020304" pitchFamily="18" charset="0"/>
                <a:cs typeface="Times New Roman" panose="02020603050405020304" pitchFamily="18" charset="0"/>
              </a:rPr>
              <a:t>	Привличане на представители на научните среди и на социално-икономически партньори в заседанията на РСР и тяхното активно участие с конкретни мнения и предложения по разискваните теми. </a:t>
            </a:r>
          </a:p>
          <a:p>
            <a:pPr algn="just"/>
            <a:r>
              <a:rPr lang="ru-RU" dirty="0" smtClean="0">
                <a:solidFill>
                  <a:schemeClr val="tx1"/>
                </a:solidFill>
                <a:latin typeface="Times New Roman" panose="02020603050405020304" pitchFamily="18" charset="0"/>
                <a:cs typeface="Times New Roman" panose="02020603050405020304" pitchFamily="18" charset="0"/>
              </a:rPr>
              <a:t>Укрепване </a:t>
            </a:r>
            <a:r>
              <a:rPr lang="ru-RU" dirty="0">
                <a:solidFill>
                  <a:schemeClr val="tx1"/>
                </a:solidFill>
                <a:latin typeface="Times New Roman" panose="02020603050405020304" pitchFamily="18" charset="0"/>
                <a:cs typeface="Times New Roman" panose="02020603050405020304" pitchFamily="18" charset="0"/>
              </a:rPr>
              <a:t>на аналитичния капацитет в областните и общински администрации и на регионалните структури на централната администрация в районите от ниво 2, за идентифициране на проблемите на района, относно развитието му и тяхното адресиране чрез съответните финансови инструменти.</a:t>
            </a:r>
          </a:p>
          <a:p>
            <a:pPr algn="just"/>
            <a:endParaRPr lang="ru-RU" dirty="0">
              <a:solidFill>
                <a:schemeClr val="tx1"/>
              </a:solidFill>
              <a:latin typeface="Times New Roman" panose="02020603050405020304" pitchFamily="18" charset="0"/>
              <a:cs typeface="Times New Roman" panose="02020603050405020304" pitchFamily="18" charset="0"/>
            </a:endParaRPr>
          </a:p>
          <a:p>
            <a:endParaRPr lang="bg-BG" dirty="0"/>
          </a:p>
        </p:txBody>
      </p:sp>
    </p:spTree>
    <p:extLst>
      <p:ext uri="{BB962C8B-B14F-4D97-AF65-F5344CB8AC3E}">
        <p14:creationId xmlns:p14="http://schemas.microsoft.com/office/powerpoint/2010/main" val="5822737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7088" y="837127"/>
            <a:ext cx="8915400" cy="5009701"/>
          </a:xfrm>
        </p:spPr>
        <p:txBody>
          <a:bodyPr>
            <a:normAutofit/>
          </a:bodyPr>
          <a:lstStyle/>
          <a:p>
            <a:pPr marL="0" indent="0">
              <a:buNone/>
            </a:pPr>
            <a:endParaRPr lang="bg-BG" sz="4000" b="1" dirty="0" smtClean="0">
              <a:solidFill>
                <a:schemeClr val="tx2">
                  <a:lumMod val="75000"/>
                </a:schemeClr>
              </a:solidFill>
              <a:latin typeface="Times New Roman" panose="02020603050405020304" pitchFamily="18" charset="0"/>
              <a:cs typeface="Times New Roman" panose="02020603050405020304" pitchFamily="18" charset="0"/>
            </a:endParaRPr>
          </a:p>
          <a:p>
            <a:pPr marL="0" indent="0">
              <a:buNone/>
            </a:pPr>
            <a:r>
              <a:rPr lang="bg-BG" sz="4000" b="1" dirty="0" smtClean="0">
                <a:solidFill>
                  <a:schemeClr val="tx2">
                    <a:lumMod val="75000"/>
                  </a:schemeClr>
                </a:solidFill>
                <a:latin typeface="Times New Roman" panose="02020603050405020304" pitchFamily="18" charset="0"/>
                <a:cs typeface="Times New Roman" panose="02020603050405020304" pitchFamily="18" charset="0"/>
              </a:rPr>
              <a:t>БЛАГОДАРЯ ЗА ВНИМАНИЕТО!</a:t>
            </a:r>
          </a:p>
          <a:p>
            <a:pPr marL="0" indent="0" algn="ctr">
              <a:buNone/>
            </a:pPr>
            <a:endParaRPr lang="bg-BG" sz="2000" b="1" dirty="0" smtClean="0">
              <a:solidFill>
                <a:schemeClr val="tx2">
                  <a:lumMod val="75000"/>
                </a:schemeClr>
              </a:solidFill>
              <a:latin typeface="Times New Roman" panose="02020603050405020304" pitchFamily="18" charset="0"/>
              <a:cs typeface="Times New Roman" panose="02020603050405020304" pitchFamily="18" charset="0"/>
            </a:endParaRPr>
          </a:p>
          <a:p>
            <a:pPr marL="0" indent="0" algn="ctr">
              <a:buNone/>
            </a:pPr>
            <a:endParaRPr lang="bg-BG" sz="2000" b="1" dirty="0" smtClean="0">
              <a:solidFill>
                <a:schemeClr val="tx2">
                  <a:lumMod val="75000"/>
                </a:schemeClr>
              </a:solidFill>
              <a:latin typeface="Times New Roman" panose="02020603050405020304" pitchFamily="18" charset="0"/>
              <a:cs typeface="Times New Roman" panose="02020603050405020304" pitchFamily="18" charset="0"/>
            </a:endParaRPr>
          </a:p>
          <a:p>
            <a:pPr marL="0" indent="0" algn="ctr">
              <a:buNone/>
            </a:pPr>
            <a:r>
              <a:rPr lang="bg-BG" sz="2000" b="1" dirty="0" smtClean="0">
                <a:solidFill>
                  <a:schemeClr val="tx2">
                    <a:lumMod val="75000"/>
                  </a:schemeClr>
                </a:solidFill>
                <a:latin typeface="Times New Roman" panose="02020603050405020304" pitchFamily="18" charset="0"/>
                <a:cs typeface="Times New Roman" panose="02020603050405020304" pitchFamily="18" charset="0"/>
              </a:rPr>
              <a:t>Маргарита Атанасова</a:t>
            </a:r>
          </a:p>
          <a:p>
            <a:pPr marL="0" indent="0" algn="ctr">
              <a:buNone/>
            </a:pPr>
            <a:r>
              <a:rPr lang="bg-BG" sz="2000" b="1" dirty="0" smtClean="0">
                <a:solidFill>
                  <a:schemeClr val="tx2">
                    <a:lumMod val="75000"/>
                  </a:schemeClr>
                </a:solidFill>
                <a:latin typeface="Times New Roman" panose="02020603050405020304" pitchFamily="18" charset="0"/>
                <a:cs typeface="Times New Roman" panose="02020603050405020304" pitchFamily="18" charset="0"/>
              </a:rPr>
              <a:t>Ръководител проекти</a:t>
            </a:r>
          </a:p>
          <a:p>
            <a:pPr marL="0" indent="0" algn="ctr">
              <a:buNone/>
            </a:pPr>
            <a:r>
              <a:rPr lang="bg-BG" sz="2000" b="1" dirty="0" smtClean="0">
                <a:solidFill>
                  <a:schemeClr val="tx2">
                    <a:lumMod val="75000"/>
                  </a:schemeClr>
                </a:solidFill>
                <a:latin typeface="Times New Roman" panose="02020603050405020304" pitchFamily="18" charset="0"/>
                <a:cs typeface="Times New Roman" panose="02020603050405020304" pitchFamily="18" charset="0"/>
              </a:rPr>
              <a:t>„ГЕОГРАФИКА“ ООД</a:t>
            </a:r>
          </a:p>
          <a:p>
            <a:pPr marL="0" indent="0">
              <a:buNone/>
            </a:pPr>
            <a:endParaRPr lang="bg-BG" sz="2000" b="1" dirty="0">
              <a:solidFill>
                <a:schemeClr val="tx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4656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8625" y="714262"/>
            <a:ext cx="9703108" cy="5287112"/>
          </a:xfrm>
        </p:spPr>
        <p:txBody>
          <a:bodyPr/>
          <a:lstStyle/>
          <a:p>
            <a:pPr algn="just"/>
            <a:r>
              <a:rPr lang="ru-RU" b="1" dirty="0" smtClean="0">
                <a:solidFill>
                  <a:schemeClr val="tx1"/>
                </a:solidFill>
                <a:latin typeface="Times New Roman" panose="02020603050405020304" pitchFamily="18" charset="0"/>
                <a:cs typeface="Times New Roman" panose="02020603050405020304" pitchFamily="18" charset="0"/>
              </a:rPr>
              <a:t>Брой </a:t>
            </a:r>
            <a:r>
              <a:rPr lang="ru-RU" b="1" dirty="0">
                <a:solidFill>
                  <a:schemeClr val="tx1"/>
                </a:solidFill>
                <a:latin typeface="Times New Roman" panose="02020603050405020304" pitchFamily="18" charset="0"/>
                <a:cs typeface="Times New Roman" panose="02020603050405020304" pitchFamily="18" charset="0"/>
              </a:rPr>
              <a:t>километри рехабилитирани и реконструирани пътища ІІ и ІІІ клас; </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По данни от АПИ относно рехабилитирани и реконструирани пътища ІІ и ІІІ клас пътища по ОП „Транспорт“ 2007-2015 са извършени редица проекти, като общите километри подобрена пътна инфраструктура е 882,044 км. Рехабилитираните и реконструираните пътища от II клас общо за страната възлизат на 306,002 км, а тези от III клас – 576,042 </a:t>
            </a:r>
            <a:r>
              <a:rPr lang="ru-RU" dirty="0" smtClean="0">
                <a:solidFill>
                  <a:schemeClr val="tx1"/>
                </a:solidFill>
                <a:latin typeface="Times New Roman" panose="02020603050405020304" pitchFamily="18" charset="0"/>
                <a:cs typeface="Times New Roman" panose="02020603050405020304" pitchFamily="18" charset="0"/>
              </a:rPr>
              <a:t>км</a:t>
            </a:r>
          </a:p>
          <a:p>
            <a:pPr marL="0" indent="0" algn="just">
              <a:buNone/>
            </a:pPr>
            <a:endParaRPr lang="ru-RU" dirty="0">
              <a:solidFill>
                <a:schemeClr val="tx1"/>
              </a:solidFill>
              <a:latin typeface="Times New Roman" panose="02020603050405020304" pitchFamily="18" charset="0"/>
              <a:cs typeface="Times New Roman" panose="02020603050405020304" pitchFamily="18" charset="0"/>
            </a:endParaRPr>
          </a:p>
          <a:p>
            <a:pPr algn="just"/>
            <a:r>
              <a:rPr lang="ru-RU" b="1" dirty="0" smtClean="0">
                <a:solidFill>
                  <a:schemeClr val="tx1"/>
                </a:solidFill>
                <a:latin typeface="Times New Roman" panose="02020603050405020304" pitchFamily="18" charset="0"/>
                <a:cs typeface="Times New Roman" panose="02020603050405020304" pitchFamily="18" charset="0"/>
              </a:rPr>
              <a:t>До </a:t>
            </a:r>
            <a:r>
              <a:rPr lang="ru-RU" b="1" dirty="0">
                <a:solidFill>
                  <a:schemeClr val="tx1"/>
                </a:solidFill>
                <a:latin typeface="Times New Roman" panose="02020603050405020304" pitchFamily="18" charset="0"/>
                <a:cs typeface="Times New Roman" panose="02020603050405020304" pitchFamily="18" charset="0"/>
              </a:rPr>
              <a:t>20% от населението с подобрено транспортно обслужване с достъп до изградени автомагистрали и пътища І клас</a:t>
            </a:r>
            <a:r>
              <a:rPr lang="ru-RU"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През периода 2005-2015 г. в сектор пътища най-голям напредък на територията на страната се наблюдава по отношение на изграждането на автомагистрали. Дължината на автомагистралите към 2015г. възлиза на 734 км, което е с повече от два пъти повече сравнено с 2005г. – 331км. По този начин се наблюдава 121% увеличение на дължините на наличните автомагистрали в страната. Най-голям напредък има в трите южни района от ниво 2, където бе напълно завършена магистрала „Тракия“, както и „Марица“ и „Люлин“, както и части от „Струма“. По този начин се постига по-добро обслужване на цялото население в тези райони, което съставлява 64,4% от населението на страната, поради постигането на добра интеграция между трите района и повишаване на мобилността на населението. </a:t>
            </a:r>
            <a:endParaRPr lang="bg-BG"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1642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5153" y="300252"/>
            <a:ext cx="9689460" cy="1132764"/>
          </a:xfrm>
        </p:spPr>
        <p:txBody>
          <a:bodyPr>
            <a:normAutofit fontScale="90000"/>
          </a:bodyPr>
          <a:lstStyle/>
          <a:p>
            <a:pPr algn="ctr"/>
            <a:r>
              <a:rPr lang="ru-RU" sz="2700" b="1" dirty="0">
                <a:latin typeface="Times New Roman" panose="02020603050405020304" pitchFamily="18" charset="0"/>
                <a:cs typeface="Times New Roman" panose="02020603050405020304" pitchFamily="18" charset="0"/>
              </a:rPr>
              <a:t>Приоритет 1: Повишаване на регионалната конкурентоспособност и интегрирано градско развитие </a:t>
            </a:r>
            <a:r>
              <a:rPr lang="ru-RU" b="1" dirty="0"/>
              <a:t/>
            </a:r>
            <a:br>
              <a:rPr lang="ru-RU" b="1" dirty="0"/>
            </a:br>
            <a:r>
              <a:rPr lang="ru-RU" dirty="0"/>
              <a:t/>
            </a:r>
            <a:br>
              <a:rPr lang="ru-RU" dirty="0"/>
            </a:br>
            <a:endParaRPr lang="bg-BG" dirty="0"/>
          </a:p>
        </p:txBody>
      </p:sp>
      <p:sp>
        <p:nvSpPr>
          <p:cNvPr id="3" name="Content Placeholder 2"/>
          <p:cNvSpPr>
            <a:spLocks noGrp="1"/>
          </p:cNvSpPr>
          <p:nvPr>
            <p:ph idx="1"/>
          </p:nvPr>
        </p:nvSpPr>
        <p:spPr>
          <a:xfrm>
            <a:off x="1815153" y="1433016"/>
            <a:ext cx="9689459" cy="4899545"/>
          </a:xfrm>
        </p:spPr>
        <p:txBody>
          <a:bodyPr/>
          <a:lstStyle/>
          <a:p>
            <a:pPr marL="0" indent="0" algn="ctr">
              <a:buNone/>
            </a:pPr>
            <a:r>
              <a:rPr lang="ru-RU" b="1" i="1" dirty="0">
                <a:solidFill>
                  <a:schemeClr val="tx1"/>
                </a:solidFill>
                <a:latin typeface="Times New Roman" panose="02020603050405020304" pitchFamily="18" charset="0"/>
                <a:cs typeface="Times New Roman" panose="02020603050405020304" pitchFamily="18" charset="0"/>
              </a:rPr>
              <a:t>Специфична цел 1: Развитие на изследователска дейност, технологично развитие и иновации в подкрепа на регионалните икономики</a:t>
            </a:r>
            <a:r>
              <a:rPr lang="ru-RU" b="1" dirty="0">
                <a:solidFill>
                  <a:schemeClr val="tx1"/>
                </a:solidFill>
                <a:latin typeface="Times New Roman" panose="02020603050405020304" pitchFamily="18" charset="0"/>
                <a:cs typeface="Times New Roman" panose="02020603050405020304" pitchFamily="18" charset="0"/>
              </a:rPr>
              <a:t>.</a:t>
            </a:r>
          </a:p>
          <a:p>
            <a:pPr marL="0" indent="0" algn="just">
              <a:buNone/>
            </a:pPr>
            <a:r>
              <a:rPr lang="ru-RU" dirty="0" smtClean="0">
                <a:solidFill>
                  <a:schemeClr val="tx1"/>
                </a:solidFill>
                <a:latin typeface="Times New Roman" panose="02020603050405020304" pitchFamily="18" charset="0"/>
                <a:cs typeface="Times New Roman" panose="02020603050405020304" pitchFamily="18" charset="0"/>
              </a:rPr>
              <a:t>Основен </a:t>
            </a:r>
            <a:r>
              <a:rPr lang="ru-RU" dirty="0">
                <a:solidFill>
                  <a:schemeClr val="tx1"/>
                </a:solidFill>
                <a:latin typeface="Times New Roman" panose="02020603050405020304" pitchFamily="18" charset="0"/>
                <a:cs typeface="Times New Roman" panose="02020603050405020304" pitchFamily="18" charset="0"/>
              </a:rPr>
              <a:t>принос за постигането на специфична цел 1 на Приоритет 1 има изпълнените на проекти и дейности, осъществени по ОП „Развитие на конкурентоспособността на българската икономика“ 2007-2013, приоритетна ос 1 – Развитие на икономика, базирана на знанието и иновационни дейности. По него са сключени 59 договора на обща стойност 131 146 292 лв., а реално изплатените средства са 110 092 385 лв.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ru-RU" dirty="0">
              <a:solidFill>
                <a:schemeClr val="tx1"/>
              </a:solidFill>
              <a:latin typeface="Times New Roman" panose="02020603050405020304" pitchFamily="18" charset="0"/>
              <a:cs typeface="Times New Roman" panose="02020603050405020304" pitchFamily="18" charset="0"/>
            </a:endParaRPr>
          </a:p>
          <a:p>
            <a:pPr marL="0" indent="0" algn="ctr">
              <a:buNone/>
            </a:pPr>
            <a:r>
              <a:rPr lang="ru-RU" b="1" i="1" dirty="0">
                <a:solidFill>
                  <a:schemeClr val="tx1"/>
                </a:solidFill>
                <a:latin typeface="Times New Roman" panose="02020603050405020304" pitchFamily="18" charset="0"/>
                <a:cs typeface="Times New Roman" panose="02020603050405020304" pitchFamily="18" charset="0"/>
              </a:rPr>
              <a:t>Специфична цел 2: Подобряване на достъпа и развитието на информационните и комуникационните технологии в областта на публичните услуги и услугите за </a:t>
            </a:r>
            <a:r>
              <a:rPr lang="ru-RU" b="1" i="1" dirty="0" smtClean="0">
                <a:solidFill>
                  <a:schemeClr val="tx1"/>
                </a:solidFill>
                <a:latin typeface="Times New Roman" panose="02020603050405020304" pitchFamily="18" charset="0"/>
                <a:cs typeface="Times New Roman" panose="02020603050405020304" pitchFamily="18" charset="0"/>
              </a:rPr>
              <a:t>МСП</a:t>
            </a:r>
          </a:p>
          <a:p>
            <a:pPr marL="0" indent="0" algn="just">
              <a:buNone/>
            </a:pPr>
            <a:r>
              <a:rPr lang="ru-RU" dirty="0" smtClean="0">
                <a:solidFill>
                  <a:schemeClr val="tx1"/>
                </a:solidFill>
                <a:latin typeface="Times New Roman" panose="02020603050405020304" pitchFamily="18" charset="0"/>
                <a:cs typeface="Times New Roman" panose="02020603050405020304" pitchFamily="18" charset="0"/>
              </a:rPr>
              <a:t>Има постоянната </a:t>
            </a:r>
            <a:r>
              <a:rPr lang="ru-RU" dirty="0">
                <a:solidFill>
                  <a:schemeClr val="tx1"/>
                </a:solidFill>
                <a:latin typeface="Times New Roman" panose="02020603050405020304" pitchFamily="18" charset="0"/>
                <a:cs typeface="Times New Roman" panose="02020603050405020304" pitchFamily="18" charset="0"/>
              </a:rPr>
              <a:t>тенденция за нарастване на достъпа до интернет от 2010 г до 2015 г., като през 2015 г. повече от половината домакинства в страната разполагат с такъв (58,8%).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Броят на подкрепените МСП, които въвеждат в употреба нови технологии/ продукти по ОП „Конкурентоспособност“ за изминалия програмен период  общо за страната е 662</a:t>
            </a:r>
            <a:r>
              <a:rPr lang="ru-RU"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bg-BG"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1337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600501"/>
            <a:ext cx="9648516" cy="5841241"/>
          </a:xfrm>
        </p:spPr>
        <p:txBody>
          <a:bodyPr>
            <a:normAutofit/>
          </a:bodyPr>
          <a:lstStyle/>
          <a:p>
            <a:pPr marL="0" indent="0" algn="ctr">
              <a:buNone/>
            </a:pPr>
            <a:r>
              <a:rPr lang="ru-RU" b="1" i="1" dirty="0">
                <a:solidFill>
                  <a:schemeClr val="tx1"/>
                </a:solidFill>
                <a:latin typeface="Times New Roman" panose="02020603050405020304" pitchFamily="18" charset="0"/>
                <a:cs typeface="Times New Roman" panose="02020603050405020304" pitchFamily="18" charset="0"/>
              </a:rPr>
              <a:t>Специфична цел 3: Интегрирано развитие на градовете и укрепване на взаимовръзката град-регион </a:t>
            </a:r>
            <a:endParaRPr lang="ru-RU" b="1" i="1"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По Приоритетна ос 1: „Устойчиво и интегрирано градско развитие“, Под-приоритет 1.4: „Подобряване на физическата среда и превенция на риска” е проведена процедура, конкретно насочена към </a:t>
            </a:r>
            <a:r>
              <a:rPr lang="ru-RU" dirty="0" smtClean="0">
                <a:solidFill>
                  <a:schemeClr val="tx1"/>
                </a:solidFill>
                <a:latin typeface="Times New Roman" panose="02020603050405020304" pitchFamily="18" charset="0"/>
                <a:cs typeface="Times New Roman" panose="02020603050405020304" pitchFamily="18" charset="0"/>
              </a:rPr>
              <a:t>„</a:t>
            </a:r>
            <a:r>
              <a:rPr lang="ru-RU" dirty="0">
                <a:solidFill>
                  <a:schemeClr val="tx1"/>
                </a:solidFill>
                <a:latin typeface="Times New Roman" panose="02020603050405020304" pitchFamily="18" charset="0"/>
                <a:cs typeface="Times New Roman" panose="02020603050405020304" pitchFamily="18" charset="0"/>
              </a:rPr>
              <a:t>Подкрепа за интегрирани планове за градско възстановяване и развитие“ (ИПГВР). По тази процедура са разработени специализирани стратегии/планове за интегрирано градско развитие на големи градски агломерации. Техният брой е 36 изготвени ИПГВР. </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В подкрепа на тази процедура на по-късен етап са разработени още 31 нови ИПГВР за останалите по-малки градове по Приоритетна  ос 5: „Техническа помощ</a:t>
            </a:r>
            <a:r>
              <a:rPr lang="ru-RU"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В подкрепа на процеса по укрепване на взаимовръзката град прилежащия му регион до 2015 г. бяха разработени и специализирани документи за пространствено развитие – концепции и схеми за пространствено </a:t>
            </a:r>
            <a:r>
              <a:rPr lang="ru-RU" dirty="0" smtClean="0">
                <a:solidFill>
                  <a:schemeClr val="tx1"/>
                </a:solidFill>
                <a:latin typeface="Times New Roman" panose="02020603050405020304" pitchFamily="18" charset="0"/>
                <a:cs typeface="Times New Roman" panose="02020603050405020304" pitchFamily="18" charset="0"/>
              </a:rPr>
              <a:t>развитие</a:t>
            </a:r>
          </a:p>
          <a:p>
            <a:pPr marL="0" indent="0" algn="ctr">
              <a:buNone/>
            </a:pPr>
            <a:r>
              <a:rPr lang="ru-RU" b="1" i="1" dirty="0" smtClean="0">
                <a:solidFill>
                  <a:schemeClr val="tx1"/>
                </a:solidFill>
                <a:latin typeface="Times New Roman" panose="02020603050405020304" pitchFamily="18" charset="0"/>
                <a:cs typeface="Times New Roman" panose="02020603050405020304" pitchFamily="18" charset="0"/>
              </a:rPr>
              <a:t>Специфична </a:t>
            </a:r>
            <a:r>
              <a:rPr lang="ru-RU" b="1" i="1" dirty="0">
                <a:solidFill>
                  <a:schemeClr val="tx1"/>
                </a:solidFill>
                <a:latin typeface="Times New Roman" panose="02020603050405020304" pitchFamily="18" charset="0"/>
                <a:cs typeface="Times New Roman" panose="02020603050405020304" pitchFamily="18" charset="0"/>
              </a:rPr>
              <a:t>цел 4: Изграждане на привлекателна градска среда, възстановяване и обновяване на градски райони, насърчаване на екологично чист градски обществен </a:t>
            </a:r>
            <a:r>
              <a:rPr lang="ru-RU" b="1" i="1" dirty="0" smtClean="0">
                <a:solidFill>
                  <a:schemeClr val="tx1"/>
                </a:solidFill>
                <a:latin typeface="Times New Roman" panose="02020603050405020304" pitchFamily="18" charset="0"/>
                <a:cs typeface="Times New Roman" panose="02020603050405020304" pitchFamily="18" charset="0"/>
              </a:rPr>
              <a:t>транспорт</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За обновяване на градовете по ОПРР 2007-2013 г. </a:t>
            </a:r>
            <a:r>
              <a:rPr lang="ru-RU" dirty="0" smtClean="0">
                <a:solidFill>
                  <a:schemeClr val="tx1"/>
                </a:solidFill>
                <a:latin typeface="Times New Roman" panose="02020603050405020304" pitchFamily="18" charset="0"/>
                <a:cs typeface="Times New Roman" panose="02020603050405020304" pitchFamily="18" charset="0"/>
              </a:rPr>
              <a:t>успешно са изпълнени 146 </a:t>
            </a:r>
            <a:r>
              <a:rPr lang="ru-RU" dirty="0">
                <a:solidFill>
                  <a:schemeClr val="tx1"/>
                </a:solidFill>
                <a:latin typeface="Times New Roman" panose="02020603050405020304" pitchFamily="18" charset="0"/>
                <a:cs typeface="Times New Roman" panose="02020603050405020304" pitchFamily="18" charset="0"/>
              </a:rPr>
              <a:t>проекта.</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В допълнение, по инициативата JESSICA по ОПРР 2007-2013 г. са се изпълнили проекти в 7-те най-големи града в страната.</a:t>
            </a:r>
          </a:p>
          <a:p>
            <a:pPr marL="0" indent="0" algn="just">
              <a:buNone/>
            </a:pPr>
            <a:endParaRPr lang="bg-BG"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55246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86377" y="515155"/>
            <a:ext cx="9418235" cy="5396067"/>
          </a:xfrm>
        </p:spPr>
        <p:txBody>
          <a:bodyPr>
            <a:normAutofit/>
          </a:bodyPr>
          <a:lstStyle/>
          <a:p>
            <a:pPr marL="0" indent="0" algn="ctr">
              <a:buNone/>
            </a:pPr>
            <a:r>
              <a:rPr lang="ru-RU" b="1" dirty="0">
                <a:solidFill>
                  <a:schemeClr val="tx1"/>
                </a:solidFill>
                <a:latin typeface="Times New Roman" panose="02020603050405020304" pitchFamily="18" charset="0"/>
                <a:cs typeface="Times New Roman" panose="02020603050405020304" pitchFamily="18" charset="0"/>
              </a:rPr>
              <a:t>Цялостната оценка за изпълнение на Приоритет 1 е средна степен на изпълнение, като се базира на оценките по отделните специфични цели – специфична цел 1 е със средна степен на изпълнение, специфична цел 2 – със средна степен на изпълнение, специфична цел 3 – с ниска степен, а специфична цел 4 – със средна. </a:t>
            </a:r>
          </a:p>
          <a:p>
            <a:pPr algn="just"/>
            <a:r>
              <a:rPr lang="ru-RU" dirty="0">
                <a:solidFill>
                  <a:schemeClr val="tx1"/>
                </a:solidFill>
                <a:latin typeface="Times New Roman" panose="02020603050405020304" pitchFamily="18" charset="0"/>
                <a:cs typeface="Times New Roman" panose="02020603050405020304" pitchFamily="18" charset="0"/>
              </a:rPr>
              <a:t>Въздействието от реализацията на специфичните цели на територията на района е в посока повишаване изследователската дейност, технологично развитие и иновации в подкрепа на регионалните икономики, подобряване на достъпа и развитието на информационните и комуникационни технологии в областта на публичните услуги и услугите за МСП, интегрираното развитие на градовете и укрепване на взаимовръзката град-регион и изграждане на привлекателна градска среда, възстановяване на градски райони, насърчаване на екологично чист обществен транспорт.</a:t>
            </a:r>
          </a:p>
          <a:p>
            <a:pPr algn="just"/>
            <a:r>
              <a:rPr lang="ru-RU" dirty="0">
                <a:solidFill>
                  <a:schemeClr val="tx1"/>
                </a:solidFill>
                <a:latin typeface="Times New Roman" panose="02020603050405020304" pitchFamily="18" charset="0"/>
                <a:cs typeface="Times New Roman" panose="02020603050405020304" pitchFamily="18" charset="0"/>
              </a:rPr>
              <a:t>Основните финансови ресурси за реализация на приоритета са от оперативни програми „Развитие на конкурентоспособността на българската икономика“ и „Регионално развитие“.</a:t>
            </a:r>
          </a:p>
          <a:p>
            <a:endParaRPr lang="bg-BG" dirty="0"/>
          </a:p>
        </p:txBody>
      </p:sp>
    </p:spTree>
    <p:extLst>
      <p:ext uri="{BB962C8B-B14F-4D97-AF65-F5344CB8AC3E}">
        <p14:creationId xmlns:p14="http://schemas.microsoft.com/office/powerpoint/2010/main" val="1431514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05" y="232012"/>
            <a:ext cx="9703108" cy="1064525"/>
          </a:xfrm>
        </p:spPr>
        <p:txBody>
          <a:bodyPr>
            <a:normAutofit fontScale="90000"/>
          </a:bodyPr>
          <a:lstStyle/>
          <a:p>
            <a:pPr algn="ctr"/>
            <a:r>
              <a:rPr lang="ru-RU" sz="2700" b="1" dirty="0" smtClean="0">
                <a:latin typeface="Times New Roman" panose="02020603050405020304" pitchFamily="18" charset="0"/>
                <a:cs typeface="Times New Roman" panose="02020603050405020304" pitchFamily="18" charset="0"/>
              </a:rPr>
              <a:t>Приоритет </a:t>
            </a:r>
            <a:r>
              <a:rPr lang="ru-RU" sz="2700" b="1" dirty="0">
                <a:latin typeface="Times New Roman" panose="02020603050405020304" pitchFamily="18" charset="0"/>
                <a:cs typeface="Times New Roman" panose="02020603050405020304" pitchFamily="18" charset="0"/>
              </a:rPr>
              <a:t>2: Развитие и модернизация на инфраструктурата, създаваща условия за растеж и заетост</a:t>
            </a:r>
            <a:r>
              <a:rPr lang="ru-RU" dirty="0"/>
              <a:t/>
            </a:r>
            <a:br>
              <a:rPr lang="ru-RU" dirty="0"/>
            </a:br>
            <a:endParaRPr lang="bg-BG" dirty="0"/>
          </a:p>
        </p:txBody>
      </p:sp>
      <p:sp>
        <p:nvSpPr>
          <p:cNvPr id="3" name="Content Placeholder 2"/>
          <p:cNvSpPr>
            <a:spLocks noGrp="1"/>
          </p:cNvSpPr>
          <p:nvPr>
            <p:ph idx="1"/>
          </p:nvPr>
        </p:nvSpPr>
        <p:spPr>
          <a:xfrm>
            <a:off x="1569493" y="1460311"/>
            <a:ext cx="9935119" cy="5008728"/>
          </a:xfrm>
        </p:spPr>
        <p:txBody>
          <a:bodyPr/>
          <a:lstStyle/>
          <a:p>
            <a:pPr marL="0" indent="0" algn="ctr">
              <a:buNone/>
            </a:pPr>
            <a:r>
              <a:rPr lang="ru-RU" b="1" i="1" dirty="0">
                <a:solidFill>
                  <a:schemeClr val="tx1"/>
                </a:solidFill>
                <a:latin typeface="Times New Roman" panose="02020603050405020304" pitchFamily="18" charset="0"/>
                <a:cs typeface="Times New Roman" panose="02020603050405020304" pitchFamily="18" charset="0"/>
              </a:rPr>
              <a:t>Специфична цел 1: Развитие и модернизация на елементите на регионалната и местната транспортна </a:t>
            </a:r>
            <a:r>
              <a:rPr lang="ru-RU" b="1" i="1" dirty="0" smtClean="0">
                <a:solidFill>
                  <a:schemeClr val="tx1"/>
                </a:solidFill>
                <a:latin typeface="Times New Roman" panose="02020603050405020304" pitchFamily="18" charset="0"/>
                <a:cs typeface="Times New Roman" panose="02020603050405020304" pitchFamily="18" charset="0"/>
              </a:rPr>
              <a:t>инфраструктура</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Общата дължина на пътищата II клас възлиза на 4025 км., а III клас – 12 140 км. към 2015 г. Това представлява нарастване съответно с 13 и 164 км. спрямо 2005 година. </a:t>
            </a:r>
            <a:r>
              <a:rPr lang="ru-RU" dirty="0" smtClean="0">
                <a:solidFill>
                  <a:schemeClr val="tx1"/>
                </a:solidFill>
                <a:latin typeface="Times New Roman" panose="02020603050405020304" pitchFamily="18" charset="0"/>
                <a:cs typeface="Times New Roman" panose="02020603050405020304" pitchFamily="18" charset="0"/>
              </a:rPr>
              <a:t>Данните </a:t>
            </a:r>
            <a:r>
              <a:rPr lang="ru-RU" dirty="0">
                <a:solidFill>
                  <a:schemeClr val="tx1"/>
                </a:solidFill>
                <a:latin typeface="Times New Roman" panose="02020603050405020304" pitchFamily="18" charset="0"/>
                <a:cs typeface="Times New Roman" panose="02020603050405020304" pitchFamily="18" charset="0"/>
              </a:rPr>
              <a:t>показват, че сумарно изградени или подобрени пътища  IІ клас на територията на страна възлизат на 319 км, а </a:t>
            </a:r>
            <a:r>
              <a:rPr lang="ru-RU" dirty="0" smtClean="0">
                <a:solidFill>
                  <a:schemeClr val="tx1"/>
                </a:solidFill>
                <a:latin typeface="Times New Roman" panose="02020603050405020304" pitchFamily="18" charset="0"/>
                <a:cs typeface="Times New Roman" panose="02020603050405020304" pitchFamily="18" charset="0"/>
              </a:rPr>
              <a:t>тези </a:t>
            </a:r>
            <a:r>
              <a:rPr lang="ru-RU" dirty="0">
                <a:solidFill>
                  <a:schemeClr val="tx1"/>
                </a:solidFill>
                <a:latin typeface="Times New Roman" panose="02020603050405020304" pitchFamily="18" charset="0"/>
                <a:cs typeface="Times New Roman" panose="02020603050405020304" pitchFamily="18" charset="0"/>
              </a:rPr>
              <a:t>от III клас – 740 км</a:t>
            </a:r>
            <a:r>
              <a:rPr lang="ru-RU"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Общата дължина на пътищата от РПМ възлиза на 19 853 км. Най-голям напредък за периода 2005-2015 г. се наблюдава по отношение на изграждането на автомагистрали</a:t>
            </a:r>
            <a:r>
              <a:rPr lang="ru-RU"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ru-RU" dirty="0" smtClean="0">
                <a:solidFill>
                  <a:schemeClr val="tx1"/>
                </a:solidFill>
                <a:latin typeface="Times New Roman" panose="02020603050405020304" pitchFamily="18" charset="0"/>
                <a:cs typeface="Times New Roman" panose="02020603050405020304" pitchFamily="18" charset="0"/>
              </a:rPr>
              <a:t> </a:t>
            </a:r>
          </a:p>
          <a:p>
            <a:pPr marL="0" indent="0" algn="ctr">
              <a:buNone/>
            </a:pPr>
            <a:r>
              <a:rPr lang="ru-RU" b="1" i="1" dirty="0" smtClean="0">
                <a:solidFill>
                  <a:schemeClr val="tx1"/>
                </a:solidFill>
                <a:latin typeface="Times New Roman" panose="02020603050405020304" pitchFamily="18" charset="0"/>
                <a:cs typeface="Times New Roman" panose="02020603050405020304" pitchFamily="18" charset="0"/>
              </a:rPr>
              <a:t>Специфична </a:t>
            </a:r>
            <a:r>
              <a:rPr lang="ru-RU" b="1" i="1" dirty="0">
                <a:solidFill>
                  <a:schemeClr val="tx1"/>
                </a:solidFill>
                <a:latin typeface="Times New Roman" panose="02020603050405020304" pitchFamily="18" charset="0"/>
                <a:cs typeface="Times New Roman" panose="02020603050405020304" pitchFamily="18" charset="0"/>
              </a:rPr>
              <a:t>цел 2: Изграждане и подобряване на екологичната инфраструктура </a:t>
            </a:r>
            <a:endParaRPr lang="ru-RU" b="1" i="1"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a:solidFill>
                  <a:schemeClr val="tx1"/>
                </a:solidFill>
                <a:latin typeface="Times New Roman" panose="02020603050405020304" pitchFamily="18" charset="0"/>
                <a:cs typeface="Times New Roman" panose="02020603050405020304" pitchFamily="18" charset="0"/>
              </a:rPr>
              <a:t>До края на 2015 г. са завършени 6 пречиствателни станции за отпадъчни води. Така броят на готовите ПСОВ е общо 50 от планираните 58 станции. В сектор "Води" са договорени 2.9 млрд. лв. и са изплатени с авансите 2.436 млрд. лв., като само за една година са изплатени повече от 1 млрд. лв. До момента са изградени и реконструирани 44 ПСОВ и са положени 2550 км водопровод и канализация на територията на повече от 80 населени места.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bg-BG"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8059864"/>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973</TotalTime>
  <Words>7740</Words>
  <Application>Microsoft Office PowerPoint</Application>
  <PresentationFormat>Custom</PresentationFormat>
  <Paragraphs>342</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Wisp</vt:lpstr>
      <vt:lpstr>Последваща оценка на Националната стратегия за регионално развитие 2005-2015 г.</vt:lpstr>
      <vt:lpstr>PowerPoint Presentation</vt:lpstr>
      <vt:lpstr>Оценка на степента на постигане на целите и приоритетите за регионално развитие пред периода 2005-2015 г. </vt:lpstr>
      <vt:lpstr>PowerPoint Presentation</vt:lpstr>
      <vt:lpstr>PowerPoint Presentation</vt:lpstr>
      <vt:lpstr>Приоритет 1: Повишаване на регионалната конкурентоспособност и интегрирано градско развитие   </vt:lpstr>
      <vt:lpstr>PowerPoint Presentation</vt:lpstr>
      <vt:lpstr>PowerPoint Presentation</vt:lpstr>
      <vt:lpstr>Приоритет 2: Развитие и модернизация на инфраструктурата, създаваща условия за растеж и заетост </vt:lpstr>
      <vt:lpstr>PowerPoint Presentation</vt:lpstr>
      <vt:lpstr>PowerPoint Presentation</vt:lpstr>
      <vt:lpstr>Приоритет 3: Подобряване на привлекателността и качеството на живот в регионите и развитие на устойчив туризъм</vt:lpstr>
      <vt:lpstr>PowerPoint Presentation</vt:lpstr>
      <vt:lpstr>PowerPoint Presentation</vt:lpstr>
      <vt:lpstr>Приоритет 4: Развитие на сътрудничеството за европейско териториално сближаване, задълбочаване на партньорството и добросъседството за постигане на развитие. </vt:lpstr>
      <vt:lpstr>PowerPoint Presentation</vt:lpstr>
      <vt:lpstr>Приоритет 5: Укрепване на капацитета на регионално и местно ниво за подобряване процеса на управление на регионалното развитие  </vt:lpstr>
      <vt:lpstr>PowerPoint Presentation</vt:lpstr>
      <vt:lpstr>PowerPoint Presentation</vt:lpstr>
      <vt:lpstr>PowerPoint Presentation</vt:lpstr>
      <vt:lpstr>ОЦЕНКА НА СТЕПЕНТА НА ПОСТИГАНЕ НА ГЛОБАЛНИТЕ ЕКОЛОГИЧНИ ЦЕЛИ И ПРОБЛЕМИТЕ, СВЪРЗАНИ С АДАПТИРАНЕТО НА РАЙОНИТЕ КЪМ ИЗМЕНЕНИЕТО НА КЛИМАТА В ПРОЦЕСА НА ИЗПЪЛНЕНИЕ НА НСРР 2005-2015 Г.</vt:lpstr>
      <vt:lpstr>PowerPoint Presentation</vt:lpstr>
      <vt:lpstr>PowerPoint Presentation</vt:lpstr>
      <vt:lpstr>PowerPoint Presentation</vt:lpstr>
      <vt:lpstr>PowerPoint Presentation</vt:lpstr>
      <vt:lpstr>ОЦЕНКА НА УСТОЙЧИВОСТТА НА ПОСТИГНАТИТЕ РЕЗУЛТАТИ </vt:lpstr>
      <vt:lpstr>PowerPoint Presentation</vt:lpstr>
      <vt:lpstr>ОЦЕНКА НА ОБЩОТО ВЪЗДЕЙСТВИЕ ОТ ИЗПЪЛНЕНИЕТО НА НСРР 2005-2015 Г.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Последваща оценка на Националната стратегия за регионално развитие 2005-2015 г.</dc:title>
  <dc:creator>Nikolov</dc:creator>
  <cp:lastModifiedBy>User</cp:lastModifiedBy>
  <cp:revision>50</cp:revision>
  <dcterms:created xsi:type="dcterms:W3CDTF">2016-11-09T11:53:55Z</dcterms:created>
  <dcterms:modified xsi:type="dcterms:W3CDTF">2016-11-17T13:30:18Z</dcterms:modified>
</cp:coreProperties>
</file>