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96" r:id="rId3"/>
  </p:sldMasterIdLst>
  <p:notesMasterIdLst>
    <p:notesMasterId r:id="rId18"/>
  </p:notesMasterIdLst>
  <p:sldIdLst>
    <p:sldId id="257" r:id="rId4"/>
    <p:sldId id="258" r:id="rId5"/>
    <p:sldId id="264" r:id="rId6"/>
    <p:sldId id="25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0" r:id="rId16"/>
    <p:sldId id="279" r:id="rId17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908" autoAdjust="0"/>
    <p:restoredTop sz="94660"/>
  </p:normalViewPr>
  <p:slideViewPr>
    <p:cSldViewPr>
      <p:cViewPr>
        <p:scale>
          <a:sx n="100" d="100"/>
          <a:sy n="100" d="100"/>
        </p:scale>
        <p:origin x="-209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45B2C-D47E-45C6-8FC2-EB3B49C63518}" type="datetimeFigureOut">
              <a:rPr lang="bg-BG" smtClean="0"/>
              <a:t>24.2.2015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51266-6B4D-429C-BB6E-81D246ADBA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109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51266-6B4D-429C-BB6E-81D246ADBA01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788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F11A9-0836-425A-94A5-C483289CFB0C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460209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E616A-DEA2-47C6-8A11-0DD69E78898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2650948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48355-40CA-42B1-BC1C-D18D7941457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942990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1484313"/>
            <a:ext cx="6769100" cy="2303462"/>
          </a:xfr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bg-BG" altLang="bg-BG" noProof="0" smtClean="0"/>
              <a:t>Участието в регионалната политика на ЕС – предизвикателства и възможности пред българските региони</a:t>
            </a:r>
            <a:endParaRPr lang="bg-BG" altLang="en-US" noProof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4221163"/>
            <a:ext cx="6551613" cy="12065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 b="1" i="1">
                <a:solidFill>
                  <a:srgbClr val="CC3300"/>
                </a:solidFill>
              </a:defRPr>
            </a:lvl1pPr>
          </a:lstStyle>
          <a:p>
            <a:pPr lvl="0"/>
            <a:r>
              <a:rPr lang="bg-BG" altLang="en-US" noProof="0" smtClean="0"/>
              <a:t>Проект </a:t>
            </a:r>
          </a:p>
          <a:p>
            <a:pPr lvl="0"/>
            <a:r>
              <a:rPr lang="bg-BG" altLang="en-US" noProof="0" smtClean="0"/>
              <a:t>на Закон за регионалното развитие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237288"/>
            <a:ext cx="2089150" cy="457200"/>
          </a:xfrm>
        </p:spPr>
        <p:txBody>
          <a:bodyPr/>
          <a:lstStyle>
            <a:lvl1pPr>
              <a:defRPr sz="1800" i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altLang="en-US"/>
              <a:t>25-26 февруари, 2008 г.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37288"/>
            <a:ext cx="5545137" cy="457200"/>
          </a:xfrm>
        </p:spPr>
        <p:txBody>
          <a:bodyPr/>
          <a:lstStyle>
            <a:lvl1pPr>
              <a:defRPr sz="1400" b="1" i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altLang="en-US"/>
              <a:t>Дирекция “Регионална политика и системи за управление”, МРРБ</a:t>
            </a:r>
          </a:p>
          <a:p>
            <a:pPr>
              <a:defRPr/>
            </a:pPr>
            <a:endParaRPr lang="bg-BG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165850"/>
            <a:ext cx="731837" cy="504825"/>
          </a:xfrm>
        </p:spPr>
        <p:txBody>
          <a:bodyPr/>
          <a:lstStyle>
            <a:lvl1pPr>
              <a:defRPr sz="1800" i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altLang="en-US"/>
              <a:t>1</a:t>
            </a:r>
          </a:p>
          <a:p>
            <a:pPr>
              <a:defRPr/>
            </a:pPr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437889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C1E07-6368-4760-ABD0-8154DC83004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940601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89361-D634-4FCA-879B-9065270074AF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99517890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8103D-A507-4575-A8A7-3976ACC8944F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1992872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D19DC-B096-4D9F-88B9-81A74C46A32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6628607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B2A5B-F035-4DD1-95CA-0ABD8D706A3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2392755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7F96-3934-4E7F-AB29-1832F0626D0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1897985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A9A28-5F83-4018-B987-A4B1675B72E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0921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3AEFA-33BE-44C1-B447-C8EB2019264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6792108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C53D-7657-49D7-9EAA-9C60D5A3531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8589691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512D-8C70-4ED3-B50C-FCF8E4D5760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0332748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AF0B0-1A1B-4D45-B743-0AC3AAB4791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0624984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bg-BG" altLang="en-US"/>
              <a:t>25-26 февруари, 2008 г.</a:t>
            </a:r>
            <a:endParaRPr lang="bg-BG" altLang="en-US" dirty="0"/>
          </a:p>
        </p:txBody>
      </p:sp>
      <p:sp>
        <p:nvSpPr>
          <p:cNvPr id="13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bg-BG" altLang="en-US"/>
              <a:t>Дирекция “Регионална политика и системи за управление”, МРРБ</a:t>
            </a:r>
          </a:p>
          <a:p>
            <a:pPr>
              <a:defRPr/>
            </a:pPr>
            <a:endParaRPr lang="bg-BG" altLang="en-US"/>
          </a:p>
        </p:txBody>
      </p:sp>
      <p:sp>
        <p:nvSpPr>
          <p:cNvPr id="1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bg-BG" altLang="en-US"/>
              <a:t>1</a:t>
            </a:r>
          </a:p>
          <a:p>
            <a:pPr>
              <a:defRPr/>
            </a:pPr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73481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480AE-B295-46B7-8DE5-37F686915E4C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97124818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67BAC7-B992-468D-8431-6B993171AEA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75946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BE1CE-95B2-4705-80C7-399B151090A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46266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4FECC8-4C40-4B64-8BD9-1FA943CC5F13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69676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FDE142-BA56-4B55-9F6C-5D536795B8EF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24822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3D347-038F-46DD-808D-AD16026BC99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1576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32B0-6797-4A5F-BDAD-701D4196C75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879519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0EE9A6-9567-4A27-99CC-092565AD8B8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5500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6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95C2CB-FC9C-4568-9F01-FDF2B3EDB95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98661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CE7B6-D3EB-4655-AA3D-A758BEC0187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96634833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004B-832B-466E-A599-4489982E16B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817874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38600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0EB4B-75A3-483A-8CB6-B57DA30AC9B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193034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44B6-343D-45B6-8A58-AB9023839C8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328696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9551F-FAB3-4805-9579-530FFF39482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4218733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21593-6F07-4CFD-9635-F6CE9979263F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511786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77172-9EBC-4B6D-8DAE-E66685E6469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648984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CAEF9-A45E-41C8-8683-51BFBCDC559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2940904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35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2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897E6C3-6B30-4CA2-9B3E-8E732EE1D0C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7813"/>
            <a:ext cx="69230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DBC30149-5CCF-41F0-AAB9-8C12AFE88EF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2057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075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 alt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EC011A-02CC-4B07-BDB1-57E029363C5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pic>
        <p:nvPicPr>
          <p:cNvPr id="3085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41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1" r:id="rId2"/>
    <p:sldLayoutId id="2147483828" r:id="rId3"/>
    <p:sldLayoutId id="2147483829" r:id="rId4"/>
    <p:sldLayoutId id="2147483830" r:id="rId5"/>
    <p:sldLayoutId id="2147483831" r:id="rId6"/>
    <p:sldLayoutId id="2147483822" r:id="rId7"/>
    <p:sldLayoutId id="2147483832" r:id="rId8"/>
    <p:sldLayoutId id="2147483833" r:id="rId9"/>
    <p:sldLayoutId id="2147483823" r:id="rId10"/>
    <p:sldLayoutId id="214748382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vnaidenov@mrrb.government.bg" TargetMode="Externa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196752"/>
            <a:ext cx="8568952" cy="194295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bg-BG" sz="3600" dirty="0">
                <a:solidFill>
                  <a:schemeClr val="accent1">
                    <a:lumMod val="50000"/>
                  </a:schemeClr>
                </a:solidFill>
                <a:effectLst/>
              </a:rPr>
              <a:t>Усъвършенстване и </a:t>
            </a:r>
            <a:r>
              <a:rPr lang="bg-BG" altLang="bg-BG" sz="3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ефективно прилагане на законодателството </a:t>
            </a:r>
            <a:r>
              <a:rPr lang="bg-BG" altLang="bg-BG" sz="3600" dirty="0">
                <a:solidFill>
                  <a:schemeClr val="accent1">
                    <a:lumMod val="50000"/>
                  </a:schemeClr>
                </a:solidFill>
                <a:effectLst/>
              </a:rPr>
              <a:t>в областта на регионалното развитие</a:t>
            </a:r>
            <a:endParaRPr lang="bg-BG" altLang="bg-BG" sz="360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2400" cy="1200150"/>
          </a:xfrm>
        </p:spPr>
        <p:txBody>
          <a:bodyPr/>
          <a:lstStyle/>
          <a:p>
            <a:pPr marR="0" eaLnBrk="1" hangingPunct="1"/>
            <a:r>
              <a:rPr lang="bg-BG" altLang="en-US" sz="2400" smtClean="0">
                <a:solidFill>
                  <a:srgbClr val="227A8F"/>
                </a:solidFill>
              </a:rPr>
              <a:t>Формулиране на предложения за промени в  Закона за регионалното развитие (ЗРР)</a:t>
            </a:r>
          </a:p>
          <a:p>
            <a:pPr marR="0" eaLnBrk="1" hangingPunct="1"/>
            <a:endParaRPr lang="bg-BG" altLang="bg-BG" sz="240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07950" y="5516563"/>
            <a:ext cx="2447925" cy="746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en-US" sz="1400" smtClean="0">
                <a:solidFill>
                  <a:srgbClr val="FFFFFF"/>
                </a:solidFill>
                <a:latin typeface="Arial" charset="0"/>
              </a:rPr>
              <a:t>Заседание на РСР в ЮЗР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en-US" sz="1400" smtClean="0">
                <a:solidFill>
                  <a:srgbClr val="FFFFFF"/>
                </a:solidFill>
                <a:latin typeface="Arial" charset="0"/>
              </a:rPr>
              <a:t>25-26 февруари, 2015 г.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5732463"/>
            <a:ext cx="5545137" cy="746125"/>
          </a:xfrm>
        </p:spPr>
        <p:txBody>
          <a:bodyPr/>
          <a:lstStyle/>
          <a:p>
            <a:pPr>
              <a:defRPr/>
            </a:pPr>
            <a:r>
              <a:rPr lang="bg-BG" altLang="en-US" sz="1400"/>
              <a:t>Главна дирекция “Стратегическо планиране на регионалното развитие и административно-териториално устройство”, МРРБ</a:t>
            </a:r>
          </a:p>
          <a:p>
            <a:pPr>
              <a:defRPr/>
            </a:pPr>
            <a:endParaRPr lang="bg-BG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sz="1800" dirty="0" smtClean="0"/>
              <a:t>Глава </a:t>
            </a:r>
            <a:r>
              <a:rPr lang="bg-BG" sz="1800" dirty="0"/>
              <a:t>пета.</a:t>
            </a:r>
          </a:p>
          <a:p>
            <a:pPr marL="109537" indent="0">
              <a:buNone/>
            </a:pPr>
            <a:r>
              <a:rPr lang="bg-BG" sz="1800" dirty="0"/>
              <a:t>РЕСУРСНО ОСИГУРЯВАНЕ НА РЕГИОНАЛНОТО РАЗВИТИЕ</a:t>
            </a:r>
          </a:p>
          <a:p>
            <a:pPr marL="109537" indent="0">
              <a:buNone/>
            </a:pPr>
            <a:endParaRPr lang="bg-BG" sz="1800" dirty="0"/>
          </a:p>
          <a:p>
            <a:pPr lvl="0"/>
            <a:r>
              <a:rPr lang="bg-BG" sz="1800" dirty="0"/>
              <a:t>Необходимо е по-подробно описание на начините и формите за финансиране на регионалното развитие, включително чрез инструментите на финансовия инженеринг, публично-частни партньорства и др.;</a:t>
            </a:r>
          </a:p>
          <a:p>
            <a:pPr lvl="0"/>
            <a:r>
              <a:rPr lang="bg-BG" sz="1800" dirty="0">
                <a:solidFill>
                  <a:schemeClr val="bg2">
                    <a:lumMod val="50000"/>
                  </a:schemeClr>
                </a:solidFill>
              </a:rPr>
              <a:t>Следва да се гарантира, че държавният бюджет ежегодно ще заделя средства за подпомагане на общините и регионите за развитие на техния капацитет за целенасочено използване на собствени и привлечени средства за интегрирано развитие;</a:t>
            </a:r>
          </a:p>
          <a:p>
            <a:pPr lvl="0"/>
            <a:r>
              <a:rPr lang="bg-BG" sz="1800" dirty="0"/>
              <a:t>Необходимо е да се осигури съответствие и взаимодействие между различните източници на финансиране, включително взаимодействие с фондове и банки като Фонд ФЛАГ, Българска банка за развитие, ПУДООС и др., които сега действат фрагментарно и до известна степен непрозрачно.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9039872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sz="2400" dirty="0"/>
              <a:t>Глава шеста.</a:t>
            </a:r>
            <a:br>
              <a:rPr lang="bg-BG" sz="2400" dirty="0"/>
            </a:br>
            <a:r>
              <a:rPr lang="bg-BG" sz="2400" dirty="0"/>
              <a:t>НАБЛЮДЕНИЕ И ОЦЕНКА НА РЕГИОНАЛНОТО РАЗВИТИЕ</a:t>
            </a:r>
          </a:p>
          <a:p>
            <a:pPr marL="109537" indent="0">
              <a:buNone/>
            </a:pPr>
            <a:endParaRPr lang="bg-BG" sz="2400" dirty="0"/>
          </a:p>
          <a:p>
            <a:pPr lvl="0"/>
            <a:r>
              <a:rPr lang="bg-BG" sz="2400" dirty="0"/>
              <a:t>Евентуални промени могат да бъдат свързани с частично включване на изискванията за оценка, наблюдение и контрол в областта на околната среда, климатичните промени и опазване на </a:t>
            </a:r>
            <a:r>
              <a:rPr lang="bg-BG" sz="2400" dirty="0" smtClean="0"/>
              <a:t>биологичното разнообразие, </a:t>
            </a:r>
            <a:r>
              <a:rPr lang="bg-BG" sz="2400" dirty="0"/>
              <a:t>както и по отношение на подобряване на стратегическия мониторинг и оценка чрез ефективна система от </a:t>
            </a:r>
            <a:r>
              <a:rPr lang="bg-BG" sz="2400" dirty="0" smtClean="0"/>
              <a:t>показатели.</a:t>
            </a:r>
            <a:endParaRPr lang="bg-BG" sz="2400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8822155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dirty="0"/>
              <a:t>Допълнителни разпоредби</a:t>
            </a:r>
          </a:p>
          <a:p>
            <a:pPr marL="109537" indent="0">
              <a:buNone/>
            </a:pPr>
            <a:endParaRPr lang="bg-BG" dirty="0"/>
          </a:p>
          <a:p>
            <a:pPr marL="109537" indent="0">
              <a:buNone/>
            </a:pPr>
            <a:endParaRPr lang="bg-BG" dirty="0"/>
          </a:p>
          <a:p>
            <a:pPr lvl="0"/>
            <a:r>
              <a:rPr lang="bg-BG" dirty="0"/>
              <a:t>Тук могат да се прегледат съществуващите и да се дадат нови или актуализирани дефиниции, в съответствие с промените в текста на </a:t>
            </a:r>
            <a:r>
              <a:rPr lang="bg-BG" dirty="0" smtClean="0"/>
              <a:t>ЗРР.</a:t>
            </a:r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1559960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29600" cy="449418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bg-BG" altLang="bg-BG" sz="2000" b="1" dirty="0" smtClean="0"/>
              <a:t>	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bg-BG" altLang="bg-BG" sz="2000" b="1" dirty="0"/>
              <a:t>	</a:t>
            </a:r>
            <a:r>
              <a:rPr lang="bg-BG" altLang="bg-BG" sz="2000" b="1" dirty="0" smtClean="0"/>
              <a:t>Предложените промени в законодателството за регионалното развитие (ЗРР+ППЗРР) ще се създадат условия за: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bg-BG" altLang="bg-BG" sz="2000" b="1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altLang="bg-BG" sz="2000" b="1" dirty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bg-BG" altLang="bg-BG" sz="2000" b="1" dirty="0" smtClean="0">
                <a:solidFill>
                  <a:schemeClr val="accent1">
                    <a:lumMod val="75000"/>
                  </a:schemeClr>
                </a:solidFill>
              </a:rPr>
              <a:t>асилване на интегрирания териториален подход на плановите и програмните документи за регионално и местно развитие и постигане на балансирано териториално въздействие на инвестициите в зависимост от специфичните предизвикателства и потенциал;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altLang="bg-BG" sz="2000" b="1" dirty="0" smtClean="0">
                <a:solidFill>
                  <a:schemeClr val="accent1">
                    <a:lumMod val="75000"/>
                  </a:schemeClr>
                </a:solidFill>
              </a:rPr>
              <a:t>ефективна регионална координация на финансовите инструменти и програмите, вкл., съфинансирани от фондовете на ЕС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altLang="bg-BG" sz="2000" b="1" dirty="0" smtClean="0">
                <a:solidFill>
                  <a:schemeClr val="accent1">
                    <a:lumMod val="75000"/>
                  </a:schemeClr>
                </a:solidFill>
              </a:rPr>
              <a:t>изграждане на капацитет за управление и стратегически партньорства за регионално и местно развитие на основата на регионалните и областните съвети за развитие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altLang="bg-BG" sz="2000" b="1" dirty="0" smtClean="0">
                <a:solidFill>
                  <a:schemeClr val="accent1">
                    <a:lumMod val="75000"/>
                  </a:schemeClr>
                </a:solidFill>
              </a:rPr>
              <a:t>Ориентация към постигане на резултати на базата на реалистични цели, индикатори за стратегическо наблюдение и оценка, ефективно управление на ресурсите и институционална координация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bg-BG" altLang="bg-BG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Подобряване процеса на прилагане на регионалната политика</a:t>
            </a:r>
            <a:b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altLang="bg-BG" sz="28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211960" y="3068960"/>
            <a:ext cx="4176464" cy="2297488"/>
          </a:xfrm>
          <a:solidFill>
            <a:schemeClr val="bg1">
              <a:lumMod val="65000"/>
              <a:lumOff val="35000"/>
            </a:schemeClr>
          </a:solidFill>
        </p:spPr>
        <p:txBody>
          <a:bodyPr/>
          <a:lstStyle/>
          <a:p>
            <a:r>
              <a:rPr lang="bg-BG" sz="1600" dirty="0" smtClean="0"/>
              <a:t>Валери Найденов</a:t>
            </a:r>
          </a:p>
          <a:p>
            <a:r>
              <a:rPr lang="bg-BG" sz="1600" dirty="0" smtClean="0"/>
              <a:t>ГД „Стратегическо планиране на регионалното развитие и административно-териториално устройство“, МРРБ</a:t>
            </a:r>
          </a:p>
          <a:p>
            <a:r>
              <a:rPr lang="en-US" sz="1600" dirty="0" smtClean="0"/>
              <a:t>E-mail: </a:t>
            </a:r>
            <a:r>
              <a:rPr lang="en-US" sz="1600" dirty="0" smtClean="0">
                <a:hlinkClick r:id="rId2"/>
              </a:rPr>
              <a:t>vnaidenov@mrrb.government.bg</a:t>
            </a:r>
            <a:endParaRPr lang="bg-BG" sz="1600" dirty="0" smtClean="0"/>
          </a:p>
          <a:p>
            <a:r>
              <a:rPr lang="bg-BG" sz="1600" dirty="0" smtClean="0"/>
              <a:t>тел.: 02/9405575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90017059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176713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Symbol" pitchFamily="18" charset="2"/>
              <a:buChar char=""/>
              <a:defRPr/>
            </a:pPr>
            <a:r>
              <a:rPr lang="bg-BG" altLang="bg-BG" sz="2000" b="1" dirty="0" smtClean="0"/>
              <a:t>В България е натрупан значителен опит в разработване и прилагане на законодателство за регионалното развитие, което съответства на целите и приоритетите на регионалната политика на ЕС (1999, 2004, 2008 г.)</a:t>
            </a:r>
            <a:r>
              <a:rPr lang="bg-BG" altLang="bg-BG" sz="2000" dirty="0" smtClean="0"/>
              <a:t> </a:t>
            </a:r>
          </a:p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endParaRPr lang="bg-BG" altLang="bg-BG" sz="2000" b="1" dirty="0" smtClean="0"/>
          </a:p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Symbol" pitchFamily="18" charset="2"/>
              <a:buChar char=""/>
              <a:defRPr/>
            </a:pPr>
            <a:r>
              <a:rPr lang="bg-BG" altLang="bg-BG" sz="2000" b="1" dirty="0" smtClean="0"/>
              <a:t>Необходимост от реформиране и адаптиране на законодателната рамка в съответствие със стратегическата ориентация на политиката за регионално развитие след 2014 г.</a:t>
            </a:r>
            <a:r>
              <a:rPr lang="en-US" altLang="bg-BG" sz="2000" b="1" dirty="0" smtClean="0"/>
              <a:t> – </a:t>
            </a:r>
            <a:r>
              <a:rPr lang="bg-BG" altLang="bg-BG" sz="2000" b="1" dirty="0" smtClean="0"/>
              <a:t>Стратегията „Европа 2020“</a:t>
            </a:r>
          </a:p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endParaRPr lang="bg-BG" altLang="bg-BG" sz="2000" b="1" dirty="0" smtClean="0"/>
          </a:p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Symbol" pitchFamily="18" charset="2"/>
              <a:buChar char=""/>
              <a:defRPr/>
            </a:pPr>
            <a:r>
              <a:rPr lang="bg-BG" altLang="bg-BG" sz="2000" b="1" dirty="0" smtClean="0"/>
              <a:t>Усъвършенстването и прилагането на работещо и ефективно законодателство за регионалното развитие ще създаде по-добри условия за интегрирането на българските региони в европейското пространство и усвояването на ресурсите за регионално развитие, включително от ЕС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bg-BG" altLang="bg-BG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548680"/>
            <a:ext cx="6994525" cy="13681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Предпоставки и необходимост от промени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353425" cy="4537075"/>
          </a:xfrm>
        </p:spPr>
        <p:txBody>
          <a:bodyPr>
            <a:noAutofit/>
          </a:bodyPr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bg-BG" sz="1400" dirty="0" smtClean="0">
                <a:solidFill>
                  <a:schemeClr val="accent1">
                    <a:lumMod val="75000"/>
                  </a:schemeClr>
                </a:solidFill>
              </a:rPr>
              <a:t>Цели:</a:t>
            </a:r>
          </a:p>
          <a:p>
            <a:pPr>
              <a:defRPr/>
            </a:pPr>
            <a:r>
              <a:rPr lang="bg-BG" sz="1400" dirty="0"/>
              <a:t>в</a:t>
            </a:r>
            <a:r>
              <a:rPr lang="bg-BG" sz="1400" dirty="0" smtClean="0"/>
              <a:t>ъзстановяване </a:t>
            </a:r>
            <a:r>
              <a:rPr lang="bg-BG" sz="1400" dirty="0"/>
              <a:t>на устойчивия ръст на </a:t>
            </a:r>
            <a:r>
              <a:rPr lang="bg-BG" sz="1400" dirty="0" smtClean="0"/>
              <a:t>икономиката на национално, регионално и местно ниво;</a:t>
            </a:r>
            <a:endParaRPr lang="bg-BG" sz="1400" dirty="0"/>
          </a:p>
          <a:p>
            <a:pPr>
              <a:defRPr/>
            </a:pPr>
            <a:r>
              <a:rPr lang="bg-BG" sz="1400" dirty="0"/>
              <a:t>п</a:t>
            </a:r>
            <a:r>
              <a:rPr lang="bg-BG" sz="1400" dirty="0" smtClean="0"/>
              <a:t>остигане </a:t>
            </a:r>
            <a:r>
              <a:rPr lang="bg-BG" sz="1400" dirty="0"/>
              <a:t>на бюджетна консолидация, структурни реформи и инвестиции, които да подпомогнат интелигентен, екологично устойчив и приобщаващ </a:t>
            </a:r>
            <a:r>
              <a:rPr lang="bg-BG" sz="1400" dirty="0" smtClean="0"/>
              <a:t>растеж в регионите и общините.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bg-BG" sz="1400" dirty="0" smtClean="0">
                <a:solidFill>
                  <a:schemeClr val="accent1">
                    <a:lumMod val="75000"/>
                  </a:schemeClr>
                </a:solidFill>
              </a:rPr>
              <a:t>Принципи:</a:t>
            </a:r>
          </a:p>
          <a:p>
            <a:pPr>
              <a:defRPr/>
            </a:pPr>
            <a:r>
              <a:rPr lang="bg-BG" sz="1400" dirty="0"/>
              <a:t>политическите ангажименти, поети </a:t>
            </a:r>
            <a:r>
              <a:rPr lang="bg-BG" sz="1400" dirty="0" smtClean="0"/>
              <a:t>в стратегическите документи, </a:t>
            </a:r>
            <a:r>
              <a:rPr lang="bg-BG" sz="1400" dirty="0"/>
              <a:t>трябва в по-голяма степен да се съгласуват с реалните </a:t>
            </a:r>
            <a:r>
              <a:rPr lang="bg-BG" sz="1400" dirty="0" smtClean="0"/>
              <a:t>инвестиции;</a:t>
            </a:r>
          </a:p>
          <a:p>
            <a:pPr>
              <a:defRPr/>
            </a:pPr>
            <a:r>
              <a:rPr lang="bg-BG" sz="1400" dirty="0" smtClean="0"/>
              <a:t>концентрация </a:t>
            </a:r>
            <a:r>
              <a:rPr lang="bg-BG" sz="1400" dirty="0"/>
              <a:t>на средства по </a:t>
            </a:r>
            <a:r>
              <a:rPr lang="bg-BG" sz="1400" dirty="0" smtClean="0"/>
              <a:t>целите и приоритетите </a:t>
            </a:r>
            <a:r>
              <a:rPr lang="bg-BG" sz="1400" dirty="0"/>
              <a:t>на </a:t>
            </a:r>
            <a:r>
              <a:rPr lang="bg-BG" sz="1400" dirty="0" smtClean="0"/>
              <a:t>стратегиите и плановете за регионално и местно развитие 2014-2020 г.;</a:t>
            </a:r>
            <a:endParaRPr lang="bg-BG" sz="1400" dirty="0"/>
          </a:p>
          <a:p>
            <a:pPr>
              <a:defRPr/>
            </a:pPr>
            <a:r>
              <a:rPr lang="bg-BG" sz="1400" dirty="0"/>
              <a:t>опростяване </a:t>
            </a:r>
            <a:r>
              <a:rPr lang="bg-BG" sz="1400" dirty="0" smtClean="0"/>
              <a:t>на правилата и по-съгласувана </a:t>
            </a:r>
            <a:r>
              <a:rPr lang="bg-BG" sz="1400" dirty="0"/>
              <a:t>уредба за планиране и </a:t>
            </a:r>
            <a:r>
              <a:rPr lang="bg-BG" sz="1400" dirty="0" smtClean="0"/>
              <a:t>изпълнение на програми и проекти;</a:t>
            </a:r>
            <a:endParaRPr lang="bg-BG" sz="1400" dirty="0"/>
          </a:p>
          <a:p>
            <a:pPr>
              <a:defRPr/>
            </a:pPr>
            <a:r>
              <a:rPr lang="bg-BG" sz="1400" dirty="0" smtClean="0"/>
              <a:t>насоченост </a:t>
            </a:r>
            <a:r>
              <a:rPr lang="bg-BG" sz="1400" dirty="0"/>
              <a:t>към </a:t>
            </a:r>
            <a:r>
              <a:rPr lang="bg-BG" sz="1400" dirty="0" smtClean="0"/>
              <a:t>постигане на резултати </a:t>
            </a:r>
            <a:r>
              <a:rPr lang="bg-BG" sz="1400" dirty="0"/>
              <a:t>чрез рамка от индикатори за изпълнение;</a:t>
            </a:r>
          </a:p>
          <a:p>
            <a:pPr>
              <a:defRPr/>
            </a:pPr>
            <a:r>
              <a:rPr lang="bg-BG" sz="1400" dirty="0"/>
              <a:t>хармонизиране на правилата за допустимост и разширяване на възможностите по отношение на разходите, така че да се намали административната тежест за бенефициентите и </a:t>
            </a:r>
            <a:r>
              <a:rPr lang="bg-BG" sz="1400" dirty="0" smtClean="0"/>
              <a:t>да се подобри управлението на програмите.</a:t>
            </a:r>
            <a:endParaRPr lang="bg-BG" sz="1400" dirty="0"/>
          </a:p>
          <a:p>
            <a:pPr>
              <a:defRPr/>
            </a:pPr>
            <a:endParaRPr lang="bg-BG" sz="1600" dirty="0"/>
          </a:p>
          <a:p>
            <a:pPr marL="109728" indent="0"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bg-BG" altLang="bg-BG" sz="16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548680"/>
            <a:ext cx="6851104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Ключови цели и принципи на промените в законодателството за регионалното развитие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320480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sz="2400" dirty="0"/>
              <a:t>о</a:t>
            </a:r>
            <a:r>
              <a:rPr lang="bg-BG" sz="2400" dirty="0" smtClean="0"/>
              <a:t>пределяне на интегрирани действия</a:t>
            </a:r>
            <a:r>
              <a:rPr lang="bg-BG" sz="2400" dirty="0"/>
              <a:t>, отговарящи на </a:t>
            </a:r>
            <a:r>
              <a:rPr lang="bg-BG" sz="2400" dirty="0" smtClean="0"/>
              <a:t>тематичните цели и инвестиционните приоритети за периода 2014-2020 г., </a:t>
            </a:r>
            <a:r>
              <a:rPr lang="bg-BG" sz="2400" dirty="0"/>
              <a:t>които </a:t>
            </a:r>
            <a:r>
              <a:rPr lang="bg-BG" sz="2400" dirty="0" smtClean="0"/>
              <a:t>ще окажат </a:t>
            </a:r>
            <a:r>
              <a:rPr lang="bg-BG" sz="2400" dirty="0"/>
              <a:t>най-голямо въздействие върху растежа, заетостта и устойчивостта </a:t>
            </a:r>
            <a:r>
              <a:rPr lang="bg-BG" sz="2400" dirty="0" smtClean="0"/>
              <a:t>в регионите и общините;</a:t>
            </a:r>
          </a:p>
          <a:p>
            <a:pPr lvl="0"/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а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нализ на процеса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на 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управление, съгласуваност и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координация 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на стратегиите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и програмите, 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вкл. съфинансирани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от фондовете по 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ОСР;</a:t>
            </a:r>
            <a:endParaRPr lang="bg-BG" sz="2400" dirty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рилагане на хоризонталните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принципи и цели на политиката за регионално развитие;</a:t>
            </a:r>
          </a:p>
          <a:p>
            <a:pPr lvl="0"/>
            <a:r>
              <a:rPr lang="bg-BG" sz="2400" dirty="0" smtClean="0"/>
              <a:t>преодоляване </a:t>
            </a:r>
            <a:r>
              <a:rPr lang="bg-BG" sz="2400" dirty="0"/>
              <a:t>на териториалните </a:t>
            </a:r>
            <a:r>
              <a:rPr lang="bg-BG" sz="2400" dirty="0" smtClean="0"/>
              <a:t>дисбаланси </a:t>
            </a:r>
            <a:r>
              <a:rPr lang="bg-BG" sz="2400" i="1" dirty="0" smtClean="0">
                <a:solidFill>
                  <a:schemeClr val="bg2">
                    <a:lumMod val="50000"/>
                  </a:schemeClr>
                </a:solidFill>
              </a:rPr>
              <a:t>(особено на субрегионално ниво)</a:t>
            </a:r>
            <a:r>
              <a:rPr lang="bg-BG" sz="2400" dirty="0" smtClean="0"/>
              <a:t> и предизвикателства </a:t>
            </a:r>
            <a:r>
              <a:rPr lang="bg-BG" sz="2400" dirty="0"/>
              <a:t>за </a:t>
            </a:r>
            <a:r>
              <a:rPr lang="bg-BG" sz="2400" dirty="0" smtClean="0"/>
              <a:t>постигане на интелигентен</a:t>
            </a:r>
            <a:r>
              <a:rPr lang="bg-BG" sz="2400" dirty="0"/>
              <a:t>, устойчив и приобщаващ растеж;</a:t>
            </a:r>
          </a:p>
          <a:p>
            <a:pPr lvl="0"/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и</a:t>
            </a:r>
            <a:r>
              <a:rPr lang="bg-BG" sz="2400" dirty="0" smtClean="0">
                <a:solidFill>
                  <a:schemeClr val="bg2">
                    <a:lumMod val="50000"/>
                  </a:schemeClr>
                </a:solidFill>
              </a:rPr>
              <a:t>зползване на трансграничното и транснационалното сътрудничество, вкл. </a:t>
            </a:r>
            <a:r>
              <a:rPr lang="bg-BG" sz="2400" dirty="0">
                <a:solidFill>
                  <a:schemeClr val="bg2">
                    <a:lumMod val="50000"/>
                  </a:schemeClr>
                </a:solidFill>
              </a:rPr>
              <a:t>на макрорегионално ниво – Дунавска стратегия на ЕС, Интегрирана морска политика на ЕС и др.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bg-BG" altLang="bg-BG" sz="26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476672"/>
            <a:ext cx="6851104" cy="1143000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Насоки за регламентиране на промените в законодателството за регионалното развитие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dirty="0" smtClean="0"/>
              <a:t>Глава</a:t>
            </a:r>
            <a:r>
              <a:rPr lang="ru-RU" dirty="0" smtClean="0"/>
              <a:t> </a:t>
            </a:r>
            <a:r>
              <a:rPr lang="bg-BG" dirty="0" smtClean="0"/>
              <a:t>първа</a:t>
            </a:r>
            <a:r>
              <a:rPr lang="ru-RU" dirty="0" smtClean="0"/>
              <a:t>.</a:t>
            </a:r>
            <a:endParaRPr lang="bg-BG" dirty="0"/>
          </a:p>
          <a:p>
            <a:pPr marL="109537" indent="0">
              <a:buNone/>
            </a:pPr>
            <a:r>
              <a:rPr lang="ru-RU" dirty="0"/>
              <a:t>ОБЩИ </a:t>
            </a:r>
            <a:r>
              <a:rPr lang="ru-RU" dirty="0" smtClean="0"/>
              <a:t>ПОЛОЖЕНИЯ</a:t>
            </a:r>
            <a:endParaRPr lang="bg-BG" dirty="0"/>
          </a:p>
          <a:p>
            <a:pPr lvl="0"/>
            <a:r>
              <a:rPr lang="bg-BG" dirty="0"/>
              <a:t>В</a:t>
            </a:r>
            <a:r>
              <a:rPr lang="bg-BG" dirty="0" smtClean="0"/>
              <a:t>ъзможни</a:t>
            </a:r>
            <a:r>
              <a:rPr lang="ru-RU" dirty="0" smtClean="0"/>
              <a:t> </a:t>
            </a:r>
            <a:r>
              <a:rPr lang="bg-BG" dirty="0" smtClean="0"/>
              <a:t>промени, свързани с по-ясно представяне</a:t>
            </a:r>
            <a:r>
              <a:rPr lang="ru-RU" dirty="0" smtClean="0"/>
              <a:t> на целите и </a:t>
            </a:r>
            <a:r>
              <a:rPr lang="bg-BG" dirty="0" smtClean="0"/>
              <a:t>принципите на политиката за регионално</a:t>
            </a:r>
            <a:r>
              <a:rPr lang="ru-RU" dirty="0" smtClean="0"/>
              <a:t> развитие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(в духа на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Стратегията “Европа 2020“)</a:t>
            </a:r>
            <a:r>
              <a:rPr lang="bg-BG" dirty="0" smtClean="0"/>
              <a:t> и необходимостта от установяване на рамка за пространствено планиране на територията на национално и регионално ниво.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(1)</a:t>
            </a:r>
            <a:endParaRPr lang="bg-BG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5230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sz="2000" dirty="0"/>
              <a:t>Глава втора.</a:t>
            </a:r>
          </a:p>
          <a:p>
            <a:pPr marL="109537" indent="0">
              <a:buNone/>
            </a:pPr>
            <a:r>
              <a:rPr lang="bg-BG" sz="2000" dirty="0"/>
              <a:t>ТЕРИТОРИАЛНА ОСНОВА НА РЕГИОНАЛНОТО </a:t>
            </a:r>
            <a:r>
              <a:rPr lang="bg-BG" sz="2000" dirty="0" smtClean="0"/>
              <a:t>РАЗВИТИЕ</a:t>
            </a:r>
          </a:p>
          <a:p>
            <a:pPr marL="109537" indent="0">
              <a:buNone/>
            </a:pPr>
            <a:endParaRPr lang="bg-BG" sz="2000" dirty="0"/>
          </a:p>
          <a:p>
            <a:pPr lvl="0"/>
            <a:r>
              <a:rPr lang="bg-BG" sz="2000" dirty="0" smtClean="0"/>
              <a:t>Не са необходими промени в териториалния обхват на районите от ниво 2 и 3 на този етап (съответствие с </a:t>
            </a:r>
            <a:r>
              <a:rPr lang="en-US" sz="2000" dirty="0" smtClean="0"/>
              <a:t>NUTS </a:t>
            </a:r>
            <a:r>
              <a:rPr lang="bg-BG" sz="2000" dirty="0" smtClean="0"/>
              <a:t>класификация и ЗАТУРБ); </a:t>
            </a:r>
          </a:p>
          <a:p>
            <a:pPr marL="109537" lvl="0" indent="0">
              <a:buNone/>
            </a:pPr>
            <a:endParaRPr lang="bg-BG" sz="2000" dirty="0" smtClean="0"/>
          </a:p>
          <a:p>
            <a:pPr lvl="0"/>
            <a:r>
              <a:rPr lang="bg-BG" sz="2000" dirty="0" smtClean="0"/>
              <a:t>Подходящо </a:t>
            </a:r>
            <a:r>
              <a:rPr lang="bg-BG" sz="2000" dirty="0"/>
              <a:t>е да се </a:t>
            </a:r>
            <a:r>
              <a:rPr lang="bg-BG" sz="2000" dirty="0" smtClean="0"/>
              <a:t>предефинира </a:t>
            </a:r>
            <a:r>
              <a:rPr lang="bg-BG" sz="2000" dirty="0"/>
              <a:t>наименованието и критериите за определяне на т. нар. „райони за целенасочена подкрепа”, като те се запазят на субрегионално ниво, но се даде нова стратегическа ориентация и смисъл на политиката към тях </a:t>
            </a:r>
            <a:r>
              <a:rPr lang="bg-BG" sz="2000" dirty="0" smtClean="0"/>
              <a:t>на </a:t>
            </a:r>
            <a:r>
              <a:rPr lang="bg-BG" sz="2000" dirty="0"/>
              <a:t>базата на „интегрирани стратегии за </a:t>
            </a:r>
            <a:r>
              <a:rPr lang="bg-BG" sz="2000" dirty="0" smtClean="0"/>
              <a:t>териториално </a:t>
            </a:r>
            <a:r>
              <a:rPr lang="bg-BG" sz="2000" dirty="0"/>
              <a:t>развитие”, </a:t>
            </a:r>
            <a:r>
              <a:rPr lang="bg-BG" sz="2000" dirty="0" smtClean="0"/>
              <a:t>финансирани </a:t>
            </a:r>
            <a:r>
              <a:rPr lang="bg-BG" sz="2000" dirty="0"/>
              <a:t>от различни източници </a:t>
            </a:r>
            <a:r>
              <a:rPr lang="ru-RU" sz="2000" dirty="0" smtClean="0"/>
              <a:t>(</a:t>
            </a:r>
            <a:r>
              <a:rPr lang="bg-BG" sz="2000" dirty="0" smtClean="0"/>
              <a:t>фондове</a:t>
            </a:r>
            <a:r>
              <a:rPr lang="ru-RU" sz="2000" dirty="0" smtClean="0"/>
              <a:t>)</a:t>
            </a:r>
            <a:r>
              <a:rPr lang="bg-BG" sz="2000" dirty="0"/>
              <a:t>.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ЗРР (2)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8368761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bg-BG" sz="2000" dirty="0"/>
              <a:t>Глава втора.</a:t>
            </a:r>
            <a:br>
              <a:rPr lang="bg-BG" sz="2000" dirty="0"/>
            </a:br>
            <a:r>
              <a:rPr lang="bg-BG" sz="2000" dirty="0"/>
              <a:t>"а" СТРАТЕГИЧЕСКО ПЛАНИРАНЕ НА ПРОСТРАНСТВЕНОТО РАЗВИТИЕ </a:t>
            </a:r>
            <a:r>
              <a:rPr lang="bg-BG" sz="2000" dirty="0" smtClean="0"/>
              <a:t>(нова, в сила от 26.11.2012 г.)</a:t>
            </a:r>
          </a:p>
          <a:p>
            <a:pPr marL="109537" indent="0">
              <a:buNone/>
            </a:pPr>
            <a:endParaRPr lang="bg-BG" sz="2000" b="1" dirty="0" smtClean="0"/>
          </a:p>
          <a:p>
            <a:r>
              <a:rPr lang="bg-BG" sz="2400" dirty="0" smtClean="0"/>
              <a:t>Необходимо е по-ясно дефиниране на рамката за пространствено планиране на територията на цялата страна и на отделните райони от ниво 2 и 3, като отпаднат концепциите за пространствено развитие на общините;</a:t>
            </a:r>
          </a:p>
          <a:p>
            <a:r>
              <a:rPr lang="bg-BG" sz="2400" dirty="0" smtClean="0"/>
              <a:t>Предвиждане на механизъм за информационно осигуряване и наблюдение на пространственото развитие.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9751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2"/>
          </a:xfrm>
        </p:spPr>
        <p:txBody>
          <a:bodyPr/>
          <a:lstStyle/>
          <a:p>
            <a:pPr marL="109537" indent="0">
              <a:buNone/>
            </a:pPr>
            <a:r>
              <a:rPr lang="bg-BG" sz="2000" dirty="0"/>
              <a:t>Глава трета.</a:t>
            </a:r>
          </a:p>
          <a:p>
            <a:pPr marL="109537" indent="0">
              <a:buNone/>
            </a:pPr>
            <a:r>
              <a:rPr lang="bg-BG" sz="2000" dirty="0"/>
              <a:t>СТРАТЕГИЧЕСКО ПЛАНИРАНЕ И ПРОГРАМИРАНЕ НА РЕГИОНАЛНОТО </a:t>
            </a:r>
            <a:r>
              <a:rPr lang="bg-BG" sz="2000" dirty="0" smtClean="0"/>
              <a:t>РАЗВИТИЕ</a:t>
            </a:r>
          </a:p>
          <a:p>
            <a:r>
              <a:rPr lang="bg-BG" sz="2000" dirty="0" smtClean="0"/>
              <a:t>Структурата и съдържанието на стратегиите и плановете за регионално и местно развитие – без промяна;</a:t>
            </a:r>
          </a:p>
          <a:p>
            <a:r>
              <a:rPr lang="bg-BG" sz="2000" dirty="0" smtClean="0"/>
              <a:t>Програмирането следва да обхване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sz="2000" dirty="0" smtClean="0"/>
              <a:t>всички програми със специфични географски или демографски характеристики (извън европейските)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sz="2000" dirty="0" smtClean="0"/>
              <a:t>изискване за отчитане на териториалното измерение в секторни програми;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sz="2000" dirty="0"/>
              <a:t>и</a:t>
            </a:r>
            <a:r>
              <a:rPr lang="bg-BG" sz="2000" dirty="0" smtClean="0"/>
              <a:t>нтегриран териториален подход и координация на регионално ниво между всички програми, вкл. съфинансирани от фондовете на ЕС.</a:t>
            </a:r>
            <a:endParaRPr lang="bg-BG" sz="2000" dirty="0"/>
          </a:p>
          <a:p>
            <a:pPr marL="109537" indent="0">
              <a:buNone/>
            </a:pPr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0764791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72198"/>
          </a:xfrm>
        </p:spPr>
        <p:txBody>
          <a:bodyPr/>
          <a:lstStyle/>
          <a:p>
            <a:pPr marL="109537" indent="0">
              <a:buNone/>
            </a:pPr>
            <a:r>
              <a:rPr lang="bg-BG" sz="2000" dirty="0"/>
              <a:t>Глава четвърта.</a:t>
            </a:r>
          </a:p>
          <a:p>
            <a:pPr marL="109537" indent="0">
              <a:buNone/>
            </a:pPr>
            <a:r>
              <a:rPr lang="bg-BG" sz="2000" dirty="0"/>
              <a:t>УПРАВЛЕНИЕ НА РЕГИОНАЛНОТО </a:t>
            </a:r>
            <a:r>
              <a:rPr lang="bg-BG" sz="2000" dirty="0" smtClean="0"/>
              <a:t>РАЗВИТИЕ</a:t>
            </a:r>
          </a:p>
          <a:p>
            <a:pPr lvl="0"/>
            <a:r>
              <a:rPr lang="bg-BG" sz="2000" dirty="0"/>
              <a:t>Ключови промени </a:t>
            </a:r>
            <a:r>
              <a:rPr lang="bg-BG" sz="2000" dirty="0" smtClean="0"/>
              <a:t>по </a:t>
            </a:r>
            <a:r>
              <a:rPr lang="bg-BG" sz="2000" dirty="0"/>
              <a:t>отношение на Регионалните съвети за развитие </a:t>
            </a:r>
            <a:r>
              <a:rPr lang="bg-BG" sz="2000" dirty="0" smtClean="0"/>
              <a:t>и </a:t>
            </a:r>
            <a:r>
              <a:rPr lang="bg-BG" sz="2000" dirty="0"/>
              <a:t>Областните съвети за </a:t>
            </a:r>
            <a:r>
              <a:rPr lang="bg-BG" sz="2000" dirty="0" smtClean="0"/>
              <a:t>развитие</a:t>
            </a:r>
            <a:r>
              <a:rPr lang="ru-RU" sz="2000" dirty="0" smtClean="0"/>
              <a:t>: </a:t>
            </a:r>
            <a:endParaRPr lang="bg-BG" sz="2000" dirty="0"/>
          </a:p>
          <a:p>
            <a:pPr lvl="0"/>
            <a:r>
              <a:rPr lang="bg-BG" sz="2000" dirty="0" smtClean="0"/>
              <a:t>гарантиране участието на РСР при вземането </a:t>
            </a:r>
            <a:r>
              <a:rPr lang="ru-RU" sz="2000" dirty="0" smtClean="0"/>
              <a:t>на </a:t>
            </a:r>
            <a:r>
              <a:rPr lang="ru-RU" sz="2000" dirty="0"/>
              <a:t>решения за инвестиции в </a:t>
            </a:r>
            <a:r>
              <a:rPr lang="bg-BG" sz="2000" dirty="0" smtClean="0"/>
              <a:t>проекти с регионално значение</a:t>
            </a:r>
            <a:r>
              <a:rPr lang="ru-RU" sz="2000" dirty="0" smtClean="0"/>
              <a:t>;</a:t>
            </a:r>
            <a:endParaRPr lang="bg-BG" sz="2000" dirty="0"/>
          </a:p>
          <a:p>
            <a:pPr lvl="0"/>
            <a:r>
              <a:rPr lang="bg-BG" sz="2000" dirty="0"/>
              <a:t>п</a:t>
            </a:r>
            <a:r>
              <a:rPr lang="bg-BG" sz="2000" dirty="0" smtClean="0"/>
              <a:t>одобряване взаимоотношенията на РСР с централните органи на изпълнителната власт, така че техните становища, предложения и решения да бъдат взимани под внимание;</a:t>
            </a:r>
          </a:p>
          <a:p>
            <a:pPr lvl="0"/>
            <a:r>
              <a:rPr lang="bg-BG" sz="2000" dirty="0" smtClean="0"/>
              <a:t>областните управители и областните съвети за развитие трябва да имат по-съществена роля за координация на секторните политики и програми, наблюдение и контрол на действията на областно и местно ниво за изпълнение на стратегиите, плановете и програмите за развитие</a:t>
            </a:r>
            <a:r>
              <a:rPr lang="ru-RU" sz="2000" dirty="0" smtClean="0"/>
              <a:t>.</a:t>
            </a:r>
            <a:endParaRPr lang="bg-BG" sz="2000" dirty="0"/>
          </a:p>
          <a:p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/>
          <a:lstStyle/>
          <a:p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Идентифициране на промени </a:t>
            </a:r>
            <a:b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глави на действащия ЗРР </a:t>
            </a:r>
            <a:r>
              <a:rPr lang="bg-BG" sz="2800" dirty="0" smtClean="0">
                <a:solidFill>
                  <a:srgbClr val="2DA2BF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90462461"/>
      </p:ext>
    </p:extLst>
  </p:cSld>
  <p:clrMapOvr>
    <a:masterClrMapping/>
  </p:clrMapOvr>
  <p:transition spd="med"/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RRB logo title">
  <a:themeElements>
    <a:clrScheme name="MRRB logo 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RRB logo tit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RRB logo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RB logo tit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RB logo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RB logo tit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RB logo tit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RB logo tit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RB logo tit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934</Words>
  <Application>Microsoft Office PowerPoint</Application>
  <PresentationFormat>On-screen Show (4:3)</PresentationFormat>
  <Paragraphs>88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MRRB logo title</vt:lpstr>
      <vt:lpstr>Edge</vt:lpstr>
      <vt:lpstr>Concourse</vt:lpstr>
      <vt:lpstr>Усъвършенстване и ефективно прилагане на законодателството в областта на регионалното развитие</vt:lpstr>
      <vt:lpstr>Предпоставки и необходимост от промени </vt:lpstr>
      <vt:lpstr>Ключови цели и принципи на промените в законодателството за регионалното развитие</vt:lpstr>
      <vt:lpstr>Насоки за регламентиране на промените в законодателството за регионалното развитие </vt:lpstr>
      <vt:lpstr>Идентифициране на промени  по глави на действащия ЗРР (1)</vt:lpstr>
      <vt:lpstr>Идентифициране на промени  по глави на действащия ЗРР (2)</vt:lpstr>
      <vt:lpstr>Идентифициране на промени  по глави на действащия ЗРР (3)</vt:lpstr>
      <vt:lpstr>Идентифициране на промени  по глави на действащия ЗРР (4)</vt:lpstr>
      <vt:lpstr>Идентифициране на промени  по глави на действащия ЗРР (5)</vt:lpstr>
      <vt:lpstr>Идентифициране на промени  по глави на действащия ЗРР (6)</vt:lpstr>
      <vt:lpstr>Идентифициране на промени  по глави на действащия ЗРР (7)</vt:lpstr>
      <vt:lpstr>Идентифициране на промени  по глави на действащия ЗРР (8)</vt:lpstr>
      <vt:lpstr> Подобряване процеса на прилагане на регионалната политика </vt:lpstr>
      <vt:lpstr>БЛАГОДАРЯ ЗА ВНИМАНИЕТО!</vt:lpstr>
    </vt:vector>
  </TitlesOfParts>
  <Company>MRRB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VN</dc:creator>
  <cp:lastModifiedBy>Valeri Naidenov</cp:lastModifiedBy>
  <cp:revision>83</cp:revision>
  <dcterms:created xsi:type="dcterms:W3CDTF">2008-01-28T10:57:43Z</dcterms:created>
  <dcterms:modified xsi:type="dcterms:W3CDTF">2015-02-24T14:04:14Z</dcterms:modified>
</cp:coreProperties>
</file>