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A80D-AA39-423B-B525-8C065E1D2E3F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943E-7B2C-42BF-B406-E8EF796565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267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/>
            <a:fld id="{687E381E-5DDD-46B4-9522-BE6C6F4E562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25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/>
            <a:fld id="{A82323D6-3302-4DDC-9BB9-BC8382EF863A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/>
            <a:fld id="{3473F1C4-A4B9-48B6-94D5-AF9FFEF4EB1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/>
            <a:fld id="{6CF3BB12-FCDC-418B-81E9-EAE80086EB8D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/>
            <a:fld id="{32E40F71-CEC8-4DA3-B51E-39BFE6B80FFD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defTabSz="9017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defTabSz="9017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/>
            <a:fld id="{6C0150E0-4372-46DD-9872-8EFF579284A6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46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397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191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he-IL" noProof="0" smtClean="0"/>
          </a:p>
        </p:txBody>
      </p:sp>
    </p:spTree>
    <p:extLst>
      <p:ext uri="{BB962C8B-B14F-4D97-AF65-F5344CB8AC3E}">
        <p14:creationId xmlns:p14="http://schemas.microsoft.com/office/powerpoint/2010/main" val="28651424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43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339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625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297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8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458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525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20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C360-AB73-436E-A6B2-DB2363BA5AF3}" type="datetimeFigureOut">
              <a:rPr lang="bg-BG" smtClean="0"/>
              <a:t>10.10.2013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89D6-AE76-44F8-BFB6-EF3318B678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839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113"/>
            <a:ext cx="1676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0" y="0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7419975" y="3108325"/>
            <a:ext cx="58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0" hangingPunct="0">
              <a:spcBef>
                <a:spcPct val="0"/>
              </a:spcBef>
              <a:buFontTx/>
              <a:buNone/>
            </a:pPr>
            <a:r>
              <a:rPr lang="he-IL">
                <a:solidFill>
                  <a:schemeClr val="bg1"/>
                </a:solidFill>
                <a:latin typeface="Times New Roman (Hebrew)" charset="0"/>
              </a:rPr>
              <a:t>סגור</a:t>
            </a:r>
            <a:endParaRPr lang="he-IL">
              <a:solidFill>
                <a:schemeClr val="bg1"/>
              </a:solidFill>
            </a:endParaRPr>
          </a:p>
        </p:txBody>
      </p:sp>
      <p:sp>
        <p:nvSpPr>
          <p:cNvPr id="12293" name="AutoShape 10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294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2800" b="1" smtClean="0">
                <a:solidFill>
                  <a:srgbClr val="005BB6"/>
                </a:solidFill>
                <a:cs typeface="Times New Roman" pitchFamily="18" charset="0"/>
              </a:rPr>
              <a:t>Къде отива водата</a:t>
            </a:r>
            <a:r>
              <a:rPr lang="en-US" sz="2800" b="1" smtClean="0">
                <a:solidFill>
                  <a:srgbClr val="005BB6"/>
                </a:solidFill>
                <a:cs typeface="Times New Roman" pitchFamily="18" charset="0"/>
              </a:rPr>
              <a:t>?*</a:t>
            </a:r>
          </a:p>
        </p:txBody>
      </p:sp>
      <p:sp>
        <p:nvSpPr>
          <p:cNvPr id="12295" name="AutoShape 10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2296" name="Picture 1033" descr="L:\Hilla_cd\גרפיקה\לוגו\ארי לוגו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035"/>
          <p:cNvSpPr txBox="1">
            <a:spLocks noChangeArrowheads="1"/>
          </p:cNvSpPr>
          <p:nvPr/>
        </p:nvSpPr>
        <p:spPr bwMode="auto">
          <a:xfrm>
            <a:off x="685800" y="1752600"/>
            <a:ext cx="7239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rtl="1" eaLnBrk="1" hangingPunct="1">
              <a:buFontTx/>
              <a:buNone/>
            </a:pPr>
            <a:r>
              <a:rPr lang="en-US">
                <a:cs typeface="Times New Roman" pitchFamily="18" charset="0"/>
              </a:rPr>
              <a:t> </a:t>
            </a:r>
            <a:r>
              <a:rPr lang="bg-BG" sz="2400"/>
              <a:t> Винаги се чудя, къде отива всичката в ежедневието. По-голямата част от нея отива в тоалетната. Изненадващото е, че много малка част от нея се използва за питейни нужди. Тази статистика обаче не отчитат използването на водата на открито.</a:t>
            </a:r>
            <a:r>
              <a:rPr lang="en-US" sz="2400">
                <a:cs typeface="Times New Roman" pitchFamily="18" charset="0"/>
              </a:rPr>
              <a:t> </a:t>
            </a:r>
            <a:endParaRPr lang="en-US" sz="2400" b="1">
              <a:cs typeface="Times New Roman" pitchFamily="18" charset="0"/>
            </a:endParaRPr>
          </a:p>
          <a:p>
            <a:pPr rtl="1" eaLnBrk="1" hangingPunct="1">
              <a:buFontTx/>
              <a:buNone/>
            </a:pPr>
            <a:r>
              <a:rPr lang="en-US" b="1">
                <a:cs typeface="Times New Roman" pitchFamily="18" charset="0"/>
              </a:rPr>
              <a:t> 1) </a:t>
            </a:r>
            <a:r>
              <a:rPr lang="bg-BG" b="1">
                <a:cs typeface="Times New Roman" pitchFamily="18" charset="0"/>
              </a:rPr>
              <a:t>Тоалетни</a:t>
            </a:r>
            <a:r>
              <a:rPr lang="en-US" b="1">
                <a:cs typeface="Times New Roman" pitchFamily="18" charset="0"/>
              </a:rPr>
              <a:t> 26%                                  5) </a:t>
            </a:r>
            <a:r>
              <a:rPr lang="bg-BG" sz="2800" b="1">
                <a:solidFill>
                  <a:srgbClr val="004E9C"/>
                </a:solidFill>
                <a:cs typeface="Times New Roman" pitchFamily="18" charset="0"/>
              </a:rPr>
              <a:t>Течове</a:t>
            </a:r>
            <a:r>
              <a:rPr lang="en-US" sz="2800" b="1">
                <a:solidFill>
                  <a:srgbClr val="004E9C"/>
                </a:solidFill>
                <a:cs typeface="Times New Roman" pitchFamily="18" charset="0"/>
              </a:rPr>
              <a:t> 14%</a:t>
            </a:r>
            <a:r>
              <a:rPr lang="en-US" b="1">
                <a:cs typeface="Times New Roman" pitchFamily="18" charset="0"/>
              </a:rPr>
              <a:t> </a:t>
            </a:r>
          </a:p>
          <a:p>
            <a:pPr rtl="1" eaLnBrk="1" hangingPunct="1">
              <a:buFontTx/>
              <a:buNone/>
            </a:pPr>
            <a:r>
              <a:rPr lang="en-US" b="1">
                <a:cs typeface="Times New Roman" pitchFamily="18" charset="0"/>
              </a:rPr>
              <a:t>2) </a:t>
            </a:r>
            <a:r>
              <a:rPr lang="bg-BG" b="1">
                <a:cs typeface="Times New Roman" pitchFamily="18" charset="0"/>
              </a:rPr>
              <a:t> Перални</a:t>
            </a:r>
            <a:r>
              <a:rPr lang="en-US" b="1">
                <a:cs typeface="Times New Roman" pitchFamily="18" charset="0"/>
              </a:rPr>
              <a:t> 21%                 </a:t>
            </a:r>
            <a:r>
              <a:rPr lang="bg-BG" b="1">
                <a:cs typeface="Times New Roman" pitchFamily="18" charset="0"/>
              </a:rPr>
              <a:t>                 </a:t>
            </a:r>
            <a:r>
              <a:rPr lang="en-US" b="1">
                <a:cs typeface="Times New Roman" pitchFamily="18" charset="0"/>
              </a:rPr>
              <a:t> 6) </a:t>
            </a:r>
            <a:r>
              <a:rPr lang="bg-BG" b="1">
                <a:cs typeface="Times New Roman" pitchFamily="18" charset="0"/>
              </a:rPr>
              <a:t>Вани</a:t>
            </a:r>
            <a:r>
              <a:rPr lang="en-US" b="1">
                <a:cs typeface="Times New Roman" pitchFamily="18" charset="0"/>
              </a:rPr>
              <a:t> 2% </a:t>
            </a:r>
          </a:p>
          <a:p>
            <a:pPr rtl="1" eaLnBrk="1" hangingPunct="1">
              <a:buFontTx/>
              <a:buNone/>
            </a:pPr>
            <a:r>
              <a:rPr lang="en-US" b="1">
                <a:cs typeface="Times New Roman" pitchFamily="18" charset="0"/>
              </a:rPr>
              <a:t>3) </a:t>
            </a:r>
            <a:r>
              <a:rPr lang="bg-BG" b="1">
                <a:cs typeface="Times New Roman" pitchFamily="18" charset="0"/>
              </a:rPr>
              <a:t> Душ</a:t>
            </a:r>
            <a:r>
              <a:rPr lang="en-US" b="1">
                <a:cs typeface="Times New Roman" pitchFamily="18" charset="0"/>
              </a:rPr>
              <a:t> 17%                                </a:t>
            </a:r>
            <a:r>
              <a:rPr lang="bg-BG" b="1">
                <a:cs typeface="Times New Roman" pitchFamily="18" charset="0"/>
              </a:rPr>
              <a:t>           </a:t>
            </a:r>
            <a:r>
              <a:rPr lang="en-US" b="1">
                <a:cs typeface="Times New Roman" pitchFamily="18" charset="0"/>
              </a:rPr>
              <a:t>7) </a:t>
            </a:r>
            <a:r>
              <a:rPr lang="bg-BG" b="1">
                <a:cs typeface="Times New Roman" pitchFamily="18" charset="0"/>
              </a:rPr>
              <a:t>Миални машини</a:t>
            </a:r>
            <a:r>
              <a:rPr lang="en-US" b="1">
                <a:cs typeface="Times New Roman" pitchFamily="18" charset="0"/>
              </a:rPr>
              <a:t> 2% </a:t>
            </a:r>
          </a:p>
          <a:p>
            <a:pPr rtl="1" eaLnBrk="1" hangingPunct="1">
              <a:buFontTx/>
              <a:buNone/>
            </a:pPr>
            <a:r>
              <a:rPr lang="en-US" b="1">
                <a:cs typeface="Times New Roman" pitchFamily="18" charset="0"/>
              </a:rPr>
              <a:t>4) </a:t>
            </a:r>
            <a:r>
              <a:rPr lang="bg-BG" b="1">
                <a:cs typeface="Times New Roman" pitchFamily="18" charset="0"/>
              </a:rPr>
              <a:t> Кранове</a:t>
            </a:r>
            <a:r>
              <a:rPr lang="en-US" b="1">
                <a:cs typeface="Times New Roman" pitchFamily="18" charset="0"/>
              </a:rPr>
              <a:t> 16%                                 </a:t>
            </a:r>
            <a:r>
              <a:rPr lang="bg-BG" b="1">
                <a:cs typeface="Times New Roman" pitchFamily="18" charset="0"/>
              </a:rPr>
              <a:t>  </a:t>
            </a:r>
            <a:r>
              <a:rPr lang="en-US" b="1">
                <a:cs typeface="Times New Roman" pitchFamily="18" charset="0"/>
              </a:rPr>
              <a:t> 8) </a:t>
            </a:r>
            <a:r>
              <a:rPr lang="bg-BG" b="1">
                <a:cs typeface="Times New Roman" pitchFamily="18" charset="0"/>
              </a:rPr>
              <a:t>Други</a:t>
            </a:r>
            <a:r>
              <a:rPr lang="en-US" b="1">
                <a:cs typeface="Times New Roman" pitchFamily="18" charset="0"/>
              </a:rPr>
              <a:t> 2% </a:t>
            </a:r>
          </a:p>
          <a:p>
            <a:pPr rtl="1" eaLnBrk="1" hangingPunct="1">
              <a:buFontTx/>
              <a:buNone/>
            </a:pPr>
            <a:r>
              <a:rPr lang="en-US" b="1">
                <a:cs typeface="Times New Roman" pitchFamily="18" charset="0"/>
              </a:rPr>
              <a:t>*</a:t>
            </a:r>
            <a:r>
              <a:rPr lang="bg-BG" b="1">
                <a:cs typeface="Times New Roman" pitchFamily="18" charset="0"/>
              </a:rPr>
              <a:t> Американската асоциация за изследване на водните ресурси</a:t>
            </a:r>
            <a:r>
              <a:rPr lang="en-US"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882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Hilla_cd\התקנות\התקנות\ספרית תמונות התקנה\UFR\UFR\DSCN0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209800" y="2819400"/>
            <a:ext cx="1447800" cy="1066800"/>
          </a:xfrm>
          <a:prstGeom prst="ellips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UFR  </a:t>
            </a:r>
            <a:r>
              <a:rPr lang="bg-BG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близост до главен водомер</a:t>
            </a:r>
            <a:endParaRPr lang="en-US" sz="28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5365" name="Picture 5" descr="L:\Hilla_cd\גרפיקה\לוגו\ארי לוגו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5075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:\Hilla_cd\גרפיקה\לוגו\ארי לוגו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4330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276600" y="2971800"/>
            <a:ext cx="1524000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6390" name="Rectangle 7"/>
          <p:cNvSpPr txBox="1">
            <a:spLocks noChangeArrowheads="1"/>
          </p:cNvSpPr>
          <p:nvPr/>
        </p:nvSpPr>
        <p:spPr bwMode="auto">
          <a:xfrm>
            <a:off x="357188" y="1643063"/>
            <a:ext cx="7858125" cy="2143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bg-BG" sz="2800" b="1">
                <a:solidFill>
                  <a:srgbClr val="005BB6"/>
                </a:solidFill>
              </a:rPr>
              <a:t>Експериментите в чужбина установяват</a:t>
            </a:r>
            <a:r>
              <a:rPr lang="en-US" sz="2800" b="1">
                <a:solidFill>
                  <a:srgbClr val="005BB6"/>
                </a:solidFill>
              </a:rPr>
              <a:t>,</a:t>
            </a:r>
            <a:r>
              <a:rPr lang="bg-BG" sz="2800" b="1">
                <a:solidFill>
                  <a:srgbClr val="005BB6"/>
                </a:solidFill>
              </a:rPr>
              <a:t> че ефектът от </a:t>
            </a:r>
            <a:r>
              <a:rPr lang="en-US" sz="2800" b="1">
                <a:solidFill>
                  <a:srgbClr val="005BB6"/>
                </a:solidFill>
              </a:rPr>
              <a:t>UFR</a:t>
            </a:r>
            <a:r>
              <a:rPr lang="bg-BG" sz="2800" b="1">
                <a:solidFill>
                  <a:srgbClr val="005BB6"/>
                </a:solidFill>
              </a:rPr>
              <a:t> клапите се изразява в увеличение на отчетените водни количества от 4.67%  до 9.15%. </a:t>
            </a:r>
          </a:p>
          <a:p>
            <a:pPr algn="just" rtl="1" eaLnBrk="1" hangingPunct="1">
              <a:spcBef>
                <a:spcPct val="0"/>
              </a:spcBef>
              <a:buFontTx/>
              <a:buNone/>
            </a:pPr>
            <a:endParaRPr lang="en-US" sz="2800" b="1">
              <a:solidFill>
                <a:srgbClr val="005BB6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928688" y="4071938"/>
            <a:ext cx="7572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>
              <a:spcBef>
                <a:spcPct val="0"/>
              </a:spcBef>
              <a:buFontTx/>
              <a:buNone/>
            </a:pPr>
            <a:r>
              <a:rPr lang="bg-BG" sz="2800" b="1">
                <a:solidFill>
                  <a:srgbClr val="005BB6"/>
                </a:solidFill>
              </a:rPr>
              <a:t>Изследванията у нас в 11 къщи от град Кърджали , за периода май-септември 2012 година, показват средно увеличение на отчетените водни количества с 5.7%. </a:t>
            </a:r>
          </a:p>
        </p:txBody>
      </p:sp>
    </p:spTree>
    <p:extLst>
      <p:ext uri="{BB962C8B-B14F-4D97-AF65-F5344CB8AC3E}">
        <p14:creationId xmlns:p14="http://schemas.microsoft.com/office/powerpoint/2010/main" val="34860058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Hilla_cd\גרפיקה\לוגו\ארי לוגו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4330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276600" y="2971800"/>
            <a:ext cx="1524000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7414" name="Rectangle 7"/>
          <p:cNvSpPr txBox="1">
            <a:spLocks noChangeArrowheads="1"/>
          </p:cNvSpPr>
          <p:nvPr/>
        </p:nvSpPr>
        <p:spPr bwMode="auto">
          <a:xfrm>
            <a:off x="0" y="1643063"/>
            <a:ext cx="4643438" cy="4143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sz="3200" b="1">
                <a:solidFill>
                  <a:srgbClr val="005BB6"/>
                </a:solidFill>
              </a:rPr>
              <a:t>UFR </a:t>
            </a:r>
            <a:r>
              <a:rPr lang="bg-BG" sz="3200" b="1">
                <a:solidFill>
                  <a:srgbClr val="005BB6"/>
                </a:solidFill>
              </a:rPr>
              <a:t>клапата може да замени възвратния клапан след водомера монтиран съгласно Наредба № 4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bg-BG" sz="3200" b="1">
              <a:solidFill>
                <a:srgbClr val="005BB6"/>
              </a:solidFill>
            </a:endParaRP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sz="3200" b="1">
              <a:solidFill>
                <a:srgbClr val="005BB6"/>
              </a:solidFill>
            </a:endParaRPr>
          </a:p>
        </p:txBody>
      </p:sp>
      <p:pic>
        <p:nvPicPr>
          <p:cNvPr id="17415" name="Picture 2" descr="L:\Hilla_cd\התקנות\התקנות\ספרית תמונות התקנה\UFR\UFR\DSCN0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5275"/>
            <a:ext cx="435768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541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Hilla_cd\גרפיקה\לוגו\ארי לוגו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4330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276600" y="2971800"/>
            <a:ext cx="1524000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500063" y="1557338"/>
            <a:ext cx="8072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>
              <a:spcBef>
                <a:spcPct val="0"/>
              </a:spcBef>
              <a:buFontTx/>
              <a:buNone/>
            </a:pPr>
            <a:r>
              <a:rPr lang="bg-BG" sz="2800" b="1">
                <a:solidFill>
                  <a:srgbClr val="005BB6"/>
                </a:solidFill>
              </a:rPr>
              <a:t>Срокът за възстановяване на инвестицията за 1 </a:t>
            </a:r>
            <a:r>
              <a:rPr lang="en-US" sz="2800" b="1">
                <a:solidFill>
                  <a:srgbClr val="005BB6"/>
                </a:solidFill>
              </a:rPr>
              <a:t>UFR </a:t>
            </a:r>
            <a:r>
              <a:rPr lang="bg-BG" sz="2800" b="1">
                <a:solidFill>
                  <a:srgbClr val="005BB6"/>
                </a:solidFill>
              </a:rPr>
              <a:t>клапан-редуктор  </a:t>
            </a:r>
            <a:r>
              <a:rPr lang="en-US" sz="2800" b="1">
                <a:solidFill>
                  <a:srgbClr val="005BB6"/>
                </a:solidFill>
              </a:rPr>
              <a:t>DN </a:t>
            </a:r>
            <a:r>
              <a:rPr lang="bg-BG" sz="2800" b="1">
                <a:solidFill>
                  <a:srgbClr val="005BB6"/>
                </a:solidFill>
              </a:rPr>
              <a:t>20 мм е средно          2.7 години.</a:t>
            </a:r>
          </a:p>
        </p:txBody>
      </p:sp>
      <p:pic>
        <p:nvPicPr>
          <p:cNvPr id="18439" name="Picture 18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6286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8174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0" y="5029200"/>
            <a:ext cx="9118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107950" y="2690813"/>
          <a:ext cx="4362450" cy="348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6706536" imgH="5361905" progId="MSPhotoEd.3">
                  <p:embed/>
                </p:oleObj>
              </mc:Choice>
              <mc:Fallback>
                <p:oleObj name="Photo Editor Photo" r:id="rId3" imgW="6706536" imgH="53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690813"/>
                        <a:ext cx="4362450" cy="348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2" descr="S:\Aran Projects\001141\presentation\040721-UFR\040630-UFR Ver25 pulse1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667000"/>
            <a:ext cx="43561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 descr="S:\Aran Projects\001141\presentation\040721-UFR\040630-UFR Ver25 begining of pulse1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4288"/>
            <a:ext cx="435133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9" descr="S:\Aran Projects\001141\presentation\040721-UFR\040630-UFR Ver25 closed1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3624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2743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1295400" y="301625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>
                <a:solidFill>
                  <a:srgbClr val="006699"/>
                </a:solidFill>
                <a:latin typeface="Arial" charset="0"/>
                <a:cs typeface="Arial" charset="0"/>
              </a:rPr>
              <a:t>UFR </a:t>
            </a:r>
            <a:r>
              <a:rPr lang="bg-BG" sz="1600" b="1">
                <a:solidFill>
                  <a:srgbClr val="006699"/>
                </a:solidFill>
                <a:latin typeface="Arial" charset="0"/>
                <a:cs typeface="Arial" charset="0"/>
              </a:rPr>
              <a:t>затворен</a:t>
            </a:r>
            <a:endParaRPr lang="en-US" sz="1600" b="1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91200" y="301625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>
                <a:solidFill>
                  <a:srgbClr val="006699"/>
                </a:solidFill>
                <a:latin typeface="Arial" charset="0"/>
                <a:cs typeface="Arial" charset="0"/>
              </a:rPr>
              <a:t>UFR </a:t>
            </a:r>
            <a:r>
              <a:rPr lang="bg-BG" sz="1600" b="1">
                <a:solidFill>
                  <a:srgbClr val="006699"/>
                </a:solidFill>
                <a:latin typeface="Arial" charset="0"/>
                <a:cs typeface="Arial" charset="0"/>
              </a:rPr>
              <a:t> все още затворен</a:t>
            </a:r>
            <a:endParaRPr lang="en-US" sz="1600" b="1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5943600" y="57150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>
                <a:solidFill>
                  <a:srgbClr val="006699"/>
                </a:solidFill>
                <a:latin typeface="Arial" charset="0"/>
                <a:cs typeface="Arial" charset="0"/>
              </a:rPr>
              <a:t>UFR </a:t>
            </a:r>
            <a:r>
              <a:rPr lang="bg-BG" sz="1600" b="1">
                <a:solidFill>
                  <a:srgbClr val="006699"/>
                </a:solidFill>
                <a:latin typeface="Arial" charset="0"/>
                <a:cs typeface="Arial" charset="0"/>
              </a:rPr>
              <a:t> отворен</a:t>
            </a:r>
            <a:endParaRPr lang="en-US" sz="1600" b="1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035" name="Text Box 31"/>
          <p:cNvSpPr txBox="1">
            <a:spLocks noChangeArrowheads="1"/>
          </p:cNvSpPr>
          <p:nvPr/>
        </p:nvSpPr>
        <p:spPr bwMode="auto">
          <a:xfrm>
            <a:off x="1295400" y="57912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>
                <a:solidFill>
                  <a:srgbClr val="006699"/>
                </a:solidFill>
                <a:latin typeface="Arial" charset="0"/>
                <a:cs typeface="Arial" charset="0"/>
              </a:rPr>
              <a:t>UFR </a:t>
            </a:r>
            <a:r>
              <a:rPr lang="bg-BG" sz="1600" b="1">
                <a:solidFill>
                  <a:srgbClr val="006699"/>
                </a:solidFill>
                <a:latin typeface="Arial" charset="0"/>
                <a:cs typeface="Arial" charset="0"/>
              </a:rPr>
              <a:t> отново затворен</a:t>
            </a:r>
            <a:endParaRPr lang="en-US" sz="1600" b="1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036" name="AutoShape 33"/>
          <p:cNvSpPr>
            <a:spLocks noChangeAspect="1" noChangeArrowheads="1"/>
          </p:cNvSpPr>
          <p:nvPr/>
        </p:nvSpPr>
        <p:spPr bwMode="auto">
          <a:xfrm>
            <a:off x="4267200" y="1143000"/>
            <a:ext cx="471488" cy="233363"/>
          </a:xfrm>
          <a:prstGeom prst="rightArrow">
            <a:avLst>
              <a:gd name="adj1" fmla="val 50000"/>
              <a:gd name="adj2" fmla="val 50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7" name="AutoShape 36"/>
          <p:cNvSpPr>
            <a:spLocks noChangeArrowheads="1"/>
          </p:cNvSpPr>
          <p:nvPr/>
        </p:nvSpPr>
        <p:spPr bwMode="auto">
          <a:xfrm>
            <a:off x="8458200" y="3048000"/>
            <a:ext cx="233363" cy="471488"/>
          </a:xfrm>
          <a:prstGeom prst="downArrow">
            <a:avLst>
              <a:gd name="adj1" fmla="val 50000"/>
              <a:gd name="adj2" fmla="val 50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8" name="AutoShape 37"/>
          <p:cNvSpPr>
            <a:spLocks noChangeArrowheads="1"/>
          </p:cNvSpPr>
          <p:nvPr/>
        </p:nvSpPr>
        <p:spPr bwMode="auto">
          <a:xfrm>
            <a:off x="4343400" y="5638800"/>
            <a:ext cx="471488" cy="233363"/>
          </a:xfrm>
          <a:prstGeom prst="leftArrow">
            <a:avLst>
              <a:gd name="adj1" fmla="val 50000"/>
              <a:gd name="adj2" fmla="val 50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9" name="AutoShape 38"/>
          <p:cNvSpPr>
            <a:spLocks noChangeArrowheads="1"/>
          </p:cNvSpPr>
          <p:nvPr/>
        </p:nvSpPr>
        <p:spPr bwMode="auto">
          <a:xfrm>
            <a:off x="457200" y="3048000"/>
            <a:ext cx="233363" cy="471488"/>
          </a:xfrm>
          <a:prstGeom prst="upArrow">
            <a:avLst>
              <a:gd name="adj1" fmla="val 50000"/>
              <a:gd name="adj2" fmla="val 50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0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g-BG" sz="2400" b="1" smtClean="0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Цикъл на работа на </a:t>
            </a:r>
            <a:r>
              <a:rPr lang="en-US" sz="2400" b="1" smtClean="0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UFR </a:t>
            </a:r>
            <a:r>
              <a:rPr lang="he-IL" smtClean="0"/>
              <a:t> </a:t>
            </a:r>
            <a:endParaRPr lang="en-US" smtClean="0"/>
          </a:p>
        </p:txBody>
      </p:sp>
      <p:sp>
        <p:nvSpPr>
          <p:cNvPr id="1041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042" name="Picture 43" descr="L:\Hilla_cd\גרפיקה\לוגו\ארי לוגו\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752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4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639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0" y="48006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2743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04800" y="2286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>
              <a:spcBef>
                <a:spcPct val="0"/>
              </a:spcBef>
              <a:buFontTx/>
              <a:buNone/>
            </a:pPr>
            <a:r>
              <a:rPr lang="bg-BG"/>
              <a:t>Поради промяната в режима на водния поток към импулси, на UFR позволява водомерът да измерва и ниските скорости на потока.</a:t>
            </a:r>
            <a:endParaRPr lang="en-US" b="1">
              <a:solidFill>
                <a:srgbClr val="0099CC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g-BG"/>
              <a:t>UFR започва да работи при много ниски скорости на потока и създава импулси, така че водомерът да може да измерва.</a:t>
            </a:r>
            <a:endParaRPr lang="en-US" b="1">
              <a:solidFill>
                <a:srgbClr val="0099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27013" y="3200400"/>
          <a:ext cx="83820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8380952" imgH="2869841" progId="Photoshop.Image.7">
                  <p:embed/>
                </p:oleObj>
              </mc:Choice>
              <mc:Fallback>
                <p:oleObj name="Image" r:id="rId3" imgW="8380952" imgH="286984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3200400"/>
                        <a:ext cx="83820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6699"/>
                </a:solidFill>
                <a:latin typeface="Arial" charset="0"/>
                <a:cs typeface="Arial" charset="0"/>
              </a:rPr>
              <a:t>UFR – </a:t>
            </a:r>
            <a:r>
              <a:rPr lang="bg-BG" sz="3200" b="1" smtClean="0">
                <a:solidFill>
                  <a:srgbClr val="006699"/>
                </a:solidFill>
                <a:latin typeface="Arial" charset="0"/>
                <a:cs typeface="Arial" charset="0"/>
              </a:rPr>
              <a:t>Принцип на действие</a:t>
            </a:r>
            <a:r>
              <a:rPr lang="he-IL" sz="3200" b="1" smtClean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smtClean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r>
              <a:rPr lang="he-IL" sz="3200" b="1" smtClean="0">
                <a:solidFill>
                  <a:srgbClr val="006699"/>
                </a:solidFill>
                <a:latin typeface="Arial" charset="0"/>
                <a:cs typeface="Arial" charset="0"/>
              </a:rPr>
              <a:t> </a:t>
            </a:r>
            <a:endParaRPr lang="en-US" smtClean="0"/>
          </a:p>
        </p:txBody>
      </p:sp>
      <p:pic>
        <p:nvPicPr>
          <p:cNvPr id="2056" name="Picture 17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8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59" name="Picture 21" descr="L:\Hilla_cd\גרפיקה\לוגו\ארי לוגו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9812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S:\Aran Projects\001141\presentation\040721-UFR\040630-UFR Ver25 closed1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0388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0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14400"/>
            <a:ext cx="7086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en-US" sz="3600" b="1" smtClean="0">
                <a:solidFill>
                  <a:srgbClr val="006699"/>
                </a:solidFill>
                <a:latin typeface="Verdana" pitchFamily="34" charset="0"/>
              </a:rPr>
              <a:t>UFR – </a:t>
            </a:r>
            <a:r>
              <a:rPr lang="bg-BG" sz="3600" b="1" smtClean="0">
                <a:solidFill>
                  <a:srgbClr val="006699"/>
                </a:solidFill>
                <a:latin typeface="Verdana" pitchFamily="34" charset="0"/>
              </a:rPr>
              <a:t>Затворен клапан</a:t>
            </a:r>
            <a:endParaRPr lang="en-US" sz="3600" b="1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38100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1332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3321" name="Picture 20" descr="L:\Hilla_cd\גרפיקה\לוגו\ארי לוגו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491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14400"/>
            <a:ext cx="7086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bg-BG" sz="3600" b="1" smtClean="0">
                <a:solidFill>
                  <a:srgbClr val="006699"/>
                </a:solidFill>
                <a:latin typeface="Verdana" pitchFamily="34" charset="0"/>
              </a:rPr>
              <a:t>Затворен клапан</a:t>
            </a:r>
            <a:endParaRPr lang="en-US" sz="3600" b="1" smtClean="0">
              <a:solidFill>
                <a:srgbClr val="006699"/>
              </a:solidFill>
              <a:latin typeface="Verdana" pitchFamily="34" charset="0"/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981200" y="1949450"/>
          <a:ext cx="544195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5" imgW="5334745" imgH="2685714" progId="MSPhotoEd.3">
                  <p:embed/>
                </p:oleObj>
              </mc:Choice>
              <mc:Fallback>
                <p:oleObj name="Photo Editor Photo" r:id="rId5" imgW="5334745" imgH="2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49450"/>
                        <a:ext cx="5441950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8100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308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82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096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083" name="Picture 13" descr="L:\Hilla_cd\גרפיקה\לוגו\ארי לוגו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8927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0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14400"/>
            <a:ext cx="7086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en-US" sz="3600" b="1" smtClean="0">
                <a:solidFill>
                  <a:srgbClr val="006699"/>
                </a:solidFill>
                <a:latin typeface="Verdana" pitchFamily="34" charset="0"/>
              </a:rPr>
              <a:t>UFR – </a:t>
            </a:r>
            <a:r>
              <a:rPr lang="bg-BG" sz="3600" b="1" smtClean="0">
                <a:solidFill>
                  <a:srgbClr val="006699"/>
                </a:solidFill>
                <a:latin typeface="Verdana" pitchFamily="34" charset="0"/>
              </a:rPr>
              <a:t>Отворен клапан</a:t>
            </a:r>
            <a:endParaRPr lang="en-US" sz="3600" b="1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533400" y="4953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4104" name="Text Box 17"/>
          <p:cNvSpPr txBox="1">
            <a:spLocks noChangeArrowheads="1"/>
          </p:cNvSpPr>
          <p:nvPr/>
        </p:nvSpPr>
        <p:spPr bwMode="auto">
          <a:xfrm>
            <a:off x="38100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410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06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4098" name="Object 27"/>
          <p:cNvGraphicFramePr>
            <a:graphicFrameLocks noChangeAspect="1"/>
          </p:cNvGraphicFramePr>
          <p:nvPr/>
        </p:nvGraphicFramePr>
        <p:xfrm>
          <a:off x="990600" y="1600200"/>
          <a:ext cx="6642100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5274360" imgH="2991600" progId="Word.Document.8">
                  <p:embed/>
                </p:oleObj>
              </mc:Choice>
              <mc:Fallback>
                <p:oleObj name="Document" r:id="rId5" imgW="5274360" imgH="299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642100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28" descr="L:\Hilla_cd\גרפיקה\לוגו\ארי לוגו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1742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14400"/>
            <a:ext cx="7086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0" eaLnBrk="1" hangingPunct="1"/>
            <a:r>
              <a:rPr lang="bg-BG" sz="3600" b="1" smtClean="0">
                <a:solidFill>
                  <a:srgbClr val="006699"/>
                </a:solidFill>
                <a:latin typeface="Verdana" pitchFamily="34" charset="0"/>
              </a:rPr>
              <a:t>Отворен клапан</a:t>
            </a:r>
            <a:endParaRPr lang="en-US" sz="3600" b="1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33400" y="4953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8100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ctr" rtl="1" eaLnBrk="1" hangingPunct="1">
              <a:buFontTx/>
              <a:buNone/>
            </a:pPr>
            <a:endParaRPr lang="en-US" sz="2400"/>
          </a:p>
        </p:txBody>
      </p:sp>
      <p:sp>
        <p:nvSpPr>
          <p:cNvPr id="512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985963" y="1949450"/>
          <a:ext cx="5430837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5" imgW="5323810" imgH="2685714" progId="MSPhotoEd.3">
                  <p:embed/>
                </p:oleObj>
              </mc:Choice>
              <mc:Fallback>
                <p:oleObj name="Photo Editor Photo" r:id="rId5" imgW="5323810" imgH="2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949450"/>
                        <a:ext cx="5430837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6858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5131" name="Picture 13" descr="L:\Hilla_cd\גרפיקה\לוגו\ארי לוגו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959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0250" y="571500"/>
            <a:ext cx="5357813" cy="92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smtClean="0"/>
              <a:t>Размери</a:t>
            </a:r>
            <a:endParaRPr lang="en-US" smtClean="0"/>
          </a:p>
        </p:txBody>
      </p:sp>
      <p:pic>
        <p:nvPicPr>
          <p:cNvPr id="14339" name="Picture 3" descr="S:\Aran Projects\001141\presentation\Pictures\Ver25\UFR- clo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571625"/>
            <a:ext cx="652938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6858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6858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90600" y="2819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-5400000">
            <a:off x="-262732" y="3158332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/>
              <a:t>3/4” BSP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8229600" y="2819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 rot="-5400000">
            <a:off x="6976268" y="3158332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/>
              <a:t>3/4” BSP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75438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76200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981200" y="4343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981200" y="5562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648200" y="510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/>
              <a:t>77 mm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7620000" y="4495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705600" y="243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6629400" y="4876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8763000" y="2438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 rot="-5400000">
            <a:off x="7620000" y="3733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algn="r" rtl="1" eaLnBrk="1" hangingPunct="1">
              <a:buFontTx/>
              <a:buNone/>
            </a:pPr>
            <a:r>
              <a:rPr lang="en-US" sz="2400"/>
              <a:t>Dia 37 mm</a:t>
            </a:r>
          </a:p>
        </p:txBody>
      </p:sp>
      <p:pic>
        <p:nvPicPr>
          <p:cNvPr id="14356" name="Picture 20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397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88" y="457200"/>
          <a:ext cx="6118225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hoto Editor Photo" r:id="rId4" imgW="6800000" imgH="5971429" progId="MSPhotoEd.3">
                  <p:embed/>
                </p:oleObj>
              </mc:Choice>
              <mc:Fallback>
                <p:oleObj name="Photo Editor Photo" r:id="rId4" imgW="6800000" imgH="59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457200"/>
                        <a:ext cx="6118225" cy="537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 descr="S:\Aran Projects\001141\presentation\040719-UFR\040719-v25r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2514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7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74" name="Rectangle 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7620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sz="3200" b="1" smtClean="0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Какво става със замърсяването</a:t>
            </a:r>
            <a:r>
              <a:rPr lang="en-US" sz="3200" b="1" smtClean="0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717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7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81800" y="6324600"/>
            <a:ext cx="6858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4114800" y="441960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rtl="1" eaLnBrk="1" hangingPunct="1">
              <a:buFontTx/>
              <a:buNone/>
            </a:pPr>
            <a:endParaRPr lang="en-US" sz="3600"/>
          </a:p>
        </p:txBody>
      </p:sp>
      <p:sp>
        <p:nvSpPr>
          <p:cNvPr id="7178" name="Rectangle 13"/>
          <p:cNvSpPr>
            <a:spLocks noChangeAspect="1" noChangeArrowheads="1"/>
          </p:cNvSpPr>
          <p:nvPr/>
        </p:nvSpPr>
        <p:spPr bwMode="auto">
          <a:xfrm>
            <a:off x="685800" y="4648200"/>
            <a:ext cx="388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bg-BG" sz="2800" b="1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В района на диафрагмата</a:t>
            </a:r>
            <a:r>
              <a:rPr lang="en-US" sz="2800" b="1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</a:br>
            <a:endParaRPr lang="en-US" sz="2800" b="1">
              <a:solidFill>
                <a:srgbClr val="0066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9" name="Picture 14" descr="L:\Hilla_cd\גרפיקה\לוגו\ארי לוגו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5029200" y="4648200"/>
            <a:ext cx="373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eaLnBrk="1" hangingPunct="1">
              <a:buFontTx/>
              <a:buNone/>
            </a:pPr>
            <a:r>
              <a:rPr lang="bg-BG" sz="2800" b="1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В района на </a:t>
            </a:r>
            <a:r>
              <a:rPr lang="en-US" sz="2800" b="1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2800" b="1">
                <a:solidFill>
                  <a:srgbClr val="006699"/>
                </a:solidFill>
                <a:latin typeface="Tahoma" pitchFamily="34" charset="0"/>
                <a:cs typeface="Tahoma" pitchFamily="34" charset="0"/>
              </a:rPr>
              <a:t>буталото</a:t>
            </a:r>
            <a:endParaRPr lang="en-US" sz="2800" b="1">
              <a:solidFill>
                <a:srgbClr val="0066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 flipV="1">
            <a:off x="2895600" y="3733800"/>
            <a:ext cx="9906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7182" name="Line 17"/>
          <p:cNvSpPr>
            <a:spLocks noChangeShapeType="1"/>
          </p:cNvSpPr>
          <p:nvPr/>
        </p:nvSpPr>
        <p:spPr bwMode="auto">
          <a:xfrm flipV="1">
            <a:off x="3048000" y="3810000"/>
            <a:ext cx="91440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bg-BG"/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 flipH="1" flipV="1">
            <a:off x="4876800" y="4038600"/>
            <a:ext cx="14478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99961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8" grpId="0"/>
      <p:bldP spid="71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39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Photo Editor Photo</vt:lpstr>
      <vt:lpstr>Image</vt:lpstr>
      <vt:lpstr>Document</vt:lpstr>
      <vt:lpstr>Къде отива водата?*</vt:lpstr>
      <vt:lpstr>Цикъл на работа на UFR  </vt:lpstr>
      <vt:lpstr>UFR – Принцип на действие   </vt:lpstr>
      <vt:lpstr>UFR – Затворен клапан</vt:lpstr>
      <vt:lpstr>Затворен клапан</vt:lpstr>
      <vt:lpstr>UFR – Отворен клапан</vt:lpstr>
      <vt:lpstr>Отворен клапан</vt:lpstr>
      <vt:lpstr>Размери</vt:lpstr>
      <vt:lpstr>Какво става със замърсяването?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Mihaylov, Pavel</dc:creator>
  <cp:lastModifiedBy>Daniela Georgieva</cp:lastModifiedBy>
  <cp:revision>2</cp:revision>
  <dcterms:created xsi:type="dcterms:W3CDTF">2013-09-10T03:57:41Z</dcterms:created>
  <dcterms:modified xsi:type="dcterms:W3CDTF">2013-10-10T15:09:23Z</dcterms:modified>
</cp:coreProperties>
</file>