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7" r:id="rId2"/>
    <p:sldId id="265" r:id="rId3"/>
    <p:sldId id="286" r:id="rId4"/>
    <p:sldId id="285" r:id="rId5"/>
    <p:sldId id="284" r:id="rId6"/>
    <p:sldId id="283" r:id="rId7"/>
    <p:sldId id="325" r:id="rId8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A9FB6-9DEF-4151-9185-A5C06BFF1533}" type="datetimeFigureOut">
              <a:rPr lang="bg-BG" smtClean="0"/>
              <a:t>25.02.2016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F4092-48B2-4E75-99A6-201F57676A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300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 smtClean="0"/>
          </a:p>
        </p:txBody>
      </p:sp>
    </p:spTree>
    <p:extLst>
      <p:ext uri="{BB962C8B-B14F-4D97-AF65-F5344CB8AC3E}">
        <p14:creationId xmlns:p14="http://schemas.microsoft.com/office/powerpoint/2010/main" val="375500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098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268413"/>
            <a:ext cx="2057400" cy="4465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6019800" cy="4465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682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97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97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475" y="2205038"/>
            <a:ext cx="255746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338" y="2205038"/>
            <a:ext cx="2557462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360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05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1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8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3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617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9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Arial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A5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2A54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 i="1">
          <a:solidFill>
            <a:srgbClr val="002A54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A54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A54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A54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A5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A5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A5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A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4"/>
          <p:cNvSpPr txBox="1">
            <a:spLocks noChangeArrowheads="1"/>
          </p:cNvSpPr>
          <p:nvPr/>
        </p:nvSpPr>
        <p:spPr bwMode="auto">
          <a:xfrm>
            <a:off x="448493" y="2132856"/>
            <a:ext cx="8280400" cy="22467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ПРЕДВИДЕНИ ЗА РЕХАБИЛИТАЦИЯ ПРЕЗ 2016 Г</a:t>
            </a:r>
            <a:r>
              <a:rPr lang="bg-BG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ПЪТИЩА </a:t>
            </a:r>
            <a:r>
              <a:rPr lang="bg-BG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ПЪРВОКЛАСНАТА, ВТОРОКЛАСНАТА И ТРЕТОКЛАСНАТА ПЪТНА МРЕЖА НА ТЕРИТОРИЯТА НА ЮГОЗАПАДЕН РАЙОН</a:t>
            </a:r>
            <a:r>
              <a:rPr lang="bg-BG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400" b="1" dirty="0" smtClean="0">
              <a:solidFill>
                <a:srgbClr val="FFFFFF"/>
              </a:solidFill>
            </a:endParaRPr>
          </a:p>
        </p:txBody>
      </p:sp>
      <p:sp>
        <p:nvSpPr>
          <p:cNvPr id="1027" name="Content Placeholder 2"/>
          <p:cNvSpPr txBox="1">
            <a:spLocks/>
          </p:cNvSpPr>
          <p:nvPr/>
        </p:nvSpPr>
        <p:spPr bwMode="auto">
          <a:xfrm>
            <a:off x="663600" y="0"/>
            <a:ext cx="7850187" cy="1052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" b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2000" b="1" dirty="0" smtClean="0">
                <a:solidFill>
                  <a:srgbClr val="0070C0"/>
                </a:solidFill>
              </a:rPr>
              <a:t>Република България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bg-BG" sz="2000" b="1" dirty="0" smtClean="0">
              <a:solidFill>
                <a:srgbClr val="0070C0"/>
              </a:solidFill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2000" b="1" dirty="0" smtClean="0">
                <a:solidFill>
                  <a:srgbClr val="0070C0"/>
                </a:solidFill>
              </a:rPr>
              <a:t>Министерство на регионалното развитие и благоустройство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3635375" y="5949950"/>
            <a:ext cx="2159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2016</a:t>
            </a:r>
            <a:r>
              <a:rPr lang="bg-BG" sz="1400" b="1" dirty="0" smtClean="0">
                <a:solidFill>
                  <a:srgbClr val="FFFFFF"/>
                </a:solidFill>
              </a:rPr>
              <a:t> г.</a:t>
            </a:r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8900" y="5591175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b="1" dirty="0" smtClean="0">
                <a:solidFill>
                  <a:srgbClr val="FFFFFF"/>
                </a:solidFill>
                <a:cs typeface="Times New Roman" pitchFamily="18" charset="0"/>
              </a:rPr>
              <a:t>Агенция „Пътна инфраструктура“</a:t>
            </a:r>
            <a:r>
              <a:rPr lang="en-US" altLang="bg-BG" sz="2000" b="1" dirty="0" smtClean="0">
                <a:solidFill>
                  <a:srgbClr val="FFFFFF"/>
                </a:solidFill>
              </a:rPr>
              <a:t> </a:t>
            </a:r>
            <a:endParaRPr lang="bg-BG" altLang="bg-B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276617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ПРОГРАМА „РЕГИОНИ В РАСТЕЖ 2014-2020 г.“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5576" y="1412776"/>
            <a:ext cx="7776864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Допустимите дейности съгласно Приоритетна ос 7 „Регионална пътна инфраструктура” на ОПРР 2014-2020 са: „Строителство, реконструкция и рехабилитация на първокласни и второкласни (извън Трансевропейската транспортна мрежа) и третокласни пътища, които обслужват вътрешнорегионални връзки и осигуряват възможности за развитие на специфичния икономически потенциал, чрез връзка и достъп до TEN-T мрежата”. В тази връзка в Агенция „Пътна инфраструктура“ бе изготвена Методика и критерии за приоритизиране на пътните отсечки, с които агенцията, като конкретен бенефициент, кандидатства за финансиране по ОПРР 2014-2020 г.  Изборът на критерии в методиката цели подобряване и хомогенизиране на експлоатационното състояние на цели направления, чрез намаляване на участъците с недостатъчен капацитет в ключови мрежови инфраструктури. На база тази утвърдена Методика и критерии бяха оценени и приоритизирани предложенията, подадени от всички Областни пътни управления и бе изготвен  и утвърден от УС на АПИ, списък с пътни отсечки I, II и III клас за включване в ОП „Региони в растеж 2014-2020 г.“ </a:t>
            </a:r>
            <a:endParaRPr lang="bg-BG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884" y="843826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 отсечки, намиращи се на територията на Югозападен район, за които има изготвени и внесени проектни предложения в Управляващия орган на Оперативна програма „Региони в растеж 2014-2020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76617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ПРОГРАМА „РЕГИОНИ В РАСТЕЖ 2014-2020 г.“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20444" y="2181072"/>
            <a:ext cx="3672408" cy="2577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 2 „Път ІІ-81 Костинброд - Бучин проход от км 8+200  до км 30+400 с обща дължина 22,2 км, област София”</a:t>
            </a:r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„Път ІІ-81 Бучин проход- Берковица от км 30+400 до км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1+235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обща дължина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835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км, област София”</a:t>
            </a:r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„Път 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III-107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Рила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Рилски манастир от км 11+010 до км 30+796 82 , с обща дължина 19.786 км, област Кюстендил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bg-BG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536504" cy="54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276617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ПРОГРАМА „РЕГИОНИ В РАСТЕЖ 2014-2020 г.“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3508" y="1124744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 отсечки, намиращи се на територията на Югозападен район които, съгласно Насоките за кандидатстване по процедура на директно предоставяне на безвъзмездна финансова помощ, АПИ ще внесе в УО на ОПРР 2014-2020 г. до  30 април 2017 г.:</a:t>
            </a:r>
          </a:p>
          <a:p>
            <a:pPr lvl="0"/>
            <a:endParaRPr lang="bg-BG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2046620"/>
            <a:ext cx="3636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Път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ІІІ-109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Мелник от км 0+600 до км 12+800, с обща дължина 12.200 км, област Благоевград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Път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ІІ-62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„Дупница – Клисура – Самоков от км 42+260 до км 78+630, с обща дължина 36.370 км, области Кюстендил и София“</a:t>
            </a:r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2" y="1515120"/>
            <a:ext cx="4212468" cy="51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276617"/>
            <a:ext cx="6624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„ТРАНЗИТНИ ПЪТИЩА“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536504" cy="55950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20072" y="2046620"/>
            <a:ext cx="3636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програма "Транзитни пътища" V през 2016 на територията на Югозападен район ще се изпълняват следните обекти: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 на мостово съоръжение при км 1+550 на път III-1903 и Ремонтни работи на път III-1903 „Път II-19 - Елешница - Път II 84“ от км 0+000 до км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11+096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276617"/>
            <a:ext cx="66247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ИЗПЪЛНЯВАНИ ПО ОПРР 2007-2013 И ОПТ 2007-2013 ПРЕЗ 2016 Г.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3612" r="17633" b="4484"/>
          <a:stretch/>
        </p:blipFill>
        <p:spPr>
          <a:xfrm>
            <a:off x="107503" y="984502"/>
            <a:ext cx="6159597" cy="4388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67100" y="984502"/>
            <a:ext cx="276939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ОПРР 2007-2013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2015 година бяха изпълнени и въведени в експлоатация 13.453 км от проект Лот 70 „Северна скоростна тангента от км 0+000 до км 16+540". През 2016 г. ще бъде изпълнен пътният участък от км 2+600 до км 5+687, част от проект ССТ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 2007-2013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 октомври 2015 г. стартира изпълнението на  Участък 2 на проект Западна дъга на СОП – Път ІІ-18 в участъка от км 0+780 до км 6+308,17, с обща дължина 5,528 км. СМР по проекта се очаква да завършат през септември 2016 г. Част от проекта е и изпълнението на 5 нови съоръжения най-голямото, от които е надлезът над бул. „Стефансон“ с дължина 350 метра.</a:t>
            </a:r>
          </a:p>
          <a:p>
            <a:pPr algn="just"/>
            <a:endParaRPr lang="bg-BG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 bwMode="auto">
          <a:xfrm>
            <a:off x="1331913" y="3213100"/>
            <a:ext cx="64008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g-BG" altLang="bg-BG" dirty="0" smtClean="0">
                <a:solidFill>
                  <a:srgbClr val="E8E8EF"/>
                </a:solidFill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700338" y="5562600"/>
            <a:ext cx="381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b="1" dirty="0" smtClean="0">
                <a:solidFill>
                  <a:srgbClr val="E8E8EF"/>
                </a:solidFill>
                <a:latin typeface="Times New Roman" pitchFamily="18" charset="0"/>
                <a:cs typeface="Times New Roman" pitchFamily="18" charset="0"/>
              </a:rPr>
              <a:t>Агенция „Пътна инфраструктура“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b="1" dirty="0" smtClean="0">
                <a:solidFill>
                  <a:srgbClr val="E8E8E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bg-BG" b="1" dirty="0" smtClean="0">
                <a:solidFill>
                  <a:srgbClr val="E8E8E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g-BG" altLang="bg-BG" b="1" dirty="0" smtClean="0">
                <a:solidFill>
                  <a:srgbClr val="E8E8E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16632"/>
            <a:ext cx="7840687" cy="10525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400" b="1" dirty="0" smtClean="0">
              <a:solidFill>
                <a:srgbClr val="FFFFFF"/>
              </a:solidFill>
              <a:latin typeface="Bookman Old Style" pitchFamily="18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Република България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658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Radoslava Geneva</dc:creator>
  <cp:lastModifiedBy>Tanya Kokosharova</cp:lastModifiedBy>
  <cp:revision>61</cp:revision>
  <cp:lastPrinted>2016-02-25T07:03:47Z</cp:lastPrinted>
  <dcterms:created xsi:type="dcterms:W3CDTF">2015-05-08T09:23:31Z</dcterms:created>
  <dcterms:modified xsi:type="dcterms:W3CDTF">2016-02-25T07:28:09Z</dcterms:modified>
</cp:coreProperties>
</file>