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1"/>
  </p:sldMasterIdLst>
  <p:notesMasterIdLst>
    <p:notesMasterId r:id="rId19"/>
  </p:notesMasterIdLst>
  <p:handoutMasterIdLst>
    <p:handoutMasterId r:id="rId20"/>
  </p:handoutMasterIdLst>
  <p:sldIdLst>
    <p:sldId id="443" r:id="rId2"/>
    <p:sldId id="545" r:id="rId3"/>
    <p:sldId id="552" r:id="rId4"/>
    <p:sldId id="511" r:id="rId5"/>
    <p:sldId id="547" r:id="rId6"/>
    <p:sldId id="539" r:id="rId7"/>
    <p:sldId id="549" r:id="rId8"/>
    <p:sldId id="550" r:id="rId9"/>
    <p:sldId id="560" r:id="rId10"/>
    <p:sldId id="554" r:id="rId11"/>
    <p:sldId id="555" r:id="rId12"/>
    <p:sldId id="558" r:id="rId13"/>
    <p:sldId id="559" r:id="rId14"/>
    <p:sldId id="522" r:id="rId15"/>
    <p:sldId id="557" r:id="rId16"/>
    <p:sldId id="546" r:id="rId17"/>
    <p:sldId id="450" r:id="rId18"/>
  </p:sldIdLst>
  <p:sldSz cx="9144000" cy="6858000" type="screen4x3"/>
  <p:notesSz cx="6794500" cy="99822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FFFCC"/>
    <a:srgbClr val="FFEEB7"/>
    <a:srgbClr val="FFF2C9"/>
    <a:srgbClr val="FFDC6D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89784" autoAdjust="0"/>
  </p:normalViewPr>
  <p:slideViewPr>
    <p:cSldViewPr>
      <p:cViewPr>
        <p:scale>
          <a:sx n="89" d="100"/>
          <a:sy n="89" d="100"/>
        </p:scale>
        <p:origin x="-55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1" y="4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1B12D-17A2-4961-9838-3643FBB025ED}" type="datetimeFigureOut">
              <a:rPr lang="bg-BG" smtClean="0"/>
              <a:pPr/>
              <a:t>22.5.2018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1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1DD54-8397-494B-A303-5BBDF9AD2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753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1" y="4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E0C89-AA3B-4D6B-AF29-59E0BF57E6B6}" type="datetimeFigureOut">
              <a:rPr lang="bg-BG"/>
              <a:pPr>
                <a:defRPr/>
              </a:pPr>
              <a:t>22.5.2018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6" y="4741269"/>
            <a:ext cx="5436235" cy="44922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1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F2C75B-C0D5-446E-A8EE-652B794D676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263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D5142-F740-4265-A14C-6270D43DC2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43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49300"/>
            <a:ext cx="49911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bg-BG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C75EB5-A709-4168-A37C-31EF06316EEF}" type="slidenum">
              <a:rPr lang="en-GB" altLang="bg-BG">
                <a:latin typeface="Calibri" pitchFamily="34" charset="0"/>
              </a:rPr>
              <a:pPr/>
              <a:t>6</a:t>
            </a:fld>
            <a:endParaRPr lang="en-GB" altLang="bg-BG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49300"/>
            <a:ext cx="49911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bg-BG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C75EB5-A709-4168-A37C-31EF06316EEF}" type="slidenum">
              <a:rPr lang="en-GB" altLang="bg-BG">
                <a:latin typeface="Calibri" pitchFamily="34" charset="0"/>
              </a:rPr>
              <a:pPr/>
              <a:t>7</a:t>
            </a:fld>
            <a:endParaRPr lang="en-GB" altLang="bg-BG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49300"/>
            <a:ext cx="49911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bg-BG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C75EB5-A709-4168-A37C-31EF06316EEF}" type="slidenum">
              <a:rPr lang="en-GB" altLang="bg-BG">
                <a:latin typeface="Calibri" pitchFamily="34" charset="0"/>
              </a:rPr>
              <a:pPr/>
              <a:t>8</a:t>
            </a:fld>
            <a:endParaRPr lang="en-GB" altLang="bg-BG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ЗА ОПАЗВАНЕ НА ОКОЛНАТА СРЕДА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НАРЕДБАТА ЗА УСЛОВИЯТА И РЕДА ЗА ИЗВЪРШВАНЕ НА ЕКОЛОГИЧНА ОЦЕНКА НА ПЛАНОВЕ И ПРОГРАМИ; 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bg-BG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ЗА УСЛОВИЯТА И РЕДА ЗА ИЗВЪРШВАНЕ НА ОЦЕНКА НА ВЪЗДЕЙСТВИЕТО ВЪРХУ ОКОЛНАТА СРЕДА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301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4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em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973416" cy="3888432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g-BG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егионални </a:t>
            </a:r>
            <a:r>
              <a:rPr lang="bg-BG" sz="28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прединвестиционни</a:t>
            </a:r>
            <a:r>
              <a:rPr lang="bg-BG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проучвания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bg-BG" sz="28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14 административни области и формуляри за кандидатстване за финансиране от ОПОС 2014-2020</a:t>
            </a:r>
            <a:br>
              <a:rPr lang="bg-BG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403648" y="188640"/>
            <a:ext cx="7524328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bg-BG" sz="1800" b="1" dirty="0">
              <a:solidFill>
                <a:schemeClr val="tx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1331640" y="219087"/>
            <a:ext cx="7524328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регионалното развитие и благоустройството</a:t>
            </a:r>
            <a:endParaRPr lang="bg-BG" sz="1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97357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bg-BG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2018 </a:t>
            </a:r>
            <a:r>
              <a:rPr lang="bg-BG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bg-BG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623468"/>
            <a:ext cx="3711804" cy="267496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438" y="4059354"/>
            <a:ext cx="3226508" cy="232064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81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Дигитализация на системите и компютърни </a:t>
            </a:r>
            <a:r>
              <a:rPr lang="bg-BG" alt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хидравлични модели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30" y="4353354"/>
            <a:ext cx="2526208" cy="2026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288" y="1484785"/>
            <a:ext cx="3172591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пълнотата на данните;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Дигитализация;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Хидравлично моделиране на работата на водоснабдителните и канализационните системи и съоръжения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NMihova\Desktop\Captur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NMihova\Desktop\Captur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4" y="3789039"/>
            <a:ext cx="2803463" cy="2115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41" y="4077072"/>
            <a:ext cx="2991959" cy="2301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9632" y="188640"/>
            <a:ext cx="7070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и детайлни варианти за инженерните решения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60" y="1412777"/>
            <a:ext cx="402710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Водоснабдяване;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Пречистване на питейни води;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Пречистване на отпадъчни води;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утайките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b="2501"/>
          <a:stretch/>
        </p:blipFill>
        <p:spPr bwMode="auto">
          <a:xfrm>
            <a:off x="5508103" y="1412776"/>
            <a:ext cx="3375869" cy="26642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660" y="5925429"/>
            <a:ext cx="280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варианти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9870" y="4087115"/>
            <a:ext cx="26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Детайлни варианти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NMihova\Desktop\Captur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NMihova\Desktop\Captur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3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Устройствени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процедури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470048" cy="478227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Подобекти извън урбанизирани територии, за които се процедират ПУП – 173</a:t>
            </a:r>
          </a:p>
          <a:p>
            <a:pPr marL="0" indent="0">
              <a:buClrTx/>
              <a:buNone/>
            </a:pP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Подобекти в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урбанизирани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 – 191</a:t>
            </a:r>
          </a:p>
          <a:p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3140"/>
              </p:ext>
            </p:extLst>
          </p:nvPr>
        </p:nvGraphicFramePr>
        <p:xfrm>
          <a:off x="2843808" y="1700808"/>
          <a:ext cx="6120680" cy="3652257"/>
        </p:xfrm>
        <a:graphic>
          <a:graphicData uri="http://schemas.openxmlformats.org/drawingml/2006/table">
            <a:tbl>
              <a:tblPr/>
              <a:tblGrid>
                <a:gridCol w="936104"/>
                <a:gridCol w="1944216"/>
                <a:gridCol w="2664296"/>
                <a:gridCol w="576064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Обособена територия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Подобекти,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които се процедират ПУП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r>
                        <a:rPr lang="bg-BG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одобекти </a:t>
                      </a:r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 необходимост от </a:t>
                      </a:r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градоустройствени процедури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Бургас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Сливен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Шумен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Пловдив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9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Кърджали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Ямбол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0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Добрич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Силистра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Видин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Враца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Перник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Стара Загора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C:\Users\NMihova\Desktop\Captur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NMihova\Desktop\Cap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 процедури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616624" cy="486887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Екологична оценка (ЕО)</a:t>
            </a:r>
          </a:p>
          <a:p>
            <a:pPr marL="0" indent="0">
              <a:buNone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14 - те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обособени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 са 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процедирани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уведомления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искания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преценка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необходимостта от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 съгласно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Наредбата за условията и реда за извършване на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екологична оценка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планове и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</a:p>
          <a:p>
            <a:pPr marL="0" indent="0">
              <a:buNone/>
            </a:pP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въздействието върху околната среда (ОВОС)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инвестиционните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за строителство, дейности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14 –те територии са п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одготвени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изпратени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МОСВ/ РИОСВ, 80 общини, 564 кметства.</a:t>
            </a:r>
          </a:p>
          <a:p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3119450" cy="16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NMihova\Desktop\Captur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NMihova\Desktop\Captur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84632" cy="648072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Изготвени доклади и проекти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7992888" cy="4346902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съществуващата инфраструктура;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варианти за развитие на системите;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Детайлни варианти;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Инвестиционни намерения;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Институционален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</a:t>
            </a:r>
            <a:r>
              <a:rPr lang="bg-BG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оператора;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икономически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анализ;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изисквания; 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обществените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поръчки;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формуляр за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 за финансиране от ОПОС 2014 -2020;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Идейни проекти за изграждане на нова и реконструкция на съществуваща линейна </a:t>
            </a:r>
            <a:r>
              <a:rPr lang="bg-BG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в агломерациите над 10000 е.ж.</a:t>
            </a:r>
            <a:endParaRPr lang="bg-BG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5733254"/>
            <a:ext cx="878497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хартиени носители </a:t>
            </a:r>
            <a:r>
              <a:rPr 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(доклади, карти и чертежи) в </a:t>
            </a: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r>
              <a:rPr 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класьора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електронен вид – 4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TB.</a:t>
            </a:r>
            <a:endParaRPr lang="bg-BG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NMihova\Desktop\Captur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NMihova\Desktop\Cap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9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84632" cy="648072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6774919"/>
              </p:ext>
            </p:extLst>
          </p:nvPr>
        </p:nvGraphicFramePr>
        <p:xfrm>
          <a:off x="179512" y="1412777"/>
          <a:ext cx="8784974" cy="5184576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355194"/>
                <a:gridCol w="1485956"/>
                <a:gridCol w="1485956"/>
                <a:gridCol w="1485956"/>
                <a:gridCol w="1485956"/>
                <a:gridCol w="1485956"/>
              </a:tblGrid>
              <a:tr h="84049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Обособена територия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 стойност на проекта (лв.)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Допустими разходи (лв.)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Кохезионен фонд (лв.)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Национален бюджет (лв.)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Съфинансиране/ Самоучастие (лв.)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ctr"/>
                </a:tc>
              </a:tr>
              <a:tr h="277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Бургас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385 331 760,67 </a:t>
                      </a:r>
                      <a:r>
                        <a:rPr lang="bg-BG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381 821 686,78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277 131 907,59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48 905 630,75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55 784 148,44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77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Сливен</a:t>
                      </a:r>
                      <a:endParaRPr lang="bg-BG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109 978 944,13 </a:t>
                      </a:r>
                      <a:r>
                        <a:rPr lang="bg-BG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108 849 366,71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78 172 073,59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13 795 071,81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16 882 221,32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77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Шумен</a:t>
                      </a:r>
                      <a:endParaRPr lang="bg-BG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109 581 628,89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108 474 856,88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77 912 065,95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13 749 188,11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16 813 602,82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77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Пловдив</a:t>
                      </a:r>
                      <a:endParaRPr lang="bg-BG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138 759 284,64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110 924 916,99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82 198 691,24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14 505 651,39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14 220 574,36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66941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Кърджали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57 797 670,58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47 542 951,33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35 788 712,68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6 315 655,18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5 438 583,47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66941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Ямбол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32 090 781,00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25 959 669,00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19 073 607,00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3 365 931,00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3 520 131,00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77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Варна</a:t>
                      </a:r>
                      <a:endParaRPr lang="bg-BG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141 650 432,14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115 901 977,16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81 906 768,24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14 454 135,57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19 541 073,35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66941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Добрич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111 164 321,00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92 181 060,19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69 429 391,82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12 252 245,62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10 499 422,76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77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Русе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131 652 285,13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109 176 695,55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80 745 446,38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14 249 196,42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14 182 052,75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66941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Силистра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71 773 796,09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67 197 878,78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50 246 877,87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8 867 096,09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8 083 904,82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66941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Видин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24 894 782,00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19 566 921,00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14 682 626,00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2 591 052,00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2 293 243,00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66941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Враца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53 406 650,00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43 493 297,00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32 004 325,00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5 647 822,00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5 841 150,00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77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Перник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102 804 843,00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84 125 128,00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62 546 612,00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11 037 637,00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10 540 879,00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277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Стара Загора</a:t>
                      </a:r>
                      <a:endParaRPr lang="bg-BG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119 004 579,00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98 225 634,00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71 978 271,00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12 702 048,00 лв.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13 545 315,00 лв.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  <a:tr h="521854"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</a:t>
                      </a:r>
                      <a:endParaRPr lang="bg-BG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1 589 891 758,26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1 413 442 039,37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1 033 817 376,36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182 438 360,94 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197 186 302,08 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1" marR="8631" marT="8631" marB="0" anchor="b"/>
                </a:tc>
              </a:tr>
            </a:tbl>
          </a:graphicData>
        </a:graphic>
      </p:graphicFrame>
      <p:pic>
        <p:nvPicPr>
          <p:cNvPr id="5" name="Picture 3" descr="C:\Users\NMihova\Desktop\Captur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NMihova\Desktop\Cap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1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7464" cy="818728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 на качеството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4824536"/>
          </a:xfrm>
          <a:noFill/>
          <a:ln w="25400">
            <a:noFill/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Управителен комитет</a:t>
            </a:r>
          </a:p>
          <a:p>
            <a:pPr marL="0" indent="0">
              <a:spcAft>
                <a:spcPts val="600"/>
              </a:spcAft>
              <a:buClrTx/>
              <a:buNone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координационно звено за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периодично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на напредъка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предоставяне на указания. Участват представители на МРРБ, МОСВ и 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операторите,  инициативата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JASPERS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 на техническото качество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становища за: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Водопотребление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и детайлни варианти на инженерните решения;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 на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предложените технологии;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 на проекта за изпълнение на целите на ОПОС 2014-2020 г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 процедури; 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влиянието на промените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 върху 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услугите;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Финансово-икономически анализи;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на изпълнение на проектите;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NMihova\Desktop\Captur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NMihova\Desktop\Cap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5410934"/>
            <a:ext cx="7704856" cy="8983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Благодаря!</a:t>
            </a:r>
            <a:endParaRPr lang="bg-BG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9008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160463" y="348721"/>
            <a:ext cx="7524328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Министерство на регионалното развитие и благоустройството</a:t>
            </a:r>
            <a:endParaRPr lang="bg-BG" sz="1800" b="1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627784" y="6309320"/>
            <a:ext cx="3762164" cy="40466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www.mrrb.government.bg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2900605" cy="1920201"/>
          </a:xfrm>
          <a:prstGeom prst="rect">
            <a:avLst/>
          </a:prstGeom>
        </p:spPr>
      </p:pic>
      <p:pic>
        <p:nvPicPr>
          <p:cNvPr id="4098" name="Picture 2" descr="\\mrrb-file\VIK\Snimki za prezentacii\Срещи\IMG_20170509_124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31574" cy="15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26" y="1628800"/>
            <a:ext cx="2520280" cy="189021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98" y="3074822"/>
            <a:ext cx="3103928" cy="17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VidenovaI\AppData\Local\Microsoft\Windows\Temporary Internet Files\Content.Outlook\9WS4AUG0\pl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43016"/>
            <a:ext cx="2671615" cy="17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8609" y="1430994"/>
            <a:ext cx="8627385" cy="51663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 регионалното инвестиционно планиране в отрасъл </a:t>
            </a:r>
            <a:r>
              <a:rPr lang="bg-BG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bg-BG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BG16M1OP002-1.001-0001-С01/10.02.2016 </a:t>
            </a:r>
            <a:r>
              <a:rPr lang="bg-BG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прединвестиционни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проучвания (РПИП) и формуляри за кандидатстване за финансиране от фондовете на ЕС за </a:t>
            </a:r>
            <a:r>
              <a:rPr 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14 обособени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територии;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техническото качество на регионалните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прединвестиционни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проучвания и формулярите за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кандидатстване;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стойността на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съществуващата </a:t>
            </a:r>
            <a:r>
              <a:rPr 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инфраструктура;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проекта, информация и публичност;</a:t>
            </a:r>
          </a:p>
          <a:p>
            <a:pPr marL="274320" lvl="1" indent="0">
              <a:buClrTx/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 ефективността, управлението и институционалния капацитет в </a:t>
            </a:r>
            <a:r>
              <a:rPr lang="bg-BG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отрасъл </a:t>
            </a:r>
            <a:r>
              <a:rPr lang="bg-BG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endParaRPr lang="bg-BG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№ </a:t>
            </a:r>
            <a:r>
              <a:rPr lang="bg-BG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BG16M1OP002-1.003-0001-С01/16.03.2016 </a:t>
            </a:r>
            <a:r>
              <a:rPr lang="bg-BG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Консултантски услуги от Световна банка за повишаване ефективността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 системи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Укрепване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административния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478" y="260648"/>
            <a:ext cx="8641482" cy="654896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 на МРРБ, финансирани от ОПОС 2014-2020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NMihova\Desktop\Cap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72" y="851470"/>
            <a:ext cx="742861" cy="4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NMihova\Desktop\Captur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16204"/>
            <a:ext cx="720079" cy="56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РПИП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5"/>
            <a:ext cx="4752527" cy="504501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 за изпълнение, групирани в 4 </a:t>
            </a:r>
            <a:r>
              <a:rPr lang="bg-BG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лота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Бургас, Сливен, Шумен;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Пловдив, Кърджали, Ямбол;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Варна, Русе, Силистра, Добрич;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Видин, Враца, Перник, Стара Загора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400" dirty="0" smtClean="0"/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Обхват на договорите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РПИП</a:t>
            </a:r>
          </a:p>
          <a:p>
            <a:pPr marL="0" lvl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 за кандидатстване на финансиране за агломерации над 10000 е.ж.; </a:t>
            </a:r>
          </a:p>
          <a:p>
            <a:pPr marL="0" lvl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Идейни проекти за линейната инфраструктура в агломерации над 10000 е.ж.;</a:t>
            </a:r>
          </a:p>
          <a:p>
            <a:pPr marL="0" lvl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Мерки в агломерациите под 10000 е.ж., извън формулярите за кандидатстване</a:t>
            </a:r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VidenovaI\AppData\Local\Microsoft\Windows\Temporary Internet Files\Content.Outlook\9WS4AUG0\180418_W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84" y="3491916"/>
            <a:ext cx="4062772" cy="28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Mihova\Desktop\Cap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06" y="764704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NMihova\Desktop\Captur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Прединвестиционни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проучвания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640960" cy="5328592"/>
          </a:xfrm>
        </p:spPr>
        <p:txBody>
          <a:bodyPr>
            <a:normAutofit fontScale="25000" lnSpcReduction="20000"/>
          </a:bodyPr>
          <a:lstStyle/>
          <a:p>
            <a:endParaRPr lang="bg-BG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 и анализ на съществуващите водоснабдителни системи и преценка за бъдещите възможности и нужди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Водоизточници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Водопотребление</a:t>
            </a:r>
            <a:endParaRPr lang="bg-BG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на системите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 </a:t>
            </a: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на </a:t>
            </a:r>
            <a:r>
              <a:rPr lang="bg-BG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съществуващите канализационни системи и </a:t>
            </a: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преценка за бъдещите възможности и </a:t>
            </a:r>
            <a:r>
              <a:rPr lang="bg-BG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 границите на агломерациите, количество и товар на отпадъчните води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Водоприемници</a:t>
            </a:r>
            <a:endParaRPr lang="bg-BG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на системите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Промишлени отпадъчни води</a:t>
            </a:r>
            <a:endParaRPr lang="bg-BG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утайките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  <a:buClrTx/>
              <a:buSzPct val="85000"/>
              <a:buFont typeface="Wingdings" panose="05000000000000000000" pitchFamily="2" charset="2"/>
              <a:buChar char="Ø"/>
            </a:pPr>
            <a:r>
              <a:rPr lang="bg-BG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</a:t>
            </a: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детайлни варианти за инвестиционните намерения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икономически анализ (</a:t>
            </a:r>
            <a:r>
              <a:rPr lang="bg-BG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Разходи/ Ползи)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въздействието на околната среда;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риска и оценка на въздействието на изменението на климата;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институционалния капацитет на </a:t>
            </a:r>
            <a:r>
              <a:rPr lang="bg-BG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</a:t>
            </a:r>
            <a:r>
              <a:rPr lang="bg-BG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64704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 границите на агломерациите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3940414" cy="4494240"/>
          </a:xfrm>
        </p:spPr>
        <p:txBody>
          <a:bodyPr/>
          <a:lstStyle/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агломерации над 10000 е.ж.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агломерации между 2000 и 10000 е.ж.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66" y="1700808"/>
            <a:ext cx="4724899" cy="4176464"/>
          </a:xfrm>
          <a:prstGeom prst="rect">
            <a:avLst/>
          </a:prstGeom>
        </p:spPr>
      </p:pic>
      <p:pic>
        <p:nvPicPr>
          <p:cNvPr id="6" name="Picture 2" descr="C:\Users\NMihova\Desktop\Cap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15" y="764704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NMihova\Desktop\Captur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239794" y="332656"/>
            <a:ext cx="8280920" cy="720080"/>
          </a:xfrm>
        </p:spPr>
        <p:txBody>
          <a:bodyPr>
            <a:noAutofit/>
          </a:bodyPr>
          <a:lstStyle/>
          <a:p>
            <a:r>
              <a:rPr lang="bg-BG" altLang="bg-BG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Теренни измервания и водни баланси</a:t>
            </a:r>
            <a:endParaRPr lang="en-GB" altLang="bg-BG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1752"/>
            <a:ext cx="1944216" cy="3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140968"/>
            <a:ext cx="4409224" cy="28175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35696" y="1628800"/>
            <a:ext cx="3823134" cy="900815"/>
          </a:xfrm>
          <a:prstGeom prst="rect">
            <a:avLst/>
          </a:prstGeom>
          <a:solidFill>
            <a:schemeClr val="accent1"/>
          </a:solidFill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bg-BG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Измервания на дебит и налягане във водоснабдителните системи</a:t>
            </a:r>
            <a:endParaRPr lang="en-GB" altLang="bg-BG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43582" y="5794724"/>
            <a:ext cx="3456383" cy="6155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anose="020F0502020204030204" pitchFamily="34" charset="0"/>
              <a:buChar char="–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indent="10350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4" indent="0">
              <a:buClr>
                <a:schemeClr val="tx2"/>
              </a:buClr>
              <a:buSzPct val="60000"/>
              <a:buNone/>
            </a:pPr>
            <a:endParaRPr lang="bg-BG" altLang="bg-BG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indent="0">
              <a:buClr>
                <a:schemeClr val="tx2"/>
              </a:buClr>
              <a:buSzPct val="60000"/>
              <a:buNone/>
            </a:pPr>
            <a:r>
              <a:rPr lang="bg-BG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Воден баланс и загуби на вода</a:t>
            </a:r>
            <a:r>
              <a:rPr lang="bg-BG" alt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NMihova\Desktop\Capture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NMihova\Desktop\Capture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369038" y="188640"/>
            <a:ext cx="8496944" cy="864096"/>
          </a:xfrm>
        </p:spPr>
        <p:txBody>
          <a:bodyPr>
            <a:noAutofit/>
          </a:bodyPr>
          <a:lstStyle/>
          <a:p>
            <a:r>
              <a:rPr lang="bg-BG" altLang="bg-BG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и пречистване</a:t>
            </a:r>
            <a:endParaRPr lang="en-GB" altLang="bg-BG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Z:\20_PODIZPULNITELI\WATO\CCTV\Final_CCTV_dokladi_original\CCTV\Лот 3\Варна\Projects\гр. Варна, ул. Константин и Фружин\Picture\3_3_1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94480"/>
            <a:ext cx="3243062" cy="25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Z:\20_PODIZPULNITELI\WATO\CCTV\Final_CCTV_dokladi_original\CCTV\Лот 3\Варна\Projects\гр. Варна, ул. Константин и Фружин\Picture\8_8_41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4" y="2420888"/>
            <a:ext cx="3318133" cy="25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00808"/>
            <a:ext cx="3096344" cy="47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 на канализацията с камери 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CCTV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Обследване на сгради и съоръжения на ПСОВ и КПС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Оценка на строителните конструкции на </a:t>
            </a:r>
            <a:r>
              <a:rPr lang="bg-BG" altLang="zh-CN" sz="1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съоръженията;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Оценка на електро механичното </a:t>
            </a:r>
            <a:r>
              <a:rPr lang="bg-BG" altLang="zh-CN" sz="1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оборудване</a:t>
            </a:r>
            <a:endParaRPr lang="bg-BG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altLang="zh-CN" sz="1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Оценка </a:t>
            </a:r>
            <a:r>
              <a:rPr lang="bg-BG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ефекта на пречистване на ПСОВ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endParaRPr>
          </a:p>
          <a:p>
            <a:pPr lvl="0"/>
            <a:endParaRPr lang="en-US" sz="2000" dirty="0">
              <a:solidFill>
                <a:srgbClr val="002060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Z:\20_PODIZPULNITELI\WATO\CCTV\Final_CCTV_dokladi_original\Снимки с телескопична камера\Добрич\Добрич\6\2015101482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106351"/>
            <a:ext cx="2869589" cy="230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NMihova\Desktop\Capture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NMihova\Desktop\Capture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452242" y="260648"/>
            <a:ext cx="8352928" cy="792088"/>
          </a:xfrm>
        </p:spPr>
        <p:txBody>
          <a:bodyPr>
            <a:noAutofit/>
          </a:bodyPr>
          <a:lstStyle/>
          <a:p>
            <a:r>
              <a:rPr lang="bg-BG" altLang="bg-BG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промените в климата</a:t>
            </a:r>
            <a:endParaRPr lang="en-GB" altLang="bg-BG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285105"/>
              </p:ext>
            </p:extLst>
          </p:nvPr>
        </p:nvGraphicFramePr>
        <p:xfrm>
          <a:off x="3131840" y="1754023"/>
          <a:ext cx="4883667" cy="238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" r:id="rId4" imgW="17809524" imgH="10552381" progId="PBrush">
                  <p:embed/>
                </p:oleObj>
              </mc:Choice>
              <mc:Fallback>
                <p:oleObj r:id="rId4" imgW="17809524" imgH="10552381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754023"/>
                        <a:ext cx="4883667" cy="238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3290" y="1486744"/>
            <a:ext cx="28685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alt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bg-BG" altLang="bg-BG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промените в </a:t>
            </a:r>
            <a:r>
              <a:rPr lang="bg-BG" alt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</a:t>
            </a:r>
            <a:r>
              <a:rPr lang="en-US" alt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определяне на нови водоизточници</a:t>
            </a:r>
            <a:endParaRPr lang="en-GB" altLang="bg-BG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риска от </a:t>
            </a:r>
            <a:r>
              <a:rPr lang="bg-BG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засушаване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риска от недостиг на </a:t>
            </a:r>
            <a:r>
              <a:rPr lang="bg-BG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endParaRPr lang="en-US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altLang="bg-BG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промените в климата</a:t>
            </a:r>
            <a:r>
              <a:rPr lang="en-US" altLang="bg-BG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от наводнения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altLang="en-U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/>
          <a:stretch>
            <a:fillRect/>
          </a:stretch>
        </p:blipFill>
        <p:spPr bwMode="auto">
          <a:xfrm>
            <a:off x="6084168" y="3429000"/>
            <a:ext cx="276185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6" y="4182037"/>
            <a:ext cx="2186111" cy="2199289"/>
          </a:xfrm>
          <a:prstGeom prst="rect">
            <a:avLst/>
          </a:prstGeom>
        </p:spPr>
      </p:pic>
      <p:pic>
        <p:nvPicPr>
          <p:cNvPr id="9" name="Picture 3" descr="C:\Users\NMihova\Desktop\Capture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NMihova\Desktop\Capture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Идентифицирани проблеми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132856"/>
            <a:ext cx="3456062" cy="403375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bg-BG" altLang="bg-BG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altLang="bg-BG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Водоснабдяване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bg-BG" altLang="bg-BG" sz="2800" b="1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endParaRPr lang="bg-BG" altLang="bg-BG" sz="2800" b="1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endParaRPr lang="bg-BG" altLang="bg-BG" sz="2800" b="1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altLang="bg-BG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</a:t>
            </a:r>
            <a:endParaRPr lang="en-US" altLang="bg-BG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419872" y="1844824"/>
            <a:ext cx="5544616" cy="16312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 на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питейната вода;</a:t>
            </a:r>
            <a:endParaRPr lang="bg-BG" altLang="bg-BG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Непрекъснатост на водоснабдяването;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Високи загуби на вода;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Ниска енергийна ефективност </a:t>
            </a:r>
            <a:endParaRPr lang="en-US" altLang="bg-BG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405703" y="4221088"/>
            <a:ext cx="5544616" cy="16312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Свързаност;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Заустване</a:t>
            </a: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отпадъчни води в приемник без пречистване;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Ниска </a:t>
            </a:r>
            <a:r>
              <a:rPr lang="bg-BG" altLang="bg-BG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проводимост</a:t>
            </a:r>
            <a:r>
              <a:rPr lang="en-US" altLang="bg-BG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Наводнения;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Инфилтрация</a:t>
            </a:r>
            <a:endParaRPr lang="en-US" altLang="bg-BG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NMihova\Desktop\Captur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589" cy="6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NMihova\Desktop\Captur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928550" cy="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021B2A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7076</TotalTime>
  <Words>1324</Words>
  <Application>Microsoft Office PowerPoint</Application>
  <PresentationFormat>Презентация на цял екран (4:3)</PresentationFormat>
  <Paragraphs>317</Paragraphs>
  <Slides>17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0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Civic</vt:lpstr>
      <vt:lpstr>  Регионални прединвестиционни проучвания  за ВиК в 14 административни области и формуляри за кандидатстване за финансиране от ОПОС 2014-2020  </vt:lpstr>
      <vt:lpstr>Проекти на МРРБ, финансирани от ОПОС 2014-2020</vt:lpstr>
      <vt:lpstr>РПИП</vt:lpstr>
      <vt:lpstr>Прединвестиционни проучвания</vt:lpstr>
      <vt:lpstr>Определяне границите на агломерациите</vt:lpstr>
      <vt:lpstr>Теренни измервания и водни баланси</vt:lpstr>
      <vt:lpstr>Канализация и пречистване</vt:lpstr>
      <vt:lpstr>Анализ на промените в климата</vt:lpstr>
      <vt:lpstr>Идентифицирани проблеми</vt:lpstr>
      <vt:lpstr>Презентация на PowerPoint</vt:lpstr>
      <vt:lpstr>Презентация на PowerPoint</vt:lpstr>
      <vt:lpstr>Устройствени процедури</vt:lpstr>
      <vt:lpstr>Екологични процедури</vt:lpstr>
      <vt:lpstr>Изготвени доклади и проекти</vt:lpstr>
      <vt:lpstr>Инвестиции</vt:lpstr>
      <vt:lpstr>Контрол на качеството </vt:lpstr>
      <vt:lpstr>Презентация на PowerPoint</vt:lpstr>
    </vt:vector>
  </TitlesOfParts>
  <Company>mzg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Maya</dc:creator>
  <cp:lastModifiedBy>Dell</cp:lastModifiedBy>
  <cp:revision>1263</cp:revision>
  <cp:lastPrinted>2018-05-21T13:46:55Z</cp:lastPrinted>
  <dcterms:created xsi:type="dcterms:W3CDTF">2011-10-24T09:35:10Z</dcterms:created>
  <dcterms:modified xsi:type="dcterms:W3CDTF">2018-05-22T02:36:59Z</dcterms:modified>
</cp:coreProperties>
</file>