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16"/>
  </p:notesMasterIdLst>
  <p:handoutMasterIdLst>
    <p:handoutMasterId r:id="rId17"/>
  </p:handoutMasterIdLst>
  <p:sldIdLst>
    <p:sldId id="443" r:id="rId2"/>
    <p:sldId id="497" r:id="rId3"/>
    <p:sldId id="491" r:id="rId4"/>
    <p:sldId id="496" r:id="rId5"/>
    <p:sldId id="508" r:id="rId6"/>
    <p:sldId id="500" r:id="rId7"/>
    <p:sldId id="501" r:id="rId8"/>
    <p:sldId id="502" r:id="rId9"/>
    <p:sldId id="504" r:id="rId10"/>
    <p:sldId id="509" r:id="rId11"/>
    <p:sldId id="510" r:id="rId12"/>
    <p:sldId id="512" r:id="rId13"/>
    <p:sldId id="513" r:id="rId14"/>
    <p:sldId id="471" r:id="rId15"/>
  </p:sldIdLst>
  <p:sldSz cx="9144000" cy="6858000" type="screen4x3"/>
  <p:notesSz cx="6794500" cy="99822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77870" autoAdjust="0"/>
  </p:normalViewPr>
  <p:slideViewPr>
    <p:cSldViewPr>
      <p:cViewPr>
        <p:scale>
          <a:sx n="65" d="100"/>
          <a:sy n="65" d="100"/>
        </p:scale>
        <p:origin x="-12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40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oslav\Documents\Transfer%20laptop\World%20bank\Benchmarking\IndicatorsDWE2015Full_newrep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Qp-031- </a:t>
            </a:r>
            <a:r>
              <a:rPr lang="bg-BG"/>
              <a:t>"Аварии по водопроводи (бр./100 км)"</a:t>
            </a:r>
          </a:p>
        </c:rich>
      </c:tx>
      <c:layout>
        <c:manualLayout>
          <c:xMode val="edge"/>
          <c:yMode val="edge"/>
          <c:x val="0.25789583292133006"/>
          <c:y val="4.636679935291742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5805392243243674E-2"/>
          <c:y val="0.16623189090276932"/>
          <c:w val="0.87610627201803526"/>
          <c:h val="0.6020065839386865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IndicatorsDWE2015Full_newrep.xlsm!_Utility</c:f>
              <c:strCache>
                <c:ptCount val="21"/>
                <c:pt idx="0">
                  <c:v>Благоевгр.</c:v>
                </c:pt>
                <c:pt idx="1">
                  <c:v>Бургас</c:v>
                </c:pt>
                <c:pt idx="2">
                  <c:v>Варна</c:v>
                </c:pt>
                <c:pt idx="3">
                  <c:v>В.Търново</c:v>
                </c:pt>
                <c:pt idx="4">
                  <c:v>Габрово</c:v>
                </c:pt>
                <c:pt idx="5">
                  <c:v>Добрич</c:v>
                </c:pt>
                <c:pt idx="6">
                  <c:v>Кюстендил</c:v>
                </c:pt>
                <c:pt idx="7">
                  <c:v>Кърджали</c:v>
                </c:pt>
                <c:pt idx="8">
                  <c:v>Пазарджик</c:v>
                </c:pt>
                <c:pt idx="9">
                  <c:v>Плевен</c:v>
                </c:pt>
                <c:pt idx="10">
                  <c:v>Разград</c:v>
                </c:pt>
                <c:pt idx="11">
                  <c:v>Русе</c:v>
                </c:pt>
                <c:pt idx="12">
                  <c:v>Силистра</c:v>
                </c:pt>
                <c:pt idx="13">
                  <c:v>Сливен</c:v>
                </c:pt>
                <c:pt idx="14">
                  <c:v>Смолян</c:v>
                </c:pt>
                <c:pt idx="15">
                  <c:v>София</c:v>
                </c:pt>
                <c:pt idx="16">
                  <c:v>Ст.Загора</c:v>
                </c:pt>
                <c:pt idx="17">
                  <c:v>Търговище</c:v>
                </c:pt>
                <c:pt idx="18">
                  <c:v>Хасково</c:v>
                </c:pt>
                <c:pt idx="19">
                  <c:v>Шумен</c:v>
                </c:pt>
                <c:pt idx="20">
                  <c:v>Ямбол</c:v>
                </c:pt>
              </c:strCache>
            </c:strRef>
          </c:cat>
          <c:val>
            <c:numRef>
              <c:f>IndicatorsDWE2015Full_newrep.xlsm!OpMainsFailures</c:f>
              <c:numCache>
                <c:formatCode>0</c:formatCode>
                <c:ptCount val="21"/>
                <c:pt idx="0">
                  <c:v>144.65954606141523</c:v>
                </c:pt>
                <c:pt idx="1">
                  <c:v>148.14104101703046</c:v>
                </c:pt>
                <c:pt idx="2">
                  <c:v>141.87853107344631</c:v>
                </c:pt>
                <c:pt idx="3">
                  <c:v>70.730862487010739</c:v>
                </c:pt>
                <c:pt idx="4">
                  <c:v>101.05633802816902</c:v>
                </c:pt>
                <c:pt idx="5">
                  <c:v>93.580683156654885</c:v>
                </c:pt>
                <c:pt idx="6">
                  <c:v>68.082094833687194</c:v>
                </c:pt>
                <c:pt idx="7">
                  <c:v>189.32862190812722</c:v>
                </c:pt>
                <c:pt idx="8">
                  <c:v>238.0952380952381</c:v>
                </c:pt>
                <c:pt idx="9">
                  <c:v>91.786310517529216</c:v>
                </c:pt>
                <c:pt idx="10">
                  <c:v>63.805522208883559</c:v>
                </c:pt>
                <c:pt idx="11">
                  <c:v>86.134137151469474</c:v>
                </c:pt>
                <c:pt idx="12">
                  <c:v>155.29285330467491</c:v>
                </c:pt>
                <c:pt idx="13">
                  <c:v>99.407646742057082</c:v>
                </c:pt>
                <c:pt idx="14">
                  <c:v>79.799331103678924</c:v>
                </c:pt>
                <c:pt idx="15">
                  <c:v>158.46879916098584</c:v>
                </c:pt>
                <c:pt idx="16">
                  <c:v>144.68022399056881</c:v>
                </c:pt>
                <c:pt idx="17">
                  <c:v>85.454545454545453</c:v>
                </c:pt>
                <c:pt idx="18">
                  <c:v>123.03899596593455</c:v>
                </c:pt>
                <c:pt idx="19">
                  <c:v>80.025499362515944</c:v>
                </c:pt>
                <c:pt idx="20">
                  <c:v>141.62921348314609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3B-40CF-A428-117DEF4CA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346880"/>
        <c:axId val="58360960"/>
      </c:barChart>
      <c:scatterChart>
        <c:scatterStyle val="lineMarker"/>
        <c:varyColors val="0"/>
        <c:ser>
          <c:idx val="1"/>
          <c:order val="1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bg-BG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plus"/>
            <c:errValType val="cust"/>
            <c:noEndCap val="0"/>
            <c:plus>
              <c:numRef>
                <c:f>'Table 26-CI'!$BB$4</c:f>
                <c:numCache>
                  <c:formatCode>General</c:formatCode>
                  <c:ptCount val="1"/>
                  <c:pt idx="0">
                    <c:v>20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>
                <a:solidFill>
                  <a:srgbClr val="C00000"/>
                </a:solidFill>
                <a:prstDash val="dash"/>
              </a:ln>
            </c:spPr>
          </c:errBars>
          <c:xVal>
            <c:strRef>
              <c:f>IndicatorsDWE2015Full_newrep.xlsm!_Utility</c:f>
              <c:strCache>
                <c:ptCount val="21"/>
                <c:pt idx="0">
                  <c:v>Благоевгр.</c:v>
                </c:pt>
                <c:pt idx="1">
                  <c:v>Бургас</c:v>
                </c:pt>
                <c:pt idx="2">
                  <c:v>Варна</c:v>
                </c:pt>
                <c:pt idx="3">
                  <c:v>В.Търново</c:v>
                </c:pt>
                <c:pt idx="4">
                  <c:v>Габрово</c:v>
                </c:pt>
                <c:pt idx="5">
                  <c:v>Добрич</c:v>
                </c:pt>
                <c:pt idx="6">
                  <c:v>Кюстендил</c:v>
                </c:pt>
                <c:pt idx="7">
                  <c:v>Кърджали</c:v>
                </c:pt>
                <c:pt idx="8">
                  <c:v>Пазарджик</c:v>
                </c:pt>
                <c:pt idx="9">
                  <c:v>Плевен</c:v>
                </c:pt>
                <c:pt idx="10">
                  <c:v>Разград</c:v>
                </c:pt>
                <c:pt idx="11">
                  <c:v>Русе</c:v>
                </c:pt>
                <c:pt idx="12">
                  <c:v>Силистра</c:v>
                </c:pt>
                <c:pt idx="13">
                  <c:v>Сливен</c:v>
                </c:pt>
                <c:pt idx="14">
                  <c:v>Смолян</c:v>
                </c:pt>
                <c:pt idx="15">
                  <c:v>София</c:v>
                </c:pt>
                <c:pt idx="16">
                  <c:v>Ст.Загора</c:v>
                </c:pt>
                <c:pt idx="17">
                  <c:v>Търговище</c:v>
                </c:pt>
                <c:pt idx="18">
                  <c:v>Хасково</c:v>
                </c:pt>
                <c:pt idx="19">
                  <c:v>Шумен</c:v>
                </c:pt>
                <c:pt idx="20">
                  <c:v>Ямбол</c:v>
                </c:pt>
              </c:strCache>
            </c:strRef>
          </c:xVal>
          <c:yVal>
            <c:numRef>
              <c:f>'Table 29-R'!$AP$9</c:f>
              <c:numCache>
                <c:formatCode>0</c:formatCode>
                <c:ptCount val="1"/>
                <c:pt idx="0">
                  <c:v>119.36590073718145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93B-40CF-A428-117DEF4CA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46880"/>
        <c:axId val="58360960"/>
      </c:scatterChart>
      <c:catAx>
        <c:axId val="5834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bg-BG"/>
          </a:p>
        </c:txPr>
        <c:crossAx val="58360960"/>
        <c:crosses val="autoZero"/>
        <c:auto val="1"/>
        <c:lblAlgn val="ctr"/>
        <c:lblOffset val="100"/>
        <c:noMultiLvlLbl val="0"/>
      </c:catAx>
      <c:valAx>
        <c:axId val="5836096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bg-BG"/>
          </a:p>
        </c:txPr>
        <c:crossAx val="583468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bg-BG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1EA85-16EB-4435-9EC2-EC375662499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0E030942-0564-465F-9425-328CC0326E71}">
      <dgm:prSet phldrT="[Text]"/>
      <dgm:spPr/>
      <dgm:t>
        <a:bodyPr/>
        <a:lstStyle/>
        <a:p>
          <a:r>
            <a:rPr lang="bg-BG" dirty="0" smtClean="0">
              <a:solidFill>
                <a:srgbClr val="000000"/>
              </a:solidFill>
            </a:rPr>
            <a:t>Ръководител на проекта</a:t>
          </a:r>
          <a:endParaRPr lang="bg-BG" dirty="0">
            <a:solidFill>
              <a:srgbClr val="000000"/>
            </a:solidFill>
          </a:endParaRPr>
        </a:p>
      </dgm:t>
    </dgm:pt>
    <dgm:pt modelId="{7CACF830-5FF4-49DB-8B1C-B084387F1484}" type="parTrans" cxnId="{1F403CDA-7073-48E3-A17F-6973351751BB}">
      <dgm:prSet/>
      <dgm:spPr/>
      <dgm:t>
        <a:bodyPr/>
        <a:lstStyle/>
        <a:p>
          <a:endParaRPr lang="bg-BG"/>
        </a:p>
      </dgm:t>
    </dgm:pt>
    <dgm:pt modelId="{CAB88C69-E138-47EA-BC59-818F06159D1A}" type="sibTrans" cxnId="{1F403CDA-7073-48E3-A17F-6973351751BB}">
      <dgm:prSet/>
      <dgm:spPr/>
      <dgm:t>
        <a:bodyPr/>
        <a:lstStyle/>
        <a:p>
          <a:endParaRPr lang="bg-BG"/>
        </a:p>
      </dgm:t>
    </dgm:pt>
    <dgm:pt modelId="{91445D87-54D4-437B-B2EB-6A4D12A2BAA4}" type="asst">
      <dgm:prSet phldrT="[Text]"/>
      <dgm:spPr/>
      <dgm:t>
        <a:bodyPr/>
        <a:lstStyle/>
        <a:p>
          <a:r>
            <a:rPr lang="bg-BG" dirty="0" smtClean="0">
              <a:solidFill>
                <a:srgbClr val="000000"/>
              </a:solidFill>
            </a:rPr>
            <a:t>Координатор</a:t>
          </a:r>
          <a:endParaRPr lang="bg-BG" dirty="0">
            <a:solidFill>
              <a:srgbClr val="000000"/>
            </a:solidFill>
          </a:endParaRPr>
        </a:p>
      </dgm:t>
    </dgm:pt>
    <dgm:pt modelId="{592142AE-0E18-4125-8A97-B439C2661727}" type="parTrans" cxnId="{AB1BCA12-50EE-40BF-8C49-65B354D111F5}">
      <dgm:prSet/>
      <dgm:spPr/>
      <dgm:t>
        <a:bodyPr/>
        <a:lstStyle/>
        <a:p>
          <a:endParaRPr lang="bg-BG"/>
        </a:p>
      </dgm:t>
    </dgm:pt>
    <dgm:pt modelId="{24EEA592-AAEC-43C7-BD52-3E5D1209B4B7}" type="sibTrans" cxnId="{AB1BCA12-50EE-40BF-8C49-65B354D111F5}">
      <dgm:prSet/>
      <dgm:spPr/>
      <dgm:t>
        <a:bodyPr/>
        <a:lstStyle/>
        <a:p>
          <a:endParaRPr lang="bg-BG"/>
        </a:p>
      </dgm:t>
    </dgm:pt>
    <dgm:pt modelId="{1A167364-18EF-4513-89AA-2B0946656B85}">
      <dgm:prSet phldrT="[Text]"/>
      <dgm:spPr/>
      <dgm:t>
        <a:bodyPr/>
        <a:lstStyle/>
        <a:p>
          <a:r>
            <a:rPr lang="bg-BG" dirty="0" smtClean="0">
              <a:solidFill>
                <a:srgbClr val="000000"/>
              </a:solidFill>
            </a:rPr>
            <a:t>Технически експерти – съобразно броя и вида на обектите </a:t>
          </a:r>
          <a:endParaRPr lang="bg-BG" dirty="0">
            <a:solidFill>
              <a:srgbClr val="000000"/>
            </a:solidFill>
          </a:endParaRPr>
        </a:p>
      </dgm:t>
    </dgm:pt>
    <dgm:pt modelId="{076012F5-1301-434C-8C01-AD77E5E19970}" type="parTrans" cxnId="{696FA634-B198-4D7F-A917-AD819E29AD53}">
      <dgm:prSet/>
      <dgm:spPr/>
      <dgm:t>
        <a:bodyPr/>
        <a:lstStyle/>
        <a:p>
          <a:endParaRPr lang="bg-BG"/>
        </a:p>
      </dgm:t>
    </dgm:pt>
    <dgm:pt modelId="{D3A23DAA-C474-4F18-895F-BE42B54F4486}" type="sibTrans" cxnId="{696FA634-B198-4D7F-A917-AD819E29AD53}">
      <dgm:prSet/>
      <dgm:spPr/>
      <dgm:t>
        <a:bodyPr/>
        <a:lstStyle/>
        <a:p>
          <a:endParaRPr lang="bg-BG"/>
        </a:p>
      </dgm:t>
    </dgm:pt>
    <dgm:pt modelId="{B792A55B-6E7D-4082-87E6-17D7EC557E49}">
      <dgm:prSet phldrT="[Text]"/>
      <dgm:spPr/>
      <dgm:t>
        <a:bodyPr/>
        <a:lstStyle/>
        <a:p>
          <a:r>
            <a:rPr lang="bg-BG" dirty="0" smtClean="0">
              <a:solidFill>
                <a:srgbClr val="000000"/>
              </a:solidFill>
            </a:rPr>
            <a:t>Финансист / счетоводител</a:t>
          </a:r>
          <a:endParaRPr lang="bg-BG" dirty="0">
            <a:solidFill>
              <a:srgbClr val="000000"/>
            </a:solidFill>
          </a:endParaRPr>
        </a:p>
      </dgm:t>
    </dgm:pt>
    <dgm:pt modelId="{B97CA700-2F85-499A-ABE0-189A9172CB7B}" type="parTrans" cxnId="{181C0B26-0802-4E5B-9609-086FABDBC906}">
      <dgm:prSet/>
      <dgm:spPr/>
      <dgm:t>
        <a:bodyPr/>
        <a:lstStyle/>
        <a:p>
          <a:endParaRPr lang="bg-BG"/>
        </a:p>
      </dgm:t>
    </dgm:pt>
    <dgm:pt modelId="{7EEB4D2C-85CA-48D5-A3C4-EE50A6F601A8}" type="sibTrans" cxnId="{181C0B26-0802-4E5B-9609-086FABDBC906}">
      <dgm:prSet/>
      <dgm:spPr/>
      <dgm:t>
        <a:bodyPr/>
        <a:lstStyle/>
        <a:p>
          <a:endParaRPr lang="bg-BG"/>
        </a:p>
      </dgm:t>
    </dgm:pt>
    <dgm:pt modelId="{3803AB76-EC86-4727-9649-A079A0A279A5}">
      <dgm:prSet phldrT="[Text]"/>
      <dgm:spPr/>
      <dgm:t>
        <a:bodyPr/>
        <a:lstStyle/>
        <a:p>
          <a:r>
            <a:rPr lang="bg-BG" dirty="0" smtClean="0">
              <a:solidFill>
                <a:srgbClr val="000000"/>
              </a:solidFill>
            </a:rPr>
            <a:t>Експерт комуникации</a:t>
          </a:r>
          <a:endParaRPr lang="bg-BG" dirty="0">
            <a:solidFill>
              <a:srgbClr val="000000"/>
            </a:solidFill>
          </a:endParaRPr>
        </a:p>
      </dgm:t>
    </dgm:pt>
    <dgm:pt modelId="{98D79160-548F-4CD1-B260-D73426B414DF}" type="parTrans" cxnId="{38D023AD-D7A8-4B28-AF52-F1F63270D6BF}">
      <dgm:prSet/>
      <dgm:spPr/>
      <dgm:t>
        <a:bodyPr/>
        <a:lstStyle/>
        <a:p>
          <a:endParaRPr lang="bg-BG"/>
        </a:p>
      </dgm:t>
    </dgm:pt>
    <dgm:pt modelId="{28873905-09E3-48D4-81C2-A65A73044A3E}" type="sibTrans" cxnId="{38D023AD-D7A8-4B28-AF52-F1F63270D6BF}">
      <dgm:prSet/>
      <dgm:spPr/>
      <dgm:t>
        <a:bodyPr/>
        <a:lstStyle/>
        <a:p>
          <a:endParaRPr lang="bg-BG"/>
        </a:p>
      </dgm:t>
    </dgm:pt>
    <dgm:pt modelId="{4EAD37C4-715E-4F63-8424-6184670680E6}">
      <dgm:prSet/>
      <dgm:spPr/>
      <dgm:t>
        <a:bodyPr/>
        <a:lstStyle/>
        <a:p>
          <a:r>
            <a:rPr lang="bg-BG" b="0" dirty="0" smtClean="0">
              <a:solidFill>
                <a:srgbClr val="000000"/>
              </a:solidFill>
            </a:rPr>
            <a:t>Ръководител на бенефициента - управител</a:t>
          </a:r>
          <a:endParaRPr lang="bg-BG" b="0" dirty="0">
            <a:solidFill>
              <a:srgbClr val="000000"/>
            </a:solidFill>
          </a:endParaRPr>
        </a:p>
      </dgm:t>
    </dgm:pt>
    <dgm:pt modelId="{45E0F16A-0CCC-4A15-8281-59B597600ECB}" type="parTrans" cxnId="{17DB4FD2-48CC-4F81-AACB-6C9EB6AC4F10}">
      <dgm:prSet/>
      <dgm:spPr/>
      <dgm:t>
        <a:bodyPr/>
        <a:lstStyle/>
        <a:p>
          <a:endParaRPr lang="bg-BG"/>
        </a:p>
      </dgm:t>
    </dgm:pt>
    <dgm:pt modelId="{9A20057E-CCBC-4846-B85D-471308F935C2}" type="sibTrans" cxnId="{17DB4FD2-48CC-4F81-AACB-6C9EB6AC4F10}">
      <dgm:prSet/>
      <dgm:spPr/>
      <dgm:t>
        <a:bodyPr/>
        <a:lstStyle/>
        <a:p>
          <a:endParaRPr lang="bg-BG"/>
        </a:p>
      </dgm:t>
    </dgm:pt>
    <dgm:pt modelId="{2A022DA5-4223-4505-A75B-59A9F5649480}">
      <dgm:prSet/>
      <dgm:spPr/>
      <dgm:t>
        <a:bodyPr/>
        <a:lstStyle/>
        <a:p>
          <a:r>
            <a:rPr lang="bg-BG" dirty="0" smtClean="0">
              <a:solidFill>
                <a:srgbClr val="000000"/>
              </a:solidFill>
            </a:rPr>
            <a:t>Експерт ГИС</a:t>
          </a:r>
          <a:endParaRPr lang="bg-BG" dirty="0">
            <a:solidFill>
              <a:srgbClr val="000000"/>
            </a:solidFill>
          </a:endParaRPr>
        </a:p>
      </dgm:t>
    </dgm:pt>
    <dgm:pt modelId="{20CE7167-433C-462B-811B-9C6F268082D7}" type="parTrans" cxnId="{33074606-45AD-4DBD-841B-11BB0CB3B150}">
      <dgm:prSet/>
      <dgm:spPr/>
      <dgm:t>
        <a:bodyPr/>
        <a:lstStyle/>
        <a:p>
          <a:endParaRPr lang="bg-BG"/>
        </a:p>
      </dgm:t>
    </dgm:pt>
    <dgm:pt modelId="{D48D65F8-040A-49D1-83A8-625B9AC8D4AA}" type="sibTrans" cxnId="{33074606-45AD-4DBD-841B-11BB0CB3B150}">
      <dgm:prSet/>
      <dgm:spPr/>
      <dgm:t>
        <a:bodyPr/>
        <a:lstStyle/>
        <a:p>
          <a:endParaRPr lang="bg-BG"/>
        </a:p>
      </dgm:t>
    </dgm:pt>
    <dgm:pt modelId="{7EF2E3E6-7D42-4262-901A-AEA6C3F919B5}" type="asst">
      <dgm:prSet/>
      <dgm:spPr/>
      <dgm:t>
        <a:bodyPr/>
        <a:lstStyle/>
        <a:p>
          <a:r>
            <a:rPr lang="bg-BG" dirty="0" smtClean="0">
              <a:solidFill>
                <a:srgbClr val="000000"/>
              </a:solidFill>
            </a:rPr>
            <a:t>Административен сътрудник</a:t>
          </a:r>
          <a:endParaRPr lang="bg-BG" dirty="0">
            <a:solidFill>
              <a:srgbClr val="000000"/>
            </a:solidFill>
          </a:endParaRPr>
        </a:p>
      </dgm:t>
    </dgm:pt>
    <dgm:pt modelId="{7DE4A5A9-FDD2-4B53-988F-D9545FD0F331}" type="parTrans" cxnId="{31D9ACBE-0154-46BC-9CBA-F760A543F098}">
      <dgm:prSet/>
      <dgm:spPr/>
      <dgm:t>
        <a:bodyPr/>
        <a:lstStyle/>
        <a:p>
          <a:endParaRPr lang="bg-BG"/>
        </a:p>
      </dgm:t>
    </dgm:pt>
    <dgm:pt modelId="{7E2FB4C2-7035-4383-92CB-3F812716F9EC}" type="sibTrans" cxnId="{31D9ACBE-0154-46BC-9CBA-F760A543F098}">
      <dgm:prSet/>
      <dgm:spPr/>
      <dgm:t>
        <a:bodyPr/>
        <a:lstStyle/>
        <a:p>
          <a:endParaRPr lang="bg-BG"/>
        </a:p>
      </dgm:t>
    </dgm:pt>
    <dgm:pt modelId="{0FAE1093-B897-4104-9117-1FE575B5E712}" type="pres">
      <dgm:prSet presAssocID="{95F1EA85-16EB-4435-9EC2-EC37566249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C45AF1C4-4D49-4E8A-B7CE-6868004968E6}" type="pres">
      <dgm:prSet presAssocID="{4EAD37C4-715E-4F63-8424-6184670680E6}" presName="hierRoot1" presStyleCnt="0">
        <dgm:presLayoutVars>
          <dgm:hierBranch val="init"/>
        </dgm:presLayoutVars>
      </dgm:prSet>
      <dgm:spPr/>
    </dgm:pt>
    <dgm:pt modelId="{48B5BF1A-94C5-4ADD-A9A8-F2BF04E98BF0}" type="pres">
      <dgm:prSet presAssocID="{4EAD37C4-715E-4F63-8424-6184670680E6}" presName="rootComposite1" presStyleCnt="0"/>
      <dgm:spPr/>
    </dgm:pt>
    <dgm:pt modelId="{9186C63A-CE5D-4C69-842F-391704C55993}" type="pres">
      <dgm:prSet presAssocID="{4EAD37C4-715E-4F63-8424-6184670680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F275E7F-8149-4B3D-A5D9-47F05AD2FDB7}" type="pres">
      <dgm:prSet presAssocID="{4EAD37C4-715E-4F63-8424-6184670680E6}" presName="rootConnector1" presStyleLbl="node1" presStyleIdx="0" presStyleCnt="0"/>
      <dgm:spPr/>
      <dgm:t>
        <a:bodyPr/>
        <a:lstStyle/>
        <a:p>
          <a:endParaRPr lang="bg-BG"/>
        </a:p>
      </dgm:t>
    </dgm:pt>
    <dgm:pt modelId="{984B22F8-0CDF-44D0-B91B-7B1EA1A0C210}" type="pres">
      <dgm:prSet presAssocID="{4EAD37C4-715E-4F63-8424-6184670680E6}" presName="hierChild2" presStyleCnt="0"/>
      <dgm:spPr/>
    </dgm:pt>
    <dgm:pt modelId="{698B641A-4217-4574-B6A9-A5C9EEF37961}" type="pres">
      <dgm:prSet presAssocID="{7CACF830-5FF4-49DB-8B1C-B084387F1484}" presName="Name37" presStyleLbl="parChTrans1D2" presStyleIdx="0" presStyleCnt="1"/>
      <dgm:spPr/>
      <dgm:t>
        <a:bodyPr/>
        <a:lstStyle/>
        <a:p>
          <a:endParaRPr lang="bg-BG"/>
        </a:p>
      </dgm:t>
    </dgm:pt>
    <dgm:pt modelId="{9184D6FA-00C3-410B-9BB2-4D90E1FEAD0C}" type="pres">
      <dgm:prSet presAssocID="{0E030942-0564-465F-9425-328CC0326E71}" presName="hierRoot2" presStyleCnt="0">
        <dgm:presLayoutVars>
          <dgm:hierBranch/>
        </dgm:presLayoutVars>
      </dgm:prSet>
      <dgm:spPr/>
    </dgm:pt>
    <dgm:pt modelId="{813B24E4-488C-4ACD-99B2-9A26B3AA6302}" type="pres">
      <dgm:prSet presAssocID="{0E030942-0564-465F-9425-328CC0326E71}" presName="rootComposite" presStyleCnt="0"/>
      <dgm:spPr/>
    </dgm:pt>
    <dgm:pt modelId="{B8FAEAB0-E590-408A-947B-354673E4CEF9}" type="pres">
      <dgm:prSet presAssocID="{0E030942-0564-465F-9425-328CC0326E7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9D255011-BAD9-444C-838F-5DD48E87530C}" type="pres">
      <dgm:prSet presAssocID="{0E030942-0564-465F-9425-328CC0326E71}" presName="rootConnector" presStyleLbl="node2" presStyleIdx="0" presStyleCnt="1"/>
      <dgm:spPr/>
      <dgm:t>
        <a:bodyPr/>
        <a:lstStyle/>
        <a:p>
          <a:endParaRPr lang="bg-BG"/>
        </a:p>
      </dgm:t>
    </dgm:pt>
    <dgm:pt modelId="{81ACEC41-76E3-4BDA-A39C-AD1681BF7D2D}" type="pres">
      <dgm:prSet presAssocID="{0E030942-0564-465F-9425-328CC0326E71}" presName="hierChild4" presStyleCnt="0"/>
      <dgm:spPr/>
    </dgm:pt>
    <dgm:pt modelId="{54E39228-7A3D-421C-BE43-5DE9E1B7C42C}" type="pres">
      <dgm:prSet presAssocID="{076012F5-1301-434C-8C01-AD77E5E19970}" presName="Name35" presStyleLbl="parChTrans1D3" presStyleIdx="0" presStyleCnt="6"/>
      <dgm:spPr/>
      <dgm:t>
        <a:bodyPr/>
        <a:lstStyle/>
        <a:p>
          <a:endParaRPr lang="bg-BG"/>
        </a:p>
      </dgm:t>
    </dgm:pt>
    <dgm:pt modelId="{8C2AE980-4D9A-4A63-A916-C427902BBC3E}" type="pres">
      <dgm:prSet presAssocID="{1A167364-18EF-4513-89AA-2B0946656B85}" presName="hierRoot2" presStyleCnt="0">
        <dgm:presLayoutVars>
          <dgm:hierBranch/>
        </dgm:presLayoutVars>
      </dgm:prSet>
      <dgm:spPr/>
    </dgm:pt>
    <dgm:pt modelId="{9B77CF3D-3F9C-46E7-AAD5-06D72A08F98C}" type="pres">
      <dgm:prSet presAssocID="{1A167364-18EF-4513-89AA-2B0946656B85}" presName="rootComposite" presStyleCnt="0"/>
      <dgm:spPr/>
    </dgm:pt>
    <dgm:pt modelId="{345C028C-1E2C-4062-AF70-BF0D554B21B8}" type="pres">
      <dgm:prSet presAssocID="{1A167364-18EF-4513-89AA-2B0946656B85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7056C9A1-153F-4638-A4F3-0C9CCA027A25}" type="pres">
      <dgm:prSet presAssocID="{1A167364-18EF-4513-89AA-2B0946656B85}" presName="rootConnector" presStyleLbl="node3" presStyleIdx="0" presStyleCnt="4"/>
      <dgm:spPr/>
      <dgm:t>
        <a:bodyPr/>
        <a:lstStyle/>
        <a:p>
          <a:endParaRPr lang="bg-BG"/>
        </a:p>
      </dgm:t>
    </dgm:pt>
    <dgm:pt modelId="{FB8E63A3-3691-4E37-8074-0BE2474DF578}" type="pres">
      <dgm:prSet presAssocID="{1A167364-18EF-4513-89AA-2B0946656B85}" presName="hierChild4" presStyleCnt="0"/>
      <dgm:spPr/>
    </dgm:pt>
    <dgm:pt modelId="{6272CCB7-9F87-401B-BB7A-3176F6453C5E}" type="pres">
      <dgm:prSet presAssocID="{1A167364-18EF-4513-89AA-2B0946656B85}" presName="hierChild5" presStyleCnt="0"/>
      <dgm:spPr/>
    </dgm:pt>
    <dgm:pt modelId="{4C4F3933-A32F-4E73-A921-9767B034FCE5}" type="pres">
      <dgm:prSet presAssocID="{B97CA700-2F85-499A-ABE0-189A9172CB7B}" presName="Name35" presStyleLbl="parChTrans1D3" presStyleIdx="1" presStyleCnt="6"/>
      <dgm:spPr/>
      <dgm:t>
        <a:bodyPr/>
        <a:lstStyle/>
        <a:p>
          <a:endParaRPr lang="bg-BG"/>
        </a:p>
      </dgm:t>
    </dgm:pt>
    <dgm:pt modelId="{77CBE935-A47E-46E4-959C-FE67440F0F80}" type="pres">
      <dgm:prSet presAssocID="{B792A55B-6E7D-4082-87E6-17D7EC557E49}" presName="hierRoot2" presStyleCnt="0">
        <dgm:presLayoutVars>
          <dgm:hierBranch val="init"/>
        </dgm:presLayoutVars>
      </dgm:prSet>
      <dgm:spPr/>
    </dgm:pt>
    <dgm:pt modelId="{EEFECA38-5FA4-412D-BBEC-F998C2C48D00}" type="pres">
      <dgm:prSet presAssocID="{B792A55B-6E7D-4082-87E6-17D7EC557E49}" presName="rootComposite" presStyleCnt="0"/>
      <dgm:spPr/>
    </dgm:pt>
    <dgm:pt modelId="{E06FFB7C-0823-4CF9-ADD3-A54F8F0FF629}" type="pres">
      <dgm:prSet presAssocID="{B792A55B-6E7D-4082-87E6-17D7EC557E49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6A3D0B6F-2850-48B9-B8A3-6A6900C213F6}" type="pres">
      <dgm:prSet presAssocID="{B792A55B-6E7D-4082-87E6-17D7EC557E49}" presName="rootConnector" presStyleLbl="node3" presStyleIdx="1" presStyleCnt="4"/>
      <dgm:spPr/>
      <dgm:t>
        <a:bodyPr/>
        <a:lstStyle/>
        <a:p>
          <a:endParaRPr lang="bg-BG"/>
        </a:p>
      </dgm:t>
    </dgm:pt>
    <dgm:pt modelId="{1E629C19-6F43-48AB-84FE-2C183F13E489}" type="pres">
      <dgm:prSet presAssocID="{B792A55B-6E7D-4082-87E6-17D7EC557E49}" presName="hierChild4" presStyleCnt="0"/>
      <dgm:spPr/>
    </dgm:pt>
    <dgm:pt modelId="{9080016F-2C48-4FDF-A8B0-7903599D5800}" type="pres">
      <dgm:prSet presAssocID="{B792A55B-6E7D-4082-87E6-17D7EC557E49}" presName="hierChild5" presStyleCnt="0"/>
      <dgm:spPr/>
    </dgm:pt>
    <dgm:pt modelId="{14D6C439-F4AE-4ED3-9AE9-8CF0C26B60BA}" type="pres">
      <dgm:prSet presAssocID="{98D79160-548F-4CD1-B260-D73426B414DF}" presName="Name35" presStyleLbl="parChTrans1D3" presStyleIdx="2" presStyleCnt="6"/>
      <dgm:spPr/>
      <dgm:t>
        <a:bodyPr/>
        <a:lstStyle/>
        <a:p>
          <a:endParaRPr lang="bg-BG"/>
        </a:p>
      </dgm:t>
    </dgm:pt>
    <dgm:pt modelId="{64A3D22D-C288-4BA3-BE54-440A1D1E2D7D}" type="pres">
      <dgm:prSet presAssocID="{3803AB76-EC86-4727-9649-A079A0A279A5}" presName="hierRoot2" presStyleCnt="0">
        <dgm:presLayoutVars>
          <dgm:hierBranch val="init"/>
        </dgm:presLayoutVars>
      </dgm:prSet>
      <dgm:spPr/>
    </dgm:pt>
    <dgm:pt modelId="{CBD79C4B-2AB4-46E4-AD7F-CBFB253FC8EB}" type="pres">
      <dgm:prSet presAssocID="{3803AB76-EC86-4727-9649-A079A0A279A5}" presName="rootComposite" presStyleCnt="0"/>
      <dgm:spPr/>
    </dgm:pt>
    <dgm:pt modelId="{AEE43C48-E920-4C8F-AABE-9F4EFF4AB7EA}" type="pres">
      <dgm:prSet presAssocID="{3803AB76-EC86-4727-9649-A079A0A279A5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4999444D-949B-4383-8FFC-AD70B76717FE}" type="pres">
      <dgm:prSet presAssocID="{3803AB76-EC86-4727-9649-A079A0A279A5}" presName="rootConnector" presStyleLbl="node3" presStyleIdx="2" presStyleCnt="4"/>
      <dgm:spPr/>
      <dgm:t>
        <a:bodyPr/>
        <a:lstStyle/>
        <a:p>
          <a:endParaRPr lang="bg-BG"/>
        </a:p>
      </dgm:t>
    </dgm:pt>
    <dgm:pt modelId="{C8B009D4-8AA0-47D2-AEA1-10D1179245F1}" type="pres">
      <dgm:prSet presAssocID="{3803AB76-EC86-4727-9649-A079A0A279A5}" presName="hierChild4" presStyleCnt="0"/>
      <dgm:spPr/>
    </dgm:pt>
    <dgm:pt modelId="{103BF4E3-C6E6-4BFB-9F94-F7A2F1F902AE}" type="pres">
      <dgm:prSet presAssocID="{3803AB76-EC86-4727-9649-A079A0A279A5}" presName="hierChild5" presStyleCnt="0"/>
      <dgm:spPr/>
    </dgm:pt>
    <dgm:pt modelId="{7288FB01-2696-4CBA-B7CE-BE75D9B9808C}" type="pres">
      <dgm:prSet presAssocID="{20CE7167-433C-462B-811B-9C6F268082D7}" presName="Name35" presStyleLbl="parChTrans1D3" presStyleIdx="3" presStyleCnt="6"/>
      <dgm:spPr/>
      <dgm:t>
        <a:bodyPr/>
        <a:lstStyle/>
        <a:p>
          <a:endParaRPr lang="bg-BG"/>
        </a:p>
      </dgm:t>
    </dgm:pt>
    <dgm:pt modelId="{014F1F73-CF42-4AA6-9541-C59061A00619}" type="pres">
      <dgm:prSet presAssocID="{2A022DA5-4223-4505-A75B-59A9F5649480}" presName="hierRoot2" presStyleCnt="0">
        <dgm:presLayoutVars>
          <dgm:hierBranch val="init"/>
        </dgm:presLayoutVars>
      </dgm:prSet>
      <dgm:spPr/>
    </dgm:pt>
    <dgm:pt modelId="{52E25AA2-421E-4167-88AB-430575B895FD}" type="pres">
      <dgm:prSet presAssocID="{2A022DA5-4223-4505-A75B-59A9F5649480}" presName="rootComposite" presStyleCnt="0"/>
      <dgm:spPr/>
    </dgm:pt>
    <dgm:pt modelId="{C51160DD-079A-4146-8C1A-ECF1A1AA2DE1}" type="pres">
      <dgm:prSet presAssocID="{2A022DA5-4223-4505-A75B-59A9F5649480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4025FDB3-E0B5-4EE5-B6DB-CFD4E62DE18E}" type="pres">
      <dgm:prSet presAssocID="{2A022DA5-4223-4505-A75B-59A9F5649480}" presName="rootConnector" presStyleLbl="node3" presStyleIdx="3" presStyleCnt="4"/>
      <dgm:spPr/>
      <dgm:t>
        <a:bodyPr/>
        <a:lstStyle/>
        <a:p>
          <a:endParaRPr lang="bg-BG"/>
        </a:p>
      </dgm:t>
    </dgm:pt>
    <dgm:pt modelId="{8342E303-1464-4A9E-9C3F-9BDA35E4A6AE}" type="pres">
      <dgm:prSet presAssocID="{2A022DA5-4223-4505-A75B-59A9F5649480}" presName="hierChild4" presStyleCnt="0"/>
      <dgm:spPr/>
    </dgm:pt>
    <dgm:pt modelId="{0A264A07-18D8-498B-9FE9-20814D1AB2DA}" type="pres">
      <dgm:prSet presAssocID="{2A022DA5-4223-4505-A75B-59A9F5649480}" presName="hierChild5" presStyleCnt="0"/>
      <dgm:spPr/>
    </dgm:pt>
    <dgm:pt modelId="{AD58182E-55DA-4307-B440-F56B67FEB691}" type="pres">
      <dgm:prSet presAssocID="{0E030942-0564-465F-9425-328CC0326E71}" presName="hierChild5" presStyleCnt="0"/>
      <dgm:spPr/>
    </dgm:pt>
    <dgm:pt modelId="{68F8C6E8-BA4B-4899-9FD3-7A1FC95C15C7}" type="pres">
      <dgm:prSet presAssocID="{592142AE-0E18-4125-8A97-B439C2661727}" presName="Name111" presStyleLbl="parChTrans1D3" presStyleIdx="4" presStyleCnt="6"/>
      <dgm:spPr/>
      <dgm:t>
        <a:bodyPr/>
        <a:lstStyle/>
        <a:p>
          <a:endParaRPr lang="bg-BG"/>
        </a:p>
      </dgm:t>
    </dgm:pt>
    <dgm:pt modelId="{82C001C5-4433-40FA-B775-7357F53825AC}" type="pres">
      <dgm:prSet presAssocID="{91445D87-54D4-437B-B2EB-6A4D12A2BAA4}" presName="hierRoot3" presStyleCnt="0">
        <dgm:presLayoutVars>
          <dgm:hierBranch val="init"/>
        </dgm:presLayoutVars>
      </dgm:prSet>
      <dgm:spPr/>
    </dgm:pt>
    <dgm:pt modelId="{19B2D7A7-2F7D-4E43-BC09-1CCB56EDC113}" type="pres">
      <dgm:prSet presAssocID="{91445D87-54D4-437B-B2EB-6A4D12A2BAA4}" presName="rootComposite3" presStyleCnt="0"/>
      <dgm:spPr/>
    </dgm:pt>
    <dgm:pt modelId="{023C9A05-B5AA-4B38-A678-48E9C2596128}" type="pres">
      <dgm:prSet presAssocID="{91445D87-54D4-437B-B2EB-6A4D12A2BAA4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8EC4318E-459E-4773-AB13-44123E3B82D8}" type="pres">
      <dgm:prSet presAssocID="{91445D87-54D4-437B-B2EB-6A4D12A2BAA4}" presName="rootConnector3" presStyleLbl="asst2" presStyleIdx="0" presStyleCnt="2"/>
      <dgm:spPr/>
      <dgm:t>
        <a:bodyPr/>
        <a:lstStyle/>
        <a:p>
          <a:endParaRPr lang="bg-BG"/>
        </a:p>
      </dgm:t>
    </dgm:pt>
    <dgm:pt modelId="{F0760ED1-3E04-4AA1-9DA2-B874F47005BB}" type="pres">
      <dgm:prSet presAssocID="{91445D87-54D4-437B-B2EB-6A4D12A2BAA4}" presName="hierChild6" presStyleCnt="0"/>
      <dgm:spPr/>
    </dgm:pt>
    <dgm:pt modelId="{BF418F91-AA2F-4A66-BD09-929E5B2FF275}" type="pres">
      <dgm:prSet presAssocID="{91445D87-54D4-437B-B2EB-6A4D12A2BAA4}" presName="hierChild7" presStyleCnt="0"/>
      <dgm:spPr/>
    </dgm:pt>
    <dgm:pt modelId="{4B48F714-65D9-44AC-BAD1-BA55A35039AD}" type="pres">
      <dgm:prSet presAssocID="{7DE4A5A9-FDD2-4B53-988F-D9545FD0F331}" presName="Name111" presStyleLbl="parChTrans1D3" presStyleIdx="5" presStyleCnt="6"/>
      <dgm:spPr/>
      <dgm:t>
        <a:bodyPr/>
        <a:lstStyle/>
        <a:p>
          <a:endParaRPr lang="bg-BG"/>
        </a:p>
      </dgm:t>
    </dgm:pt>
    <dgm:pt modelId="{9649349C-DB39-4F7C-B249-DEE6A905A910}" type="pres">
      <dgm:prSet presAssocID="{7EF2E3E6-7D42-4262-901A-AEA6C3F919B5}" presName="hierRoot3" presStyleCnt="0">
        <dgm:presLayoutVars>
          <dgm:hierBranch val="init"/>
        </dgm:presLayoutVars>
      </dgm:prSet>
      <dgm:spPr/>
    </dgm:pt>
    <dgm:pt modelId="{43000D9F-DB88-4FA6-B5C5-FA48224A63CB}" type="pres">
      <dgm:prSet presAssocID="{7EF2E3E6-7D42-4262-901A-AEA6C3F919B5}" presName="rootComposite3" presStyleCnt="0"/>
      <dgm:spPr/>
    </dgm:pt>
    <dgm:pt modelId="{022FAB12-C408-49CA-B5EA-63544E19BA94}" type="pres">
      <dgm:prSet presAssocID="{7EF2E3E6-7D42-4262-901A-AEA6C3F919B5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64A34AD3-15FB-4DCD-A1B8-9FA64EBAF5F7}" type="pres">
      <dgm:prSet presAssocID="{7EF2E3E6-7D42-4262-901A-AEA6C3F919B5}" presName="rootConnector3" presStyleLbl="asst2" presStyleIdx="1" presStyleCnt="2"/>
      <dgm:spPr/>
      <dgm:t>
        <a:bodyPr/>
        <a:lstStyle/>
        <a:p>
          <a:endParaRPr lang="bg-BG"/>
        </a:p>
      </dgm:t>
    </dgm:pt>
    <dgm:pt modelId="{5271319B-A9DA-490D-8EA7-9F4F073018D9}" type="pres">
      <dgm:prSet presAssocID="{7EF2E3E6-7D42-4262-901A-AEA6C3F919B5}" presName="hierChild6" presStyleCnt="0"/>
      <dgm:spPr/>
    </dgm:pt>
    <dgm:pt modelId="{4711FB52-278A-4834-89F3-36C5C2052A1B}" type="pres">
      <dgm:prSet presAssocID="{7EF2E3E6-7D42-4262-901A-AEA6C3F919B5}" presName="hierChild7" presStyleCnt="0"/>
      <dgm:spPr/>
    </dgm:pt>
    <dgm:pt modelId="{A74E5E0D-A311-4547-B615-89265FE3CB61}" type="pres">
      <dgm:prSet presAssocID="{4EAD37C4-715E-4F63-8424-6184670680E6}" presName="hierChild3" presStyleCnt="0"/>
      <dgm:spPr/>
    </dgm:pt>
  </dgm:ptLst>
  <dgm:cxnLst>
    <dgm:cxn modelId="{0F2F05DB-4245-410E-898C-DDD38D47B459}" type="presOf" srcId="{0E030942-0564-465F-9425-328CC0326E71}" destId="{9D255011-BAD9-444C-838F-5DD48E87530C}" srcOrd="1" destOrd="0" presId="urn:microsoft.com/office/officeart/2005/8/layout/orgChart1"/>
    <dgm:cxn modelId="{3343C943-EA51-4632-B826-CCC552CD232F}" type="presOf" srcId="{98D79160-548F-4CD1-B260-D73426B414DF}" destId="{14D6C439-F4AE-4ED3-9AE9-8CF0C26B60BA}" srcOrd="0" destOrd="0" presId="urn:microsoft.com/office/officeart/2005/8/layout/orgChart1"/>
    <dgm:cxn modelId="{45FC3316-68AA-49FC-8821-636CADB1C01E}" type="presOf" srcId="{7EF2E3E6-7D42-4262-901A-AEA6C3F919B5}" destId="{64A34AD3-15FB-4DCD-A1B8-9FA64EBAF5F7}" srcOrd="1" destOrd="0" presId="urn:microsoft.com/office/officeart/2005/8/layout/orgChart1"/>
    <dgm:cxn modelId="{9C44BA5E-80CD-4EFF-9052-EB6FAEE3D873}" type="presOf" srcId="{0E030942-0564-465F-9425-328CC0326E71}" destId="{B8FAEAB0-E590-408A-947B-354673E4CEF9}" srcOrd="0" destOrd="0" presId="urn:microsoft.com/office/officeart/2005/8/layout/orgChart1"/>
    <dgm:cxn modelId="{06E5FAF1-252E-4A94-8E57-E3D72966001C}" type="presOf" srcId="{B792A55B-6E7D-4082-87E6-17D7EC557E49}" destId="{E06FFB7C-0823-4CF9-ADD3-A54F8F0FF629}" srcOrd="0" destOrd="0" presId="urn:microsoft.com/office/officeart/2005/8/layout/orgChart1"/>
    <dgm:cxn modelId="{185FE22B-9D4D-45DD-A92F-D67E4C743360}" type="presOf" srcId="{7CACF830-5FF4-49DB-8B1C-B084387F1484}" destId="{698B641A-4217-4574-B6A9-A5C9EEF37961}" srcOrd="0" destOrd="0" presId="urn:microsoft.com/office/officeart/2005/8/layout/orgChart1"/>
    <dgm:cxn modelId="{181C0B26-0802-4E5B-9609-086FABDBC906}" srcId="{0E030942-0564-465F-9425-328CC0326E71}" destId="{B792A55B-6E7D-4082-87E6-17D7EC557E49}" srcOrd="2" destOrd="0" parTransId="{B97CA700-2F85-499A-ABE0-189A9172CB7B}" sibTransId="{7EEB4D2C-85CA-48D5-A3C4-EE50A6F601A8}"/>
    <dgm:cxn modelId="{B60D75DF-B15B-46D5-B6E4-EA51BD319203}" type="presOf" srcId="{95F1EA85-16EB-4435-9EC2-EC3756624999}" destId="{0FAE1093-B897-4104-9117-1FE575B5E712}" srcOrd="0" destOrd="0" presId="urn:microsoft.com/office/officeart/2005/8/layout/orgChart1"/>
    <dgm:cxn modelId="{1A8CE5BF-08F1-4E1F-9E61-B066F6527DB6}" type="presOf" srcId="{1A167364-18EF-4513-89AA-2B0946656B85}" destId="{7056C9A1-153F-4638-A4F3-0C9CCA027A25}" srcOrd="1" destOrd="0" presId="urn:microsoft.com/office/officeart/2005/8/layout/orgChart1"/>
    <dgm:cxn modelId="{D440EEB6-CDE0-4186-9A6D-B8DE6E71C2B5}" type="presOf" srcId="{B792A55B-6E7D-4082-87E6-17D7EC557E49}" destId="{6A3D0B6F-2850-48B9-B8A3-6A6900C213F6}" srcOrd="1" destOrd="0" presId="urn:microsoft.com/office/officeart/2005/8/layout/orgChart1"/>
    <dgm:cxn modelId="{044B4D77-F710-4A68-A5B9-4A4D8F916207}" type="presOf" srcId="{3803AB76-EC86-4727-9649-A079A0A279A5}" destId="{4999444D-949B-4383-8FFC-AD70B76717FE}" srcOrd="1" destOrd="0" presId="urn:microsoft.com/office/officeart/2005/8/layout/orgChart1"/>
    <dgm:cxn modelId="{1F403CDA-7073-48E3-A17F-6973351751BB}" srcId="{4EAD37C4-715E-4F63-8424-6184670680E6}" destId="{0E030942-0564-465F-9425-328CC0326E71}" srcOrd="0" destOrd="0" parTransId="{7CACF830-5FF4-49DB-8B1C-B084387F1484}" sibTransId="{CAB88C69-E138-47EA-BC59-818F06159D1A}"/>
    <dgm:cxn modelId="{95A8B031-0E08-4CF5-9106-D73B3A377348}" type="presOf" srcId="{2A022DA5-4223-4505-A75B-59A9F5649480}" destId="{4025FDB3-E0B5-4EE5-B6DB-CFD4E62DE18E}" srcOrd="1" destOrd="0" presId="urn:microsoft.com/office/officeart/2005/8/layout/orgChart1"/>
    <dgm:cxn modelId="{38D023AD-D7A8-4B28-AF52-F1F63270D6BF}" srcId="{0E030942-0564-465F-9425-328CC0326E71}" destId="{3803AB76-EC86-4727-9649-A079A0A279A5}" srcOrd="3" destOrd="0" parTransId="{98D79160-548F-4CD1-B260-D73426B414DF}" sibTransId="{28873905-09E3-48D4-81C2-A65A73044A3E}"/>
    <dgm:cxn modelId="{570CC4D4-8BBC-4D01-98CB-9BE583AD7838}" type="presOf" srcId="{2A022DA5-4223-4505-A75B-59A9F5649480}" destId="{C51160DD-079A-4146-8C1A-ECF1A1AA2DE1}" srcOrd="0" destOrd="0" presId="urn:microsoft.com/office/officeart/2005/8/layout/orgChart1"/>
    <dgm:cxn modelId="{28172EC7-CA48-4AFE-8E57-8863EEE9C432}" type="presOf" srcId="{1A167364-18EF-4513-89AA-2B0946656B85}" destId="{345C028C-1E2C-4062-AF70-BF0D554B21B8}" srcOrd="0" destOrd="0" presId="urn:microsoft.com/office/officeart/2005/8/layout/orgChart1"/>
    <dgm:cxn modelId="{2AB24845-AB01-44E7-B842-23A1C36C65F2}" type="presOf" srcId="{4EAD37C4-715E-4F63-8424-6184670680E6}" destId="{3F275E7F-8149-4B3D-A5D9-47F05AD2FDB7}" srcOrd="1" destOrd="0" presId="urn:microsoft.com/office/officeart/2005/8/layout/orgChart1"/>
    <dgm:cxn modelId="{BB9F383A-F02F-49BE-AFFB-274A4307C606}" type="presOf" srcId="{7DE4A5A9-FDD2-4B53-988F-D9545FD0F331}" destId="{4B48F714-65D9-44AC-BAD1-BA55A35039AD}" srcOrd="0" destOrd="0" presId="urn:microsoft.com/office/officeart/2005/8/layout/orgChart1"/>
    <dgm:cxn modelId="{696FA634-B198-4D7F-A917-AD819E29AD53}" srcId="{0E030942-0564-465F-9425-328CC0326E71}" destId="{1A167364-18EF-4513-89AA-2B0946656B85}" srcOrd="1" destOrd="0" parTransId="{076012F5-1301-434C-8C01-AD77E5E19970}" sibTransId="{D3A23DAA-C474-4F18-895F-BE42B54F4486}"/>
    <dgm:cxn modelId="{BA01980F-07E0-4C56-A269-3168D44C11BD}" type="presOf" srcId="{3803AB76-EC86-4727-9649-A079A0A279A5}" destId="{AEE43C48-E920-4C8F-AABE-9F4EFF4AB7EA}" srcOrd="0" destOrd="0" presId="urn:microsoft.com/office/officeart/2005/8/layout/orgChart1"/>
    <dgm:cxn modelId="{EFAA88A1-6977-4B0E-8675-6436C093122A}" type="presOf" srcId="{20CE7167-433C-462B-811B-9C6F268082D7}" destId="{7288FB01-2696-4CBA-B7CE-BE75D9B9808C}" srcOrd="0" destOrd="0" presId="urn:microsoft.com/office/officeart/2005/8/layout/orgChart1"/>
    <dgm:cxn modelId="{C2FE3413-5EFD-4D91-BB73-36ED9B3C2E3F}" type="presOf" srcId="{592142AE-0E18-4125-8A97-B439C2661727}" destId="{68F8C6E8-BA4B-4899-9FD3-7A1FC95C15C7}" srcOrd="0" destOrd="0" presId="urn:microsoft.com/office/officeart/2005/8/layout/orgChart1"/>
    <dgm:cxn modelId="{13CE5CBE-CC38-4772-B145-4257F4CCA4C0}" type="presOf" srcId="{076012F5-1301-434C-8C01-AD77E5E19970}" destId="{54E39228-7A3D-421C-BE43-5DE9E1B7C42C}" srcOrd="0" destOrd="0" presId="urn:microsoft.com/office/officeart/2005/8/layout/orgChart1"/>
    <dgm:cxn modelId="{5B0AAE86-3F59-4F04-BB6C-27E78A071E4F}" type="presOf" srcId="{B97CA700-2F85-499A-ABE0-189A9172CB7B}" destId="{4C4F3933-A32F-4E73-A921-9767B034FCE5}" srcOrd="0" destOrd="0" presId="urn:microsoft.com/office/officeart/2005/8/layout/orgChart1"/>
    <dgm:cxn modelId="{0D473A84-9BC9-4A21-A556-EBBFEDB3CF43}" type="presOf" srcId="{91445D87-54D4-437B-B2EB-6A4D12A2BAA4}" destId="{023C9A05-B5AA-4B38-A678-48E9C2596128}" srcOrd="0" destOrd="0" presId="urn:microsoft.com/office/officeart/2005/8/layout/orgChart1"/>
    <dgm:cxn modelId="{17DB4FD2-48CC-4F81-AACB-6C9EB6AC4F10}" srcId="{95F1EA85-16EB-4435-9EC2-EC3756624999}" destId="{4EAD37C4-715E-4F63-8424-6184670680E6}" srcOrd="0" destOrd="0" parTransId="{45E0F16A-0CCC-4A15-8281-59B597600ECB}" sibTransId="{9A20057E-CCBC-4846-B85D-471308F935C2}"/>
    <dgm:cxn modelId="{31D9ACBE-0154-46BC-9CBA-F760A543F098}" srcId="{0E030942-0564-465F-9425-328CC0326E71}" destId="{7EF2E3E6-7D42-4262-901A-AEA6C3F919B5}" srcOrd="5" destOrd="0" parTransId="{7DE4A5A9-FDD2-4B53-988F-D9545FD0F331}" sibTransId="{7E2FB4C2-7035-4383-92CB-3F812716F9EC}"/>
    <dgm:cxn modelId="{AB1BCA12-50EE-40BF-8C49-65B354D111F5}" srcId="{0E030942-0564-465F-9425-328CC0326E71}" destId="{91445D87-54D4-437B-B2EB-6A4D12A2BAA4}" srcOrd="0" destOrd="0" parTransId="{592142AE-0E18-4125-8A97-B439C2661727}" sibTransId="{24EEA592-AAEC-43C7-BD52-3E5D1209B4B7}"/>
    <dgm:cxn modelId="{33074606-45AD-4DBD-841B-11BB0CB3B150}" srcId="{0E030942-0564-465F-9425-328CC0326E71}" destId="{2A022DA5-4223-4505-A75B-59A9F5649480}" srcOrd="4" destOrd="0" parTransId="{20CE7167-433C-462B-811B-9C6F268082D7}" sibTransId="{D48D65F8-040A-49D1-83A8-625B9AC8D4AA}"/>
    <dgm:cxn modelId="{6BD9D485-5118-44FA-9B3A-BE53498719D8}" type="presOf" srcId="{7EF2E3E6-7D42-4262-901A-AEA6C3F919B5}" destId="{022FAB12-C408-49CA-B5EA-63544E19BA94}" srcOrd="0" destOrd="0" presId="urn:microsoft.com/office/officeart/2005/8/layout/orgChart1"/>
    <dgm:cxn modelId="{0628DD88-9FC7-474F-A1C2-CAC93E2FEB67}" type="presOf" srcId="{91445D87-54D4-437B-B2EB-6A4D12A2BAA4}" destId="{8EC4318E-459E-4773-AB13-44123E3B82D8}" srcOrd="1" destOrd="0" presId="urn:microsoft.com/office/officeart/2005/8/layout/orgChart1"/>
    <dgm:cxn modelId="{E14EF08D-CC0E-457C-AEAB-3476078D239E}" type="presOf" srcId="{4EAD37C4-715E-4F63-8424-6184670680E6}" destId="{9186C63A-CE5D-4C69-842F-391704C55993}" srcOrd="0" destOrd="0" presId="urn:microsoft.com/office/officeart/2005/8/layout/orgChart1"/>
    <dgm:cxn modelId="{63776713-A518-44EB-90CE-551788CC9070}" type="presParOf" srcId="{0FAE1093-B897-4104-9117-1FE575B5E712}" destId="{C45AF1C4-4D49-4E8A-B7CE-6868004968E6}" srcOrd="0" destOrd="0" presId="urn:microsoft.com/office/officeart/2005/8/layout/orgChart1"/>
    <dgm:cxn modelId="{7E2EA3EC-FA10-4AD5-BA62-986F69C7137C}" type="presParOf" srcId="{C45AF1C4-4D49-4E8A-B7CE-6868004968E6}" destId="{48B5BF1A-94C5-4ADD-A9A8-F2BF04E98BF0}" srcOrd="0" destOrd="0" presId="urn:microsoft.com/office/officeart/2005/8/layout/orgChart1"/>
    <dgm:cxn modelId="{A6806628-045F-4CD8-8A81-54AEFCE82C68}" type="presParOf" srcId="{48B5BF1A-94C5-4ADD-A9A8-F2BF04E98BF0}" destId="{9186C63A-CE5D-4C69-842F-391704C55993}" srcOrd="0" destOrd="0" presId="urn:microsoft.com/office/officeart/2005/8/layout/orgChart1"/>
    <dgm:cxn modelId="{267C570C-EF67-4E47-92BF-17C05FAE212B}" type="presParOf" srcId="{48B5BF1A-94C5-4ADD-A9A8-F2BF04E98BF0}" destId="{3F275E7F-8149-4B3D-A5D9-47F05AD2FDB7}" srcOrd="1" destOrd="0" presId="urn:microsoft.com/office/officeart/2005/8/layout/orgChart1"/>
    <dgm:cxn modelId="{4B798756-7BCA-4322-B360-D57379783589}" type="presParOf" srcId="{C45AF1C4-4D49-4E8A-B7CE-6868004968E6}" destId="{984B22F8-0CDF-44D0-B91B-7B1EA1A0C210}" srcOrd="1" destOrd="0" presId="urn:microsoft.com/office/officeart/2005/8/layout/orgChart1"/>
    <dgm:cxn modelId="{63133BB4-F34C-444D-A01A-ECECDECCD429}" type="presParOf" srcId="{984B22F8-0CDF-44D0-B91B-7B1EA1A0C210}" destId="{698B641A-4217-4574-B6A9-A5C9EEF37961}" srcOrd="0" destOrd="0" presId="urn:microsoft.com/office/officeart/2005/8/layout/orgChart1"/>
    <dgm:cxn modelId="{4A7047F9-B201-4433-BA34-683F6A5A803A}" type="presParOf" srcId="{984B22F8-0CDF-44D0-B91B-7B1EA1A0C210}" destId="{9184D6FA-00C3-410B-9BB2-4D90E1FEAD0C}" srcOrd="1" destOrd="0" presId="urn:microsoft.com/office/officeart/2005/8/layout/orgChart1"/>
    <dgm:cxn modelId="{DF4FAAE4-53AE-4AAB-960C-FA30DE953752}" type="presParOf" srcId="{9184D6FA-00C3-410B-9BB2-4D90E1FEAD0C}" destId="{813B24E4-488C-4ACD-99B2-9A26B3AA6302}" srcOrd="0" destOrd="0" presId="urn:microsoft.com/office/officeart/2005/8/layout/orgChart1"/>
    <dgm:cxn modelId="{4B7DDD7C-4093-4C97-9E34-436269862DAB}" type="presParOf" srcId="{813B24E4-488C-4ACD-99B2-9A26B3AA6302}" destId="{B8FAEAB0-E590-408A-947B-354673E4CEF9}" srcOrd="0" destOrd="0" presId="urn:microsoft.com/office/officeart/2005/8/layout/orgChart1"/>
    <dgm:cxn modelId="{641D0F83-14FB-427F-93EF-8E04ACD6BAB7}" type="presParOf" srcId="{813B24E4-488C-4ACD-99B2-9A26B3AA6302}" destId="{9D255011-BAD9-444C-838F-5DD48E87530C}" srcOrd="1" destOrd="0" presId="urn:microsoft.com/office/officeart/2005/8/layout/orgChart1"/>
    <dgm:cxn modelId="{69101378-EADF-4C94-992A-17C798E29077}" type="presParOf" srcId="{9184D6FA-00C3-410B-9BB2-4D90E1FEAD0C}" destId="{81ACEC41-76E3-4BDA-A39C-AD1681BF7D2D}" srcOrd="1" destOrd="0" presId="urn:microsoft.com/office/officeart/2005/8/layout/orgChart1"/>
    <dgm:cxn modelId="{CEC054A0-B840-43CB-9C33-199281E23AB2}" type="presParOf" srcId="{81ACEC41-76E3-4BDA-A39C-AD1681BF7D2D}" destId="{54E39228-7A3D-421C-BE43-5DE9E1B7C42C}" srcOrd="0" destOrd="0" presId="urn:microsoft.com/office/officeart/2005/8/layout/orgChart1"/>
    <dgm:cxn modelId="{F1A7C171-105D-4D08-8F9A-6568B4A9572C}" type="presParOf" srcId="{81ACEC41-76E3-4BDA-A39C-AD1681BF7D2D}" destId="{8C2AE980-4D9A-4A63-A916-C427902BBC3E}" srcOrd="1" destOrd="0" presId="urn:microsoft.com/office/officeart/2005/8/layout/orgChart1"/>
    <dgm:cxn modelId="{2BDC842E-E983-42D3-868F-6A394C6D8BA5}" type="presParOf" srcId="{8C2AE980-4D9A-4A63-A916-C427902BBC3E}" destId="{9B77CF3D-3F9C-46E7-AAD5-06D72A08F98C}" srcOrd="0" destOrd="0" presId="urn:microsoft.com/office/officeart/2005/8/layout/orgChart1"/>
    <dgm:cxn modelId="{01621CAE-FC86-4D90-A595-00676C5AA6BB}" type="presParOf" srcId="{9B77CF3D-3F9C-46E7-AAD5-06D72A08F98C}" destId="{345C028C-1E2C-4062-AF70-BF0D554B21B8}" srcOrd="0" destOrd="0" presId="urn:microsoft.com/office/officeart/2005/8/layout/orgChart1"/>
    <dgm:cxn modelId="{F40B7FCA-E677-4711-A296-ADEF82A4E4D1}" type="presParOf" srcId="{9B77CF3D-3F9C-46E7-AAD5-06D72A08F98C}" destId="{7056C9A1-153F-4638-A4F3-0C9CCA027A25}" srcOrd="1" destOrd="0" presId="urn:microsoft.com/office/officeart/2005/8/layout/orgChart1"/>
    <dgm:cxn modelId="{BF4DDDB7-125F-49AE-9180-51078AF3CC86}" type="presParOf" srcId="{8C2AE980-4D9A-4A63-A916-C427902BBC3E}" destId="{FB8E63A3-3691-4E37-8074-0BE2474DF578}" srcOrd="1" destOrd="0" presId="urn:microsoft.com/office/officeart/2005/8/layout/orgChart1"/>
    <dgm:cxn modelId="{0D189FF1-168E-44C6-A411-3B6C0E68D2E2}" type="presParOf" srcId="{8C2AE980-4D9A-4A63-A916-C427902BBC3E}" destId="{6272CCB7-9F87-401B-BB7A-3176F6453C5E}" srcOrd="2" destOrd="0" presId="urn:microsoft.com/office/officeart/2005/8/layout/orgChart1"/>
    <dgm:cxn modelId="{80697DC2-0B04-47D3-A79A-8817F85A3049}" type="presParOf" srcId="{81ACEC41-76E3-4BDA-A39C-AD1681BF7D2D}" destId="{4C4F3933-A32F-4E73-A921-9767B034FCE5}" srcOrd="2" destOrd="0" presId="urn:microsoft.com/office/officeart/2005/8/layout/orgChart1"/>
    <dgm:cxn modelId="{2318A638-647B-4CD2-8CBC-25E44EF1F7A2}" type="presParOf" srcId="{81ACEC41-76E3-4BDA-A39C-AD1681BF7D2D}" destId="{77CBE935-A47E-46E4-959C-FE67440F0F80}" srcOrd="3" destOrd="0" presId="urn:microsoft.com/office/officeart/2005/8/layout/orgChart1"/>
    <dgm:cxn modelId="{C854AE4A-496D-4ED3-8089-23A8A4BA2480}" type="presParOf" srcId="{77CBE935-A47E-46E4-959C-FE67440F0F80}" destId="{EEFECA38-5FA4-412D-BBEC-F998C2C48D00}" srcOrd="0" destOrd="0" presId="urn:microsoft.com/office/officeart/2005/8/layout/orgChart1"/>
    <dgm:cxn modelId="{B7B87F36-2E97-4C02-B359-158FD44AC7BC}" type="presParOf" srcId="{EEFECA38-5FA4-412D-BBEC-F998C2C48D00}" destId="{E06FFB7C-0823-4CF9-ADD3-A54F8F0FF629}" srcOrd="0" destOrd="0" presId="urn:microsoft.com/office/officeart/2005/8/layout/orgChart1"/>
    <dgm:cxn modelId="{70152152-A30C-4BDB-A20A-69B382938A84}" type="presParOf" srcId="{EEFECA38-5FA4-412D-BBEC-F998C2C48D00}" destId="{6A3D0B6F-2850-48B9-B8A3-6A6900C213F6}" srcOrd="1" destOrd="0" presId="urn:microsoft.com/office/officeart/2005/8/layout/orgChart1"/>
    <dgm:cxn modelId="{098FD49A-5AB2-4EFE-8D58-59D177565E2C}" type="presParOf" srcId="{77CBE935-A47E-46E4-959C-FE67440F0F80}" destId="{1E629C19-6F43-48AB-84FE-2C183F13E489}" srcOrd="1" destOrd="0" presId="urn:microsoft.com/office/officeart/2005/8/layout/orgChart1"/>
    <dgm:cxn modelId="{E872063B-1A17-405A-A14F-6F6BC1FDD7E6}" type="presParOf" srcId="{77CBE935-A47E-46E4-959C-FE67440F0F80}" destId="{9080016F-2C48-4FDF-A8B0-7903599D5800}" srcOrd="2" destOrd="0" presId="urn:microsoft.com/office/officeart/2005/8/layout/orgChart1"/>
    <dgm:cxn modelId="{0F8153B2-5D82-4D6B-B103-1FB2BBEFC78A}" type="presParOf" srcId="{81ACEC41-76E3-4BDA-A39C-AD1681BF7D2D}" destId="{14D6C439-F4AE-4ED3-9AE9-8CF0C26B60BA}" srcOrd="4" destOrd="0" presId="urn:microsoft.com/office/officeart/2005/8/layout/orgChart1"/>
    <dgm:cxn modelId="{12A37D56-C3E3-4002-B1AD-C14D9958434F}" type="presParOf" srcId="{81ACEC41-76E3-4BDA-A39C-AD1681BF7D2D}" destId="{64A3D22D-C288-4BA3-BE54-440A1D1E2D7D}" srcOrd="5" destOrd="0" presId="urn:microsoft.com/office/officeart/2005/8/layout/orgChart1"/>
    <dgm:cxn modelId="{8A220B0F-F6AA-4892-9708-DBD7082E28F1}" type="presParOf" srcId="{64A3D22D-C288-4BA3-BE54-440A1D1E2D7D}" destId="{CBD79C4B-2AB4-46E4-AD7F-CBFB253FC8EB}" srcOrd="0" destOrd="0" presId="urn:microsoft.com/office/officeart/2005/8/layout/orgChart1"/>
    <dgm:cxn modelId="{689AAE90-E15D-4AD6-B405-DC5914C5A49F}" type="presParOf" srcId="{CBD79C4B-2AB4-46E4-AD7F-CBFB253FC8EB}" destId="{AEE43C48-E920-4C8F-AABE-9F4EFF4AB7EA}" srcOrd="0" destOrd="0" presId="urn:microsoft.com/office/officeart/2005/8/layout/orgChart1"/>
    <dgm:cxn modelId="{14B352BC-2258-4E14-9ED1-47658EBB3BC9}" type="presParOf" srcId="{CBD79C4B-2AB4-46E4-AD7F-CBFB253FC8EB}" destId="{4999444D-949B-4383-8FFC-AD70B76717FE}" srcOrd="1" destOrd="0" presId="urn:microsoft.com/office/officeart/2005/8/layout/orgChart1"/>
    <dgm:cxn modelId="{B51DD6B4-E8A0-4B33-BADC-26700A259E5C}" type="presParOf" srcId="{64A3D22D-C288-4BA3-BE54-440A1D1E2D7D}" destId="{C8B009D4-8AA0-47D2-AEA1-10D1179245F1}" srcOrd="1" destOrd="0" presId="urn:microsoft.com/office/officeart/2005/8/layout/orgChart1"/>
    <dgm:cxn modelId="{BA8361DC-299B-4A31-9B23-6426C4341B32}" type="presParOf" srcId="{64A3D22D-C288-4BA3-BE54-440A1D1E2D7D}" destId="{103BF4E3-C6E6-4BFB-9F94-F7A2F1F902AE}" srcOrd="2" destOrd="0" presId="urn:microsoft.com/office/officeart/2005/8/layout/orgChart1"/>
    <dgm:cxn modelId="{5299B0DC-F0F3-4E3B-AF77-A31D589EC5D7}" type="presParOf" srcId="{81ACEC41-76E3-4BDA-A39C-AD1681BF7D2D}" destId="{7288FB01-2696-4CBA-B7CE-BE75D9B9808C}" srcOrd="6" destOrd="0" presId="urn:microsoft.com/office/officeart/2005/8/layout/orgChart1"/>
    <dgm:cxn modelId="{9C0BA091-B8F9-4115-89A8-591DF9E0F4AA}" type="presParOf" srcId="{81ACEC41-76E3-4BDA-A39C-AD1681BF7D2D}" destId="{014F1F73-CF42-4AA6-9541-C59061A00619}" srcOrd="7" destOrd="0" presId="urn:microsoft.com/office/officeart/2005/8/layout/orgChart1"/>
    <dgm:cxn modelId="{87333E56-731B-4173-B581-A0A022961B39}" type="presParOf" srcId="{014F1F73-CF42-4AA6-9541-C59061A00619}" destId="{52E25AA2-421E-4167-88AB-430575B895FD}" srcOrd="0" destOrd="0" presId="urn:microsoft.com/office/officeart/2005/8/layout/orgChart1"/>
    <dgm:cxn modelId="{2F77F647-58CE-4D34-8CD6-B56086EE974C}" type="presParOf" srcId="{52E25AA2-421E-4167-88AB-430575B895FD}" destId="{C51160DD-079A-4146-8C1A-ECF1A1AA2DE1}" srcOrd="0" destOrd="0" presId="urn:microsoft.com/office/officeart/2005/8/layout/orgChart1"/>
    <dgm:cxn modelId="{A441F4CF-71E0-4C41-A644-542E9D71E211}" type="presParOf" srcId="{52E25AA2-421E-4167-88AB-430575B895FD}" destId="{4025FDB3-E0B5-4EE5-B6DB-CFD4E62DE18E}" srcOrd="1" destOrd="0" presId="urn:microsoft.com/office/officeart/2005/8/layout/orgChart1"/>
    <dgm:cxn modelId="{F96C6F27-E3AF-41B1-B523-AF3A9AC67A5E}" type="presParOf" srcId="{014F1F73-CF42-4AA6-9541-C59061A00619}" destId="{8342E303-1464-4A9E-9C3F-9BDA35E4A6AE}" srcOrd="1" destOrd="0" presId="urn:microsoft.com/office/officeart/2005/8/layout/orgChart1"/>
    <dgm:cxn modelId="{85A2B561-3643-4433-A789-5FD0CE4BCBA3}" type="presParOf" srcId="{014F1F73-CF42-4AA6-9541-C59061A00619}" destId="{0A264A07-18D8-498B-9FE9-20814D1AB2DA}" srcOrd="2" destOrd="0" presId="urn:microsoft.com/office/officeart/2005/8/layout/orgChart1"/>
    <dgm:cxn modelId="{6E6C96D2-4B56-428C-A04D-05D56CDAAA3F}" type="presParOf" srcId="{9184D6FA-00C3-410B-9BB2-4D90E1FEAD0C}" destId="{AD58182E-55DA-4307-B440-F56B67FEB691}" srcOrd="2" destOrd="0" presId="urn:microsoft.com/office/officeart/2005/8/layout/orgChart1"/>
    <dgm:cxn modelId="{0DA84378-90A9-4756-A745-4B6E58973CF8}" type="presParOf" srcId="{AD58182E-55DA-4307-B440-F56B67FEB691}" destId="{68F8C6E8-BA4B-4899-9FD3-7A1FC95C15C7}" srcOrd="0" destOrd="0" presId="urn:microsoft.com/office/officeart/2005/8/layout/orgChart1"/>
    <dgm:cxn modelId="{D85DA8A1-9E48-43A1-8F80-43AB1FD3ED43}" type="presParOf" srcId="{AD58182E-55DA-4307-B440-F56B67FEB691}" destId="{82C001C5-4433-40FA-B775-7357F53825AC}" srcOrd="1" destOrd="0" presId="urn:microsoft.com/office/officeart/2005/8/layout/orgChart1"/>
    <dgm:cxn modelId="{6E5DA2C9-30D9-4BFD-8293-06EF60130B26}" type="presParOf" srcId="{82C001C5-4433-40FA-B775-7357F53825AC}" destId="{19B2D7A7-2F7D-4E43-BC09-1CCB56EDC113}" srcOrd="0" destOrd="0" presId="urn:microsoft.com/office/officeart/2005/8/layout/orgChart1"/>
    <dgm:cxn modelId="{6CED2468-41E2-4F46-84C5-24578233FC61}" type="presParOf" srcId="{19B2D7A7-2F7D-4E43-BC09-1CCB56EDC113}" destId="{023C9A05-B5AA-4B38-A678-48E9C2596128}" srcOrd="0" destOrd="0" presId="urn:microsoft.com/office/officeart/2005/8/layout/orgChart1"/>
    <dgm:cxn modelId="{19FBC7EE-85A7-4E3C-AFC9-0473D14957CF}" type="presParOf" srcId="{19B2D7A7-2F7D-4E43-BC09-1CCB56EDC113}" destId="{8EC4318E-459E-4773-AB13-44123E3B82D8}" srcOrd="1" destOrd="0" presId="urn:microsoft.com/office/officeart/2005/8/layout/orgChart1"/>
    <dgm:cxn modelId="{B2B6CBC6-6F78-49E2-B3F1-FDBBF53EAEA2}" type="presParOf" srcId="{82C001C5-4433-40FA-B775-7357F53825AC}" destId="{F0760ED1-3E04-4AA1-9DA2-B874F47005BB}" srcOrd="1" destOrd="0" presId="urn:microsoft.com/office/officeart/2005/8/layout/orgChart1"/>
    <dgm:cxn modelId="{0FC9783D-DE84-4A77-A29F-A757DFEDC257}" type="presParOf" srcId="{82C001C5-4433-40FA-B775-7357F53825AC}" destId="{BF418F91-AA2F-4A66-BD09-929E5B2FF275}" srcOrd="2" destOrd="0" presId="urn:microsoft.com/office/officeart/2005/8/layout/orgChart1"/>
    <dgm:cxn modelId="{BC79AC1E-D1A8-4F20-BBCA-A3D7C3275001}" type="presParOf" srcId="{AD58182E-55DA-4307-B440-F56B67FEB691}" destId="{4B48F714-65D9-44AC-BAD1-BA55A35039AD}" srcOrd="2" destOrd="0" presId="urn:microsoft.com/office/officeart/2005/8/layout/orgChart1"/>
    <dgm:cxn modelId="{49BEC86E-54A4-4DE9-84A2-A454F2754AC9}" type="presParOf" srcId="{AD58182E-55DA-4307-B440-F56B67FEB691}" destId="{9649349C-DB39-4F7C-B249-DEE6A905A910}" srcOrd="3" destOrd="0" presId="urn:microsoft.com/office/officeart/2005/8/layout/orgChart1"/>
    <dgm:cxn modelId="{9FD2F3EC-CDB3-4E0D-8FC1-DE872B1FB9E9}" type="presParOf" srcId="{9649349C-DB39-4F7C-B249-DEE6A905A910}" destId="{43000D9F-DB88-4FA6-B5C5-FA48224A63CB}" srcOrd="0" destOrd="0" presId="urn:microsoft.com/office/officeart/2005/8/layout/orgChart1"/>
    <dgm:cxn modelId="{64ED521C-F3A6-4E27-AE49-8EC63AC210BF}" type="presParOf" srcId="{43000D9F-DB88-4FA6-B5C5-FA48224A63CB}" destId="{022FAB12-C408-49CA-B5EA-63544E19BA94}" srcOrd="0" destOrd="0" presId="urn:microsoft.com/office/officeart/2005/8/layout/orgChart1"/>
    <dgm:cxn modelId="{5D738B84-0560-4A87-86FD-E49216617057}" type="presParOf" srcId="{43000D9F-DB88-4FA6-B5C5-FA48224A63CB}" destId="{64A34AD3-15FB-4DCD-A1B8-9FA64EBAF5F7}" srcOrd="1" destOrd="0" presId="urn:microsoft.com/office/officeart/2005/8/layout/orgChart1"/>
    <dgm:cxn modelId="{8D37EED4-1B91-49CE-B38E-6B6490F91815}" type="presParOf" srcId="{9649349C-DB39-4F7C-B249-DEE6A905A910}" destId="{5271319B-A9DA-490D-8EA7-9F4F073018D9}" srcOrd="1" destOrd="0" presId="urn:microsoft.com/office/officeart/2005/8/layout/orgChart1"/>
    <dgm:cxn modelId="{FE7C9DA0-F2B8-4331-BE15-BD82EE8E83E0}" type="presParOf" srcId="{9649349C-DB39-4F7C-B249-DEE6A905A910}" destId="{4711FB52-278A-4834-89F3-36C5C2052A1B}" srcOrd="2" destOrd="0" presId="urn:microsoft.com/office/officeart/2005/8/layout/orgChart1"/>
    <dgm:cxn modelId="{6A939D0D-9108-472D-A34B-00C80B43C926}" type="presParOf" srcId="{C45AF1C4-4D49-4E8A-B7CE-6868004968E6}" destId="{A74E5E0D-A311-4547-B615-89265FE3CB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8F714-65D9-44AC-BAD1-BA55A35039AD}">
      <dsp:nvSpPr>
        <dsp:cNvPr id="0" name=""/>
        <dsp:cNvSpPr/>
      </dsp:nvSpPr>
      <dsp:spPr>
        <a:xfrm>
          <a:off x="4176463" y="2547070"/>
          <a:ext cx="189233" cy="829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021"/>
              </a:lnTo>
              <a:lnTo>
                <a:pt x="189233" y="829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8C6E8-BA4B-4899-9FD3-7A1FC95C15C7}">
      <dsp:nvSpPr>
        <dsp:cNvPr id="0" name=""/>
        <dsp:cNvSpPr/>
      </dsp:nvSpPr>
      <dsp:spPr>
        <a:xfrm>
          <a:off x="3987230" y="2547070"/>
          <a:ext cx="189233" cy="829021"/>
        </a:xfrm>
        <a:custGeom>
          <a:avLst/>
          <a:gdLst/>
          <a:ahLst/>
          <a:cxnLst/>
          <a:rect l="0" t="0" r="0" b="0"/>
          <a:pathLst>
            <a:path>
              <a:moveTo>
                <a:pt x="189233" y="0"/>
              </a:moveTo>
              <a:lnTo>
                <a:pt x="189233" y="829021"/>
              </a:lnTo>
              <a:lnTo>
                <a:pt x="0" y="829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8FB01-2696-4CBA-B7CE-BE75D9B9808C}">
      <dsp:nvSpPr>
        <dsp:cNvPr id="0" name=""/>
        <dsp:cNvSpPr/>
      </dsp:nvSpPr>
      <dsp:spPr>
        <a:xfrm>
          <a:off x="4176463" y="2547070"/>
          <a:ext cx="3271032" cy="1658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810"/>
              </a:lnTo>
              <a:lnTo>
                <a:pt x="3271032" y="1468810"/>
              </a:lnTo>
              <a:lnTo>
                <a:pt x="3271032" y="16580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6C439-F4AE-4ED3-9AE9-8CF0C26B60BA}">
      <dsp:nvSpPr>
        <dsp:cNvPr id="0" name=""/>
        <dsp:cNvSpPr/>
      </dsp:nvSpPr>
      <dsp:spPr>
        <a:xfrm>
          <a:off x="4176463" y="2547070"/>
          <a:ext cx="1090344" cy="1658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810"/>
              </a:lnTo>
              <a:lnTo>
                <a:pt x="1090344" y="1468810"/>
              </a:lnTo>
              <a:lnTo>
                <a:pt x="1090344" y="16580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F3933-A32F-4E73-A921-9767B034FCE5}">
      <dsp:nvSpPr>
        <dsp:cNvPr id="0" name=""/>
        <dsp:cNvSpPr/>
      </dsp:nvSpPr>
      <dsp:spPr>
        <a:xfrm>
          <a:off x="3086119" y="2547070"/>
          <a:ext cx="1090344" cy="1658043"/>
        </a:xfrm>
        <a:custGeom>
          <a:avLst/>
          <a:gdLst/>
          <a:ahLst/>
          <a:cxnLst/>
          <a:rect l="0" t="0" r="0" b="0"/>
          <a:pathLst>
            <a:path>
              <a:moveTo>
                <a:pt x="1090344" y="0"/>
              </a:moveTo>
              <a:lnTo>
                <a:pt x="1090344" y="1468810"/>
              </a:lnTo>
              <a:lnTo>
                <a:pt x="0" y="1468810"/>
              </a:lnTo>
              <a:lnTo>
                <a:pt x="0" y="16580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39228-7A3D-421C-BE43-5DE9E1B7C42C}">
      <dsp:nvSpPr>
        <dsp:cNvPr id="0" name=""/>
        <dsp:cNvSpPr/>
      </dsp:nvSpPr>
      <dsp:spPr>
        <a:xfrm>
          <a:off x="905431" y="2547070"/>
          <a:ext cx="3271032" cy="1658043"/>
        </a:xfrm>
        <a:custGeom>
          <a:avLst/>
          <a:gdLst/>
          <a:ahLst/>
          <a:cxnLst/>
          <a:rect l="0" t="0" r="0" b="0"/>
          <a:pathLst>
            <a:path>
              <a:moveTo>
                <a:pt x="3271032" y="0"/>
              </a:moveTo>
              <a:lnTo>
                <a:pt x="3271032" y="1468810"/>
              </a:lnTo>
              <a:lnTo>
                <a:pt x="0" y="1468810"/>
              </a:lnTo>
              <a:lnTo>
                <a:pt x="0" y="16580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B641A-4217-4574-B6A9-A5C9EEF37961}">
      <dsp:nvSpPr>
        <dsp:cNvPr id="0" name=""/>
        <dsp:cNvSpPr/>
      </dsp:nvSpPr>
      <dsp:spPr>
        <a:xfrm>
          <a:off x="4130743" y="1267493"/>
          <a:ext cx="91440" cy="3784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6C63A-CE5D-4C69-842F-391704C55993}">
      <dsp:nvSpPr>
        <dsp:cNvPr id="0" name=""/>
        <dsp:cNvSpPr/>
      </dsp:nvSpPr>
      <dsp:spPr>
        <a:xfrm>
          <a:off x="3275353" y="366382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0" kern="1200" dirty="0" smtClean="0">
              <a:solidFill>
                <a:srgbClr val="000000"/>
              </a:solidFill>
            </a:rPr>
            <a:t>Ръководител на бенефициента - управител</a:t>
          </a:r>
          <a:endParaRPr lang="bg-BG" sz="1600" b="0" kern="1200" dirty="0">
            <a:solidFill>
              <a:srgbClr val="000000"/>
            </a:solidFill>
          </a:endParaRPr>
        </a:p>
      </dsp:txBody>
      <dsp:txXfrm>
        <a:off x="3275353" y="366382"/>
        <a:ext cx="1802221" cy="901110"/>
      </dsp:txXfrm>
    </dsp:sp>
    <dsp:sp modelId="{B8FAEAB0-E590-408A-947B-354673E4CEF9}">
      <dsp:nvSpPr>
        <dsp:cNvPr id="0" name=""/>
        <dsp:cNvSpPr/>
      </dsp:nvSpPr>
      <dsp:spPr>
        <a:xfrm>
          <a:off x="3275353" y="1645959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rgbClr val="000000"/>
              </a:solidFill>
            </a:rPr>
            <a:t>Ръководител на проекта</a:t>
          </a:r>
          <a:endParaRPr lang="bg-BG" sz="1600" kern="1200" dirty="0">
            <a:solidFill>
              <a:srgbClr val="000000"/>
            </a:solidFill>
          </a:endParaRPr>
        </a:p>
      </dsp:txBody>
      <dsp:txXfrm>
        <a:off x="3275353" y="1645959"/>
        <a:ext cx="1802221" cy="901110"/>
      </dsp:txXfrm>
    </dsp:sp>
    <dsp:sp modelId="{345C028C-1E2C-4062-AF70-BF0D554B21B8}">
      <dsp:nvSpPr>
        <dsp:cNvPr id="0" name=""/>
        <dsp:cNvSpPr/>
      </dsp:nvSpPr>
      <dsp:spPr>
        <a:xfrm>
          <a:off x="4320" y="4205114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rgbClr val="000000"/>
              </a:solidFill>
            </a:rPr>
            <a:t>Технически експерти – съобразно броя и вида на обектите </a:t>
          </a:r>
          <a:endParaRPr lang="bg-BG" sz="1600" kern="1200" dirty="0">
            <a:solidFill>
              <a:srgbClr val="000000"/>
            </a:solidFill>
          </a:endParaRPr>
        </a:p>
      </dsp:txBody>
      <dsp:txXfrm>
        <a:off x="4320" y="4205114"/>
        <a:ext cx="1802221" cy="901110"/>
      </dsp:txXfrm>
    </dsp:sp>
    <dsp:sp modelId="{E06FFB7C-0823-4CF9-ADD3-A54F8F0FF629}">
      <dsp:nvSpPr>
        <dsp:cNvPr id="0" name=""/>
        <dsp:cNvSpPr/>
      </dsp:nvSpPr>
      <dsp:spPr>
        <a:xfrm>
          <a:off x="2185009" y="4205114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rgbClr val="000000"/>
              </a:solidFill>
            </a:rPr>
            <a:t>Финансист / счетоводител</a:t>
          </a:r>
          <a:endParaRPr lang="bg-BG" sz="1600" kern="1200" dirty="0">
            <a:solidFill>
              <a:srgbClr val="000000"/>
            </a:solidFill>
          </a:endParaRPr>
        </a:p>
      </dsp:txBody>
      <dsp:txXfrm>
        <a:off x="2185009" y="4205114"/>
        <a:ext cx="1802221" cy="901110"/>
      </dsp:txXfrm>
    </dsp:sp>
    <dsp:sp modelId="{AEE43C48-E920-4C8F-AABE-9F4EFF4AB7EA}">
      <dsp:nvSpPr>
        <dsp:cNvPr id="0" name=""/>
        <dsp:cNvSpPr/>
      </dsp:nvSpPr>
      <dsp:spPr>
        <a:xfrm>
          <a:off x="4365697" y="4205114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rgbClr val="000000"/>
              </a:solidFill>
            </a:rPr>
            <a:t>Експерт комуникации</a:t>
          </a:r>
          <a:endParaRPr lang="bg-BG" sz="1600" kern="1200" dirty="0">
            <a:solidFill>
              <a:srgbClr val="000000"/>
            </a:solidFill>
          </a:endParaRPr>
        </a:p>
      </dsp:txBody>
      <dsp:txXfrm>
        <a:off x="4365697" y="4205114"/>
        <a:ext cx="1802221" cy="901110"/>
      </dsp:txXfrm>
    </dsp:sp>
    <dsp:sp modelId="{C51160DD-079A-4146-8C1A-ECF1A1AA2DE1}">
      <dsp:nvSpPr>
        <dsp:cNvPr id="0" name=""/>
        <dsp:cNvSpPr/>
      </dsp:nvSpPr>
      <dsp:spPr>
        <a:xfrm>
          <a:off x="6546385" y="4205114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rgbClr val="000000"/>
              </a:solidFill>
            </a:rPr>
            <a:t>Експерт ГИС</a:t>
          </a:r>
          <a:endParaRPr lang="bg-BG" sz="1600" kern="1200" dirty="0">
            <a:solidFill>
              <a:srgbClr val="000000"/>
            </a:solidFill>
          </a:endParaRPr>
        </a:p>
      </dsp:txBody>
      <dsp:txXfrm>
        <a:off x="6546385" y="4205114"/>
        <a:ext cx="1802221" cy="901110"/>
      </dsp:txXfrm>
    </dsp:sp>
    <dsp:sp modelId="{023C9A05-B5AA-4B38-A678-48E9C2596128}">
      <dsp:nvSpPr>
        <dsp:cNvPr id="0" name=""/>
        <dsp:cNvSpPr/>
      </dsp:nvSpPr>
      <dsp:spPr>
        <a:xfrm>
          <a:off x="2185009" y="2925537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rgbClr val="000000"/>
              </a:solidFill>
            </a:rPr>
            <a:t>Координатор</a:t>
          </a:r>
          <a:endParaRPr lang="bg-BG" sz="1600" kern="1200" dirty="0">
            <a:solidFill>
              <a:srgbClr val="000000"/>
            </a:solidFill>
          </a:endParaRPr>
        </a:p>
      </dsp:txBody>
      <dsp:txXfrm>
        <a:off x="2185009" y="2925537"/>
        <a:ext cx="1802221" cy="901110"/>
      </dsp:txXfrm>
    </dsp:sp>
    <dsp:sp modelId="{022FAB12-C408-49CA-B5EA-63544E19BA94}">
      <dsp:nvSpPr>
        <dsp:cNvPr id="0" name=""/>
        <dsp:cNvSpPr/>
      </dsp:nvSpPr>
      <dsp:spPr>
        <a:xfrm>
          <a:off x="4365697" y="2925537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rgbClr val="000000"/>
              </a:solidFill>
            </a:rPr>
            <a:t>Административен сътрудник</a:t>
          </a:r>
          <a:endParaRPr lang="bg-BG" sz="1600" kern="1200" dirty="0">
            <a:solidFill>
              <a:srgbClr val="000000"/>
            </a:solidFill>
          </a:endParaRPr>
        </a:p>
      </dsp:txBody>
      <dsp:txXfrm>
        <a:off x="4365697" y="2925537"/>
        <a:ext cx="1802221" cy="90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024" cy="499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1" y="2"/>
            <a:ext cx="2945024" cy="499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1B12D-17A2-4961-9838-3643FBB025ED}" type="datetimeFigureOut">
              <a:rPr lang="bg-BG" smtClean="0"/>
              <a:pPr/>
              <a:t>22.5.2018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0937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1" y="9480937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1DD54-8397-494B-A303-5BBDF9AD2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665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024" cy="499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1" y="2"/>
            <a:ext cx="2945024" cy="499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4E0C89-AA3B-4D6B-AF29-59E0BF57E6B6}" type="datetimeFigureOut">
              <a:rPr lang="bg-BG"/>
              <a:pPr>
                <a:defRPr/>
              </a:pPr>
              <a:t>22.5.2018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5" y="4741268"/>
            <a:ext cx="5436235" cy="44922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0937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1" y="9480937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F2C75B-C0D5-446E-A8EE-652B794D676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263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D5142-F740-4265-A14C-6270D43DC2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bg-BG" sz="1200" b="1" u="sng" dirty="0" smtClean="0"/>
              <a:t>Проведени обучения по проект „Подкрепа на реформата в отрасъл ВиК“:</a:t>
            </a:r>
            <a:endParaRPr lang="bg-BG" sz="12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Въведение в икономиката на ВиК индустрията;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Правна рамка и регулаторна политика във ВиК отрасъла;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Икономически и финансови показатели на ВиК операторите;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Управление на ВиК дружествата;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Бизнес – планиране и инвестиции в отрасъл ВиК;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Управление на активи в отрасъл ВиК;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ЕС стандарти и нива на ВиК услугите;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Роля на асоциациите по ВиК за предоставяне на регионални ВиК услуги и съгласуване на РГП за ВиК и инвестиционните програми към тях с бизнес плановете на ВиК операторите;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Осчетоводяване на операциите, свързани с Договора за стопанисване, поддържане и експлоатация на ВиК системите и съоръженията и предоставяне на ВиК услуги между </a:t>
            </a:r>
            <a:r>
              <a:rPr lang="bg-BG" sz="1200" dirty="0" err="1" smtClean="0"/>
              <a:t>АВиК</a:t>
            </a:r>
            <a:r>
              <a:rPr lang="bg-BG" sz="1200" dirty="0" smtClean="0"/>
              <a:t> и ВиК оператора;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Осъществяване на </a:t>
            </a:r>
            <a:r>
              <a:rPr lang="bg-BG" sz="1200" dirty="0" err="1" smtClean="0"/>
              <a:t>бенчмаркинг</a:t>
            </a:r>
            <a:r>
              <a:rPr lang="bg-BG" sz="1200" dirty="0" smtClean="0"/>
              <a:t> (сравнителна оценка) на ВиК операторите за подобряване на ефективността и устойчивостта на отрасъл ВиК.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g-BG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bg-BG" sz="1200" b="1" u="sng" dirty="0" smtClean="0"/>
              <a:t>Световна банка: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Проект на наредба за качеството на ВиК услугите;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Указания за прилагане на наредбата за качеството на ВиК услугите;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Показатели за качество, променливи, дългосрочни нива;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Проект на наредбата за ценообразуване на ВиК услугите;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Указания за прилагане на наредбата за ценообразуване на ВиК услугите;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Практични модели за попълване на електронния модел към бизнес плана;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Преоценка на ВиК активи;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Единна система за регулаторна отчетност;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Промени във финансовите отчети на </a:t>
            </a:r>
            <a:r>
              <a:rPr lang="bg-BG" sz="1200" dirty="0" err="1" smtClean="0"/>
              <a:t>ВиКО</a:t>
            </a:r>
            <a:r>
              <a:rPr lang="bg-BG" sz="12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200" dirty="0" smtClean="0"/>
              <a:t>Преоценка на ВиК активи.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g-BG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62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Служителите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трябва да актуализират и/или разширят професионалните умения и да повишат квалификацията най-малко два пъти на всеки пет години;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Всяка година, най-малко 5 на сто от служителите на ВиК оператора следва да преминат обучения за професионално развитие и повишаване на  квалификацията.;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Включване на служителите в подходящи програми за професионално обучение по реда на Закона за професионалното образование и обучение и/или участие в други подходящи семинари, обучения, курсове и програми по съответните специалности или свързани с дейността на ВиК оператора;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обученията ВиК операторът води дневник,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който вписва именната на служителя, темата на обучението, срок и т.н.</a:t>
            </a: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62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62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62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62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62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62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u="sng" dirty="0" smtClean="0"/>
              <a:t>Препоръки относно</a:t>
            </a:r>
            <a:r>
              <a:rPr lang="bg-BG" b="1" u="sng" baseline="0" dirty="0" smtClean="0"/>
              <a:t> питейната вода: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Да се обърне внимание на водомерното стопанство;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Да се обърне внимание на точното измерване на консумацията на големи търговски/индустриални потребители;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Да се въведе контрол върху измерването на вход водоснабдителна система;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Изграждане на ПСПВП,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Подобряване процеса на пречистване на водата, където има ПСПВ;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Модернизация на съоръженията за обеззаразяване и постоянна дезинфекция на водата преди подаване към потребителите;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Да се въведат регистри и процедури за разделяне на оплакванията във </a:t>
            </a:r>
            <a:r>
              <a:rPr lang="bg-BG" baseline="0" dirty="0" err="1" smtClean="0"/>
              <a:t>ВиКО</a:t>
            </a:r>
            <a:r>
              <a:rPr lang="bg-BG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Въвеждане на регистър на авариите;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Въвеждане на процеси по </a:t>
            </a:r>
            <a:r>
              <a:rPr lang="bg-BG" baseline="0" dirty="0" err="1" smtClean="0"/>
              <a:t>приоритизиране</a:t>
            </a:r>
            <a:r>
              <a:rPr lang="bg-BG" baseline="0" dirty="0" smtClean="0"/>
              <a:t> на дейностите за отстраняване на авариите по водопроводната мрежа;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Анализ и по-точна представа на загубите на вода;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Инсталиране на измервателни уреди на водоизточниците;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Подмяна на помпени агрегати, оптимизация работата на помпите;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Адекватно бизнес планиране  и ефективни действия на </a:t>
            </a:r>
            <a:r>
              <a:rPr lang="bg-BG" baseline="0" dirty="0" err="1" smtClean="0"/>
              <a:t>ВиКО</a:t>
            </a:r>
            <a:r>
              <a:rPr lang="bg-BG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Увеличаване дела на капиталовите разходи в общите разходи,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Оптимизация и автоматизация на процесите;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Оценка на възможностите за използване на външни услуги.;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Постигане на енергийна ефективност чрез намаляване на загубите на вода и подмяна на </a:t>
            </a:r>
            <a:r>
              <a:rPr lang="bg-BG" baseline="0" dirty="0" err="1" smtClean="0"/>
              <a:t>енергоемки</a:t>
            </a:r>
            <a:r>
              <a:rPr lang="bg-BG" baseline="0" dirty="0" smtClean="0"/>
              <a:t> съоръжения и агрегати;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Коректно разпределение на разходите между различните видове услуги с цел избягване на кръстосано субсидиране;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Анализ на индикаторите „обща </a:t>
            </a:r>
            <a:r>
              <a:rPr lang="bg-BG" baseline="0" dirty="0" err="1" smtClean="0"/>
              <a:t>събираемост</a:t>
            </a:r>
            <a:r>
              <a:rPr lang="bg-BG" baseline="0" dirty="0" smtClean="0"/>
              <a:t>“ и текуща </a:t>
            </a:r>
            <a:r>
              <a:rPr lang="bg-BG" baseline="0" dirty="0" err="1" smtClean="0"/>
              <a:t>събираемост</a:t>
            </a:r>
            <a:r>
              <a:rPr lang="bg-BG" baseline="0" dirty="0" smtClean="0"/>
              <a:t>“ и мерки за подобряване на представянето;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Цените да покриват пълните разходи по предоставяне на </a:t>
            </a:r>
            <a:r>
              <a:rPr lang="bg-BG" baseline="0" dirty="0" err="1" smtClean="0"/>
              <a:t>услъгата</a:t>
            </a:r>
            <a:r>
              <a:rPr lang="bg-BG" baseline="0" dirty="0" smtClean="0"/>
              <a:t> водоснабдяване;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Необходимост от адекватни инвестиции за поддържане на водоснабдителната мрежа;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Други.</a:t>
            </a:r>
          </a:p>
          <a:p>
            <a:pPr marL="0" indent="0">
              <a:buFontTx/>
              <a:buNone/>
            </a:pPr>
            <a:endParaRPr lang="bg-BG" baseline="0" dirty="0" smtClean="0"/>
          </a:p>
          <a:p>
            <a:pPr marL="0" indent="0">
              <a:buFontTx/>
              <a:buNone/>
            </a:pPr>
            <a:r>
              <a:rPr lang="bg-BG" b="1" u="sng" baseline="0" dirty="0" smtClean="0"/>
              <a:t>Препоръки относно отпадъчните води:</a:t>
            </a:r>
          </a:p>
          <a:p>
            <a:pPr marL="171450" indent="-171450">
              <a:buFontTx/>
              <a:buChar char="-"/>
            </a:pPr>
            <a:r>
              <a:rPr lang="bg-BG" baseline="0" dirty="0" smtClean="0"/>
              <a:t>Преустановяване използването на </a:t>
            </a:r>
            <a:r>
              <a:rPr lang="bg-BG" baseline="0" dirty="0" err="1" smtClean="0"/>
              <a:t>попивни</a:t>
            </a:r>
            <a:r>
              <a:rPr lang="bg-BG" baseline="0" dirty="0" smtClean="0"/>
              <a:t> ями за отпадъчни води;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Необходими са инвестиции, които да бъдат насочени освен в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рехабилитирането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съществуващите канализационни мрежи и в изграждането на нови;</a:t>
            </a:r>
          </a:p>
          <a:p>
            <a:pPr marL="171450" indent="-171450">
              <a:buFontTx/>
              <a:buChar char="-"/>
            </a:pP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трябва активно да участват в изготвянето на инвестиционни проучвания за оптимизация на проектирането на съоръжения и тяхната адекватна експлоатация и поддръжка след това;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Във връзка със законовото изискване за присъединяване към изградена канализационна мрежа, трябва да се обмисли възможността за подпомагане на собствениците на застроени имоти за прилагането му.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Средствата от Европейските фондове да се използват в максимална степен за изграждане на ПСОВ в агломерации над 2 000 е.ж.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е част от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 разработят регистри, за да поддържат адекватна информация;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 следва да прецизират своите информационните регистри;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Въвеждане на регистри и процедури за диференциране и регистриране на оплакванията при тези ВиК оператори, при които липсват;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 се информират потребителите за техните права и се създаде възможност за тяхното изразяване (оплаквания по телефон, интернет страница);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тази категория оплаквания са валидни същите препоръки направени при оплаквания от запушвания;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Локализиране на точките с най-голяма честота на запушване;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 се увеличи превантивната инспекция на канализацията;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Обмяна на опит с ВиК оператори с нисък брой на запушвания и прилагане на добри практики за поддръжка на инфраструктурата;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Въвеждане на процедури за регистриране и регистри за наводнения и оплаквания;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Превантивно продухване на локализираните места с чести наводнения;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Необходимост от обучение и техническа помощ на ВиК операторите;	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 операторите, които нямат изготвени планове за оползотворяване на утайката да изготвят такива и да предприемат конкретни действия за тяхното осъществяване;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 операторите да използват възможностите за добиване на биогаз и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компостиране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съществуващи инсталации, както и съвместно изгаряне в ТЕЦ;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е въвеждане на инспекция на канализацията, с цел предотвратяване на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последващи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аварии (реактивните действия са по-скъпи от превантивните);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Въвеждане на систематичен подход (вътрешни правила и процедури) за извършване на регулярна инспекция на канализацията;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е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 положат повече усилилия и извършват планирана рехабилитация на канализационните мрежи;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Въвеждане на счетоводни правила за отчитане на инвестиционни проекти; прилагане на изискванията на Единната система за регулаторна отчетност;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Повишаване на инвестициите за подмяна и обновяване на активите;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е всички оператори да инвестират в подмяна и обновяване на активите;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Необходимост от преглед на броя персонал в операторите над средно претеглената стойност за България и оценка на възможностите за оптимизация;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Необходимост от по-задълбочен анализ в дружествата с разходи за външни услуги и материали над средните;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Операторите трябва да се съсредоточат върху извършване на основната дейност и да помислят (на базата на анализ) за изнасяне на съпътстващи дейности като отчитане, печатане и доставяне на фактури, което е честа практика в Западна Европа;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Извършване на външен енергиен одит на дружествата с най-високи разходи на електроенергия и изготвяне на конкретни препоръки, които да водят до оптимизиране на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енергоемките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процеси;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Необходимост от прецизно изготвяне на бизнес плановете на ВиК операторите, които са основа за регулярна индексация на цените на услугите; Правилно разпределяне на разходите между различните видове услуги;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Въвеждане на адекватни вътрешни процедури, в съответствие с регулаторните изисквания, които да позволяват лесно и точно определяне на персонала;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Повишаване на инвестициите във ВиК инфраструктура от всички оператори;</a:t>
            </a:r>
          </a:p>
          <a:p>
            <a:pPr marL="171450" indent="-171450">
              <a:buFontTx/>
              <a:buChar char="-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Необходимост от външно финансиране за изграждане на нови и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рехабилитиране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съществуващите съоръжения по отвеждане и пречистване.</a:t>
            </a:r>
          </a:p>
          <a:p>
            <a:pPr marL="171450" indent="-171450">
              <a:buFontTx/>
              <a:buChar char="-"/>
            </a:pPr>
            <a:endParaRPr lang="bg-BG" baseline="0" dirty="0" smtClean="0"/>
          </a:p>
          <a:p>
            <a:pPr marL="171450" indent="-171450">
              <a:buFontTx/>
              <a:buChar char="-"/>
            </a:pPr>
            <a:endParaRPr lang="bg-BG" baseline="0" dirty="0" smtClean="0"/>
          </a:p>
          <a:p>
            <a:pPr marL="171450" indent="-171450">
              <a:buFontTx/>
              <a:buChar char="-"/>
            </a:pPr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370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5/22/2018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467600" cy="3447256"/>
          </a:xfrm>
        </p:spPr>
        <p:txBody>
          <a:bodyPr>
            <a:noAutofit/>
          </a:bodyPr>
          <a:lstStyle/>
          <a:p>
            <a:pPr algn="ctr"/>
            <a:r>
              <a:rPr lang="bg-BG" sz="3600" b="1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bg-BG" sz="36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bg-BG" sz="3600" b="1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bg-BG" sz="36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bg-BG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 ЕФЕКТИВНОСТТА И УКРЕПВАНЕ НА КАПАЦИТЕТА В ОТРАСЪЛ ВИК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6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6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b="1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bg-BG" sz="3600" b="1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bg-BG" sz="3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403648" y="188640"/>
            <a:ext cx="7524328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регионалното развитие и благоустройството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79375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5816" y="607355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 2018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6807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 Методиката на Европейската бенчмаркинг корпорация</a:t>
            </a:r>
            <a:endParaRPr lang="en-US" sz="20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20446065"/>
              </p:ext>
            </p:extLst>
          </p:nvPr>
        </p:nvGraphicFramePr>
        <p:xfrm>
          <a:off x="179512" y="3183053"/>
          <a:ext cx="44644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3" y="1700808"/>
            <a:ext cx="4467036" cy="25202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53190" y="1700808"/>
            <a:ext cx="3470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64 ключови </a:t>
            </a:r>
            <a:r>
              <a:rPr lang="bg-BG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показателя</a:t>
            </a:r>
            <a:r>
              <a:rPr lang="en-US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37 </a:t>
            </a:r>
            <a:r>
              <a:rPr lang="bg-BG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за </a:t>
            </a:r>
            <a:r>
              <a:rPr lang="bg-BG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питейна</a:t>
            </a:r>
            <a:r>
              <a:rPr lang="en-US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вода </a:t>
            </a:r>
            <a:endParaRPr lang="bg-BG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27 </a:t>
            </a:r>
            <a:r>
              <a:rPr lang="bg-BG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за отпадъчни води.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4008" y="4262753"/>
            <a:ext cx="43343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24 оператора са предоставели </a:t>
            </a:r>
            <a:r>
              <a:rPr lang="bg-BG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годишни данни за дейността през 2016 г</a:t>
            </a:r>
            <a:r>
              <a:rPr lang="bg-BG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н</a:t>
            </a:r>
            <a:r>
              <a:rPr lang="bg-BG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аправен е сравнителен анализ на текущото състояние на оператори и са дадени препоръки за усъвършенстване на дейността им.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295545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БЕНЧМАРКИНГ</a:t>
            </a:r>
            <a:endParaRPr lang="en-US" sz="2400" b="1" kern="0" dirty="0">
              <a:solidFill>
                <a:srgbClr val="000000"/>
              </a:solidFill>
            </a:endParaRPr>
          </a:p>
        </p:txBody>
      </p:sp>
      <p:pic>
        <p:nvPicPr>
          <p:cNvPr id="11" name="Picture 3" descr="ES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15648" r="-93364" b="2890"/>
          <a:stretch>
            <a:fillRect/>
          </a:stretch>
        </p:blipFill>
        <p:spPr bwMode="auto">
          <a:xfrm>
            <a:off x="0" y="6383056"/>
            <a:ext cx="971600" cy="51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12" name="Picture 2" descr="logo-bg-cen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470"/>
          <a:stretch>
            <a:fillRect/>
          </a:stretch>
        </p:blipFill>
        <p:spPr bwMode="auto">
          <a:xfrm>
            <a:off x="8604448" y="6425106"/>
            <a:ext cx="539552" cy="43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5094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6868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15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bg-BG" sz="15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 marL="0" indent="0" algn="ctr">
              <a:buNone/>
            </a:pPr>
            <a:endParaRPr lang="bg-BG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295545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ЗВЕНО ЗА УПРАВЛЕНИЕ НА ПРОЕКТА</a:t>
            </a:r>
            <a:endParaRPr lang="en-US" sz="24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59080586"/>
              </p:ext>
            </p:extLst>
          </p:nvPr>
        </p:nvGraphicFramePr>
        <p:xfrm>
          <a:off x="395536" y="1052736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logo-bg-cen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470"/>
          <a:stretch>
            <a:fillRect/>
          </a:stretch>
        </p:blipFill>
        <p:spPr bwMode="auto">
          <a:xfrm>
            <a:off x="8388424" y="6273836"/>
            <a:ext cx="728092" cy="5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7" name="Picture 3" descr="ES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15648" r="-93364" b="2890"/>
          <a:stretch>
            <a:fillRect/>
          </a:stretch>
        </p:blipFill>
        <p:spPr bwMode="auto">
          <a:xfrm>
            <a:off x="0" y="6268702"/>
            <a:ext cx="1187624" cy="62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7512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endParaRPr lang="bg-BG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bg-BG" sz="24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bg-BG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g-BG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g-BG" sz="2400" dirty="0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95545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СТРОИТЕЛНИ ОБЕКТИ </a:t>
            </a:r>
            <a:endParaRPr lang="en-US" sz="24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69824"/>
              </p:ext>
            </p:extLst>
          </p:nvPr>
        </p:nvGraphicFramePr>
        <p:xfrm>
          <a:off x="1223628" y="1196752"/>
          <a:ext cx="6696744" cy="553325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127801"/>
                <a:gridCol w="2360984"/>
                <a:gridCol w="2207959"/>
              </a:tblGrid>
              <a:tr h="504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Georgia" panose="02040502050405020303" pitchFamily="18" charset="0"/>
                        </a:rPr>
                        <a:t>Обособена</a:t>
                      </a:r>
                      <a:br>
                        <a:rPr lang="bg-BG" sz="2000" b="1" u="none" strike="noStrike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bg-BG" sz="2000" b="1" u="none" strike="noStrike" dirty="0">
                          <a:effectLst/>
                          <a:latin typeface="Georgia" panose="02040502050405020303" pitchFamily="18" charset="0"/>
                        </a:rPr>
                        <a:t> територия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Georgia" panose="02040502050405020303" pitchFamily="18" charset="0"/>
                        </a:rPr>
                        <a:t>Брой обекти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Georgia" panose="02040502050405020303" pitchFamily="18" charset="0"/>
                        </a:rPr>
                        <a:t>Водоснабдяване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Georgia" panose="02040502050405020303" pitchFamily="18" charset="0"/>
                        </a:rPr>
                        <a:t>Канализация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Georgia" panose="02040502050405020303" pitchFamily="18" charset="0"/>
                        </a:rPr>
                        <a:t>Бургас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Georgia" panose="02040502050405020303" pitchFamily="18" charset="0"/>
                        </a:rPr>
                        <a:t>Сливен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Georgia" panose="02040502050405020303" pitchFamily="18" charset="0"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Georgia" panose="02040502050405020303" pitchFamily="18" charset="0"/>
                        </a:rPr>
                        <a:t>Шумен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Georgia" panose="02040502050405020303" pitchFamily="18" charset="0"/>
                        </a:rPr>
                        <a:t>Пловдив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Georgia" panose="02040502050405020303" pitchFamily="18" charset="0"/>
                        </a:rPr>
                        <a:t>Кърджали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Georgia" panose="02040502050405020303" pitchFamily="18" charset="0"/>
                        </a:rPr>
                        <a:t>Ямбол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Georgia" panose="02040502050405020303" pitchFamily="18" charset="0"/>
                        </a:rPr>
                        <a:t>Варна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Georgia" panose="02040502050405020303" pitchFamily="18" charset="0"/>
                        </a:rPr>
                        <a:t>Добрич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>
                          <a:effectLst/>
                          <a:latin typeface="Georgia" panose="02040502050405020303" pitchFamily="18" charset="0"/>
                        </a:rPr>
                        <a:t>Русе</a:t>
                      </a:r>
                      <a:endParaRPr lang="bg-BG" sz="2000" b="1" i="1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Georgia" panose="02040502050405020303" pitchFamily="18" charset="0"/>
                        </a:rPr>
                        <a:t>Силистра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Georgia" panose="02040502050405020303" pitchFamily="18" charset="0"/>
                        </a:rPr>
                        <a:t>Видин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Georgia" panose="02040502050405020303" pitchFamily="18" charset="0"/>
                        </a:rPr>
                        <a:t>Враца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Georgia" panose="02040502050405020303" pitchFamily="18" charset="0"/>
                        </a:rPr>
                        <a:t>Перник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Georgia" panose="02040502050405020303" pitchFamily="18" charset="0"/>
                        </a:rPr>
                        <a:t>Стара Загора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Georgia" panose="02040502050405020303" pitchFamily="18" charset="0"/>
                        </a:rPr>
                        <a:t>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87"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u="none" strike="noStrike" dirty="0">
                          <a:effectLst/>
                          <a:latin typeface="Georgia" panose="02040502050405020303" pitchFamily="18" charset="0"/>
                        </a:rPr>
                        <a:t>Общо: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Georgia" panose="02040502050405020303" pitchFamily="18" charset="0"/>
                        </a:rPr>
                        <a:t>92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Georgia" panose="02040502050405020303" pitchFamily="18" charset="0"/>
                        </a:rPr>
                        <a:t>59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 descr="ES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15648" r="-93364" b="2890"/>
          <a:stretch>
            <a:fillRect/>
          </a:stretch>
        </p:blipFill>
        <p:spPr bwMode="auto">
          <a:xfrm>
            <a:off x="0" y="6039994"/>
            <a:ext cx="1619672" cy="85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8" name="Picture 2" descr="logo-bg-ce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470"/>
          <a:stretch>
            <a:fillRect/>
          </a:stretch>
        </p:blipFill>
        <p:spPr bwMode="auto">
          <a:xfrm>
            <a:off x="8111084" y="6019086"/>
            <a:ext cx="1005432" cy="80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1285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bg-BG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Обществени поръчки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РПИП</a:t>
            </a:r>
            <a:endParaRPr lang="bg-BG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584618"/>
              </p:ext>
            </p:extLst>
          </p:nvPr>
        </p:nvGraphicFramePr>
        <p:xfrm>
          <a:off x="107504" y="1124744"/>
          <a:ext cx="9001000" cy="5339650"/>
        </p:xfrm>
        <a:graphic>
          <a:graphicData uri="http://schemas.openxmlformats.org/drawingml/2006/table">
            <a:tbl>
              <a:tblPr/>
              <a:tblGrid>
                <a:gridCol w="1278615"/>
                <a:gridCol w="953633"/>
                <a:gridCol w="432048"/>
                <a:gridCol w="576064"/>
                <a:gridCol w="360040"/>
                <a:gridCol w="576064"/>
                <a:gridCol w="432048"/>
                <a:gridCol w="576064"/>
                <a:gridCol w="360040"/>
                <a:gridCol w="648072"/>
                <a:gridCol w="381522"/>
                <a:gridCol w="542851"/>
                <a:gridCol w="352179"/>
                <a:gridCol w="564723"/>
                <a:gridCol w="330309"/>
                <a:gridCol w="636728"/>
              </a:tblGrid>
              <a:tr h="3275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ОБОСОБЕНА ТЕРИТОРИЯ (ОТ)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Общ</a:t>
                      </a:r>
                      <a:r>
                        <a:rPr lang="bg-BG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брой обществени поръчки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07-09.2018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10-12.2018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bg-BG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01-03.2019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04-06.2019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bg-BG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07-09.2019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bg-BG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10-12.2019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01-09.2020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2940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СМР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УСЛУГИ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СМР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УСЛУГИ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СМР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УСЛУГИ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СМР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УСЛУГИ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СМР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УСЛУГИ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СМР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УСЛУГИ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СМР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УСЛУГИ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45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ОТ БУРГАС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488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ОТ ШУМЕН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488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ОТ СЛИВЕН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488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ОТ ПЛОВДИВ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488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ОТ КЪРДЖАЛИ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488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ОТ ЯМБОЛ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488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ОТ ВАРНА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488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ОТ РУСЕ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488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ОТ СИЛИСТРА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488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ОТ ДОБРИЧ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488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ОТ ПЕРНИК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488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ОТ ВРАЦА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700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ОТ ВИДИН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343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ОТ СТАРА ЗАГОРА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13"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ОБЩО: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bg-BG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1462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391" y="260648"/>
            <a:ext cx="7632873" cy="839105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bg-BG" sz="1800" b="1" dirty="0" smtClean="0">
                <a:solidFill>
                  <a:srgbClr val="DBF5F9">
                    <a:lumMod val="25000"/>
                  </a:srgbClr>
                </a:solidFill>
                <a:latin typeface="Book Antiqua" pitchFamily="18" charset="0"/>
                <a:ea typeface="+mn-ea"/>
                <a:cs typeface="+mn-cs"/>
              </a:rPr>
              <a:t/>
            </a:r>
            <a:br>
              <a:rPr lang="bg-BG" sz="1800" b="1" dirty="0" smtClean="0">
                <a:solidFill>
                  <a:srgbClr val="DBF5F9">
                    <a:lumMod val="25000"/>
                  </a:srgbClr>
                </a:solidFill>
                <a:latin typeface="Book Antiqua" pitchFamily="18" charset="0"/>
                <a:ea typeface="+mn-ea"/>
                <a:cs typeface="+mn-cs"/>
              </a:rPr>
            </a:br>
            <a:r>
              <a:rPr lang="bg-BG" sz="1800" b="1" dirty="0" smtClean="0">
                <a:solidFill>
                  <a:srgbClr val="000000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Министерство </a:t>
            </a:r>
            <a:r>
              <a:rPr lang="bg-BG" sz="1800" b="1" dirty="0">
                <a:solidFill>
                  <a:srgbClr val="000000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на регионалното развитие и благоустройството</a:t>
            </a:r>
            <a:r>
              <a:rPr lang="bg-BG" sz="1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1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bg-BG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bg-BG" sz="3200" b="1" dirty="0" smtClean="0">
                <a:solidFill>
                  <a:schemeClr val="tx2">
                    <a:lumMod val="25000"/>
                  </a:schemeClr>
                </a:solidFill>
              </a:rPr>
              <a:t>           </a:t>
            </a:r>
          </a:p>
          <a:p>
            <a:pPr marL="36576" indent="0">
              <a:buNone/>
            </a:pPr>
            <a:endParaRPr lang="bg-BG" sz="3200" b="1" dirty="0">
              <a:solidFill>
                <a:schemeClr val="tx2">
                  <a:lumMod val="25000"/>
                </a:schemeClr>
              </a:solidFill>
            </a:endParaRPr>
          </a:p>
          <a:p>
            <a:pPr marL="36576" indent="0">
              <a:buNone/>
            </a:pPr>
            <a:r>
              <a:rPr lang="bg-BG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Благодаря </a:t>
            </a:r>
            <a:r>
              <a:rPr lang="bg-BG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вниманието!</a:t>
            </a:r>
          </a:p>
          <a:p>
            <a:pPr marL="36576" indent="0">
              <a:buNone/>
            </a:pPr>
            <a:endParaRPr lang="bg-BG" b="1" dirty="0"/>
          </a:p>
        </p:txBody>
      </p:sp>
      <p:pic>
        <p:nvPicPr>
          <p:cNvPr id="4" name="Picture 14" descr="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22245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323528" y="1268759"/>
            <a:ext cx="8496944" cy="454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bg-BG" sz="2600" dirty="0" smtClean="0"/>
              <a:t>ВиК операторите </a:t>
            </a:r>
            <a:r>
              <a:rPr lang="bg-BG" sz="2600" dirty="0"/>
              <a:t>има опит за:</a:t>
            </a:r>
          </a:p>
          <a:p>
            <a:pPr lvl="1">
              <a:buClrTx/>
              <a:buSzPct val="80000"/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tx1"/>
                </a:solidFill>
              </a:rPr>
              <a:t>предоставяне на ВиК услуги;</a:t>
            </a:r>
          </a:p>
          <a:p>
            <a:pPr lvl="1">
              <a:buClrTx/>
              <a:buSzPct val="80000"/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tx1"/>
                </a:solidFill>
              </a:rPr>
              <a:t>м</a:t>
            </a:r>
            <a:r>
              <a:rPr lang="bg-BG" dirty="0" smtClean="0">
                <a:solidFill>
                  <a:schemeClr val="tx1"/>
                </a:solidFill>
              </a:rPr>
              <a:t>ониторинг, проектиране  </a:t>
            </a:r>
            <a:r>
              <a:rPr lang="bg-BG" dirty="0">
                <a:solidFill>
                  <a:schemeClr val="tx1"/>
                </a:solidFill>
              </a:rPr>
              <a:t>и изпълнение </a:t>
            </a:r>
            <a:r>
              <a:rPr lang="bg-BG" dirty="0" smtClean="0">
                <a:solidFill>
                  <a:schemeClr val="tx1"/>
                </a:solidFill>
              </a:rPr>
              <a:t>на СМР.</a:t>
            </a:r>
            <a:endParaRPr lang="bg-BG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bg-BG" sz="2600" dirty="0" smtClean="0"/>
              <a:t>ВиК операторите </a:t>
            </a:r>
            <a:r>
              <a:rPr lang="bg-BG" sz="2600" dirty="0"/>
              <a:t>няма опит при:</a:t>
            </a:r>
            <a:endParaRPr lang="en-US" sz="2600" dirty="0"/>
          </a:p>
          <a:p>
            <a:pPr lvl="1">
              <a:buClrTx/>
              <a:buSzPct val="80000"/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tx1"/>
                </a:solidFill>
              </a:rPr>
              <a:t>управление на договор с </a:t>
            </a:r>
            <a:r>
              <a:rPr lang="bg-BG" dirty="0" smtClean="0">
                <a:solidFill>
                  <a:schemeClr val="tx1"/>
                </a:solidFill>
              </a:rPr>
              <a:t>Асоциациите по ВиК;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Tx/>
              <a:buSzPct val="80000"/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tx1"/>
                </a:solidFill>
              </a:rPr>
              <a:t>управление на проекти, финансирани от ЕС;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Tx/>
              <a:buSzPct val="80000"/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tx1"/>
                </a:solidFill>
              </a:rPr>
              <a:t>повишаване на </a:t>
            </a:r>
            <a:r>
              <a:rPr lang="bg-BG" dirty="0" smtClean="0">
                <a:solidFill>
                  <a:schemeClr val="tx1"/>
                </a:solidFill>
              </a:rPr>
              <a:t>ефективността </a:t>
            </a:r>
            <a:r>
              <a:rPr lang="bg-BG" dirty="0">
                <a:solidFill>
                  <a:schemeClr val="tx1"/>
                </a:solidFill>
              </a:rPr>
              <a:t>чрез въвеждане на процедури;</a:t>
            </a:r>
          </a:p>
          <a:p>
            <a:pPr lvl="1">
              <a:buClrTx/>
              <a:buSzPct val="80000"/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tx1"/>
                </a:solidFill>
              </a:rPr>
              <a:t>нови </a:t>
            </a:r>
            <a:r>
              <a:rPr lang="bg-BG" dirty="0" smtClean="0">
                <a:solidFill>
                  <a:schemeClr val="tx1"/>
                </a:solidFill>
              </a:rPr>
              <a:t>технологии.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endParaRPr lang="bg-BG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8768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 И НУЖДИ НА ВиК ОПЕРАТОРИТЕ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ES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15648" r="-93364" b="2890"/>
          <a:stretch>
            <a:fillRect/>
          </a:stretch>
        </p:blipFill>
        <p:spPr bwMode="auto">
          <a:xfrm>
            <a:off x="0" y="6039994"/>
            <a:ext cx="1619672" cy="85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6" name="Picture 2" descr="logo-bg-ce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470"/>
          <a:stretch>
            <a:fillRect/>
          </a:stretch>
        </p:blipFill>
        <p:spPr bwMode="auto">
          <a:xfrm>
            <a:off x="8111084" y="6001221"/>
            <a:ext cx="1005432" cy="80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982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095" y="28768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 ПРОЕКТИ ЗА КАПАЦИТЕТ 2007-2013 г.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90689"/>
            <a:ext cx="2977609" cy="223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4150" y="2852936"/>
            <a:ext cx="2304256" cy="320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926" y="1190689"/>
            <a:ext cx="594423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bg-BG" sz="2000" b="1" dirty="0">
                <a:latin typeface="Georgia" panose="02040502050405020303" pitchFamily="18" charset="0"/>
                <a:cs typeface="Times New Roman" pitchFamily="18" charset="0"/>
              </a:rPr>
              <a:t>Обучения по проект „Подкрепа на реформата в отрасъл ВиК“ :</a:t>
            </a:r>
          </a:p>
          <a:p>
            <a:pPr marL="800100" lvl="3" indent="-342900" algn="just">
              <a:buFont typeface="Wingdings" panose="05000000000000000000" pitchFamily="2" charset="2"/>
              <a:buChar char="§"/>
            </a:pPr>
            <a:r>
              <a:rPr lang="bg-BG" sz="2100" dirty="0">
                <a:latin typeface="Georgia" panose="02040502050405020303" pitchFamily="18" charset="0"/>
                <a:cs typeface="Times New Roman" pitchFamily="18" charset="0"/>
              </a:rPr>
              <a:t>10 обучения, </a:t>
            </a:r>
          </a:p>
          <a:p>
            <a:pPr marL="800100" lvl="3" indent="-342900" algn="just">
              <a:buFont typeface="Wingdings" panose="05000000000000000000" pitchFamily="2" charset="2"/>
              <a:buChar char="§"/>
            </a:pPr>
            <a:r>
              <a:rPr lang="bg-BG" sz="2100" dirty="0">
                <a:latin typeface="Georgia" panose="02040502050405020303" pitchFamily="18" charset="0"/>
                <a:cs typeface="Times New Roman" pitchFamily="18" charset="0"/>
              </a:rPr>
              <a:t>обучени 250 човека;</a:t>
            </a:r>
          </a:p>
          <a:p>
            <a:pPr algn="just"/>
            <a:endParaRPr lang="bg-BG" sz="2000" dirty="0" smtClean="0"/>
          </a:p>
          <a:p>
            <a:pPr algn="just"/>
            <a:endParaRPr lang="bg-BG" sz="2000" dirty="0"/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bg-BG" sz="1900" b="1" dirty="0">
                <a:latin typeface="Georgia" panose="02040502050405020303" pitchFamily="18" charset="0"/>
                <a:cs typeface="Times New Roman" pitchFamily="18" charset="0"/>
              </a:rPr>
              <a:t>Обучения от Световна банка по </a:t>
            </a:r>
            <a:r>
              <a:rPr lang="bg-BG" sz="1900" b="1" dirty="0" smtClean="0">
                <a:latin typeface="Georgia" panose="02040502050405020303" pitchFamily="18" charset="0"/>
                <a:cs typeface="Times New Roman" pitchFamily="18" charset="0"/>
              </a:rPr>
              <a:t>споразумение „Изменения </a:t>
            </a:r>
            <a:r>
              <a:rPr lang="bg-BG" sz="1900" b="1" dirty="0">
                <a:latin typeface="Georgia" panose="02040502050405020303" pitchFamily="18" charset="0"/>
                <a:cs typeface="Times New Roman" pitchFamily="18" charset="0"/>
              </a:rPr>
              <a:t>в регулаторната рамка по отношение качеството и цените на ВиК услугите за регулаторен период 2017 – 2021 г</a:t>
            </a:r>
            <a:r>
              <a:rPr lang="bg-BG" sz="1900" b="1" dirty="0" smtClean="0">
                <a:latin typeface="Georgia" panose="02040502050405020303" pitchFamily="18" charset="0"/>
                <a:cs typeface="Times New Roman" pitchFamily="18" charset="0"/>
              </a:rPr>
              <a:t>.:</a:t>
            </a:r>
          </a:p>
          <a:p>
            <a:pPr marL="800100" lvl="3" indent="-342900" algn="just">
              <a:buFont typeface="Wingdings" panose="05000000000000000000" pitchFamily="2" charset="2"/>
              <a:buChar char="§"/>
            </a:pPr>
            <a:r>
              <a:rPr lang="bg-BG" sz="21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16</a:t>
            </a:r>
            <a:r>
              <a:rPr lang="bg-BG" sz="2100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bg-BG" sz="2100" dirty="0" smtClean="0">
                <a:latin typeface="Georgia" panose="02040502050405020303" pitchFamily="18" charset="0"/>
                <a:cs typeface="Times New Roman" pitchFamily="18" charset="0"/>
              </a:rPr>
              <a:t>доклада; </a:t>
            </a:r>
            <a:endParaRPr lang="bg-BG" sz="2000" dirty="0" smtClean="0"/>
          </a:p>
          <a:p>
            <a:pPr marL="800100" lvl="3" indent="-342900" algn="just">
              <a:buFont typeface="Wingdings" panose="05000000000000000000" pitchFamily="2" charset="2"/>
              <a:buChar char="§"/>
            </a:pPr>
            <a:r>
              <a:rPr lang="bg-BG" sz="2100" dirty="0">
                <a:latin typeface="Georgia" panose="02040502050405020303" pitchFamily="18" charset="0"/>
                <a:cs typeface="Times New Roman" pitchFamily="18" charset="0"/>
              </a:rPr>
              <a:t>2 проекта на наредби – „Проект на наредба за качеството на ВиК услугите“, „Проект на наредбата за ценообразуване на ВиК услугите“.</a:t>
            </a:r>
          </a:p>
        </p:txBody>
      </p:sp>
      <p:pic>
        <p:nvPicPr>
          <p:cNvPr id="7" name="Picture 3" descr="ES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15648" r="-93364" b="2890"/>
          <a:stretch>
            <a:fillRect/>
          </a:stretch>
        </p:blipFill>
        <p:spPr bwMode="auto">
          <a:xfrm>
            <a:off x="0" y="6116230"/>
            <a:ext cx="1475656" cy="7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8" name="Picture 2" descr="logo-bg-cen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470"/>
          <a:stretch>
            <a:fillRect/>
          </a:stretch>
        </p:blipFill>
        <p:spPr bwMode="auto">
          <a:xfrm>
            <a:off x="8244408" y="6136891"/>
            <a:ext cx="872290" cy="6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9628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08992"/>
            <a:ext cx="8598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НАРЕДБА ЗА ИЗИСКВАНИЯТА И КРИТЕРИИТЕ ЗА В И К ОПЕРАТОРИТЕ И КВАЛИФИКАЦИЯТА НА ПЕРСОНАЛА ИМ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268760"/>
            <a:ext cx="859845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Georgia" panose="02040502050405020303" pitchFamily="18" charset="0"/>
                <a:cs typeface="Times New Roman" pitchFamily="18" charset="0"/>
              </a:rPr>
              <a:t>въвежда изисквания за постоянна актуализация и развитие на квалификацията и уменията на служителите на В и К операторите – най-малко два пъти на всеки пет години; </a:t>
            </a: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endParaRPr lang="ru-RU" sz="2100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Georgia" panose="02040502050405020303" pitchFamily="18" charset="0"/>
                <a:cs typeface="Times New Roman" pitchFamily="18" charset="0"/>
              </a:rPr>
              <a:t>всяка година най-малко 5% от служителите на ВиК оператора трябва да преминават обучения за професионално развитие и повишаване на квалификацията:</a:t>
            </a:r>
          </a:p>
          <a:p>
            <a:pPr marL="800100" lvl="3" indent="-342900" algn="just"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Georgia" panose="02040502050405020303" pitchFamily="18" charset="0"/>
                <a:cs typeface="Times New Roman" pitchFamily="18" charset="0"/>
              </a:rPr>
              <a:t>промени в нормативните актове и изискванията на действащите стандарти;</a:t>
            </a:r>
          </a:p>
          <a:p>
            <a:pPr marL="800100" lvl="3" indent="-342900" algn="just"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Georgia" panose="02040502050405020303" pitchFamily="18" charset="0"/>
                <a:cs typeface="Times New Roman" pitchFamily="18" charset="0"/>
              </a:rPr>
              <a:t>правила за осигуряване на безопасността при работа;</a:t>
            </a:r>
          </a:p>
          <a:p>
            <a:pPr marL="800100" lvl="3" indent="-342900" algn="just"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Georgia" panose="02040502050405020303" pitchFamily="18" charset="0"/>
                <a:cs typeface="Times New Roman" pitchFamily="18" charset="0"/>
              </a:rPr>
              <a:t>прилагане на нови технологии, строителни продукти и материали;</a:t>
            </a:r>
          </a:p>
          <a:p>
            <a:pPr marL="800100" lvl="3" indent="-342900" algn="just">
              <a:buFont typeface="Wingdings" panose="05000000000000000000" pitchFamily="2" charset="2"/>
              <a:buChar char="§"/>
            </a:pPr>
            <a:r>
              <a:rPr lang="bg-BG" sz="2100" dirty="0" smtClean="0">
                <a:latin typeface="Georgia" panose="02040502050405020303" pitchFamily="18" charset="0"/>
                <a:cs typeface="Times New Roman" pitchFamily="18" charset="0"/>
              </a:rPr>
              <a:t>особености на стопанската дейност на дружеството като доставчик на ВиК услуги</a:t>
            </a:r>
            <a:r>
              <a:rPr lang="bg-BG" sz="2400" dirty="0" smtClean="0">
                <a:latin typeface="Georgia" panose="02040502050405020303" pitchFamily="18" charset="0"/>
                <a:cs typeface="Times New Roman" pitchFamily="18" charset="0"/>
              </a:rPr>
              <a:t>;</a:t>
            </a:r>
          </a:p>
          <a:p>
            <a:pPr marL="800100" lvl="3" indent="-342900" algn="just">
              <a:buFont typeface="Wingdings" panose="05000000000000000000" pitchFamily="2" charset="2"/>
              <a:buChar char="§"/>
            </a:pPr>
            <a:r>
              <a:rPr lang="bg-BG" sz="2100" dirty="0" smtClean="0">
                <a:latin typeface="Georgia" panose="02040502050405020303" pitchFamily="18" charset="0"/>
                <a:cs typeface="Times New Roman" pitchFamily="18" charset="0"/>
              </a:rPr>
              <a:t>други свързани с дейността на ВиКО.</a:t>
            </a:r>
          </a:p>
          <a:p>
            <a:pPr marL="366713" lvl="1"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4" name="Picture 3" descr="ES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15648" r="-93364" b="2890"/>
          <a:stretch>
            <a:fillRect/>
          </a:stretch>
        </p:blipFill>
        <p:spPr bwMode="auto">
          <a:xfrm>
            <a:off x="0" y="6039994"/>
            <a:ext cx="1619672" cy="85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5" name="Picture 2" descr="logo-bg-ce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470"/>
          <a:stretch>
            <a:fillRect/>
          </a:stretch>
        </p:blipFill>
        <p:spPr bwMode="auto">
          <a:xfrm>
            <a:off x="8111084" y="5949280"/>
            <a:ext cx="1005432" cy="80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4742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1531" y="3089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2018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005" y="1268760"/>
            <a:ext cx="8856984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6713" lvl="1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Сертификационни обучения за асоциации, </a:t>
            </a:r>
            <a:r>
              <a:rPr lang="ru-RU" sz="2000" b="1" dirty="0" err="1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оператори</a:t>
            </a:r>
            <a:r>
              <a:rPr lang="ru-RU" sz="2000" b="1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, МРРБ </a:t>
            </a:r>
            <a:r>
              <a:rPr lang="en-US" sz="2000" b="1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bg-BG" sz="2000" b="1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и други заинтересовани</a:t>
            </a:r>
            <a:endParaRPr lang="ru-RU" sz="2000" b="1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342900" lvl="0" indent="-342900" fontAlgn="auto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Приложима правна рамка във водния сектор;</a:t>
            </a:r>
          </a:p>
          <a:p>
            <a:pPr marL="342900" lvl="0" indent="-342900" fontAlgn="auto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Контрол и мониторинг на договорите между </a:t>
            </a:r>
            <a:r>
              <a:rPr lang="bg-BG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асоциации и оператори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;</a:t>
            </a:r>
            <a:endParaRPr lang="bg-BG" sz="200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342900" lvl="0" indent="-342900" fontAlgn="auto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Инвестиционен процес. Проектиране и строителство по ЗУТ и FIDIC.</a:t>
            </a:r>
          </a:p>
          <a:p>
            <a:pPr marL="342900" lvl="0" indent="-342900" fontAlgn="auto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Управление на проекти;</a:t>
            </a:r>
          </a:p>
          <a:p>
            <a:pPr marL="342900" lvl="0" indent="-342900" fontAlgn="auto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Финансово и счетоводно управление на ВиК услугите;</a:t>
            </a:r>
          </a:p>
          <a:p>
            <a:pPr marL="342900" lvl="0" indent="-342900" fontAlgn="auto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Регионално планиране </a:t>
            </a:r>
            <a:r>
              <a:rPr lang="bg-BG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развитието на ВиК инфраструктурата: </a:t>
            </a:r>
            <a:r>
              <a:rPr lang="bg-BG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генерални планове и прединвестиционни проучвания;</a:t>
            </a:r>
            <a:endParaRPr lang="bg-BG" sz="200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342900" lvl="0" indent="-342900" fontAlgn="auto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Функциониране на ВиК системите и съоръженията. </a:t>
            </a:r>
          </a:p>
        </p:txBody>
      </p:sp>
      <p:pic>
        <p:nvPicPr>
          <p:cNvPr id="4" name="Picture 3" descr="ES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15648" r="-93364" b="2890"/>
          <a:stretch>
            <a:fillRect/>
          </a:stretch>
        </p:blipFill>
        <p:spPr bwMode="auto">
          <a:xfrm>
            <a:off x="0" y="6039994"/>
            <a:ext cx="1619672" cy="85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5" name="Picture 2" descr="logo-bg-ce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470"/>
          <a:stretch>
            <a:fillRect/>
          </a:stretch>
        </p:blipFill>
        <p:spPr bwMode="auto">
          <a:xfrm>
            <a:off x="8138568" y="6030233"/>
            <a:ext cx="1005432" cy="80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4208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29554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bg-BG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bg-BG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412776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6713" lvl="1" algn="ctr">
              <a:lnSpc>
                <a:spcPct val="150000"/>
              </a:lnSpc>
              <a:spcBef>
                <a:spcPts val="0"/>
              </a:spcBef>
            </a:pPr>
            <a:r>
              <a:rPr lang="ru-RU" sz="2400" b="1" dirty="0" err="1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Тематични</a:t>
            </a:r>
            <a:r>
              <a:rPr lang="ru-RU" sz="2400" b="1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семинари</a:t>
            </a:r>
            <a:r>
              <a:rPr lang="bg-BG" sz="2400" b="1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о</a:t>
            </a:r>
            <a:r>
              <a:rPr lang="ru-RU" sz="2400" b="1" dirty="0" err="1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сновни</a:t>
            </a:r>
            <a:r>
              <a:rPr lang="ru-RU" sz="2400" b="1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теми </a:t>
            </a:r>
            <a:r>
              <a:rPr lang="ru-RU" sz="2400" b="1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Предоставяне </a:t>
            </a:r>
            <a:r>
              <a:rPr lang="bg-BG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на ВиК услуги;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Преоценка на публични ВиК активи;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Качество на питейната вода;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Осигуряване на съответствие с </a:t>
            </a:r>
            <a:r>
              <a:rPr lang="bg-BG" sz="24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Директивата 91/271 за пречистване на градските отпадъчни води;</a:t>
            </a:r>
            <a:endParaRPr lang="bg-BG" sz="240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Финансови инструменти;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Промени в </a:t>
            </a:r>
            <a:r>
              <a:rPr lang="bg-BG" sz="24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климата</a:t>
            </a:r>
            <a:r>
              <a:rPr lang="en-US" sz="24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4" name="Picture 3" descr="ES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15648" r="-93364" b="2890"/>
          <a:stretch>
            <a:fillRect/>
          </a:stretch>
        </p:blipFill>
        <p:spPr bwMode="auto">
          <a:xfrm>
            <a:off x="0" y="6039994"/>
            <a:ext cx="1619672" cy="85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6" name="Picture 2" descr="logo-bg-ce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470"/>
          <a:stretch>
            <a:fillRect/>
          </a:stretch>
        </p:blipFill>
        <p:spPr bwMode="auto">
          <a:xfrm>
            <a:off x="8111084" y="6036058"/>
            <a:ext cx="1005432" cy="80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385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95545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 КАМПАНИЯ 2018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bg-BG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268760"/>
            <a:ext cx="84249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Срещи с </a:t>
            </a:r>
            <a:r>
              <a:rPr lang="bg-BG" sz="2400" dirty="0" err="1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АВиК</a:t>
            </a:r>
            <a:r>
              <a:rPr lang="bg-BG" sz="24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 за съгласуване на проектите;</a:t>
            </a:r>
          </a:p>
          <a:p>
            <a:pPr lvl="0">
              <a:lnSpc>
                <a:spcPct val="150000"/>
              </a:lnSpc>
            </a:pPr>
            <a:endParaRPr lang="bg-BG" sz="100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Мерки за информация и публичност;</a:t>
            </a:r>
          </a:p>
          <a:p>
            <a:pPr>
              <a:lnSpc>
                <a:spcPct val="150000"/>
              </a:lnSpc>
            </a:pPr>
            <a:endParaRPr lang="bg-BG" sz="100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Демонстрационни събития: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демонстрации на добри инженерни практики, свързани с обезвреждане и оползотворяване на утайките;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демонстрации на добри инженерни практики, свързани с намаляване на загубите на вода във водоснабдителните системи.</a:t>
            </a:r>
            <a:endParaRPr lang="bg-BG" sz="240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4" name="Picture 3" descr="ES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15648" r="-93364" b="2890"/>
          <a:stretch>
            <a:fillRect/>
          </a:stretch>
        </p:blipFill>
        <p:spPr bwMode="auto">
          <a:xfrm>
            <a:off x="0" y="6039994"/>
            <a:ext cx="1619672" cy="85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6" name="Picture 2" descr="logo-bg-ce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470"/>
          <a:stretch>
            <a:fillRect/>
          </a:stretch>
        </p:blipFill>
        <p:spPr bwMode="auto">
          <a:xfrm>
            <a:off x="8111084" y="6038967"/>
            <a:ext cx="1005432" cy="80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477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95545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 НА КАПАЦИТЕТ - ДРУГИ ИНСТИТУЦИИ</a:t>
            </a:r>
            <a:endParaRPr 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12474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КЕВР: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bg-BG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проверка </a:t>
            </a:r>
            <a:r>
              <a:rPr lang="bg-BG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на информационните източници на </a:t>
            </a:r>
            <a:r>
              <a:rPr lang="bg-BG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ВиК операторите;</a:t>
            </a:r>
            <a:endParaRPr lang="bg-BG" sz="200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bg-BG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проверка </a:t>
            </a:r>
            <a:r>
              <a:rPr lang="bg-BG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на внедряване правилата за регулаторна отчетност във </a:t>
            </a:r>
            <a:r>
              <a:rPr lang="bg-BG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ВиК операторите.</a:t>
            </a:r>
            <a:endParaRPr lang="bg-BG" sz="200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bg-BG" sz="2000" b="1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ОПОС 2014 -2020 - </a:t>
            </a:r>
            <a:r>
              <a:rPr lang="bg-BG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обучения </a:t>
            </a:r>
            <a:r>
              <a:rPr lang="bg-BG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на бенефициентите за управление и изпълнение на финансираните от ОПОС 2014-2020 г. </a:t>
            </a:r>
            <a:r>
              <a:rPr lang="bg-BG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проекти.</a:t>
            </a:r>
            <a:endParaRPr lang="bg-BG" sz="200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БАВ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, УАСГ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- повишаване на 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квалификация 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на персонала на ВиК 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операторите за експлоатация на активите</a:t>
            </a:r>
            <a:r>
              <a:rPr lang="bg-BG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.</a:t>
            </a:r>
            <a:endParaRPr lang="bg-BG" sz="200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bg-BG" sz="2000" b="1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ЕБВР </a:t>
            </a:r>
            <a:r>
              <a:rPr lang="bg-BG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- подобряване на процедурите във ВиК операторите.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bg-BG" sz="2000" b="1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ЕИБ: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bg-BG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подпомагане изпълнението на проекти във отрасъл ВиК;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bg-BG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стандартизиране на вътрешни документи за изпълнение, мониторинг и отчитане на проекти;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bg-BG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разработване на наръчник за изпълнение на проекти на базата на научените </a:t>
            </a:r>
            <a:r>
              <a:rPr lang="bg-BG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уроци.</a:t>
            </a:r>
            <a:endParaRPr lang="bg-BG" sz="200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4" name="Picture 3" descr="ES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15648" r="-93364" b="2890"/>
          <a:stretch>
            <a:fillRect/>
          </a:stretch>
        </p:blipFill>
        <p:spPr bwMode="auto">
          <a:xfrm>
            <a:off x="0" y="6116230"/>
            <a:ext cx="1475656" cy="7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6" name="Picture 2" descr="logo-bg-ce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470"/>
          <a:stretch>
            <a:fillRect/>
          </a:stretch>
        </p:blipFill>
        <p:spPr bwMode="auto">
          <a:xfrm>
            <a:off x="8314102" y="6165304"/>
            <a:ext cx="802413" cy="64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0240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95545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КОНСУЛТАНТСКИ УСЛУГИ ОТ СВЕТОВНА БАНКА</a:t>
            </a:r>
            <a:endParaRPr 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952" y="1268760"/>
            <a:ext cx="878497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bg-BG" sz="1500" b="1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g-BG" sz="2000" dirty="0" smtClean="0">
                <a:latin typeface="Georgia" panose="02040502050405020303" pitchFamily="18" charset="0"/>
                <a:cs typeface="Times New Roman" pitchFamily="18" charset="0"/>
              </a:rPr>
              <a:t>Стратегия </a:t>
            </a:r>
            <a:r>
              <a:rPr lang="bg-BG" sz="2000" dirty="0">
                <a:latin typeface="Georgia" panose="02040502050405020303" pitchFamily="18" charset="0"/>
                <a:cs typeface="Times New Roman" pitchFamily="18" charset="0"/>
              </a:rPr>
              <a:t>за финансиране на отрасъл ВиК; </a:t>
            </a:r>
            <a:endParaRPr lang="bg-BG" sz="2000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bg-BG" sz="10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g-BG" sz="2000" dirty="0">
                <a:latin typeface="Georgia" panose="02040502050405020303" pitchFamily="18" charset="0"/>
                <a:cs typeface="Times New Roman" pitchFamily="18" charset="0"/>
              </a:rPr>
              <a:t>Финансиране, експлоатация, поддръжка и мониторинг на индивидуалните и други подходящи системи (ИДПС</a:t>
            </a:r>
            <a:r>
              <a:rPr lang="bg-BG" sz="2000" dirty="0" smtClean="0">
                <a:latin typeface="Georgia" panose="02040502050405020303" pitchFamily="18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10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g-BG" sz="2000" dirty="0">
                <a:latin typeface="Georgia" panose="02040502050405020303" pitchFamily="18" charset="0"/>
                <a:cs typeface="Times New Roman" pitchFamily="18" charset="0"/>
              </a:rPr>
              <a:t>Сравнителен анализ на ВиК операторите (</a:t>
            </a:r>
            <a:r>
              <a:rPr lang="bg-BG" sz="2000" dirty="0" err="1">
                <a:latin typeface="Georgia" panose="02040502050405020303" pitchFamily="18" charset="0"/>
                <a:cs typeface="Times New Roman" pitchFamily="18" charset="0"/>
              </a:rPr>
              <a:t>бенчмаркинг</a:t>
            </a:r>
            <a:r>
              <a:rPr lang="bg-BG" sz="2000" dirty="0">
                <a:latin typeface="Georgia" panose="02040502050405020303" pitchFamily="18" charset="0"/>
                <a:cs typeface="Times New Roman" pitchFamily="18" charset="0"/>
              </a:rPr>
              <a:t>) 2015 г. и 2016 г</a:t>
            </a:r>
            <a:r>
              <a:rPr lang="bg-BG" sz="2000" dirty="0" smtClean="0">
                <a:latin typeface="Georgia" panose="02040502050405020303" pitchFamily="18" charset="0"/>
                <a:cs typeface="Times New Roman" pitchFamily="18" charset="0"/>
              </a:rPr>
              <a:t>.;</a:t>
            </a:r>
          </a:p>
          <a:p>
            <a:pPr lvl="0" algn="just"/>
            <a:endParaRPr lang="bg-BG" sz="10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g-BG" sz="2000" dirty="0">
                <a:latin typeface="Georgia" panose="02040502050405020303" pitchFamily="18" charset="0"/>
                <a:cs typeface="Times New Roman" pitchFamily="18" charset="0"/>
              </a:rPr>
              <a:t>Механизъм за задържане на част от приходите от ВиК услуги за бъдещо реинвестиране в отрасъл ВиК; </a:t>
            </a:r>
            <a:endParaRPr lang="bg-BG" sz="2000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lvl="0" algn="just"/>
            <a:endParaRPr lang="en-US" sz="10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g-BG" sz="2000" dirty="0">
                <a:latin typeface="Georgia" panose="02040502050405020303" pitchFamily="18" charset="0"/>
                <a:cs typeface="Times New Roman" pitchFamily="18" charset="0"/>
              </a:rPr>
              <a:t>Управление на утайките от ПСОВ; </a:t>
            </a:r>
            <a:endParaRPr lang="bg-BG" sz="2000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lvl="0" algn="just"/>
            <a:endParaRPr lang="en-US" sz="10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g-BG" sz="2000" dirty="0">
                <a:latin typeface="Georgia" panose="02040502050405020303" pitchFamily="18" charset="0"/>
                <a:cs typeface="Times New Roman" pitchFamily="18" charset="0"/>
              </a:rPr>
              <a:t>Укрепването на капацитета КЕВР; </a:t>
            </a:r>
            <a:endParaRPr lang="bg-BG" sz="2000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lvl="0" algn="just"/>
            <a:endParaRPr lang="en-US" sz="10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g-BG" sz="2000" dirty="0">
                <a:latin typeface="Georgia" panose="02040502050405020303" pitchFamily="18" charset="0"/>
                <a:cs typeface="Times New Roman" pitchFamily="18" charset="0"/>
              </a:rPr>
              <a:t>Изготвяне на указания за преглед на бизнес плановете за периода 2017-2021 г. </a:t>
            </a:r>
            <a:endParaRPr lang="bg-BG" sz="2000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algn="just"/>
            <a:endParaRPr lang="bg-BG" sz="10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g-BG" sz="2000" dirty="0" smtClean="0">
                <a:latin typeface="Georgia" panose="02040502050405020303" pitchFamily="18" charset="0"/>
                <a:cs typeface="Times New Roman" pitchFamily="18" charset="0"/>
              </a:rPr>
              <a:t>Други.</a:t>
            </a:r>
          </a:p>
        </p:txBody>
      </p:sp>
      <p:pic>
        <p:nvPicPr>
          <p:cNvPr id="4" name="Picture 3" descr="ES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15648" r="-93364" b="2890"/>
          <a:stretch>
            <a:fillRect/>
          </a:stretch>
        </p:blipFill>
        <p:spPr bwMode="auto">
          <a:xfrm>
            <a:off x="0" y="6192466"/>
            <a:ext cx="1331640" cy="7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6" name="Picture 2" descr="logo-bg-ce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470"/>
          <a:stretch>
            <a:fillRect/>
          </a:stretch>
        </p:blipFill>
        <p:spPr bwMode="auto">
          <a:xfrm>
            <a:off x="8309625" y="6192466"/>
            <a:ext cx="829512" cy="66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1402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4687</TotalTime>
  <Words>1925</Words>
  <Application>Microsoft Office PowerPoint</Application>
  <PresentationFormat>Презентация на цял екран (4:3)</PresentationFormat>
  <Paragraphs>520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Trek</vt:lpstr>
      <vt:lpstr>  ПОВИШАВАНЕ ЕФЕКТИВНОСТТА И УКРЕПВАНЕ НА КАПАЦИТЕТА В ОТРАСЪЛ ВИК  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Обществени поръчки В РПИП</vt:lpstr>
      <vt:lpstr> Министерство на регионалното развитие и благоустройството </vt:lpstr>
    </vt:vector>
  </TitlesOfParts>
  <Company>mzg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Maya</dc:creator>
  <cp:lastModifiedBy>Dell</cp:lastModifiedBy>
  <cp:revision>792</cp:revision>
  <cp:lastPrinted>2018-05-21T06:26:25Z</cp:lastPrinted>
  <dcterms:created xsi:type="dcterms:W3CDTF">2011-10-24T09:35:10Z</dcterms:created>
  <dcterms:modified xsi:type="dcterms:W3CDTF">2018-05-22T02:39:20Z</dcterms:modified>
</cp:coreProperties>
</file>