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305" r:id="rId4"/>
    <p:sldId id="295" r:id="rId5"/>
    <p:sldId id="297" r:id="rId6"/>
    <p:sldId id="308" r:id="rId7"/>
    <p:sldId id="306" r:id="rId8"/>
    <p:sldId id="307" r:id="rId9"/>
    <p:sldId id="309" r:id="rId10"/>
    <p:sldId id="316" r:id="rId11"/>
    <p:sldId id="312" r:id="rId12"/>
    <p:sldId id="296" r:id="rId13"/>
    <p:sldId id="318" r:id="rId14"/>
    <p:sldId id="315" r:id="rId15"/>
    <p:sldId id="313" r:id="rId16"/>
    <p:sldId id="314" r:id="rId17"/>
    <p:sldId id="310" r:id="rId18"/>
    <p:sldId id="300" r:id="rId19"/>
    <p:sldId id="276" r:id="rId20"/>
    <p:sldId id="311" r:id="rId2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80" d="100"/>
          <a:sy n="80" d="100"/>
        </p:scale>
        <p:origin x="-100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58B0C24A-2AAE-4497-8360-6D1DCB32F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xmlns="" id="{91E2B1C1-35C5-456B-9E0F-15D9E3027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654662C2-E32D-4627-9CBB-41807FA0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AF3-6AD8-410F-9F98-11871AE5D82B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91FBC40C-8347-4895-BEC2-8398E59E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241EDF86-9F4A-4713-AE1E-BF629BDB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56DB-0750-42BB-8B22-2186B3444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82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61B13F6E-ACF0-49D5-8E63-C1082ED3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B73FDFF5-8EAD-4710-9061-612BD65BC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08EB5827-EA32-4D66-8D30-8060A56B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AF3-6AD8-410F-9F98-11871AE5D82B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90BD6622-CCD7-416F-A924-1EEA96B1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94317D0C-BDFB-4A40-9721-E395566F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56DB-0750-42BB-8B22-2186B3444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xmlns="" id="{EF93FE8A-3A23-42D3-9D6E-98E00DC92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xmlns="" id="{DA03C25D-86DF-4A5B-A90C-D66BA7DFB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BFD6108C-AA6B-4646-A73B-5BCA2E6A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AF3-6AD8-410F-9F98-11871AE5D82B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2FBF73D9-2856-4541-AD37-D65311B7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874CD469-3C79-4442-82B5-A6A77AAB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56DB-0750-42BB-8B22-2186B3444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13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EBBC6-29DB-4BCF-9CE9-B5C94AECC53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39BA-59BA-42A5-9855-A02055973C3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905920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9EFA-DBDD-424C-8E8A-C0BF26C9549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AE9D-4744-438B-AA50-A85A992D27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0771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5266-2749-4973-990C-BE058D846715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C5E31-6FA3-4EBF-AC44-1281A6F6E6B2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48219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5A14-D2F3-4639-AE2D-61FDFF1183E3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D0A9-554D-408D-A959-9D77D789E56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02885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C89A-82A1-4858-83BA-C142FA289843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C423-6228-4150-9C86-D3047E6558C5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40562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A5AFB-ADE1-4B88-BD1D-BC8A331675EE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CD91-9625-4AAF-8365-1FFBE442C6F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96427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2064-34C1-4B5C-A8F0-D0CF99524888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5829-D75B-421C-ADC7-041AEF369E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892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CF53-FA3E-46CB-84B2-445B8703BD3F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9B08-B422-43A3-B4F8-133606F577B8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848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0095EDA3-192B-46FA-9328-DF1DB1A0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E34DCE7C-8E78-4ED3-AF85-66D97B03C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38A501D2-3BD5-43DC-BB05-58FCBF4C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AF3-6AD8-410F-9F98-11871AE5D82B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5CB33B84-F1EC-4087-98CA-A5560F1C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639410DC-CC82-44B5-A0C9-57FAF5EE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56DB-0750-42BB-8B22-2186B3444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02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9791D-2216-4AF1-8646-4A176AF322A1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0D1B-07DC-4880-8C6D-2A4844646B4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360606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C0E6-D626-4C8E-912D-F8A6313B7A94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2ED1-993E-4C75-A6DD-CBCEDA73A57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32979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8EAC-CC29-4BF6-A5CF-619E3EECCDE3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4DDE-04AA-402D-8281-9A291EF3B10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662664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B690-5D58-4D73-9A40-4B456E4974E4}" type="datetime1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REPUBLIC OF BULGARIA MINISTRY OF REGIONAL DEVELOPMENT AND PUBLIC WORKS</a:t>
            </a:r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9BA5-F967-4E87-BCF6-C86F14C8B72A}" type="slidenum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78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746FE-F691-4103-93BA-A6DD181FC8DA}" type="datetime1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REPUBLIC OF BULGARIA MINISTRY OF REGIONAL DEVELOPMENT AND PUBLIC WORKS</a:t>
            </a:r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7E7FD-B5A0-4325-AEA9-2BF5C035BA0C}" type="slidenum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12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5E71-9DB2-4483-8015-E8CCEAB74089}" type="datetime1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REPUBLIC OF BULGARIA MINISTRY OF REGIONAL DEVELOPMENT AND PUBLIC WORKS</a:t>
            </a:r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66162-20A7-4C75-9981-0C0EFE3CE4E4}" type="slidenum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8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9985-352E-4947-8936-A0DD3FF018CD}" type="datetime1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REPUBLIC OF BULGARIA MINISTRY OF REGIONAL DEVELOPMENT AND PUBLIC WORKS</a:t>
            </a:r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E68A-1B38-4B8C-A699-144C29963604}" type="slidenum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82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72CB-E379-4399-BF59-7F443612D493}" type="datetime1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REPUBLIC OF BULGARIA MINISTRY OF REGIONAL DEVELOPMENT AND PUBLIC WORKS</a:t>
            </a:r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CCE0-DC04-4809-9B88-FEC28471E306}" type="slidenum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99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A1D3-49F4-42E7-9645-3039BF4D5038}" type="datetime1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REPUBLIC OF BULGARIA MINISTRY OF REGIONAL DEVELOPMENT AND PUBLIC WORKS</a:t>
            </a:r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D682-04FD-48EA-B7C5-7195EA36B72F}" type="slidenum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56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4F7E-E43D-4454-8B7C-67E0844A0F34}" type="datetime1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REPUBLIC OF BULGARIA MINISTRY OF REGIONAL DEVELOPMENT AND PUBLIC WORKS</a:t>
            </a:r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08D3-82C5-43E1-BFF2-04A503B04009}" type="slidenum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347F24B-412A-43F3-A3BF-B4C155BE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BF7FF502-0FCE-4342-92FC-02A8CAE9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AEB8918A-0670-40E4-837A-0E5450D9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AF3-6AD8-410F-9F98-11871AE5D82B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D7908C4F-B2E3-47AA-83FA-7BF37B41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E99E5B1A-3A14-4287-AC01-F32AB8C6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56DB-0750-42BB-8B22-2186B3444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51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1205-156E-4536-A6B0-2A252576924D}" type="datetime1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REPUBLIC OF BULGARIA MINISTRY OF REGIONAL DEVELOPMENT AND PUBLIC WORKS</a:t>
            </a:r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1A78-0017-4408-B171-42D06D6C1414}" type="slidenum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0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DE0E8-E139-4D62-8522-D971EE915D19}" type="datetime1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REPUBLIC OF BULGARIA MINISTRY OF REGIONAL DEVELOPMENT AND PUBLIC WORKS</a:t>
            </a:r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0937-D863-48AE-8703-8E05F598758E}" type="slidenum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26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2650-C149-473E-88F9-1BE0FDB0B9DE}" type="datetime1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REPUBLIC OF BULGARIA MINISTRY OF REGIONAL DEVELOPMENT AND PUBLIC WORKS</a:t>
            </a:r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F8F22-7CE7-40E2-99D6-39D50BBD103B}" type="slidenum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86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5B18C-35FA-411D-BF34-2C6BA9C9189F}" type="datetime1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REPUBLIC OF BULGARIA MINISTRY OF REGIONAL DEVELOPMENT AND PUBLIC WORKS</a:t>
            </a:r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7183-E013-4F23-B944-D5479E777B76}" type="slidenum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0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EB13A5A6-0A36-486C-AF0B-2D94623A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8B4A19B6-F351-49C2-9750-215D03732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6F89DBBA-AA4A-40BD-AE2C-F194F0EB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3095BBE4-01FB-441D-8503-B9BE73B0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AF3-6AD8-410F-9F98-11871AE5D82B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BBDD22D8-50EA-4D79-A59E-8EB6968E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78DB84A7-1E06-4B97-BAC9-E04BE91B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56DB-0750-42BB-8B22-2186B3444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7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C66EA6F7-3AB8-41AE-9537-87F199B4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99930A71-AE97-44D0-A874-24A6C2DD2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xmlns="" id="{F425CB45-7D39-453E-89AD-C272769C8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xmlns="" id="{ECAC725C-0626-499F-BBDE-0CE6B9975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xmlns="" id="{26D43C97-F74D-431F-92D8-2C3A18DE3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xmlns="" id="{7DEE7A65-0705-4036-B470-E2CC5636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AF3-6AD8-410F-9F98-11871AE5D82B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xmlns="" id="{C9898C9C-A5D8-48F5-901F-7583FACF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xmlns="" id="{0B213139-560D-43C0-83D6-523926E0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56DB-0750-42BB-8B22-2186B3444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04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A6FF1732-8977-49AD-B33B-3A390313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xmlns="" id="{79A0551A-AC09-4094-B363-D9DC222C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AF3-6AD8-410F-9F98-11871AE5D82B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xmlns="" id="{B64252FD-20EA-4C57-AA67-5A9A81FD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xmlns="" id="{567E866B-C0F1-4AB0-9364-DECBCFCD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56DB-0750-42BB-8B22-2186B3444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2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xmlns="" id="{3C9D3A2D-6E80-493A-B621-A77A4088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AF3-6AD8-410F-9F98-11871AE5D82B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xmlns="" id="{EB05CF50-2194-47BE-BB33-6703CADB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xmlns="" id="{F006739D-D2DC-4411-B28A-A6EF0D9F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56DB-0750-42BB-8B22-2186B3444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15E3FDC1-0FFE-47ED-B63D-55A7A803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AEEF4486-1491-4508-AB61-D752FC24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F0B31DF4-2C2B-4A04-8897-C703FF2DB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9D51A6D5-930E-4950-81A0-DB5F7D4C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AF3-6AD8-410F-9F98-11871AE5D82B}" type="datetimeFigureOut">
              <a:rPr lang="en-GB" smtClean="0"/>
              <a:t>24/04/2019</a:t>
            </a:fld>
            <a:endParaRPr lang="en-GB" dirty="0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907F90D4-C69D-42E0-80E8-EE48B7AE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C8CC03CF-7F97-46EE-BB48-B1EA4A7B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56DB-0750-42BB-8B22-2186B3444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62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405356D7-4ACE-4D95-9796-41D1B33A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xmlns="" id="{A664AC0B-5F78-48AF-A505-75C16FB50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xmlns="" id="{2AC8C0DF-B7B9-479A-9B82-5748356A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xmlns="" id="{EC98A37A-8AE0-494A-B5F7-5FCD16D1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FAF3-6AD8-410F-9F98-11871AE5D82B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xmlns="" id="{A68E7DFF-B6E9-4A39-B294-B540CEC2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xmlns="" id="{FBE62108-4E6B-4EAA-A68D-878215FB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56DB-0750-42BB-8B22-2186B3444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49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xmlns="" id="{71451949-A6C6-489D-B781-62784016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GB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F4880A6B-3ABA-4519-AB42-9E5D2FF33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GB"/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xmlns="" id="{B284AFAB-FFB6-4F13-B20F-38EDE7B9F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FAF3-6AD8-410F-9F98-11871AE5D82B}" type="datetimeFigureOut">
              <a:rPr lang="en-GB" smtClean="0"/>
              <a:t>24/04/2019</a:t>
            </a:fld>
            <a:endParaRPr lang="en-GB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xmlns="" id="{30CC66D9-1816-48C4-B7D2-3A095DBFA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xmlns="" id="{F446A69D-FBBF-4EC4-AF5D-E01C37D56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56DB-0750-42BB-8B22-2186B3444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3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A6D3B7-8AA5-476B-9492-7E288FC7FFCC}" type="datetimeFigureOut">
              <a:rPr lang="bg-B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63466-20E2-4D79-A9A7-A23464A8BB79}" type="slidenum">
              <a:rPr lang="bg-BG" altLang="bg-BG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alt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3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ED8720-F74C-45DC-AB79-97C193F6E92B}" type="datetime1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24.4.2019 г.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tint val="75000"/>
                  </a:prstClr>
                </a:solidFill>
              </a:rPr>
              <a:t>REPUBLIC OF BULGARIA MINISTRY OF REGIONAL DEVELOPMENT AND PUBLIC WORKS</a:t>
            </a:r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EFA8F9-6F98-4E30-BE6E-751FBE7BA80D}" type="slidenum">
              <a:rPr lang="bg-BG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bg-B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0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rrb.government.bg/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084" y="2238377"/>
            <a:ext cx="10363200" cy="3598863"/>
          </a:xfrm>
        </p:spPr>
        <p:txBody>
          <a:bodyPr rtlCol="0">
            <a:norm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МАГИСТРАЛА „ХЕМУС“ – НОВИТЕ 134 КМ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bg-BG" sz="2200" b="1" dirty="0">
                <a:solidFill>
                  <a:schemeClr val="bg1"/>
                </a:solidFill>
                <a:latin typeface="Sitka Heading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НИКОЛАЙ НАНКОВ</a:t>
            </a:r>
            <a:br>
              <a:rPr lang="bg-BG" sz="2200" b="1" dirty="0">
                <a:solidFill>
                  <a:schemeClr val="bg1"/>
                </a:solidFill>
                <a:latin typeface="Sitka Heading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bg-BG" sz="1800" b="1" dirty="0" smtClean="0">
                <a:solidFill>
                  <a:schemeClr val="bg1"/>
                </a:solidFill>
                <a:latin typeface="Sitka Heading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Заместник-министър </a:t>
            </a:r>
            <a:r>
              <a:rPr lang="bg-BG" sz="1800" b="1" dirty="0">
                <a:solidFill>
                  <a:schemeClr val="bg1"/>
                </a:solidFill>
                <a:latin typeface="Sitka Heading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bg-BG" sz="1800" b="1" dirty="0" smtClean="0">
                <a:solidFill>
                  <a:schemeClr val="bg1"/>
                </a:solidFill>
                <a:latin typeface="Sitka Heading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регионалното </a:t>
            </a:r>
            <a:r>
              <a:rPr lang="bg-BG" sz="1800" b="1" dirty="0">
                <a:solidFill>
                  <a:schemeClr val="bg1"/>
                </a:solidFill>
                <a:latin typeface="Sitka Heading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развитие и благоустройството</a:t>
            </a:r>
            <a:br>
              <a:rPr lang="bg-BG" sz="1800" b="1" dirty="0">
                <a:solidFill>
                  <a:schemeClr val="bg1"/>
                </a:solidFill>
                <a:latin typeface="Sitka Heading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bg-BG" sz="1800" b="1" dirty="0" smtClean="0">
              <a:solidFill>
                <a:schemeClr val="bg1"/>
              </a:solidFill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5135033" y="6110294"/>
            <a:ext cx="201718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bg-BG" altLang="bg-BG" sz="1800" b="1" dirty="0" smtClean="0">
                <a:solidFill>
                  <a:prstClr val="white"/>
                </a:solidFill>
                <a:cs typeface="Arial" charset="0"/>
              </a:rPr>
              <a:t>Април 2019 г.</a:t>
            </a:r>
          </a:p>
        </p:txBody>
      </p:sp>
    </p:spTree>
    <p:extLst>
      <p:ext uri="{BB962C8B-B14F-4D97-AF65-F5344CB8AC3E}">
        <p14:creationId xmlns:p14="http://schemas.microsoft.com/office/powerpoint/2010/main" val="258254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АМ „ХЕМУС“ - от п.в. „Боаза“ </a:t>
            </a:r>
            <a:r>
              <a:rPr lang="bg-BG" b="1" dirty="0">
                <a:solidFill>
                  <a:schemeClr val="bg1"/>
                </a:solidFill>
              </a:rPr>
              <a:t>до Път </a:t>
            </a:r>
            <a:r>
              <a:rPr lang="en-US" b="1" dirty="0">
                <a:solidFill>
                  <a:schemeClr val="bg1"/>
                </a:solidFill>
              </a:rPr>
              <a:t>I-5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A1D7E789-74E4-4619-98D8-C6CB3D153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3539"/>
            <a:ext cx="5588376" cy="5078018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Дължина </a:t>
            </a:r>
            <a:r>
              <a:rPr lang="bg-BG" sz="2400" dirty="0"/>
              <a:t>на участъка: </a:t>
            </a:r>
            <a:r>
              <a:rPr lang="bg-BG" sz="2400" b="1" dirty="0"/>
              <a:t>134.14 км</a:t>
            </a:r>
            <a:r>
              <a:rPr lang="bg-BG" sz="2400" dirty="0"/>
              <a:t> от пътен възел „</a:t>
            </a:r>
            <a:r>
              <a:rPr lang="bg-BG" sz="2400" dirty="0" err="1"/>
              <a:t>Боаза</a:t>
            </a:r>
            <a:r>
              <a:rPr lang="bg-BG" sz="2400" dirty="0"/>
              <a:t>“ до пресичането с път I-5 Русе - Велико Търново</a:t>
            </a:r>
          </a:p>
          <a:p>
            <a:r>
              <a:rPr lang="bg-BG" sz="2400" dirty="0"/>
              <a:t>Осигурено финансиране: </a:t>
            </a:r>
            <a:r>
              <a:rPr lang="ru-RU" sz="2400" b="1" dirty="0"/>
              <a:t>1,12 млрд. </a:t>
            </a:r>
            <a:r>
              <a:rPr lang="ru-RU" sz="2400" b="1" dirty="0" err="1"/>
              <a:t>лв</a:t>
            </a:r>
            <a:r>
              <a:rPr lang="ru-RU" sz="2400" b="1" dirty="0"/>
              <a:t>. без ДДС </a:t>
            </a:r>
            <a:endParaRPr lang="bg-BG" sz="2400" dirty="0"/>
          </a:p>
          <a:p>
            <a:r>
              <a:rPr lang="bg-BG" sz="2400" dirty="0"/>
              <a:t>На 23.04.2019 г. започна поетапно строителство на </a:t>
            </a:r>
            <a:r>
              <a:rPr lang="bg-BG" sz="2400" dirty="0" smtClean="0"/>
              <a:t>първите 56 км от участъка</a:t>
            </a:r>
          </a:p>
          <a:p>
            <a:r>
              <a:rPr lang="bg-BG" sz="2400" dirty="0" smtClean="0"/>
              <a:t>Изпълнител: „Автомагистрали“ ЕАД</a:t>
            </a:r>
            <a:endParaRPr lang="bg-BG" sz="2400" dirty="0"/>
          </a:p>
          <a:p>
            <a:pPr marL="0" indent="0">
              <a:buNone/>
            </a:pPr>
            <a:endParaRPr lang="bg-BG" sz="2500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709399" y="1333539"/>
            <a:ext cx="6482599" cy="5078014"/>
          </a:xfrm>
        </p:spPr>
        <p:txBody>
          <a:bodyPr>
            <a:normAutofit/>
          </a:bodyPr>
          <a:lstStyle/>
          <a:p>
            <a:endParaRPr lang="bg-BG" dirty="0"/>
          </a:p>
        </p:txBody>
      </p:sp>
      <p:pic>
        <p:nvPicPr>
          <p:cNvPr id="2050" name="Picture 2" descr="E:\Плевен\AM_Hemus_uch_1_do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01" y="1857415"/>
            <a:ext cx="6553356" cy="42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g-BG" b="1" dirty="0">
                <a:solidFill>
                  <a:schemeClr val="bg1"/>
                </a:solidFill>
              </a:rPr>
              <a:t>АМ „ХЕМУС“ - </a:t>
            </a:r>
            <a:r>
              <a:rPr lang="ru-RU" b="1" dirty="0">
                <a:solidFill>
                  <a:schemeClr val="bg1"/>
                </a:solidFill>
              </a:rPr>
              <a:t>от </a:t>
            </a:r>
            <a:r>
              <a:rPr lang="ru-RU" b="1" dirty="0" err="1">
                <a:solidFill>
                  <a:schemeClr val="bg1"/>
                </a:solidFill>
              </a:rPr>
              <a:t>п.в</a:t>
            </a:r>
            <a:r>
              <a:rPr lang="ru-RU" b="1" dirty="0">
                <a:solidFill>
                  <a:schemeClr val="bg1"/>
                </a:solidFill>
              </a:rPr>
              <a:t>. „Боаза“ до </a:t>
            </a:r>
            <a:r>
              <a:rPr lang="ru-RU" b="1" dirty="0" err="1">
                <a:solidFill>
                  <a:schemeClr val="bg1"/>
                </a:solidFill>
              </a:rPr>
              <a:t>Път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I-5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73" y="1333539"/>
            <a:ext cx="6260927" cy="507801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3540"/>
            <a:ext cx="5878287" cy="5078014"/>
          </a:xfrm>
        </p:spPr>
      </p:pic>
    </p:spTree>
    <p:extLst>
      <p:ext uri="{BB962C8B-B14F-4D97-AF65-F5344CB8AC3E}">
        <p14:creationId xmlns:p14="http://schemas.microsoft.com/office/powerpoint/2010/main" val="36550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bg-BG" b="1" dirty="0" smtClean="0">
                <a:solidFill>
                  <a:schemeClr val="bg1"/>
                </a:solidFill>
              </a:rPr>
              <a:t>АМ „ХЕМУС“ - </a:t>
            </a:r>
            <a:r>
              <a:rPr lang="ru-RU" b="1" dirty="0">
                <a:solidFill>
                  <a:schemeClr val="bg1"/>
                </a:solidFill>
              </a:rPr>
              <a:t>от </a:t>
            </a:r>
            <a:r>
              <a:rPr lang="ru-RU" b="1" dirty="0" err="1">
                <a:solidFill>
                  <a:schemeClr val="bg1"/>
                </a:solidFill>
              </a:rPr>
              <a:t>п.в</a:t>
            </a:r>
            <a:r>
              <a:rPr lang="ru-RU" b="1" dirty="0">
                <a:solidFill>
                  <a:schemeClr val="bg1"/>
                </a:solidFill>
              </a:rPr>
              <a:t>. „</a:t>
            </a:r>
            <a:r>
              <a:rPr lang="ru-RU" b="1" dirty="0" err="1">
                <a:solidFill>
                  <a:schemeClr val="bg1"/>
                </a:solidFill>
              </a:rPr>
              <a:t>Боаза</a:t>
            </a:r>
            <a:r>
              <a:rPr lang="ru-RU" b="1" dirty="0">
                <a:solidFill>
                  <a:schemeClr val="bg1"/>
                </a:solidFill>
              </a:rPr>
              <a:t>“ до </a:t>
            </a:r>
            <a:r>
              <a:rPr lang="ru-RU" b="1" dirty="0" err="1">
                <a:solidFill>
                  <a:schemeClr val="bg1"/>
                </a:solidFill>
              </a:rPr>
              <a:t>Път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I-5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A1D7E789-74E4-4619-98D8-C6CB3D153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3539"/>
            <a:ext cx="5588376" cy="5078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/>
              <a:t>Снимка от 23 април </a:t>
            </a:r>
            <a:endParaRPr lang="bg-BG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709399" y="1333539"/>
            <a:ext cx="6482599" cy="5078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/>
              <a:t>Снимка от 23 април</a:t>
            </a:r>
            <a:endParaRPr lang="bg-BG" dirty="0"/>
          </a:p>
        </p:txBody>
      </p:sp>
      <p:pic>
        <p:nvPicPr>
          <p:cNvPr id="2050" name="Picture 2" descr="\\MRRB-NFS\Press\Cabinet Avramova 2018\Справки\2019_04_19_Lovech\Снимки-Хемус-първа копка\IMG_6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39"/>
            <a:ext cx="5709400" cy="50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MRRB-NFS\Press\Cabinet Avramova 2018\Справки\2019_04_19_Lovech\Снимки-Хемус-първа копка\IMG_68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00" y="1333539"/>
            <a:ext cx="6482600" cy="50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„Автомагистрали“ ЕАД – новият строител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A1D7E789-74E4-4619-98D8-C6CB3D153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3539"/>
            <a:ext cx="5588376" cy="5078018"/>
          </a:xfrm>
        </p:spPr>
        <p:txBody>
          <a:bodyPr>
            <a:normAutofit/>
          </a:bodyPr>
          <a:lstStyle/>
          <a:p>
            <a:r>
              <a:rPr lang="bg-BG" sz="2500" dirty="0" smtClean="0"/>
              <a:t>100% собственост на държавата;</a:t>
            </a:r>
          </a:p>
          <a:p>
            <a:r>
              <a:rPr lang="bg-BG" sz="2500" dirty="0" smtClean="0"/>
              <a:t>Дружество с 30-годишна история;</a:t>
            </a:r>
          </a:p>
          <a:p>
            <a:r>
              <a:rPr lang="bg-BG" sz="2500" dirty="0" smtClean="0"/>
              <a:t>Изпълнява всички ремонтни дейности на автомагистралите в страната.</a:t>
            </a:r>
          </a:p>
          <a:p>
            <a:endParaRPr lang="bg-BG" sz="2500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1333538"/>
            <a:ext cx="6359107" cy="4972011"/>
          </a:xfrm>
        </p:spPr>
      </p:pic>
    </p:spTree>
    <p:extLst>
      <p:ext uri="{BB962C8B-B14F-4D97-AF65-F5344CB8AC3E}">
        <p14:creationId xmlns:p14="http://schemas.microsoft.com/office/powerpoint/2010/main" val="21652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„Автомагистрали“ ЕАД – новият строител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A1D7E789-74E4-4619-98D8-C6CB3D153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3539"/>
            <a:ext cx="5588376" cy="2209761"/>
          </a:xfrm>
        </p:spPr>
        <p:txBody>
          <a:bodyPr>
            <a:normAutofit/>
          </a:bodyPr>
          <a:lstStyle/>
          <a:p>
            <a:r>
              <a:rPr lang="bg-BG" sz="2500" dirty="0" smtClean="0"/>
              <a:t>Нови технологии и строителна техника ще ускорят изграждането на АМ „Хемус“</a:t>
            </a:r>
          </a:p>
          <a:p>
            <a:r>
              <a:rPr lang="bg-BG" sz="2500" dirty="0" smtClean="0"/>
              <a:t>Инвестициите са със собствени средства на компанията</a:t>
            </a:r>
            <a:endParaRPr lang="bg-BG" sz="2500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dirty="0">
                <a:solidFill>
                  <a:prstClr val="white"/>
                </a:solidFill>
              </a:rPr>
              <a:t>Министерство на регионалното развитие и благоустройството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sz="2000" b="1" dirty="0" smtClean="0">
                <a:solidFill>
                  <a:prstClr val="white"/>
                </a:solidFill>
              </a:rPr>
              <a:t>1</a:t>
            </a:r>
            <a:r>
              <a:rPr lang="en-US" sz="2000" b="1" dirty="0" smtClean="0">
                <a:solidFill>
                  <a:prstClr val="white"/>
                </a:solidFill>
              </a:rPr>
              <a:t>4</a:t>
            </a:r>
            <a:endParaRPr lang="en-GB" sz="2000" b="1" dirty="0">
              <a:solidFill>
                <a:prstClr val="white"/>
              </a:solidFill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74" y="3328843"/>
            <a:ext cx="3826575" cy="2869931"/>
          </a:xfrm>
          <a:prstGeom prst="rect">
            <a:avLst/>
          </a:prstGeom>
        </p:spPr>
      </p:pic>
      <p:pic>
        <p:nvPicPr>
          <p:cNvPr id="18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41" y="1874544"/>
            <a:ext cx="2003320" cy="2671093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11" y="4164972"/>
            <a:ext cx="4262902" cy="2106473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73" y="1601542"/>
            <a:ext cx="1970668" cy="26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bg-BG" b="1" dirty="0">
                <a:solidFill>
                  <a:schemeClr val="bg1"/>
                </a:solidFill>
              </a:rPr>
              <a:t>Пътна инфраструктура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bg-BG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важни за региона пътни проекти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A1D7E789-74E4-4619-98D8-C6CB3D153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3539"/>
            <a:ext cx="5663022" cy="50780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dirty="0"/>
              <a:t>Обща стойност на осигурените средства в </a:t>
            </a:r>
            <a:r>
              <a:rPr lang="bg-BG" dirty="0" smtClean="0"/>
              <a:t>област</a:t>
            </a:r>
            <a:r>
              <a:rPr lang="en-US" dirty="0" smtClean="0"/>
              <a:t> </a:t>
            </a:r>
            <a:r>
              <a:rPr lang="bg-BG" dirty="0" smtClean="0"/>
              <a:t>Ловеч /от</a:t>
            </a:r>
            <a:r>
              <a:rPr lang="en-US" dirty="0" smtClean="0"/>
              <a:t> </a:t>
            </a:r>
            <a:r>
              <a:rPr lang="bg-BG" dirty="0"/>
              <a:t>средата </a:t>
            </a:r>
            <a:r>
              <a:rPr lang="bg-BG" b="1" dirty="0"/>
              <a:t>2017</a:t>
            </a:r>
            <a:r>
              <a:rPr lang="bg-BG" dirty="0"/>
              <a:t> </a:t>
            </a:r>
            <a:r>
              <a:rPr lang="bg-BG" dirty="0" smtClean="0"/>
              <a:t>г. до </a:t>
            </a:r>
            <a:r>
              <a:rPr lang="bg-BG" dirty="0"/>
              <a:t>момента</a:t>
            </a:r>
            <a:r>
              <a:rPr lang="bg-BG" dirty="0" smtClean="0"/>
              <a:t>/: </a:t>
            </a:r>
            <a:r>
              <a:rPr lang="en-US" b="1" dirty="0" smtClean="0"/>
              <a:t>3</a:t>
            </a:r>
            <a:r>
              <a:rPr lang="bg-BG" b="1" dirty="0" smtClean="0"/>
              <a:t>3.7 </a:t>
            </a:r>
            <a:r>
              <a:rPr lang="bg-BG" b="1" dirty="0"/>
              <a:t>млн. лв</a:t>
            </a:r>
            <a:r>
              <a:rPr lang="bg-BG" b="1" dirty="0" smtClean="0"/>
              <a:t>., </a:t>
            </a:r>
            <a:r>
              <a:rPr lang="bg-BG" dirty="0"/>
              <a:t>от които: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b="1" dirty="0" smtClean="0"/>
              <a:t>16.5 </a:t>
            </a:r>
            <a:r>
              <a:rPr lang="bg-BG" b="1" dirty="0"/>
              <a:t>млн. лв.</a:t>
            </a:r>
            <a:r>
              <a:rPr lang="bg-BG" dirty="0"/>
              <a:t> </a:t>
            </a:r>
            <a:r>
              <a:rPr lang="bg-BG" dirty="0" smtClean="0"/>
              <a:t>от </a:t>
            </a:r>
            <a:r>
              <a:rPr lang="bg-BG" dirty="0"/>
              <a:t>националния </a:t>
            </a:r>
            <a:r>
              <a:rPr lang="bg-BG" dirty="0" smtClean="0"/>
              <a:t>бюджет за изграждане </a:t>
            </a:r>
            <a:r>
              <a:rPr lang="bg-BG" dirty="0"/>
              <a:t>и ремонти на пътища с дължина </a:t>
            </a:r>
            <a:r>
              <a:rPr lang="bg-BG" b="1" dirty="0" smtClean="0"/>
              <a:t>37 км</a:t>
            </a:r>
            <a:r>
              <a:rPr lang="bg-BG" dirty="0" smtClean="0"/>
              <a:t>.</a:t>
            </a:r>
            <a:endParaRPr lang="bg-BG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17</a:t>
            </a:r>
            <a:r>
              <a:rPr lang="bg-BG" b="1" dirty="0" smtClean="0"/>
              <a:t>,2 </a:t>
            </a:r>
            <a:r>
              <a:rPr lang="bg-BG" b="1" dirty="0"/>
              <a:t>млн. лв.</a:t>
            </a:r>
            <a:r>
              <a:rPr lang="bg-BG" dirty="0"/>
              <a:t> са европейски </a:t>
            </a:r>
            <a:r>
              <a:rPr lang="bg-BG" dirty="0" smtClean="0"/>
              <a:t>средства за рехабилитация на </a:t>
            </a:r>
            <a:r>
              <a:rPr lang="en-US" b="1" dirty="0" smtClean="0"/>
              <a:t>8</a:t>
            </a:r>
            <a:r>
              <a:rPr lang="bg-BG" b="1" dirty="0" smtClean="0"/>
              <a:t>.7 км</a:t>
            </a:r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="" xmlns:a16="http://schemas.microsoft.com/office/drawing/2014/main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="" xmlns:a16="http://schemas.microsoft.com/office/drawing/2014/main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="" xmlns:a16="http://schemas.microsoft.com/office/drawing/2014/main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="" xmlns:a16="http://schemas.microsoft.com/office/drawing/2014/main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="" xmlns:a16="http://schemas.microsoft.com/office/drawing/2014/main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="" xmlns:a16="http://schemas.microsoft.com/office/drawing/2014/main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="" xmlns:a16="http://schemas.microsoft.com/office/drawing/2014/main" id="{CD512788-E44A-4E55-A8EF-06871EE3AC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738327" y="1338943"/>
            <a:ext cx="6453671" cy="507261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/>
          </a:p>
        </p:txBody>
      </p:sp>
      <p:sp>
        <p:nvSpPr>
          <p:cNvPr id="12" name="Flowchart: Process 11"/>
          <p:cNvSpPr/>
          <p:nvPr/>
        </p:nvSpPr>
        <p:spPr>
          <a:xfrm>
            <a:off x="5669748" y="1322608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3" name="Content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90" y="1330771"/>
            <a:ext cx="6452410" cy="50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bg-B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Оперативна програма „Региони в растеж 2014-2020“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bg-BG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 Ловеч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A1D7E789-74E4-4619-98D8-C6CB3D153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3539"/>
            <a:ext cx="5635690" cy="50780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dirty="0" smtClean="0"/>
              <a:t>Със средства от ОП „Региони в растеж“ на територията на област Плевен са сключени общо </a:t>
            </a:r>
            <a:r>
              <a:rPr lang="bg-BG" b="1" dirty="0" smtClean="0"/>
              <a:t>24 </a:t>
            </a:r>
            <a:r>
              <a:rPr lang="bg-BG" dirty="0" smtClean="0"/>
              <a:t>договора на стойност </a:t>
            </a:r>
            <a:r>
              <a:rPr lang="bg-BG" b="1" dirty="0" smtClean="0"/>
              <a:t>50 млн. лв.</a:t>
            </a:r>
          </a:p>
          <a:p>
            <a:pPr marL="0" indent="0" algn="just">
              <a:buNone/>
            </a:pPr>
            <a:r>
              <a:rPr lang="bg-BG" dirty="0" smtClean="0"/>
              <a:t>Инвестициите са насочени в: </a:t>
            </a:r>
          </a:p>
          <a:p>
            <a:pPr algn="just"/>
            <a:r>
              <a:rPr lang="bg-BG" dirty="0" smtClean="0"/>
              <a:t>модернизиране на училища</a:t>
            </a:r>
          </a:p>
          <a:p>
            <a:pPr algn="just"/>
            <a:r>
              <a:rPr lang="bg-BG" dirty="0" smtClean="0"/>
              <a:t>градска среда</a:t>
            </a:r>
          </a:p>
          <a:p>
            <a:r>
              <a:rPr lang="bg-BG" dirty="0" smtClean="0"/>
              <a:t>социална и здравна инфраструктура</a:t>
            </a:r>
          </a:p>
          <a:p>
            <a:pPr marL="0" indent="0" algn="just">
              <a:buNone/>
            </a:pPr>
            <a:endParaRPr lang="bg-BG" dirty="0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Flowchart: Process 13">
            <a:extLst>
              <a:ext uri="{FF2B5EF4-FFF2-40B4-BE49-F238E27FC236}">
                <a16:creationId xmlns:a16="http://schemas.microsoft.com/office/drawing/2014/main" xmlns="" id="{7556E7CA-ED2B-4AE9-930A-B1A734F8AEAC}"/>
              </a:ext>
            </a:extLst>
          </p:cNvPr>
          <p:cNvSpPr/>
          <p:nvPr/>
        </p:nvSpPr>
        <p:spPr>
          <a:xfrm>
            <a:off x="5654351" y="1280448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69" y="1352550"/>
            <a:ext cx="6489127" cy="5016843"/>
          </a:xfrm>
        </p:spPr>
      </p:pic>
    </p:spTree>
    <p:extLst>
      <p:ext uri="{BB962C8B-B14F-4D97-AF65-F5344CB8AC3E}">
        <p14:creationId xmlns:p14="http://schemas.microsoft.com/office/powerpoint/2010/main" val="16727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bg-B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Национална програма за енергийна ефективност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000" b="1" noProof="0" dirty="0" smtClean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lang="en-US" sz="2000" b="1" noProof="0" smtClean="0">
                <a:solidFill>
                  <a:prstClr val="white"/>
                </a:solidFill>
                <a:latin typeface="Calibri" panose="020F0502020204030204"/>
              </a:rPr>
              <a:t>7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lowchart: Process 14">
            <a:extLst>
              <a:ext uri="{FF2B5EF4-FFF2-40B4-BE49-F238E27FC236}">
                <a16:creationId xmlns:a16="http://schemas.microsoft.com/office/drawing/2014/main" xmlns="" id="{7237833A-A420-46FA-AA03-0CA0CA745679}"/>
              </a:ext>
            </a:extLst>
          </p:cNvPr>
          <p:cNvSpPr/>
          <p:nvPr/>
        </p:nvSpPr>
        <p:spPr>
          <a:xfrm>
            <a:off x="6096000" y="1324082"/>
            <a:ext cx="58627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1569171"/>
              </p:ext>
            </p:extLst>
          </p:nvPr>
        </p:nvGraphicFramePr>
        <p:xfrm>
          <a:off x="0" y="1324082"/>
          <a:ext cx="7707086" cy="5087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487"/>
                <a:gridCol w="1572474"/>
                <a:gridCol w="1510144"/>
                <a:gridCol w="1450825"/>
                <a:gridCol w="1671156"/>
              </a:tblGrid>
              <a:tr h="90220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 err="1">
                          <a:effectLst/>
                        </a:rPr>
                        <a:t>Сгради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въведени</a:t>
                      </a:r>
                      <a:r>
                        <a:rPr lang="en-GB" sz="1300" dirty="0">
                          <a:effectLst/>
                        </a:rPr>
                        <a:t> в </a:t>
                      </a:r>
                      <a:r>
                        <a:rPr lang="en-GB" sz="1300" dirty="0" err="1">
                          <a:effectLst/>
                        </a:rPr>
                        <a:t>експлоатация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през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периода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от</a:t>
                      </a:r>
                      <a:r>
                        <a:rPr lang="en-GB" sz="1300" dirty="0">
                          <a:effectLst/>
                        </a:rPr>
                        <a:t> 02</a:t>
                      </a:r>
                      <a:r>
                        <a:rPr lang="bg-BG" sz="1300" dirty="0">
                          <a:effectLst/>
                        </a:rPr>
                        <a:t>.</a:t>
                      </a:r>
                      <a:r>
                        <a:rPr lang="en-GB" sz="1300" dirty="0">
                          <a:effectLst/>
                        </a:rPr>
                        <a:t>02</a:t>
                      </a:r>
                      <a:r>
                        <a:rPr lang="bg-BG" sz="1300" dirty="0">
                          <a:effectLst/>
                        </a:rPr>
                        <a:t>.</a:t>
                      </a:r>
                      <a:r>
                        <a:rPr lang="en-GB" sz="1300" dirty="0">
                          <a:effectLst/>
                        </a:rPr>
                        <a:t>2015 </a:t>
                      </a:r>
                      <a:r>
                        <a:rPr lang="bg-BG" sz="1300" dirty="0">
                          <a:effectLst/>
                        </a:rPr>
                        <a:t>г.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до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bg-BG" sz="1300" dirty="0">
                          <a:effectLst/>
                        </a:rPr>
                        <a:t>31.03.</a:t>
                      </a:r>
                      <a:r>
                        <a:rPr lang="en-GB" sz="1300" dirty="0">
                          <a:effectLst/>
                        </a:rPr>
                        <a:t>201</a:t>
                      </a:r>
                      <a:r>
                        <a:rPr lang="bg-BG" sz="1300" dirty="0">
                          <a:effectLst/>
                        </a:rPr>
                        <a:t>9</a:t>
                      </a:r>
                      <a:r>
                        <a:rPr lang="en-GB" sz="1300" dirty="0">
                          <a:effectLst/>
                        </a:rPr>
                        <a:t> г.</a:t>
                      </a:r>
                      <a:endParaRPr lang="bg-BG" sz="1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Област Ловеч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624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О</a:t>
                      </a:r>
                      <a:r>
                        <a:rPr lang="en-GB" sz="1300" dirty="0" err="1">
                          <a:effectLst/>
                        </a:rPr>
                        <a:t>бщина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Брой сгради със сключени договори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Брой сгради в етап на СМР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Б</a:t>
                      </a:r>
                      <a:r>
                        <a:rPr lang="en-GB" sz="1300">
                          <a:effectLst/>
                        </a:rPr>
                        <a:t>рой сгради въведени в експлоатация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Р</a:t>
                      </a:r>
                      <a:r>
                        <a:rPr lang="en-GB" sz="1300" dirty="0" err="1">
                          <a:effectLst/>
                        </a:rPr>
                        <a:t>азмер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на</a:t>
                      </a:r>
                      <a:r>
                        <a:rPr lang="en-GB" sz="1300" dirty="0">
                          <a:effectLst/>
                        </a:rPr>
                        <a:t> </a:t>
                      </a:r>
                      <a:r>
                        <a:rPr lang="en-GB" sz="1300" dirty="0" err="1">
                          <a:effectLst/>
                        </a:rPr>
                        <a:t>инвестиция</a:t>
                      </a:r>
                      <a:r>
                        <a:rPr lang="bg-BG" sz="1300" dirty="0">
                          <a:effectLst/>
                        </a:rPr>
                        <a:t>та в завършените </a:t>
                      </a:r>
                      <a:r>
                        <a:rPr lang="bg-BG" sz="1300" dirty="0" smtClean="0">
                          <a:effectLst/>
                        </a:rPr>
                        <a:t>сгради</a:t>
                      </a:r>
                      <a:endParaRPr lang="bg-BG" sz="1300" dirty="0">
                        <a:effectLst/>
                      </a:endParaRPr>
                    </a:p>
                  </a:txBody>
                  <a:tcPr marL="39700" marR="39700" marT="5514" marB="0" anchor="ctr"/>
                </a:tc>
              </a:tr>
              <a:tr h="516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Ловеч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15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2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8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7 843 975.90 лв.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</a:tr>
              <a:tr h="510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Луковит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3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0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3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2 084 917</a:t>
                      </a:r>
                      <a:r>
                        <a:rPr lang="en-GB" sz="1300" dirty="0">
                          <a:effectLst/>
                        </a:rPr>
                        <a:t>.</a:t>
                      </a:r>
                      <a:r>
                        <a:rPr lang="bg-BG" sz="1300" dirty="0">
                          <a:effectLst/>
                        </a:rPr>
                        <a:t>20 лв.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</a:tr>
              <a:tr h="510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Тетевен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10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0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10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6 840 384</a:t>
                      </a:r>
                      <a:r>
                        <a:rPr lang="en-US" sz="1300">
                          <a:effectLst/>
                        </a:rPr>
                        <a:t>.</a:t>
                      </a:r>
                      <a:r>
                        <a:rPr lang="bg-BG" sz="1300">
                          <a:effectLst/>
                        </a:rPr>
                        <a:t>39 лв. 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</a:tr>
              <a:tr h="510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Троян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5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0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5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2 233 841</a:t>
                      </a:r>
                      <a:r>
                        <a:rPr lang="en-US" sz="1300">
                          <a:effectLst/>
                        </a:rPr>
                        <a:t>.</a:t>
                      </a:r>
                      <a:r>
                        <a:rPr lang="bg-BG" sz="1300">
                          <a:effectLst/>
                        </a:rPr>
                        <a:t>15 лв.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</a:tr>
              <a:tr h="510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Общо за областта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33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>
                          <a:effectLst/>
                        </a:rPr>
                        <a:t>2</a:t>
                      </a:r>
                      <a:endParaRPr lang="bg-BG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26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300" dirty="0">
                          <a:effectLst/>
                        </a:rPr>
                        <a:t>19 003 118</a:t>
                      </a:r>
                      <a:r>
                        <a:rPr lang="en-US" sz="1300" dirty="0">
                          <a:effectLst/>
                        </a:rPr>
                        <a:t>.</a:t>
                      </a:r>
                      <a:r>
                        <a:rPr lang="bg-BG" sz="1300" dirty="0">
                          <a:effectLst/>
                        </a:rPr>
                        <a:t>64 лв.</a:t>
                      </a:r>
                      <a:endParaRPr lang="bg-BG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00" marR="39700" marT="5514" marB="0" anchor="b"/>
                </a:tc>
              </a:tr>
            </a:tbl>
          </a:graphicData>
        </a:graphic>
      </p:graphicFrame>
      <p:pic>
        <p:nvPicPr>
          <p:cNvPr id="14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573" y="1329593"/>
            <a:ext cx="4429426" cy="5083434"/>
          </a:xfrm>
        </p:spPr>
      </p:pic>
    </p:spTree>
    <p:extLst>
      <p:ext uri="{BB962C8B-B14F-4D97-AF65-F5344CB8AC3E}">
        <p14:creationId xmlns:p14="http://schemas.microsoft.com/office/powerpoint/2010/main" val="9873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sz="2800" b="1" i="1" dirty="0" smtClean="0"/>
              <a:t>МИНИСТЕРСТВО НА РЕГИОНАЛНОТО РАЗВИТИЕ И БЛАГОУСТРОЙСТВОТО</a:t>
            </a:r>
            <a:endParaRPr lang="bg-BG" sz="28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  <a:hlinkClick r:id="rId2"/>
              </a:rPr>
              <a:t>www.mrrb.bg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bg-B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АМ „ХЕМУС“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A1D7E789-74E4-4619-98D8-C6CB3D153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3539"/>
            <a:ext cx="5588376" cy="5078018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Работи</a:t>
            </a:r>
            <a:r>
              <a:rPr lang="ru-RU" dirty="0" smtClean="0"/>
              <a:t> се по три </a:t>
            </a:r>
            <a:r>
              <a:rPr lang="ru-RU" dirty="0" err="1" smtClean="0"/>
              <a:t>участъка</a:t>
            </a:r>
            <a:r>
              <a:rPr lang="ru-RU" dirty="0" smtClean="0"/>
              <a:t>:</a:t>
            </a:r>
            <a:endParaRPr lang="ru-RU" dirty="0"/>
          </a:p>
          <a:p>
            <a:r>
              <a:rPr lang="bg-BG" dirty="0" smtClean="0"/>
              <a:t>От </a:t>
            </a:r>
            <a:r>
              <a:rPr lang="ru-RU" dirty="0" err="1" smtClean="0"/>
              <a:t>Ябланица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п.в</a:t>
            </a:r>
            <a:r>
              <a:rPr lang="ru-RU" dirty="0"/>
              <a:t>. „</a:t>
            </a:r>
            <a:r>
              <a:rPr lang="ru-RU" dirty="0" err="1"/>
              <a:t>Боаза</a:t>
            </a:r>
            <a:r>
              <a:rPr lang="ru-RU" dirty="0"/>
              <a:t>“ </a:t>
            </a:r>
            <a:r>
              <a:rPr lang="ru-RU" dirty="0" smtClean="0"/>
              <a:t>с </a:t>
            </a:r>
            <a:r>
              <a:rPr lang="ru-RU" dirty="0" err="1" smtClean="0"/>
              <a:t>дължина</a:t>
            </a:r>
            <a:r>
              <a:rPr lang="ru-RU" dirty="0" smtClean="0"/>
              <a:t> </a:t>
            </a:r>
            <a:r>
              <a:rPr lang="ru-RU" dirty="0"/>
              <a:t>9,3 </a:t>
            </a:r>
            <a:r>
              <a:rPr lang="ru-RU" dirty="0" smtClean="0"/>
              <a:t>км;</a:t>
            </a:r>
            <a:endParaRPr lang="en-US" dirty="0" smtClean="0"/>
          </a:p>
          <a:p>
            <a:r>
              <a:rPr lang="bg-BG" dirty="0" smtClean="0"/>
              <a:t>От п.в</a:t>
            </a:r>
            <a:r>
              <a:rPr lang="bg-BG" dirty="0"/>
              <a:t>. „Белокопитово“ до п.в. „</a:t>
            </a:r>
            <a:r>
              <a:rPr lang="bg-BG" dirty="0" smtClean="0"/>
              <a:t>Буховци“с дължина </a:t>
            </a:r>
            <a:r>
              <a:rPr lang="bg-BG" dirty="0"/>
              <a:t>16,3 </a:t>
            </a:r>
            <a:r>
              <a:rPr lang="bg-BG" dirty="0" smtClean="0"/>
              <a:t>км;</a:t>
            </a:r>
            <a:endParaRPr lang="en-US" dirty="0" smtClean="0"/>
          </a:p>
          <a:p>
            <a:r>
              <a:rPr lang="bg-BG" dirty="0" smtClean="0"/>
              <a:t>От </a:t>
            </a:r>
            <a:r>
              <a:rPr lang="bg-BG" dirty="0"/>
              <a:t>„</a:t>
            </a:r>
            <a:r>
              <a:rPr lang="bg-BG" dirty="0" err="1"/>
              <a:t>Боаза</a:t>
            </a:r>
            <a:r>
              <a:rPr lang="bg-BG" dirty="0"/>
              <a:t>“ до </a:t>
            </a:r>
            <a:r>
              <a:rPr lang="bg-BG" dirty="0" smtClean="0"/>
              <a:t>разклона за Плевен - Ловеч – 56 км, част от новото 134-километрово трасе;</a:t>
            </a:r>
          </a:p>
          <a:p>
            <a:r>
              <a:rPr lang="bg-BG" dirty="0" smtClean="0"/>
              <a:t>Предстои търг за инженеринг на последните близо 90 км.</a:t>
            </a: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000" b="1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540" y="1333539"/>
            <a:ext cx="6505460" cy="5078013"/>
          </a:xfrm>
        </p:spPr>
      </p:pic>
    </p:spTree>
    <p:extLst>
      <p:ext uri="{BB962C8B-B14F-4D97-AF65-F5344CB8AC3E}">
        <p14:creationId xmlns:p14="http://schemas.microsoft.com/office/powerpoint/2010/main" val="8576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АМ „ХЕМУС“ – от Ябланица до п.в. „Боаза“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A1D7E789-74E4-4619-98D8-C6CB3D153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3539"/>
            <a:ext cx="5588376" cy="5078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 smtClean="0">
                <a:ln>
                  <a:solidFill>
                    <a:srgbClr val="0070C0"/>
                  </a:solidFill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Напредък по участъка: 80%</a:t>
            </a:r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bg-BG" dirty="0"/>
              <a:t>Обща дължина: </a:t>
            </a:r>
            <a:r>
              <a:rPr lang="bg-BG" b="1" dirty="0"/>
              <a:t>9,3 км </a:t>
            </a:r>
            <a:endParaRPr lang="bg-BG" dirty="0">
              <a:ln>
                <a:solidFill>
                  <a:srgbClr val="0070C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bg-BG" dirty="0"/>
              <a:t>Стойност на </a:t>
            </a:r>
            <a:r>
              <a:rPr lang="bg-BG" dirty="0" smtClean="0"/>
              <a:t>СМР - </a:t>
            </a:r>
            <a:r>
              <a:rPr lang="bg-BG" b="1" dirty="0"/>
              <a:t>55 млн. </a:t>
            </a:r>
            <a:r>
              <a:rPr lang="bg-BG" b="1" dirty="0" smtClean="0"/>
              <a:t>лв. </a:t>
            </a:r>
            <a:r>
              <a:rPr lang="bg-BG" b="1" dirty="0"/>
              <a:t>без </a:t>
            </a:r>
            <a:r>
              <a:rPr lang="bg-BG" b="1" dirty="0" smtClean="0"/>
              <a:t>ДДС</a:t>
            </a:r>
            <a:endParaRPr lang="bg-BG" b="1" dirty="0"/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bg-BG" dirty="0" smtClean="0"/>
              <a:t>Източник на финансиране: </a:t>
            </a:r>
            <a:r>
              <a:rPr lang="bg-BG" b="1" dirty="0" smtClean="0"/>
              <a:t>републикански бюджет</a:t>
            </a:r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bg-BG" dirty="0" smtClean="0"/>
              <a:t>Начало на строителството: </a:t>
            </a:r>
            <a:r>
              <a:rPr lang="bg-BG" b="1" dirty="0" smtClean="0"/>
              <a:t>27 март 2018 г. </a:t>
            </a:r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bg-BG" b="1" dirty="0" smtClean="0"/>
              <a:t>Готов предсрочно през есента на 2019 г.</a:t>
            </a: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709399" y="1333539"/>
            <a:ext cx="6482599" cy="5078014"/>
          </a:xfrm>
        </p:spPr>
        <p:txBody>
          <a:bodyPr>
            <a:normAutofit/>
          </a:bodyPr>
          <a:lstStyle/>
          <a:p>
            <a:endParaRPr lang="bg-BG" dirty="0"/>
          </a:p>
        </p:txBody>
      </p:sp>
      <p:pic>
        <p:nvPicPr>
          <p:cNvPr id="15" name="Picture 14" descr="C:\Users\A.Nikolov\Desktop\AM_Hemus_78500-87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01" y="1333539"/>
            <a:ext cx="6482598" cy="50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АМ „ХЕМУС“ – от Ябланица до п.в. „Боаза“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3539"/>
            <a:ext cx="5663681" cy="5078020"/>
          </a:xfrm>
        </p:spPr>
      </p:pic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0" y="1333539"/>
            <a:ext cx="6483350" cy="5078014"/>
          </a:xfrm>
        </p:spPr>
      </p:pic>
    </p:spTree>
    <p:extLst>
      <p:ext uri="{BB962C8B-B14F-4D97-AF65-F5344CB8AC3E}">
        <p14:creationId xmlns:p14="http://schemas.microsoft.com/office/powerpoint/2010/main" val="23473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АМ „ХЕМУС“ – от Ябланица до п.в. „Боаза“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3539"/>
            <a:ext cx="5663681" cy="5078014"/>
          </a:xfrm>
        </p:spPr>
      </p:pic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0" y="1333539"/>
            <a:ext cx="6483350" cy="5078013"/>
          </a:xfrm>
        </p:spPr>
      </p:pic>
    </p:spTree>
    <p:extLst>
      <p:ext uri="{BB962C8B-B14F-4D97-AF65-F5344CB8AC3E}">
        <p14:creationId xmlns:p14="http://schemas.microsoft.com/office/powerpoint/2010/main" val="23473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АМ „ХЕМУС“ – от Ябланица до п.в. „Боаза“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3539"/>
            <a:ext cx="5663681" cy="5078014"/>
          </a:xfrm>
        </p:spPr>
      </p:pic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0" y="1333539"/>
            <a:ext cx="6483350" cy="5078013"/>
          </a:xfrm>
        </p:spPr>
      </p:pic>
    </p:spTree>
    <p:extLst>
      <p:ext uri="{BB962C8B-B14F-4D97-AF65-F5344CB8AC3E}">
        <p14:creationId xmlns:p14="http://schemas.microsoft.com/office/powerpoint/2010/main" val="23473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АМ „ХЕМУС“ - </a:t>
            </a:r>
            <a:r>
              <a:rPr lang="ru-RU" b="1" dirty="0">
                <a:solidFill>
                  <a:schemeClr val="bg1"/>
                </a:solidFill>
              </a:rPr>
              <a:t>от </a:t>
            </a:r>
            <a:r>
              <a:rPr lang="ru-RU" b="1" dirty="0" err="1">
                <a:solidFill>
                  <a:schemeClr val="bg1"/>
                </a:solidFill>
              </a:rPr>
              <a:t>Ябланица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п.в</a:t>
            </a:r>
            <a:r>
              <a:rPr lang="ru-RU" b="1" dirty="0">
                <a:solidFill>
                  <a:schemeClr val="bg1"/>
                </a:solidFill>
              </a:rPr>
              <a:t>. „</a:t>
            </a:r>
            <a:r>
              <a:rPr lang="ru-RU" b="1" dirty="0" err="1">
                <a:solidFill>
                  <a:schemeClr val="bg1"/>
                </a:solidFill>
              </a:rPr>
              <a:t>Боаза</a:t>
            </a:r>
            <a:r>
              <a:rPr lang="ru-RU" b="1" dirty="0" smtClean="0">
                <a:solidFill>
                  <a:schemeClr val="bg1"/>
                </a:solidFill>
              </a:rPr>
              <a:t>“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3539"/>
            <a:ext cx="5663680" cy="5078013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01" y="1333539"/>
            <a:ext cx="6482598" cy="5078014"/>
          </a:xfrm>
        </p:spPr>
      </p:pic>
    </p:spTree>
    <p:extLst>
      <p:ext uri="{BB962C8B-B14F-4D97-AF65-F5344CB8AC3E}">
        <p14:creationId xmlns:p14="http://schemas.microsoft.com/office/powerpoint/2010/main" val="1009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АМ „ХЕМУС“ - </a:t>
            </a:r>
            <a:r>
              <a:rPr lang="ru-RU" b="1" dirty="0">
                <a:solidFill>
                  <a:schemeClr val="bg1"/>
                </a:solidFill>
              </a:rPr>
              <a:t>от </a:t>
            </a:r>
            <a:r>
              <a:rPr lang="ru-RU" b="1" dirty="0" err="1">
                <a:solidFill>
                  <a:schemeClr val="bg1"/>
                </a:solidFill>
              </a:rPr>
              <a:t>Ябланица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ru-RU" b="1" dirty="0" err="1">
                <a:solidFill>
                  <a:schemeClr val="bg1"/>
                </a:solidFill>
              </a:rPr>
              <a:t>п.в</a:t>
            </a:r>
            <a:r>
              <a:rPr lang="ru-RU" b="1" dirty="0">
                <a:solidFill>
                  <a:schemeClr val="bg1"/>
                </a:solidFill>
              </a:rPr>
              <a:t>. „</a:t>
            </a:r>
            <a:r>
              <a:rPr lang="ru-RU" b="1" dirty="0" err="1">
                <a:solidFill>
                  <a:schemeClr val="bg1"/>
                </a:solidFill>
              </a:rPr>
              <a:t>Боаза</a:t>
            </a:r>
            <a:r>
              <a:rPr lang="ru-RU" b="1" dirty="0" smtClean="0">
                <a:solidFill>
                  <a:schemeClr val="bg1"/>
                </a:solidFill>
              </a:rPr>
              <a:t>“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3539"/>
            <a:ext cx="5663681" cy="5078013"/>
          </a:xfrm>
        </p:spPr>
      </p:pic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00" y="1333539"/>
            <a:ext cx="6482599" cy="5078013"/>
          </a:xfrm>
        </p:spPr>
      </p:pic>
    </p:spTree>
    <p:extLst>
      <p:ext uri="{BB962C8B-B14F-4D97-AF65-F5344CB8AC3E}">
        <p14:creationId xmlns:p14="http://schemas.microsoft.com/office/powerpoint/2010/main" val="1885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95DB907C-037B-4C70-B6D5-6B78EC59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325563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algn="ctr"/>
            <a:r>
              <a:rPr lang="bg-BG" b="1" dirty="0" smtClean="0">
                <a:solidFill>
                  <a:schemeClr val="bg1"/>
                </a:solidFill>
              </a:rPr>
              <a:t>АМ „ХЕМУС“ – от п.в. „Буховци“ до п.в. „Белокопитово“</a:t>
            </a:r>
            <a:endParaRPr lang="en-GB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xmlns="" id="{A1D7E789-74E4-4619-98D8-C6CB3D153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3539"/>
            <a:ext cx="5588376" cy="5078018"/>
          </a:xfrm>
        </p:spPr>
        <p:txBody>
          <a:bodyPr>
            <a:normAutofit/>
          </a:bodyPr>
          <a:lstStyle/>
          <a:p>
            <a:pPr marL="266700" indent="-266700">
              <a:buFont typeface="Wingdings" panose="05000000000000000000" pitchFamily="2" charset="2"/>
              <a:buChar char="ü"/>
            </a:pPr>
            <a:r>
              <a:rPr lang="bg-BG" dirty="0" smtClean="0"/>
              <a:t>Обща </a:t>
            </a:r>
            <a:r>
              <a:rPr lang="bg-BG" dirty="0"/>
              <a:t>дължина: </a:t>
            </a:r>
            <a:r>
              <a:rPr lang="bg-BG" b="1" dirty="0" smtClean="0"/>
              <a:t>16,3 </a:t>
            </a:r>
            <a:r>
              <a:rPr lang="bg-BG" b="1" dirty="0"/>
              <a:t>км </a:t>
            </a:r>
            <a:endParaRPr lang="bg-BG" dirty="0">
              <a:ln>
                <a:solidFill>
                  <a:srgbClr val="0070C0"/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bg-BG" dirty="0"/>
              <a:t>Стойност на </a:t>
            </a:r>
            <a:r>
              <a:rPr lang="bg-BG" dirty="0" smtClean="0"/>
              <a:t>СМР – </a:t>
            </a:r>
            <a:r>
              <a:rPr lang="bg-BG" b="1" dirty="0" smtClean="0"/>
              <a:t>119,8 млн</a:t>
            </a:r>
            <a:r>
              <a:rPr lang="bg-BG" b="1" dirty="0"/>
              <a:t>. </a:t>
            </a:r>
            <a:r>
              <a:rPr lang="bg-BG" b="1" dirty="0" smtClean="0"/>
              <a:t>лв. </a:t>
            </a:r>
            <a:r>
              <a:rPr lang="bg-BG" b="1" dirty="0"/>
              <a:t>без </a:t>
            </a:r>
            <a:r>
              <a:rPr lang="bg-BG" b="1" dirty="0" smtClean="0"/>
              <a:t>ДДС</a:t>
            </a:r>
            <a:endParaRPr lang="bg-BG" b="1" dirty="0"/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bg-BG" dirty="0" smtClean="0"/>
              <a:t>Източник на финансиране: </a:t>
            </a:r>
            <a:r>
              <a:rPr lang="bg-BG" b="1" dirty="0" smtClean="0"/>
              <a:t>републикански бюджет</a:t>
            </a:r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bg-BG" dirty="0" smtClean="0"/>
              <a:t>Начало на строителството: </a:t>
            </a:r>
            <a:r>
              <a:rPr lang="bg-BG" b="1" dirty="0" smtClean="0"/>
              <a:t>16 август 2018 г. </a:t>
            </a:r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bg-BG" b="1" dirty="0" smtClean="0"/>
              <a:t>Готов през 2021 г.</a:t>
            </a: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xmlns="" id="{ED6FC9DF-1D54-4BEF-859E-982955F0C0A3}"/>
              </a:ext>
            </a:extLst>
          </p:cNvPr>
          <p:cNvSpPr/>
          <p:nvPr/>
        </p:nvSpPr>
        <p:spPr>
          <a:xfrm>
            <a:off x="0" y="6773662"/>
            <a:ext cx="10499464" cy="84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xmlns="" id="{9B16FD68-1634-4FEE-8B6F-3C33AA6F909A}"/>
              </a:ext>
            </a:extLst>
          </p:cNvPr>
          <p:cNvSpPr/>
          <p:nvPr/>
        </p:nvSpPr>
        <p:spPr>
          <a:xfrm>
            <a:off x="0" y="6411559"/>
            <a:ext cx="10499464" cy="362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на регионалното развитие и благоустройството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xmlns="" id="{D28052BF-1781-4926-844D-5E1E302B4C6C}"/>
              </a:ext>
            </a:extLst>
          </p:cNvPr>
          <p:cNvSpPr/>
          <p:nvPr/>
        </p:nvSpPr>
        <p:spPr>
          <a:xfrm>
            <a:off x="10499462" y="6411557"/>
            <a:ext cx="989704" cy="36210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xmlns="" id="{14396CD6-8C4E-4965-93F9-C6FBC7E9FD8D}"/>
              </a:ext>
            </a:extLst>
          </p:cNvPr>
          <p:cNvSpPr/>
          <p:nvPr/>
        </p:nvSpPr>
        <p:spPr>
          <a:xfrm flipV="1">
            <a:off x="10499463" y="6773659"/>
            <a:ext cx="1065007" cy="84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0DD1A7E2-DF06-4EEC-87E9-BB97AB40E616}"/>
              </a:ext>
            </a:extLst>
          </p:cNvPr>
          <p:cNvSpPr/>
          <p:nvPr/>
        </p:nvSpPr>
        <p:spPr>
          <a:xfrm>
            <a:off x="11489166" y="6773661"/>
            <a:ext cx="702833" cy="843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xmlns="" id="{6124F993-B146-464C-B98C-766A1F6DB6E8}"/>
              </a:ext>
            </a:extLst>
          </p:cNvPr>
          <p:cNvSpPr/>
          <p:nvPr/>
        </p:nvSpPr>
        <p:spPr>
          <a:xfrm>
            <a:off x="11489166" y="6411557"/>
            <a:ext cx="702833" cy="3621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Calibri" panose="020F0502020204030204"/>
              </a:rPr>
              <a:t>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Gerb">
            <a:extLst>
              <a:ext uri="{FF2B5EF4-FFF2-40B4-BE49-F238E27FC236}">
                <a16:creationId xmlns:a16="http://schemas.microsoft.com/office/drawing/2014/main" xmlns="" id="{CD512788-E44A-4E55-A8EF-06871EE3AC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61" y="6411553"/>
            <a:ext cx="989704" cy="40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/>
          <p:cNvSpPr/>
          <p:nvPr/>
        </p:nvSpPr>
        <p:spPr>
          <a:xfrm>
            <a:off x="5663681" y="1333539"/>
            <a:ext cx="45719" cy="5088945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00" y="1333539"/>
            <a:ext cx="6482599" cy="5078014"/>
          </a:xfrm>
        </p:spPr>
      </p:pic>
    </p:spTree>
    <p:extLst>
      <p:ext uri="{BB962C8B-B14F-4D97-AF65-F5344CB8AC3E}">
        <p14:creationId xmlns:p14="http://schemas.microsoft.com/office/powerpoint/2010/main" val="42217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720</Words>
  <Application>Microsoft Office PowerPoint</Application>
  <PresentationFormat>Custom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Тема на Office</vt:lpstr>
      <vt:lpstr>Office Theme</vt:lpstr>
      <vt:lpstr>1_Office Theme</vt:lpstr>
      <vt:lpstr>МАГИСТРАЛА „ХЕМУС“ – НОВИТЕ 134 КМ  НИКОЛАЙ НАНКОВ Заместник-министър на регионалното развитие и благоустройството </vt:lpstr>
      <vt:lpstr>АМ „ХЕМУС“</vt:lpstr>
      <vt:lpstr>АМ „ХЕМУС“ – от Ябланица до п.в. „Боаза“</vt:lpstr>
      <vt:lpstr>АМ „ХЕМУС“ – от Ябланица до п.в. „Боаза“</vt:lpstr>
      <vt:lpstr>АМ „ХЕМУС“ – от Ябланица до п.в. „Боаза“</vt:lpstr>
      <vt:lpstr>АМ „ХЕМУС“ – от Ябланица до п.в. „Боаза“</vt:lpstr>
      <vt:lpstr>АМ „ХЕМУС“ - от Ябланица до п.в. „Боаза“</vt:lpstr>
      <vt:lpstr>АМ „ХЕМУС“ - от Ябланица до п.в. „Боаза“</vt:lpstr>
      <vt:lpstr>АМ „ХЕМУС“ – от п.в. „Буховци“ до п.в. „Белокопитово“</vt:lpstr>
      <vt:lpstr>АМ „ХЕМУС“ - от п.в. „Боаза“ до Път I-5</vt:lpstr>
      <vt:lpstr>АМ „ХЕМУС“ - от п.в. „Боаза“ до Път I-5</vt:lpstr>
      <vt:lpstr> АМ „ХЕМУС“ - от п.в. „Боаза“ до Път I-5 </vt:lpstr>
      <vt:lpstr>„Автомагистрали“ ЕАД – новият строител</vt:lpstr>
      <vt:lpstr>„Автомагистрали“ ЕАД – новият строител</vt:lpstr>
      <vt:lpstr>Пътна инфраструктура – важни за региона пътни проекти</vt:lpstr>
      <vt:lpstr>Оперативна програма „Региони в растеж 2014-2020“ – област Ловеч</vt:lpstr>
      <vt:lpstr>Национална програма за енергийна ефективност</vt:lpstr>
      <vt:lpstr>МИНИСТЕРСТВО НА РЕГИОНАЛНОТО РАЗВИТИЕ И БЛАГОУСТРОЙСТВОТО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Atanas Boyadzhiev</dc:creator>
  <cp:lastModifiedBy>Daniela Georgieva</cp:lastModifiedBy>
  <cp:revision>91</cp:revision>
  <cp:lastPrinted>2019-04-23T10:57:39Z</cp:lastPrinted>
  <dcterms:created xsi:type="dcterms:W3CDTF">2018-12-19T09:25:51Z</dcterms:created>
  <dcterms:modified xsi:type="dcterms:W3CDTF">2019-04-24T11:13:19Z</dcterms:modified>
</cp:coreProperties>
</file>