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339" r:id="rId3"/>
    <p:sldId id="267" r:id="rId4"/>
    <p:sldId id="324" r:id="rId5"/>
    <p:sldId id="331" r:id="rId6"/>
    <p:sldId id="340" r:id="rId7"/>
    <p:sldId id="259" r:id="rId8"/>
  </p:sldIdLst>
  <p:sldSz cx="9144000" cy="6858000" type="screen4x3"/>
  <p:notesSz cx="6797675" cy="9926638"/>
  <p:defaultTextStyle>
    <a:defPPr>
      <a:defRPr lang="sl-SI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E92B"/>
    <a:srgbClr val="CCFF33"/>
    <a:srgbClr val="0D3F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364" autoAdjust="0"/>
  </p:normalViewPr>
  <p:slideViewPr>
    <p:cSldViewPr>
      <p:cViewPr varScale="1">
        <p:scale>
          <a:sx n="86" d="100"/>
          <a:sy n="86" d="100"/>
        </p:scale>
        <p:origin x="135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300" y="-114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DF7D3F2-028C-4403-99E3-4FD7DE96ACE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F47ED6-B595-4C4F-9AF6-E1841D7C9C2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bg-B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687FA6-7C02-4F5A-AFBE-6AC1AB1C016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C69AB7-B7FF-4FA0-A593-818B1F8C94A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09F23-E121-4261-98E8-EEF0B05C575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84814167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l-SI" noProof="0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 noProof="0"/>
              <a:t>Kliknite, če želite urediti sloge besedila matrice</a:t>
            </a:r>
          </a:p>
          <a:p>
            <a:pPr lvl="1"/>
            <a:r>
              <a:rPr lang="sl-SI" noProof="0"/>
              <a:t>Druga raven</a:t>
            </a:r>
          </a:p>
          <a:p>
            <a:pPr lvl="2"/>
            <a:r>
              <a:rPr lang="sl-SI" noProof="0"/>
              <a:t>Tretja raven</a:t>
            </a:r>
          </a:p>
          <a:p>
            <a:pPr lvl="3"/>
            <a:r>
              <a:rPr lang="sl-SI" noProof="0"/>
              <a:t>Četrta raven</a:t>
            </a:r>
          </a:p>
          <a:p>
            <a:pPr lvl="4"/>
            <a:r>
              <a:rPr lang="sl-SI" noProof="0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7F5692C-EA8E-4FFC-9523-92D315DBEFCB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6391593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F5692C-EA8E-4FFC-9523-92D315DBEFCB}" type="slidenum">
              <a:rPr lang="sl-SI" smtClean="0"/>
              <a:pPr>
                <a:defRPr/>
              </a:pPr>
              <a:t>1</a:t>
            </a:fld>
            <a:endParaRPr lang="sl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C3E23A-BD37-4297-90FB-BA314F2E6DA5}"/>
              </a:ext>
            </a:extLst>
          </p:cNvPr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527377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avokotnik 5"/>
          <p:cNvSpPr/>
          <p:nvPr userDrawn="1"/>
        </p:nvSpPr>
        <p:spPr>
          <a:xfrm>
            <a:off x="5857875" y="214313"/>
            <a:ext cx="3071813" cy="1357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l-SI"/>
          </a:p>
        </p:txBody>
      </p:sp>
      <p:pic>
        <p:nvPicPr>
          <p:cNvPr id="7" name="Slika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959100"/>
            <a:ext cx="3708400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Slika 11" descr="EU funds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6357938"/>
            <a:ext cx="5597525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428596" y="2130425"/>
            <a:ext cx="7429552" cy="1470025"/>
          </a:xfrm>
        </p:spPr>
        <p:txBody>
          <a:bodyPr>
            <a:noAutofit/>
          </a:bodyPr>
          <a:lstStyle>
            <a:lvl1pPr algn="r">
              <a:defRPr lang="sl-SI" sz="45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sl-SI" noProof="0" dirty="0"/>
              <a:t>Kliknite, če želite urediti slog naslova matrice</a:t>
            </a:r>
            <a:endParaRPr lang="en-US" noProof="0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357158" y="4286256"/>
            <a:ext cx="5143536" cy="500066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lang="sl-SI" altLang="sl-SI" sz="2400" b="1" kern="1200" baseline="0" dirty="0">
                <a:solidFill>
                  <a:schemeClr val="tx1"/>
                </a:solidFill>
                <a:latin typeface="Open Sans" pitchFamily="34" charset="0"/>
                <a:ea typeface="+mn-ea"/>
                <a:cs typeface="Open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noProof="0"/>
              <a:t>Kliknite, če želite urediti slog podnaslova matrice</a:t>
            </a:r>
            <a:endParaRPr lang="en-US" noProof="0"/>
          </a:p>
        </p:txBody>
      </p:sp>
      <p:sp>
        <p:nvSpPr>
          <p:cNvPr id="10" name="Ograda besedila 9"/>
          <p:cNvSpPr>
            <a:spLocks noGrp="1"/>
          </p:cNvSpPr>
          <p:nvPr>
            <p:ph type="body" sz="quarter" idx="11"/>
          </p:nvPr>
        </p:nvSpPr>
        <p:spPr>
          <a:xfrm>
            <a:off x="357158" y="4857760"/>
            <a:ext cx="5143500" cy="428625"/>
          </a:xfrm>
        </p:spPr>
        <p:txBody>
          <a:bodyPr>
            <a:normAutofit/>
          </a:bodyPr>
          <a:lstStyle>
            <a:lvl1pPr>
              <a:buNone/>
              <a:defRPr sz="20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sl-SI" noProof="0"/>
              <a:t>Kliknite, če želite urediti sloge besedila matrice</a:t>
            </a:r>
          </a:p>
        </p:txBody>
      </p:sp>
      <p:sp>
        <p:nvSpPr>
          <p:cNvPr id="14" name="Ograda besedila 13"/>
          <p:cNvSpPr>
            <a:spLocks noGrp="1"/>
          </p:cNvSpPr>
          <p:nvPr>
            <p:ph type="body" sz="quarter" idx="12"/>
          </p:nvPr>
        </p:nvSpPr>
        <p:spPr>
          <a:xfrm>
            <a:off x="357188" y="5572144"/>
            <a:ext cx="4000500" cy="500062"/>
          </a:xfrm>
        </p:spPr>
        <p:txBody>
          <a:bodyPr>
            <a:normAutofit/>
          </a:bodyPr>
          <a:lstStyle>
            <a:lvl1pPr>
              <a:buNone/>
              <a:defRPr sz="20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sl-SI" noProof="0"/>
              <a:t>Kliknite, če želite urediti sloge besedila matrice</a:t>
            </a:r>
          </a:p>
        </p:txBody>
      </p:sp>
      <p:pic>
        <p:nvPicPr>
          <p:cNvPr id="4" name="Slika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10015"/>
            <a:ext cx="4499992" cy="167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053755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629400" y="1357298"/>
            <a:ext cx="2057400" cy="4768865"/>
          </a:xfrm>
        </p:spPr>
        <p:txBody>
          <a:bodyPr vert="eaVert"/>
          <a:lstStyle/>
          <a:p>
            <a:r>
              <a:rPr lang="sl-SI"/>
              <a:t>Kliknite, če želite urediti slog naslova matrice</a:t>
            </a:r>
            <a:endParaRPr lang="sl-SI" dirty="0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sl-SI" dirty="0"/>
          </a:p>
        </p:txBody>
      </p:sp>
      <p:sp>
        <p:nvSpPr>
          <p:cNvPr id="5" name="Ograda številke diapoz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533BF-321C-429C-B8BB-6D03D36DD2D3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42468965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avokotnik 2"/>
          <p:cNvSpPr/>
          <p:nvPr userDrawn="1"/>
        </p:nvSpPr>
        <p:spPr>
          <a:xfrm>
            <a:off x="5857875" y="214313"/>
            <a:ext cx="3071813" cy="1357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l-SI"/>
          </a:p>
        </p:txBody>
      </p:sp>
      <p:pic>
        <p:nvPicPr>
          <p:cNvPr id="4" name="Slika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959100"/>
            <a:ext cx="3708400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dnaslov 2"/>
          <p:cNvSpPr>
            <a:spLocks noGrp="1"/>
          </p:cNvSpPr>
          <p:nvPr>
            <p:ph type="subTitle" idx="1"/>
          </p:nvPr>
        </p:nvSpPr>
        <p:spPr>
          <a:xfrm>
            <a:off x="1511300" y="3071810"/>
            <a:ext cx="6121400" cy="1428760"/>
          </a:xfrm>
        </p:spPr>
        <p:txBody>
          <a:bodyPr rtlCol="0">
            <a:noAutofit/>
          </a:bodyPr>
          <a:lstStyle>
            <a:lvl1pPr marL="0" indent="0" algn="ctr">
              <a:buNone/>
              <a:defRPr sz="3200" b="1" i="1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sl-SI" dirty="0"/>
              <a:t>Kliknite, če želite urediti slog podnaslova matrice</a:t>
            </a:r>
            <a:endParaRPr lang="en-US" dirty="0"/>
          </a:p>
        </p:txBody>
      </p:sp>
      <p:pic>
        <p:nvPicPr>
          <p:cNvPr id="9" name="Slika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358" y="402964"/>
            <a:ext cx="6373994" cy="2377964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45224"/>
            <a:ext cx="5046261" cy="115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64800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14882"/>
          </a:xfrm>
        </p:spPr>
        <p:txBody>
          <a:bodyPr/>
          <a:lstStyle/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sl-SI" dirty="0"/>
          </a:p>
        </p:txBody>
      </p:sp>
      <p:sp>
        <p:nvSpPr>
          <p:cNvPr id="5" name="Ograda številke diapoz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675B7-7055-4F9B-AD52-7F4E26987D35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1523777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614882"/>
          </a:xfrm>
        </p:spPr>
        <p:txBody>
          <a:bodyPr>
            <a:normAutofit/>
          </a:bodyPr>
          <a:lstStyle>
            <a:lvl1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  <a:lvl2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sl-SI" dirty="0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614882"/>
          </a:xfrm>
        </p:spPr>
        <p:txBody>
          <a:bodyPr>
            <a:normAutofit/>
          </a:bodyPr>
          <a:lstStyle>
            <a:lvl1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  <a:lvl2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številke diapozitiva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53E50-311A-4445-A55C-D0C465591626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95900168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Kliknite, če želite urediti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57200" y="2214553"/>
            <a:ext cx="4040188" cy="400052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sl-SI" dirty="0"/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Kliknite, če želite urediti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5025" y="2214553"/>
            <a:ext cx="4041775" cy="400052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8" name="Ograda številke diapozitiva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95BA6-6FB5-4836-BEAB-CF0EC47E1957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9996309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sl-SI" dirty="0"/>
          </a:p>
        </p:txBody>
      </p:sp>
      <p:sp>
        <p:nvSpPr>
          <p:cNvPr id="4" name="Ograda številke diapoz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431C7-857A-4892-B041-8F6B1523A7CD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346381129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417E9-9265-4814-AB88-A7EB4485DE87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12048311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043626" cy="1162050"/>
          </a:xfrm>
        </p:spPr>
        <p:txBody>
          <a:bodyPr>
            <a:normAutofit/>
          </a:bodyPr>
          <a:lstStyle>
            <a:lvl1pPr algn="l">
              <a:defRPr sz="3200" b="1"/>
            </a:lvl1pPr>
          </a:lstStyle>
          <a:p>
            <a:r>
              <a:rPr lang="sl-SI"/>
              <a:t>Kliknite, če želite urediti slog naslova matrice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3575050" y="1428736"/>
            <a:ext cx="5111750" cy="478634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sl-SI" dirty="0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77998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Kliknite, če želite urediti sloge besedila matrice</a:t>
            </a:r>
          </a:p>
        </p:txBody>
      </p:sp>
      <p:sp>
        <p:nvSpPr>
          <p:cNvPr id="6" name="Ograda številke diapozitiva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CBE84-B3A0-4237-98A5-68D66F9D7477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78180838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42910" y="5143512"/>
            <a:ext cx="7929618" cy="500066"/>
          </a:xfrm>
        </p:spPr>
        <p:txBody>
          <a:bodyPr>
            <a:noAutofit/>
          </a:bodyPr>
          <a:lstStyle>
            <a:lvl1pPr algn="ctr">
              <a:defRPr sz="2400" b="1"/>
            </a:lvl1pPr>
          </a:lstStyle>
          <a:p>
            <a:r>
              <a:rPr lang="sl-SI"/>
              <a:t>Kliknite, če želite urediti slog naslova matrice</a:t>
            </a:r>
            <a:endParaRPr lang="sl-SI" dirty="0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642910" y="1214422"/>
            <a:ext cx="7929618" cy="3857651"/>
          </a:xfrm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sl-SI" noProof="0"/>
              <a:t>Kliknite ikono, če želite dodati sliko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642910" y="5643578"/>
            <a:ext cx="7929618" cy="52862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Kliknite, če želite urediti sloge besedila matrice</a:t>
            </a:r>
          </a:p>
        </p:txBody>
      </p:sp>
      <p:sp>
        <p:nvSpPr>
          <p:cNvPr id="6" name="Ograda številke diapozitiva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5F368-6B40-4C33-B2B1-79ECC2657B4D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151220086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sl-SI" dirty="0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vert"/>
          <a:lstStyle/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sl-SI" dirty="0"/>
          </a:p>
        </p:txBody>
      </p:sp>
      <p:sp>
        <p:nvSpPr>
          <p:cNvPr id="5" name="Ograda številke diapoz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EC527-7F1B-4432-B6DB-51E79805081D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4361470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3" r="16968" b="1984"/>
          <a:stretch>
            <a:fillRect/>
          </a:stretch>
        </p:blipFill>
        <p:spPr bwMode="auto">
          <a:xfrm>
            <a:off x="5462588" y="2997200"/>
            <a:ext cx="3681412" cy="386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Ograda naslova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0436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 dirty="0" err="1"/>
              <a:t>Kliknite</a:t>
            </a:r>
            <a:r>
              <a:rPr lang="en-US" altLang="sl-SI" dirty="0"/>
              <a:t>, </a:t>
            </a:r>
            <a:r>
              <a:rPr lang="en-US" altLang="sl-SI" dirty="0" err="1"/>
              <a:t>če</a:t>
            </a:r>
            <a:r>
              <a:rPr lang="en-US" altLang="sl-SI" dirty="0"/>
              <a:t> </a:t>
            </a:r>
            <a:r>
              <a:rPr lang="en-US" altLang="sl-SI" dirty="0" err="1"/>
              <a:t>želite</a:t>
            </a:r>
            <a:r>
              <a:rPr lang="en-US" altLang="sl-SI" dirty="0"/>
              <a:t> </a:t>
            </a:r>
            <a:r>
              <a:rPr lang="en-US" altLang="sl-SI" dirty="0" err="1"/>
              <a:t>urediti</a:t>
            </a:r>
            <a:r>
              <a:rPr lang="en-US" altLang="sl-SI" dirty="0"/>
              <a:t> slog </a:t>
            </a:r>
            <a:r>
              <a:rPr lang="en-US" altLang="sl-SI" dirty="0" err="1"/>
              <a:t>naslova</a:t>
            </a:r>
            <a:r>
              <a:rPr lang="en-US" altLang="sl-SI" dirty="0"/>
              <a:t> </a:t>
            </a:r>
            <a:r>
              <a:rPr lang="en-US" altLang="sl-SI" dirty="0" err="1"/>
              <a:t>matrice</a:t>
            </a:r>
            <a:endParaRPr lang="en-US" altLang="sl-SI" dirty="0"/>
          </a:p>
        </p:txBody>
      </p:sp>
      <p:sp>
        <p:nvSpPr>
          <p:cNvPr id="1028" name="Ograda besedila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/>
              <a:t>Kliknite, če želite urediti sloge besedila matrice</a:t>
            </a:r>
          </a:p>
          <a:p>
            <a:pPr lvl="1"/>
            <a:r>
              <a:rPr lang="en-US" altLang="sl-SI"/>
              <a:t>Druga raven</a:t>
            </a:r>
          </a:p>
          <a:p>
            <a:pPr lvl="2"/>
            <a:r>
              <a:rPr lang="en-US" altLang="sl-SI"/>
              <a:t>Tretja raven</a:t>
            </a:r>
          </a:p>
          <a:p>
            <a:pPr lvl="3"/>
            <a:r>
              <a:rPr lang="en-US" altLang="sl-SI"/>
              <a:t>Četrta raven</a:t>
            </a:r>
          </a:p>
          <a:p>
            <a:pPr lvl="4"/>
            <a:r>
              <a:rPr lang="en-US" altLang="sl-SI"/>
              <a:t>Peta raven</a:t>
            </a:r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b="1" smtClean="0">
                <a:solidFill>
                  <a:schemeClr val="tx1">
                    <a:tint val="7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>
              <a:defRPr/>
            </a:pPr>
            <a:fld id="{15655097-C949-40FA-9988-9EB6AEA8A9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" name="Slika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60648"/>
            <a:ext cx="2255840" cy="84159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fade/>
  </p:transition>
  <p:txStyles>
    <p:titleStyle>
      <a:lvl1pPr algn="l" rtl="0" fontAlgn="base">
        <a:spcBef>
          <a:spcPct val="0"/>
        </a:spcBef>
        <a:spcAft>
          <a:spcPct val="0"/>
        </a:spcAft>
        <a:defRPr sz="3200" b="1" kern="1200">
          <a:solidFill>
            <a:srgbClr val="0D3F91"/>
          </a:solidFill>
          <a:latin typeface="Open Sans" pitchFamily="34" charset="0"/>
          <a:ea typeface="Open Sans" pitchFamily="34" charset="0"/>
          <a:cs typeface="Open Sans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rgbClr val="0D3F91"/>
          </a:solidFill>
          <a:latin typeface="Open Sans" pitchFamily="34" charset="0"/>
          <a:cs typeface="Open San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rgbClr val="0D3F91"/>
          </a:solidFill>
          <a:latin typeface="Open Sans" pitchFamily="34" charset="0"/>
          <a:cs typeface="Open San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rgbClr val="0D3F91"/>
          </a:solidFill>
          <a:latin typeface="Open Sans" pitchFamily="34" charset="0"/>
          <a:cs typeface="Open San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rgbClr val="0D3F91"/>
          </a:solidFill>
          <a:latin typeface="Open Sans" pitchFamily="34" charset="0"/>
          <a:cs typeface="Open San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0D3F91"/>
          </a:solidFill>
          <a:latin typeface="Open Sans" pitchFamily="34" charset="0"/>
          <a:cs typeface="Open San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0D3F91"/>
          </a:solidFill>
          <a:latin typeface="Open Sans" pitchFamily="34" charset="0"/>
          <a:cs typeface="Open San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0D3F91"/>
          </a:solidFill>
          <a:latin typeface="Open Sans" pitchFamily="34" charset="0"/>
          <a:cs typeface="Open San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0D3F91"/>
          </a:solidFill>
          <a:latin typeface="Open Sans" pitchFamily="34" charset="0"/>
          <a:cs typeface="Open San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pen Sans" pitchFamily="34" charset="0"/>
          <a:ea typeface="Open Sans" pitchFamily="34" charset="0"/>
          <a:cs typeface="Open Sans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pen Sans" pitchFamily="34" charset="0"/>
          <a:ea typeface="Open Sans" pitchFamily="34" charset="0"/>
          <a:cs typeface="Open Sans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pen Sans" pitchFamily="34" charset="0"/>
          <a:ea typeface="Open Sans" pitchFamily="34" charset="0"/>
          <a:cs typeface="Open Sans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pen Sans" pitchFamily="34" charset="0"/>
          <a:ea typeface="Open Sans" pitchFamily="34" charset="0"/>
          <a:cs typeface="Open Sans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pen Sans" pitchFamily="34" charset="0"/>
          <a:ea typeface="Open Sans" pitchFamily="34" charset="0"/>
          <a:cs typeface="Open Sans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304800" y="2286000"/>
            <a:ext cx="8616752" cy="2059219"/>
          </a:xfrm>
        </p:spPr>
        <p:txBody>
          <a:bodyPr/>
          <a:lstStyle/>
          <a:p>
            <a:pPr algn="l"/>
            <a:r>
              <a:rPr lang="en-US" sz="2800" cap="all" dirty="0">
                <a:solidFill>
                  <a:srgbClr val="0D3F91"/>
                </a:solidFill>
                <a:effectLst/>
              </a:rPr>
              <a:t>I</a:t>
            </a:r>
            <a:r>
              <a:rPr lang="ru-RU" sz="2800" cap="all" dirty="0" err="1">
                <a:solidFill>
                  <a:srgbClr val="0D3F91"/>
                </a:solidFill>
                <a:effectLst/>
              </a:rPr>
              <a:t>NSiGHTS</a:t>
            </a:r>
            <a:r>
              <a:rPr lang="ru-RU" sz="2800" cap="all" dirty="0">
                <a:solidFill>
                  <a:srgbClr val="0D3F91"/>
                </a:solidFill>
                <a:effectLst/>
              </a:rPr>
              <a:t>  </a:t>
            </a:r>
            <a:r>
              <a:rPr lang="ru-RU" sz="2800" b="0" cap="all" dirty="0">
                <a:solidFill>
                  <a:srgbClr val="0D3F91"/>
                </a:solidFill>
                <a:effectLst/>
              </a:rPr>
              <a:t>-  </a:t>
            </a:r>
            <a:r>
              <a:rPr lang="ru-RU" sz="1600" cap="all" dirty="0" err="1">
                <a:solidFill>
                  <a:srgbClr val="0D3F91"/>
                </a:solidFill>
                <a:effectLst/>
              </a:rPr>
              <a:t>Интегрирани</a:t>
            </a:r>
            <a:r>
              <a:rPr lang="ru-RU" sz="1600" cap="all" dirty="0">
                <a:solidFill>
                  <a:srgbClr val="0D3F91"/>
                </a:solidFill>
                <a:effectLst/>
              </a:rPr>
              <a:t> стратегии за бавен, зелен и здравословен туризъм</a:t>
            </a:r>
            <a:br>
              <a:rPr lang="en-US" sz="1600" cap="all" dirty="0">
                <a:solidFill>
                  <a:srgbClr val="0D3F91"/>
                </a:solidFill>
                <a:effectLst/>
              </a:rPr>
            </a:br>
            <a:br>
              <a:rPr lang="en-US" sz="1600" cap="all" dirty="0">
                <a:solidFill>
                  <a:srgbClr val="0D3F91"/>
                </a:solidFill>
                <a:effectLst/>
              </a:rPr>
            </a:br>
            <a:r>
              <a:rPr lang="ru-RU" sz="2800" cap="all" dirty="0">
                <a:solidFill>
                  <a:srgbClr val="0D3F91"/>
                </a:solidFill>
                <a:effectLst/>
              </a:rPr>
              <a:t>Развитие и </a:t>
            </a:r>
            <a:r>
              <a:rPr lang="bg-BG" sz="2800" cap="all" dirty="0">
                <a:solidFill>
                  <a:srgbClr val="0D3F91"/>
                </a:solidFill>
                <a:effectLst/>
              </a:rPr>
              <a:t>постигнати</a:t>
            </a:r>
            <a:r>
              <a:rPr lang="ru-RU" sz="2800" cap="all" dirty="0">
                <a:solidFill>
                  <a:srgbClr val="0D3F91"/>
                </a:solidFill>
                <a:effectLst/>
              </a:rPr>
              <a:t> РЕЗУЛТАТИ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326480" y="4191000"/>
            <a:ext cx="4702720" cy="2133600"/>
          </a:xfrm>
        </p:spPr>
        <p:txBody>
          <a:bodyPr/>
          <a:lstStyle/>
          <a:p>
            <a:r>
              <a:rPr lang="bg-BG" sz="1600" cap="all" dirty="0"/>
              <a:t>ВЕЛИЗАР ПЕТРОВ</a:t>
            </a:r>
          </a:p>
          <a:p>
            <a:r>
              <a:rPr lang="bg-BG" sz="1600" cap="all" dirty="0"/>
              <a:t>АГЕНЦИЯ ЗА РЕГИОНАЛНО РАЗВИТИЕ С</a:t>
            </a:r>
          </a:p>
          <a:p>
            <a:r>
              <a:rPr lang="bg-BG" sz="1600" cap="all" dirty="0"/>
              <a:t>БИЗНЕС ЦЕНТЪР ЗА ПОДПОМАГАНЕ НА</a:t>
            </a:r>
          </a:p>
          <a:p>
            <a:r>
              <a:rPr lang="bg-BG" sz="1600" cap="all" dirty="0"/>
              <a:t>МАЛКИ И СРЕДНИ ПРЕДПРИЯТИЯ – ПЛОВДИВ </a:t>
            </a:r>
          </a:p>
          <a:p>
            <a:endParaRPr lang="bg-BG" sz="1800" b="0" dirty="0"/>
          </a:p>
          <a:p>
            <a:r>
              <a:rPr lang="bg-BG" sz="1600" b="0" dirty="0"/>
              <a:t>17 декември 2018 г. гр. Хасково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601" y="764704"/>
            <a:ext cx="778847" cy="540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164" y="1016816"/>
            <a:ext cx="1090385" cy="756000"/>
          </a:xfrm>
          <a:prstGeom prst="rect">
            <a:avLst/>
          </a:prstGeom>
        </p:spPr>
      </p:pic>
      <p:sp>
        <p:nvSpPr>
          <p:cNvPr id="6" name="Naslov 1">
            <a:extLst>
              <a:ext uri="{FF2B5EF4-FFF2-40B4-BE49-F238E27FC236}">
                <a16:creationId xmlns:a16="http://schemas.microsoft.com/office/drawing/2014/main" id="{BE72C33C-E861-444F-973E-21EBCD8C5603}"/>
              </a:ext>
            </a:extLst>
          </p:cNvPr>
          <p:cNvSpPr txBox="1">
            <a:spLocks/>
          </p:cNvSpPr>
          <p:nvPr/>
        </p:nvSpPr>
        <p:spPr>
          <a:xfrm>
            <a:off x="1524000" y="3352800"/>
            <a:ext cx="6781800" cy="68580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D3F9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9pPr>
          </a:lstStyle>
          <a:p>
            <a:r>
              <a:rPr lang="ru-RU" sz="2800" cap="all" dirty="0"/>
              <a:t>ОСНОВНИ ПАРАМЕТРИ</a:t>
            </a:r>
          </a:p>
        </p:txBody>
      </p:sp>
    </p:spTree>
    <p:extLst>
      <p:ext uri="{BB962C8B-B14F-4D97-AF65-F5344CB8AC3E}">
        <p14:creationId xmlns:p14="http://schemas.microsoft.com/office/powerpoint/2010/main" val="1672276443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501774"/>
          </a:xfrm>
        </p:spPr>
        <p:txBody>
          <a:bodyPr/>
          <a:lstStyle/>
          <a:p>
            <a:r>
              <a:rPr lang="bg-BG" altLang="sl-SI" sz="2400" cap="all" dirty="0"/>
              <a:t>въведение</a:t>
            </a:r>
            <a:endParaRPr lang="sl-SI" altLang="sl-SI" sz="2400" cap="all" dirty="0"/>
          </a:p>
        </p:txBody>
      </p:sp>
      <p:sp>
        <p:nvSpPr>
          <p:cNvPr id="15363" name="Ograda vsebine 2"/>
          <p:cNvSpPr>
            <a:spLocks noGrp="1"/>
          </p:cNvSpPr>
          <p:nvPr>
            <p:ph sz="half" idx="1"/>
          </p:nvPr>
        </p:nvSpPr>
        <p:spPr>
          <a:xfrm>
            <a:off x="452761" y="1440668"/>
            <a:ext cx="8458200" cy="1450972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dirty="0"/>
              <a:t>INSiGHTS работи за намирането на решения чрез разработване на </a:t>
            </a:r>
            <a:r>
              <a:rPr lang="ru-RU" sz="2000" b="1" i="1" dirty="0"/>
              <a:t>интегрирани стратегии</a:t>
            </a:r>
            <a:r>
              <a:rPr lang="ru-RU" sz="2000" dirty="0"/>
              <a:t> за развитие на туризма, които не само да направят </a:t>
            </a:r>
            <a:r>
              <a:rPr lang="ru-RU" sz="2000" b="1" i="1" dirty="0"/>
              <a:t>региона по-привлекателен </a:t>
            </a:r>
            <a:r>
              <a:rPr lang="ru-RU" sz="2000" dirty="0"/>
              <a:t>за туристите, но и да се </a:t>
            </a:r>
            <a:r>
              <a:rPr lang="ru-RU" sz="2000" b="1" i="1" dirty="0"/>
              <a:t>защитят </a:t>
            </a:r>
            <a:r>
              <a:rPr lang="ru-RU" sz="2000" dirty="0"/>
              <a:t>неговите </a:t>
            </a:r>
            <a:r>
              <a:rPr lang="ru-RU" sz="2000" b="1" i="1" dirty="0"/>
              <a:t>природни и културни ресурси</a:t>
            </a:r>
            <a:r>
              <a:rPr lang="ru-RU" sz="2000" dirty="0"/>
              <a:t>.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bg-BG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bg-BG" sz="2000" dirty="0"/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Users\ISOK-PC-1175\Google Drive\INSiGHTS PROJECT\INSiGHTS_DANUBE\INSiGHTS_RP1_01012017-30062017\INSiGHTS_WP3_Act3.1_D3.1.2_Smolyan_20170615\IMG_20170615_1245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048001"/>
            <a:ext cx="4104401" cy="228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2761" y="2891640"/>
            <a:ext cx="41044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Проектът бе </a:t>
            </a:r>
            <a:r>
              <a:rPr lang="bg-BG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представен юни 2017 </a:t>
            </a:r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г. 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пред членовете на Регионалния съвет за развитие и </a:t>
            </a:r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Регионалния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координационен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комитет на </a:t>
            </a:r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Южен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централен район от </a:t>
            </a:r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Велизар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Петров, </a:t>
            </a:r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изпълнителен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директор на АРР БЦ МСП. </a:t>
            </a:r>
            <a:endParaRPr lang="bg-BG" sz="20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822281-748E-4B48-879F-9F28983F302A}"/>
              </a:ext>
            </a:extLst>
          </p:cNvPr>
          <p:cNvSpPr txBox="1"/>
          <p:nvPr/>
        </p:nvSpPr>
        <p:spPr>
          <a:xfrm>
            <a:off x="467544" y="5540514"/>
            <a:ext cx="84434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Бе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bg-BG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взето</a:t>
            </a:r>
            <a:r>
              <a:rPr lang="ru-RU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решение </a:t>
            </a:r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постигнатото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по Проекта </a:t>
            </a:r>
            <a:r>
              <a:rPr lang="ru-RU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периодично да </a:t>
            </a:r>
            <a:r>
              <a:rPr lang="bg-BG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бъде</a:t>
            </a:r>
            <a:r>
              <a:rPr lang="ru-RU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bg-BG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докладвано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.</a:t>
            </a: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1245862801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699934"/>
          </a:xfrm>
        </p:spPr>
        <p:txBody>
          <a:bodyPr/>
          <a:lstStyle/>
          <a:p>
            <a:r>
              <a:rPr lang="bg-BG" sz="2400" dirty="0"/>
              <a:t>РАЗРАБОТЕНИ МАТЕРИАЛИ</a:t>
            </a:r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28550" y="1540907"/>
            <a:ext cx="8080382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bg-BG" sz="20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Методология 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 </a:t>
            </a:r>
            <a:r>
              <a:rPr lang="en-GB" sz="2000" cap="all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Walkshops</a:t>
            </a:r>
            <a:endParaRPr lang="bg-BG" sz="2000" cap="al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1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Практическо</a:t>
            </a:r>
            <a:r>
              <a:rPr lang="ru-RU" sz="20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b="1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ръководство</a:t>
            </a:r>
            <a:r>
              <a:rPr lang="ru-RU" sz="20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 </a:t>
            </a:r>
            <a:r>
              <a:rPr lang="ru-RU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създаване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и </a:t>
            </a:r>
            <a:r>
              <a:rPr lang="ru-RU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функциониране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на </a:t>
            </a:r>
            <a:r>
              <a:rPr lang="ru-RU" sz="2000" b="1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регионалните</a:t>
            </a:r>
            <a:r>
              <a:rPr lang="ru-RU" sz="20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b="1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групи</a:t>
            </a:r>
            <a:r>
              <a:rPr lang="ru-RU" sz="20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 </a:t>
            </a:r>
            <a:r>
              <a:rPr lang="ru-RU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заинтересовани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страни</a:t>
            </a:r>
            <a:endParaRPr lang="ru-RU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1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Ръководството</a:t>
            </a:r>
            <a:r>
              <a:rPr lang="ru-RU" sz="20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самооценка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1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Ръководство</a:t>
            </a:r>
            <a:r>
              <a:rPr lang="ru-RU" sz="20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и образец на </a:t>
            </a:r>
            <a:r>
              <a:rPr lang="ru-RU" sz="2000" b="1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регионални</a:t>
            </a:r>
            <a:r>
              <a:rPr lang="ru-RU" sz="20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b="1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визии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ru-RU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интегрирани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концепции за развитие за устойчив </a:t>
            </a:r>
            <a:r>
              <a:rPr lang="ru-RU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туризъм</a:t>
            </a:r>
            <a:endParaRPr lang="ru-RU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 база </a:t>
            </a:r>
            <a:r>
              <a:rPr lang="ru-RU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съществуващите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стратегическите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документи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на </a:t>
            </a:r>
            <a:r>
              <a:rPr lang="ru-RU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различните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нива в </a:t>
            </a:r>
            <a:r>
              <a:rPr lang="ru-RU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Република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България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ru-RU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както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и на </a:t>
            </a:r>
            <a:r>
              <a:rPr lang="ru-RU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направените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анализ и самооценка, </a:t>
            </a:r>
            <a:r>
              <a:rPr lang="ru-RU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бе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b="1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формулирана</a:t>
            </a:r>
            <a:r>
              <a:rPr lang="ru-RU" sz="20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b="1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визия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ru-RU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която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бе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одобрена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на заседание в Пазарджик</a:t>
            </a:r>
          </a:p>
          <a:p>
            <a:pPr algn="just"/>
            <a:endParaRPr lang="ru-RU" sz="1400" dirty="0">
              <a:solidFill>
                <a:srgbClr val="0D3F9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just"/>
            <a:r>
              <a:rPr lang="ru-RU" sz="1400" i="1" dirty="0">
                <a:solidFill>
                  <a:srgbClr val="0D3F9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ТУРИЗМЪТ ВЪВ ВСИЧКИТЕ МУ ФОРМИ Е НЕРАЗДЕЛНА ЧАСТ ОТ СТРАТЕГИЧЕСКОТО РАЗВИТИЕ НА ОБЛАСТ ПЛОВДИВ КАТО РЕГИОН С БАЛАНСИРАНА И УСТОЙЧИВА ИКОНОМИКА, С ВИСОК ЖИЗНЕН СТАНДАРТ НА НАСЕЛЕНИЕТО И РЕСТАВРИРАНА, ЗАПАЗЕНА И ЗДРАВОСЛОВНА ЖИЗНЕНА СРЕДА.</a:t>
            </a:r>
          </a:p>
          <a:p>
            <a:pPr algn="just"/>
            <a:endParaRPr lang="ru-RU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Матрица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анализ на 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състоянието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в 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общините</a:t>
            </a:r>
          </a:p>
        </p:txBody>
      </p:sp>
    </p:spTree>
    <p:extLst>
      <p:ext uri="{BB962C8B-B14F-4D97-AF65-F5344CB8AC3E}">
        <p14:creationId xmlns:p14="http://schemas.microsoft.com/office/powerpoint/2010/main" val="3570694572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699934"/>
          </a:xfrm>
        </p:spPr>
        <p:txBody>
          <a:bodyPr/>
          <a:lstStyle/>
          <a:p>
            <a:r>
              <a:rPr lang="bg-BG" sz="2400" dirty="0"/>
              <a:t>ОСЪЩЕСТВЕНИ ДЕЙНОСТИ</a:t>
            </a:r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43744" y="1295400"/>
            <a:ext cx="814305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Проведени партньорски срещи:</a:t>
            </a:r>
          </a:p>
          <a:p>
            <a:pPr algn="just"/>
            <a:endParaRPr lang="bg-BG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Тата, Унгария (февруари 2017)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Виена, Австрия (май 2017)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Пловдив, България (юни 2017)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Аранджеловац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Сърбия (юни 2017)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Мотовун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Хърватия (октомври 2017)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Ленти, Унгария (март 2018)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Харгита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Румъния (юни 2018)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Комарно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Словакия (ноември 2018)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bg-BG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Тръжни процедури за изграждане на туристически център:</a:t>
            </a:r>
          </a:p>
          <a:p>
            <a:pPr algn="just"/>
            <a:endParaRPr lang="bg-BG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IT-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оборудване – закупено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Мебели и столове – в процес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Велосипеди и </a:t>
            </a:r>
            <a:r>
              <a:rPr lang="bg-BG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гайд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-система - предстои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7699837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699934"/>
          </a:xfrm>
        </p:spPr>
        <p:txBody>
          <a:bodyPr/>
          <a:lstStyle/>
          <a:p>
            <a:r>
              <a:rPr lang="bg-BG" sz="2400" dirty="0"/>
              <a:t>ДРУГИ ДЕЙНОСТИ</a:t>
            </a:r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68284" y="1524000"/>
            <a:ext cx="83653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Разработка на 4 еко-обучителни маршрута – в процес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Разработка на обучителни материали за маршрутите – предстои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Обучителни сесии за екскурзоводи – предстои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Разработка и отпечатване на информационни материали за маршрутите - предстои</a:t>
            </a:r>
          </a:p>
          <a:p>
            <a:pPr algn="just"/>
            <a:endParaRPr lang="bg-BG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8BC055-857B-47FF-9177-A5DE909D0C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3505200"/>
            <a:ext cx="6614781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589398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slov 1"/>
          <p:cNvSpPr>
            <a:spLocks noGrp="1"/>
          </p:cNvSpPr>
          <p:nvPr>
            <p:ph type="subTitle" idx="1"/>
          </p:nvPr>
        </p:nvSpPr>
        <p:spPr>
          <a:xfrm>
            <a:off x="1524000" y="3505200"/>
            <a:ext cx="6661100" cy="685800"/>
          </a:xfrm>
        </p:spPr>
        <p:txBody>
          <a:bodyPr/>
          <a:lstStyle/>
          <a:p>
            <a:pPr algn="l" fontAlgn="auto">
              <a:spcAft>
                <a:spcPts val="0"/>
              </a:spcAft>
              <a:defRPr/>
            </a:pPr>
            <a:r>
              <a:rPr lang="bg-BG" sz="3000" i="0" cap="all" dirty="0">
                <a:solidFill>
                  <a:srgbClr val="0D3F91"/>
                </a:solidFill>
              </a:rPr>
              <a:t>БЛАГОДАРЯ ЗА ВНИМАНИЕТО</a:t>
            </a:r>
            <a:r>
              <a:rPr lang="en-GB" sz="3000" i="0" cap="all" dirty="0">
                <a:solidFill>
                  <a:srgbClr val="0D3F91"/>
                </a:solidFill>
              </a:rPr>
              <a:t>!</a:t>
            </a:r>
            <a:r>
              <a:rPr lang="en-US" dirty="0"/>
              <a:t>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164" y="1016816"/>
            <a:ext cx="1090385" cy="756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ityWalk template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2153</TotalTime>
  <Words>355</Words>
  <Application>Microsoft Office PowerPoint</Application>
  <PresentationFormat>On-screen Show (4:3)</PresentationFormat>
  <Paragraphs>47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Open Sans</vt:lpstr>
      <vt:lpstr>Wingdings</vt:lpstr>
      <vt:lpstr>CityWalk template</vt:lpstr>
      <vt:lpstr>INSiGHTS  -  Интегрирани стратегии за бавен, зелен и здравословен туризъм  Развитие и постигнати РЕЗУЛТАТИ</vt:lpstr>
      <vt:lpstr>PowerPoint Presentation</vt:lpstr>
      <vt:lpstr>въведение</vt:lpstr>
      <vt:lpstr>РАЗРАБОТЕНИ МАТЕРИАЛИ</vt:lpstr>
      <vt:lpstr>ОСЪЩЕСТВЕНИ ДЕЙНОСТИ</vt:lpstr>
      <vt:lpstr>ДРУГИ ДЕЙНОСТИ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 1</dc:title>
  <dc:creator>Eva</dc:creator>
  <cp:lastModifiedBy>Ardes USer</cp:lastModifiedBy>
  <cp:revision>220</cp:revision>
  <cp:lastPrinted>2018-06-12T15:06:28Z</cp:lastPrinted>
  <dcterms:created xsi:type="dcterms:W3CDTF">2017-02-12T14:54:10Z</dcterms:created>
  <dcterms:modified xsi:type="dcterms:W3CDTF">2018-12-07T11:29:41Z</dcterms:modified>
</cp:coreProperties>
</file>