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81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71" r:id="rId14"/>
    <p:sldId id="272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73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6;&#1072;&#1081;&#1086;&#1085;&#1080;%20&#1079;&#1072;%20&#1087;&#1083;&#1072;&#1085;&#1080;&#1088;&#1072;&#1085;&#1077;%20&#1061;&#1072;&#1082;&#1086;&#1074;&#1086;\Raioni%20za%20planirane%20dogovoreni%20plateni_01.10.18_fin@l.&#1088;&#1072;&#1073;&#1086;&#1090;&#1085;&#1072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6;&#1072;&#1081;&#1086;&#1085;&#1080;%20&#1079;&#1072;%20&#1087;&#1083;&#1072;&#1085;&#1080;&#1088;&#1072;&#1085;&#1077;%20&#1061;&#1072;&#1082;&#1086;&#1074;&#1086;\Raioni%20za%20planirane%20dogovoreni%20plateni_01.10.18_fin@l.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6;&#1072;&#1081;&#1086;&#1085;&#1080;%20&#1079;&#1072;%20&#1087;&#1083;&#1072;&#1085;&#1080;&#1088;&#1072;&#1085;&#1077;%20&#1061;&#1072;&#1082;&#1086;&#1074;&#1086;\Raioni%20za%20planirane%20dogovoreni%20plateni_01.10.18_fin@l.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6;&#1072;&#1081;&#1086;&#1085;&#1080;%20&#1079;&#1072;%20&#1087;&#1083;&#1072;&#1085;&#1080;&#1088;&#1072;&#1085;&#1077;%20&#1061;&#1072;&#1082;&#1086;&#1074;&#1086;\Raioni%20za%20planirane%20dogovoreni%20plateni_01.10.18_fin@l.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6;&#1072;&#1081;&#1086;&#1085;&#1080;%20&#1079;&#1072;%20&#1087;&#1083;&#1072;&#1085;&#1080;&#1088;&#1072;&#1085;&#1077;%20&#1061;&#1072;&#1082;&#1086;&#1074;&#1086;\Raioni%20za%20planirane%20dogovoreni%20plateni_01.10.18_fin@l.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6;&#1072;&#1081;&#1086;&#1085;&#1080;%20&#1079;&#1072;%20&#1087;&#1083;&#1072;&#1085;&#1080;&#1088;&#1072;&#1085;&#1077;%20&#1061;&#1072;&#1082;&#1086;&#1074;&#1086;\Raioni%20za%20planirane%20dogovoreni%20plateni_01.10.18_fin@l.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ЮЦР!$B$3</c:f>
              <c:strCache>
                <c:ptCount val="1"/>
                <c:pt idx="0">
                  <c:v>Кърджали</c:v>
                </c:pt>
              </c:strCache>
            </c:strRef>
          </c:tx>
          <c:dLbls>
            <c:showVal val="1"/>
          </c:dLbls>
          <c:cat>
            <c:strRef>
              <c:f>ЮЦР!$C$2:$I$2</c:f>
              <c:strCache>
                <c:ptCount val="3"/>
                <c:pt idx="0">
                  <c:v>Брой подадени проекти</c:v>
                </c:pt>
                <c:pt idx="1">
                  <c:v>Брой на подписаните договори</c:v>
                </c:pt>
                <c:pt idx="2">
                  <c:v>Брой на приключили проекти</c:v>
                </c:pt>
              </c:strCache>
            </c:strRef>
          </c:cat>
          <c:val>
            <c:numRef>
              <c:f>ЮЦР!$C$3:$I$3</c:f>
              <c:numCache>
                <c:formatCode>General</c:formatCode>
                <c:ptCount val="3"/>
                <c:pt idx="0">
                  <c:v>73</c:v>
                </c:pt>
                <c:pt idx="1">
                  <c:v>18</c:v>
                </c:pt>
                <c:pt idx="2">
                  <c:v>5</c:v>
                </c:pt>
              </c:numCache>
            </c:numRef>
          </c:val>
        </c:ser>
        <c:ser>
          <c:idx val="1"/>
          <c:order val="1"/>
          <c:tx>
            <c:strRef>
              <c:f>ЮЦР!$B$4</c:f>
              <c:strCache>
                <c:ptCount val="1"/>
                <c:pt idx="0">
                  <c:v>Пазарджик</c:v>
                </c:pt>
              </c:strCache>
            </c:strRef>
          </c:tx>
          <c:dLbls>
            <c:showVal val="1"/>
          </c:dLbls>
          <c:cat>
            <c:strRef>
              <c:f>ЮЦР!$C$2:$I$2</c:f>
              <c:strCache>
                <c:ptCount val="3"/>
                <c:pt idx="0">
                  <c:v>Брой подадени проекти</c:v>
                </c:pt>
                <c:pt idx="1">
                  <c:v>Брой на подписаните договори</c:v>
                </c:pt>
                <c:pt idx="2">
                  <c:v>Брой на приключили проекти</c:v>
                </c:pt>
              </c:strCache>
            </c:strRef>
          </c:cat>
          <c:val>
            <c:numRef>
              <c:f>ЮЦР!$C$4:$I$4</c:f>
              <c:numCache>
                <c:formatCode>General</c:formatCode>
                <c:ptCount val="3"/>
                <c:pt idx="0">
                  <c:v>252</c:v>
                </c:pt>
                <c:pt idx="1">
                  <c:v>85</c:v>
                </c:pt>
                <c:pt idx="2">
                  <c:v>28</c:v>
                </c:pt>
              </c:numCache>
            </c:numRef>
          </c:val>
        </c:ser>
        <c:ser>
          <c:idx val="2"/>
          <c:order val="2"/>
          <c:tx>
            <c:strRef>
              <c:f>ЮЦР!$B$5</c:f>
              <c:strCache>
                <c:ptCount val="1"/>
                <c:pt idx="0">
                  <c:v>Пловдив</c:v>
                </c:pt>
              </c:strCache>
            </c:strRef>
          </c:tx>
          <c:dLbls>
            <c:showVal val="1"/>
          </c:dLbls>
          <c:cat>
            <c:strRef>
              <c:f>ЮЦР!$C$2:$I$2</c:f>
              <c:strCache>
                <c:ptCount val="3"/>
                <c:pt idx="0">
                  <c:v>Брой подадени проекти</c:v>
                </c:pt>
                <c:pt idx="1">
                  <c:v>Брой на подписаните договори</c:v>
                </c:pt>
                <c:pt idx="2">
                  <c:v>Брой на приключили проекти</c:v>
                </c:pt>
              </c:strCache>
            </c:strRef>
          </c:cat>
          <c:val>
            <c:numRef>
              <c:f>ЮЦР!$C$5:$I$5</c:f>
              <c:numCache>
                <c:formatCode>General</c:formatCode>
                <c:ptCount val="3"/>
                <c:pt idx="0">
                  <c:v>583</c:v>
                </c:pt>
                <c:pt idx="1">
                  <c:v>124</c:v>
                </c:pt>
                <c:pt idx="2">
                  <c:v>47</c:v>
                </c:pt>
              </c:numCache>
            </c:numRef>
          </c:val>
        </c:ser>
        <c:ser>
          <c:idx val="3"/>
          <c:order val="3"/>
          <c:tx>
            <c:strRef>
              <c:f>ЮЦР!$B$6</c:f>
              <c:strCache>
                <c:ptCount val="1"/>
                <c:pt idx="0">
                  <c:v>Смолян</c:v>
                </c:pt>
              </c:strCache>
            </c:strRef>
          </c:tx>
          <c:dLbls>
            <c:showVal val="1"/>
          </c:dLbls>
          <c:cat>
            <c:strRef>
              <c:f>ЮЦР!$C$2:$I$2</c:f>
              <c:strCache>
                <c:ptCount val="3"/>
                <c:pt idx="0">
                  <c:v>Брой подадени проекти</c:v>
                </c:pt>
                <c:pt idx="1">
                  <c:v>Брой на подписаните договори</c:v>
                </c:pt>
                <c:pt idx="2">
                  <c:v>Брой на приключили проекти</c:v>
                </c:pt>
              </c:strCache>
            </c:strRef>
          </c:cat>
          <c:val>
            <c:numRef>
              <c:f>ЮЦР!$C$6:$I$6</c:f>
              <c:numCache>
                <c:formatCode>General</c:formatCode>
                <c:ptCount val="3"/>
                <c:pt idx="0">
                  <c:v>22</c:v>
                </c:pt>
                <c:pt idx="1">
                  <c:v>9</c:v>
                </c:pt>
                <c:pt idx="2">
                  <c:v>2</c:v>
                </c:pt>
              </c:numCache>
            </c:numRef>
          </c:val>
        </c:ser>
        <c:ser>
          <c:idx val="4"/>
          <c:order val="4"/>
          <c:tx>
            <c:strRef>
              <c:f>ЮЦР!$B$7</c:f>
              <c:strCache>
                <c:ptCount val="1"/>
                <c:pt idx="0">
                  <c:v>Хасково</c:v>
                </c:pt>
              </c:strCache>
            </c:strRef>
          </c:tx>
          <c:dLbls>
            <c:showVal val="1"/>
          </c:dLbls>
          <c:cat>
            <c:strRef>
              <c:f>ЮЦР!$C$2:$I$2</c:f>
              <c:strCache>
                <c:ptCount val="3"/>
                <c:pt idx="0">
                  <c:v>Брой подадени проекти</c:v>
                </c:pt>
                <c:pt idx="1">
                  <c:v>Брой на подписаните договори</c:v>
                </c:pt>
                <c:pt idx="2">
                  <c:v>Брой на приключили проекти</c:v>
                </c:pt>
              </c:strCache>
            </c:strRef>
          </c:cat>
          <c:val>
            <c:numRef>
              <c:f>ЮЦР!$C$7:$I$7</c:f>
              <c:numCache>
                <c:formatCode>General</c:formatCode>
                <c:ptCount val="3"/>
                <c:pt idx="0">
                  <c:v>374</c:v>
                </c:pt>
                <c:pt idx="1">
                  <c:v>125</c:v>
                </c:pt>
                <c:pt idx="2">
                  <c:v>44</c:v>
                </c:pt>
              </c:numCache>
            </c:numRef>
          </c:val>
        </c:ser>
        <c:shape val="cylinder"/>
        <c:axId val="64170240"/>
        <c:axId val="64188416"/>
        <c:axId val="0"/>
      </c:bar3DChart>
      <c:catAx>
        <c:axId val="64170240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 b="1"/>
            </a:pPr>
            <a:endParaRPr lang="en-US"/>
          </a:p>
        </c:txPr>
        <c:crossAx val="64188416"/>
        <c:crosses val="autoZero"/>
        <c:auto val="1"/>
        <c:lblAlgn val="ctr"/>
        <c:lblOffset val="100"/>
      </c:catAx>
      <c:valAx>
        <c:axId val="64188416"/>
        <c:scaling>
          <c:orientation val="minMax"/>
        </c:scaling>
        <c:axPos val="l"/>
        <c:majorGridlines/>
        <c:numFmt formatCode="General" sourceLinked="1"/>
        <c:tickLblPos val="nextTo"/>
        <c:crossAx val="6417024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357574564543071"/>
          <c:y val="0.17995625546806651"/>
          <c:w val="0.15515163445478405"/>
          <c:h val="0.43869841790609515"/>
        </c:manualLayout>
      </c:layout>
      <c:txPr>
        <a:bodyPr/>
        <a:lstStyle/>
        <a:p>
          <a:pPr>
            <a:defRPr sz="1600" b="1"/>
          </a:pPr>
          <a:endParaRPr lang="en-US"/>
        </a:p>
      </c:txPr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ЮЦР!$B$3</c:f>
              <c:strCache>
                <c:ptCount val="1"/>
                <c:pt idx="0">
                  <c:v>Кърджали</c:v>
                </c:pt>
              </c:strCache>
            </c:strRef>
          </c:tx>
          <c:dLbls>
            <c:showVal val="1"/>
          </c:dLbls>
          <c:cat>
            <c:strRef>
              <c:f>ЮЦР!$C$2:$Q$2</c:f>
              <c:strCache>
                <c:ptCount val="3"/>
                <c:pt idx="0">
                  <c:v>Брой подадени проекти</c:v>
                </c:pt>
                <c:pt idx="1">
                  <c:v>Брой на подписаните договори</c:v>
                </c:pt>
                <c:pt idx="2">
                  <c:v>Брой на приключили проекти</c:v>
                </c:pt>
              </c:strCache>
            </c:strRef>
          </c:cat>
          <c:val>
            <c:numRef>
              <c:f>ЮЦР!$C$3:$Q$3</c:f>
              <c:numCache>
                <c:formatCode>General</c:formatCode>
                <c:ptCount val="3"/>
                <c:pt idx="0">
                  <c:v>9</c:v>
                </c:pt>
                <c:pt idx="1">
                  <c:v>2</c:v>
                </c:pt>
              </c:numCache>
            </c:numRef>
          </c:val>
        </c:ser>
        <c:ser>
          <c:idx val="1"/>
          <c:order val="1"/>
          <c:tx>
            <c:strRef>
              <c:f>ЮЦР!$B$4</c:f>
              <c:strCache>
                <c:ptCount val="1"/>
                <c:pt idx="0">
                  <c:v>Пазарджик</c:v>
                </c:pt>
              </c:strCache>
            </c:strRef>
          </c:tx>
          <c:dLbls>
            <c:showVal val="1"/>
          </c:dLbls>
          <c:cat>
            <c:strRef>
              <c:f>ЮЦР!$C$2:$Q$2</c:f>
              <c:strCache>
                <c:ptCount val="3"/>
                <c:pt idx="0">
                  <c:v>Брой подадени проекти</c:v>
                </c:pt>
                <c:pt idx="1">
                  <c:v>Брой на подписаните договори</c:v>
                </c:pt>
                <c:pt idx="2">
                  <c:v>Брой на приключили проекти</c:v>
                </c:pt>
              </c:strCache>
            </c:strRef>
          </c:cat>
          <c:val>
            <c:numRef>
              <c:f>ЮЦР!$C$4:$Q$4</c:f>
              <c:numCache>
                <c:formatCode>General</c:formatCode>
                <c:ptCount val="3"/>
                <c:pt idx="0">
                  <c:v>32</c:v>
                </c:pt>
                <c:pt idx="1">
                  <c:v>15</c:v>
                </c:pt>
              </c:numCache>
            </c:numRef>
          </c:val>
        </c:ser>
        <c:ser>
          <c:idx val="2"/>
          <c:order val="2"/>
          <c:tx>
            <c:strRef>
              <c:f>ЮЦР!$B$5</c:f>
              <c:strCache>
                <c:ptCount val="1"/>
                <c:pt idx="0">
                  <c:v>Пловдив</c:v>
                </c:pt>
              </c:strCache>
            </c:strRef>
          </c:tx>
          <c:dLbls>
            <c:showVal val="1"/>
          </c:dLbls>
          <c:cat>
            <c:strRef>
              <c:f>ЮЦР!$C$2:$Q$2</c:f>
              <c:strCache>
                <c:ptCount val="3"/>
                <c:pt idx="0">
                  <c:v>Брой подадени проекти</c:v>
                </c:pt>
                <c:pt idx="1">
                  <c:v>Брой на подписаните договори</c:v>
                </c:pt>
                <c:pt idx="2">
                  <c:v>Брой на приключили проекти</c:v>
                </c:pt>
              </c:strCache>
            </c:strRef>
          </c:cat>
          <c:val>
            <c:numRef>
              <c:f>ЮЦР!$C$5:$Q$5</c:f>
              <c:numCache>
                <c:formatCode>General</c:formatCode>
                <c:ptCount val="3"/>
                <c:pt idx="0">
                  <c:v>81</c:v>
                </c:pt>
                <c:pt idx="1">
                  <c:v>41</c:v>
                </c:pt>
                <c:pt idx="2">
                  <c:v>2</c:v>
                </c:pt>
              </c:numCache>
            </c:numRef>
          </c:val>
        </c:ser>
        <c:ser>
          <c:idx val="3"/>
          <c:order val="3"/>
          <c:tx>
            <c:strRef>
              <c:f>ЮЦР!$B$6</c:f>
              <c:strCache>
                <c:ptCount val="1"/>
                <c:pt idx="0">
                  <c:v>Смолян</c:v>
                </c:pt>
              </c:strCache>
            </c:strRef>
          </c:tx>
          <c:dLbls>
            <c:showVal val="1"/>
          </c:dLbls>
          <c:cat>
            <c:strRef>
              <c:f>ЮЦР!$C$2:$Q$2</c:f>
              <c:strCache>
                <c:ptCount val="3"/>
                <c:pt idx="0">
                  <c:v>Брой подадени проекти</c:v>
                </c:pt>
                <c:pt idx="1">
                  <c:v>Брой на подписаните договори</c:v>
                </c:pt>
                <c:pt idx="2">
                  <c:v>Брой на приключили проекти</c:v>
                </c:pt>
              </c:strCache>
            </c:strRef>
          </c:cat>
          <c:val>
            <c:numRef>
              <c:f>ЮЦР!$C$6:$Q$6</c:f>
              <c:numCache>
                <c:formatCode>General</c:formatCode>
                <c:ptCount val="3"/>
                <c:pt idx="0">
                  <c:v>13</c:v>
                </c:pt>
                <c:pt idx="1">
                  <c:v>5</c:v>
                </c:pt>
                <c:pt idx="2">
                  <c:v>2</c:v>
                </c:pt>
              </c:numCache>
            </c:numRef>
          </c:val>
        </c:ser>
        <c:ser>
          <c:idx val="4"/>
          <c:order val="4"/>
          <c:tx>
            <c:strRef>
              <c:f>ЮЦР!$B$7</c:f>
              <c:strCache>
                <c:ptCount val="1"/>
                <c:pt idx="0">
                  <c:v>Хасково</c:v>
                </c:pt>
              </c:strCache>
            </c:strRef>
          </c:tx>
          <c:dLbls>
            <c:showVal val="1"/>
          </c:dLbls>
          <c:cat>
            <c:strRef>
              <c:f>ЮЦР!$C$2:$Q$2</c:f>
              <c:strCache>
                <c:ptCount val="3"/>
                <c:pt idx="0">
                  <c:v>Брой подадени проекти</c:v>
                </c:pt>
                <c:pt idx="1">
                  <c:v>Брой на подписаните договори</c:v>
                </c:pt>
                <c:pt idx="2">
                  <c:v>Брой на приключили проекти</c:v>
                </c:pt>
              </c:strCache>
            </c:strRef>
          </c:cat>
          <c:val>
            <c:numRef>
              <c:f>ЮЦР!$C$7:$Q$7</c:f>
              <c:numCache>
                <c:formatCode>General</c:formatCode>
                <c:ptCount val="3"/>
                <c:pt idx="0">
                  <c:v>22</c:v>
                </c:pt>
                <c:pt idx="1">
                  <c:v>13</c:v>
                </c:pt>
              </c:numCache>
            </c:numRef>
          </c:val>
        </c:ser>
        <c:shape val="cylinder"/>
        <c:axId val="35932800"/>
        <c:axId val="35975552"/>
        <c:axId val="0"/>
      </c:bar3DChart>
      <c:catAx>
        <c:axId val="35932800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 b="1"/>
            </a:pPr>
            <a:endParaRPr lang="en-US"/>
          </a:p>
        </c:txPr>
        <c:crossAx val="35975552"/>
        <c:crosses val="autoZero"/>
        <c:auto val="1"/>
        <c:lblAlgn val="ctr"/>
        <c:lblOffset val="100"/>
      </c:catAx>
      <c:valAx>
        <c:axId val="35975552"/>
        <c:scaling>
          <c:orientation val="minMax"/>
        </c:scaling>
        <c:axPos val="l"/>
        <c:majorGridlines/>
        <c:numFmt formatCode="General" sourceLinked="1"/>
        <c:tickLblPos val="nextTo"/>
        <c:crossAx val="359328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3093924007162656"/>
          <c:y val="0.19919853768278964"/>
          <c:w val="0.15971496553585007"/>
          <c:h val="0.4516029246344207"/>
        </c:manualLayout>
      </c:layout>
      <c:txPr>
        <a:bodyPr/>
        <a:lstStyle/>
        <a:p>
          <a:pPr>
            <a:defRPr sz="1600" b="1"/>
          </a:pPr>
          <a:endParaRPr lang="en-US"/>
        </a:p>
      </c:txPr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ЮЦР!$B$3</c:f>
              <c:strCache>
                <c:ptCount val="1"/>
                <c:pt idx="0">
                  <c:v>Кърджали</c:v>
                </c:pt>
              </c:strCache>
            </c:strRef>
          </c:tx>
          <c:dLbls>
            <c:showVal val="1"/>
          </c:dLbls>
          <c:cat>
            <c:strRef>
              <c:f>ЮЦР!$C$2:$Y$2</c:f>
              <c:strCache>
                <c:ptCount val="3"/>
                <c:pt idx="0">
                  <c:v>Брой подадени проекти</c:v>
                </c:pt>
                <c:pt idx="1">
                  <c:v>Брой на подписаните договори</c:v>
                </c:pt>
                <c:pt idx="2">
                  <c:v>Брой на приключили проекти</c:v>
                </c:pt>
              </c:strCache>
            </c:strRef>
          </c:cat>
          <c:val>
            <c:numRef>
              <c:f>ЮЦР!$C$3:$Y$3</c:f>
              <c:numCache>
                <c:formatCode>General</c:formatCode>
                <c:ptCount val="3"/>
                <c:pt idx="0">
                  <c:v>102</c:v>
                </c:pt>
                <c:pt idx="1">
                  <c:v>70</c:v>
                </c:pt>
                <c:pt idx="2">
                  <c:v>11</c:v>
                </c:pt>
              </c:numCache>
            </c:numRef>
          </c:val>
        </c:ser>
        <c:ser>
          <c:idx val="1"/>
          <c:order val="1"/>
          <c:tx>
            <c:strRef>
              <c:f>ЮЦР!$B$4</c:f>
              <c:strCache>
                <c:ptCount val="1"/>
                <c:pt idx="0">
                  <c:v>Пазарджик</c:v>
                </c:pt>
              </c:strCache>
            </c:strRef>
          </c:tx>
          <c:dLbls>
            <c:showVal val="1"/>
          </c:dLbls>
          <c:cat>
            <c:strRef>
              <c:f>ЮЦР!$C$2:$Y$2</c:f>
              <c:strCache>
                <c:ptCount val="3"/>
                <c:pt idx="0">
                  <c:v>Брой подадени проекти</c:v>
                </c:pt>
                <c:pt idx="1">
                  <c:v>Брой на подписаните договори</c:v>
                </c:pt>
                <c:pt idx="2">
                  <c:v>Брой на приключили проекти</c:v>
                </c:pt>
              </c:strCache>
            </c:strRef>
          </c:cat>
          <c:val>
            <c:numRef>
              <c:f>ЮЦР!$C$4:$Y$4</c:f>
              <c:numCache>
                <c:formatCode>General</c:formatCode>
                <c:ptCount val="3"/>
                <c:pt idx="0">
                  <c:v>124</c:v>
                </c:pt>
                <c:pt idx="1">
                  <c:v>72</c:v>
                </c:pt>
                <c:pt idx="2">
                  <c:v>17</c:v>
                </c:pt>
              </c:numCache>
            </c:numRef>
          </c:val>
        </c:ser>
        <c:ser>
          <c:idx val="2"/>
          <c:order val="2"/>
          <c:tx>
            <c:strRef>
              <c:f>ЮЦР!$B$5</c:f>
              <c:strCache>
                <c:ptCount val="1"/>
                <c:pt idx="0">
                  <c:v>Пловдив</c:v>
                </c:pt>
              </c:strCache>
            </c:strRef>
          </c:tx>
          <c:dLbls>
            <c:showVal val="1"/>
          </c:dLbls>
          <c:cat>
            <c:strRef>
              <c:f>ЮЦР!$C$2:$Y$2</c:f>
              <c:strCache>
                <c:ptCount val="3"/>
                <c:pt idx="0">
                  <c:v>Брой подадени проекти</c:v>
                </c:pt>
                <c:pt idx="1">
                  <c:v>Брой на подписаните договори</c:v>
                </c:pt>
                <c:pt idx="2">
                  <c:v>Брой на приключили проекти</c:v>
                </c:pt>
              </c:strCache>
            </c:strRef>
          </c:cat>
          <c:val>
            <c:numRef>
              <c:f>ЮЦР!$C$5:$Y$5</c:f>
              <c:numCache>
                <c:formatCode>General</c:formatCode>
                <c:ptCount val="3"/>
                <c:pt idx="0">
                  <c:v>250</c:v>
                </c:pt>
                <c:pt idx="1">
                  <c:v>111</c:v>
                </c:pt>
                <c:pt idx="2">
                  <c:v>20</c:v>
                </c:pt>
              </c:numCache>
            </c:numRef>
          </c:val>
        </c:ser>
        <c:ser>
          <c:idx val="3"/>
          <c:order val="3"/>
          <c:tx>
            <c:strRef>
              <c:f>ЮЦР!$B$6</c:f>
              <c:strCache>
                <c:ptCount val="1"/>
                <c:pt idx="0">
                  <c:v>Смолян</c:v>
                </c:pt>
              </c:strCache>
            </c:strRef>
          </c:tx>
          <c:dLbls>
            <c:showVal val="1"/>
          </c:dLbls>
          <c:cat>
            <c:strRef>
              <c:f>ЮЦР!$C$2:$Y$2</c:f>
              <c:strCache>
                <c:ptCount val="3"/>
                <c:pt idx="0">
                  <c:v>Брой подадени проекти</c:v>
                </c:pt>
                <c:pt idx="1">
                  <c:v>Брой на подписаните договори</c:v>
                </c:pt>
                <c:pt idx="2">
                  <c:v>Брой на приключили проекти</c:v>
                </c:pt>
              </c:strCache>
            </c:strRef>
          </c:cat>
          <c:val>
            <c:numRef>
              <c:f>ЮЦР!$C$6:$Y$6</c:f>
              <c:numCache>
                <c:formatCode>General</c:formatCode>
                <c:ptCount val="3"/>
                <c:pt idx="0">
                  <c:v>22</c:v>
                </c:pt>
                <c:pt idx="1">
                  <c:v>9</c:v>
                </c:pt>
                <c:pt idx="2">
                  <c:v>2</c:v>
                </c:pt>
              </c:numCache>
            </c:numRef>
          </c:val>
        </c:ser>
        <c:ser>
          <c:idx val="4"/>
          <c:order val="4"/>
          <c:tx>
            <c:strRef>
              <c:f>ЮЦР!$B$7</c:f>
              <c:strCache>
                <c:ptCount val="1"/>
                <c:pt idx="0">
                  <c:v>Хасково</c:v>
                </c:pt>
              </c:strCache>
            </c:strRef>
          </c:tx>
          <c:dLbls>
            <c:showVal val="1"/>
          </c:dLbls>
          <c:cat>
            <c:strRef>
              <c:f>ЮЦР!$C$2:$Y$2</c:f>
              <c:strCache>
                <c:ptCount val="3"/>
                <c:pt idx="0">
                  <c:v>Брой подадени проекти</c:v>
                </c:pt>
                <c:pt idx="1">
                  <c:v>Брой на подписаните договори</c:v>
                </c:pt>
                <c:pt idx="2">
                  <c:v>Брой на приключили проекти</c:v>
                </c:pt>
              </c:strCache>
            </c:strRef>
          </c:cat>
          <c:val>
            <c:numRef>
              <c:f>ЮЦР!$C$7:$Y$7</c:f>
              <c:numCache>
                <c:formatCode>General</c:formatCode>
                <c:ptCount val="3"/>
                <c:pt idx="0">
                  <c:v>136</c:v>
                </c:pt>
                <c:pt idx="1">
                  <c:v>78</c:v>
                </c:pt>
                <c:pt idx="2">
                  <c:v>16</c:v>
                </c:pt>
              </c:numCache>
            </c:numRef>
          </c:val>
        </c:ser>
        <c:shape val="cylinder"/>
        <c:axId val="37053184"/>
        <c:axId val="37054720"/>
        <c:axId val="0"/>
      </c:bar3DChart>
      <c:catAx>
        <c:axId val="37053184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 b="1"/>
            </a:pPr>
            <a:endParaRPr lang="en-US"/>
          </a:p>
        </c:txPr>
        <c:crossAx val="37054720"/>
        <c:crosses val="autoZero"/>
        <c:auto val="1"/>
        <c:lblAlgn val="ctr"/>
        <c:lblOffset val="100"/>
      </c:catAx>
      <c:valAx>
        <c:axId val="37054720"/>
        <c:scaling>
          <c:orientation val="minMax"/>
        </c:scaling>
        <c:axPos val="l"/>
        <c:majorGridlines/>
        <c:numFmt formatCode="General" sourceLinked="1"/>
        <c:tickLblPos val="nextTo"/>
        <c:crossAx val="3705318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384865954255718"/>
          <c:y val="0.19919853768278964"/>
          <c:w val="0.15258483314585677"/>
          <c:h val="0.4516029246344207"/>
        </c:manualLayout>
      </c:layout>
      <c:txPr>
        <a:bodyPr/>
        <a:lstStyle/>
        <a:p>
          <a:pPr>
            <a:defRPr sz="1600" b="1"/>
          </a:pPr>
          <a:endParaRPr lang="en-US"/>
        </a:p>
      </c:txPr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ЮЦР!$B$3</c:f>
              <c:strCache>
                <c:ptCount val="1"/>
                <c:pt idx="0">
                  <c:v>Кърджали</c:v>
                </c:pt>
              </c:strCache>
            </c:strRef>
          </c:tx>
          <c:dLbls>
            <c:showVal val="1"/>
          </c:dLbls>
          <c:cat>
            <c:strRef>
              <c:f>ЮЦР!$C$2:$AG$2</c:f>
              <c:strCache>
                <c:ptCount val="3"/>
                <c:pt idx="0">
                  <c:v>Брой подадени проекти</c:v>
                </c:pt>
                <c:pt idx="1">
                  <c:v>Брой на подписаните договори</c:v>
                </c:pt>
                <c:pt idx="2">
                  <c:v>Брой на приключили проекти</c:v>
                </c:pt>
              </c:strCache>
            </c:strRef>
          </c:cat>
          <c:val>
            <c:numRef>
              <c:f>ЮЦР!$C$3:$AG$3</c:f>
              <c:numCache>
                <c:formatCode>General</c:formatCode>
                <c:ptCount val="3"/>
                <c:pt idx="0">
                  <c:v>138</c:v>
                </c:pt>
                <c:pt idx="1">
                  <c:v>102</c:v>
                </c:pt>
                <c:pt idx="2">
                  <c:v>25</c:v>
                </c:pt>
              </c:numCache>
            </c:numRef>
          </c:val>
        </c:ser>
        <c:ser>
          <c:idx val="1"/>
          <c:order val="1"/>
          <c:tx>
            <c:strRef>
              <c:f>ЮЦР!$B$4</c:f>
              <c:strCache>
                <c:ptCount val="1"/>
                <c:pt idx="0">
                  <c:v>Пазарджик</c:v>
                </c:pt>
              </c:strCache>
            </c:strRef>
          </c:tx>
          <c:dLbls>
            <c:showVal val="1"/>
          </c:dLbls>
          <c:cat>
            <c:strRef>
              <c:f>ЮЦР!$C$2:$AG$2</c:f>
              <c:strCache>
                <c:ptCount val="3"/>
                <c:pt idx="0">
                  <c:v>Брой подадени проекти</c:v>
                </c:pt>
                <c:pt idx="1">
                  <c:v>Брой на подписаните договори</c:v>
                </c:pt>
                <c:pt idx="2">
                  <c:v>Брой на приключили проекти</c:v>
                </c:pt>
              </c:strCache>
            </c:strRef>
          </c:cat>
          <c:val>
            <c:numRef>
              <c:f>ЮЦР!$C$4:$AG$4</c:f>
              <c:numCache>
                <c:formatCode>General</c:formatCode>
                <c:ptCount val="3"/>
                <c:pt idx="0">
                  <c:v>107</c:v>
                </c:pt>
                <c:pt idx="1">
                  <c:v>78</c:v>
                </c:pt>
                <c:pt idx="2">
                  <c:v>9</c:v>
                </c:pt>
              </c:numCache>
            </c:numRef>
          </c:val>
        </c:ser>
        <c:ser>
          <c:idx val="2"/>
          <c:order val="2"/>
          <c:tx>
            <c:strRef>
              <c:f>ЮЦР!$B$5</c:f>
              <c:strCache>
                <c:ptCount val="1"/>
                <c:pt idx="0">
                  <c:v>Пловдив</c:v>
                </c:pt>
              </c:strCache>
            </c:strRef>
          </c:tx>
          <c:dLbls>
            <c:showVal val="1"/>
          </c:dLbls>
          <c:cat>
            <c:strRef>
              <c:f>ЮЦР!$C$2:$AG$2</c:f>
              <c:strCache>
                <c:ptCount val="3"/>
                <c:pt idx="0">
                  <c:v>Брой подадени проекти</c:v>
                </c:pt>
                <c:pt idx="1">
                  <c:v>Брой на подписаните договори</c:v>
                </c:pt>
                <c:pt idx="2">
                  <c:v>Брой на приключили проекти</c:v>
                </c:pt>
              </c:strCache>
            </c:strRef>
          </c:cat>
          <c:val>
            <c:numRef>
              <c:f>ЮЦР!$C$5:$AG$5</c:f>
              <c:numCache>
                <c:formatCode>General</c:formatCode>
                <c:ptCount val="3"/>
                <c:pt idx="0">
                  <c:v>303</c:v>
                </c:pt>
                <c:pt idx="1">
                  <c:v>193</c:v>
                </c:pt>
                <c:pt idx="2">
                  <c:v>24</c:v>
                </c:pt>
              </c:numCache>
            </c:numRef>
          </c:val>
        </c:ser>
        <c:ser>
          <c:idx val="3"/>
          <c:order val="3"/>
          <c:tx>
            <c:strRef>
              <c:f>ЮЦР!$B$6</c:f>
              <c:strCache>
                <c:ptCount val="1"/>
                <c:pt idx="0">
                  <c:v>Смолян</c:v>
                </c:pt>
              </c:strCache>
            </c:strRef>
          </c:tx>
          <c:dLbls>
            <c:showVal val="1"/>
          </c:dLbls>
          <c:cat>
            <c:strRef>
              <c:f>ЮЦР!$C$2:$AG$2</c:f>
              <c:strCache>
                <c:ptCount val="3"/>
                <c:pt idx="0">
                  <c:v>Брой подадени проекти</c:v>
                </c:pt>
                <c:pt idx="1">
                  <c:v>Брой на подписаните договори</c:v>
                </c:pt>
                <c:pt idx="2">
                  <c:v>Брой на приключили проекти</c:v>
                </c:pt>
              </c:strCache>
            </c:strRef>
          </c:cat>
          <c:val>
            <c:numRef>
              <c:f>ЮЦР!$C$6:$AG$6</c:f>
              <c:numCache>
                <c:formatCode>General</c:formatCode>
                <c:ptCount val="3"/>
                <c:pt idx="0">
                  <c:v>89</c:v>
                </c:pt>
                <c:pt idx="1">
                  <c:v>62</c:v>
                </c:pt>
              </c:numCache>
            </c:numRef>
          </c:val>
        </c:ser>
        <c:ser>
          <c:idx val="4"/>
          <c:order val="4"/>
          <c:tx>
            <c:strRef>
              <c:f>ЮЦР!$B$7</c:f>
              <c:strCache>
                <c:ptCount val="1"/>
                <c:pt idx="0">
                  <c:v>Хасково</c:v>
                </c:pt>
              </c:strCache>
            </c:strRef>
          </c:tx>
          <c:dLbls>
            <c:showVal val="1"/>
          </c:dLbls>
          <c:cat>
            <c:strRef>
              <c:f>ЮЦР!$C$2:$AG$2</c:f>
              <c:strCache>
                <c:ptCount val="3"/>
                <c:pt idx="0">
                  <c:v>Брой подадени проекти</c:v>
                </c:pt>
                <c:pt idx="1">
                  <c:v>Брой на подписаните договори</c:v>
                </c:pt>
                <c:pt idx="2">
                  <c:v>Брой на приключили проекти</c:v>
                </c:pt>
              </c:strCache>
            </c:strRef>
          </c:cat>
          <c:val>
            <c:numRef>
              <c:f>ЮЦР!$C$7:$AG$7</c:f>
              <c:numCache>
                <c:formatCode>General</c:formatCode>
                <c:ptCount val="3"/>
                <c:pt idx="0">
                  <c:v>222</c:v>
                </c:pt>
                <c:pt idx="1">
                  <c:v>107</c:v>
                </c:pt>
                <c:pt idx="2">
                  <c:v>13</c:v>
                </c:pt>
              </c:numCache>
            </c:numRef>
          </c:val>
        </c:ser>
        <c:shape val="cylinder"/>
        <c:axId val="37148160"/>
        <c:axId val="37149696"/>
        <c:axId val="0"/>
      </c:bar3DChart>
      <c:catAx>
        <c:axId val="37148160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 b="1"/>
            </a:pPr>
            <a:endParaRPr lang="en-US"/>
          </a:p>
        </c:txPr>
        <c:crossAx val="37149696"/>
        <c:crosses val="autoZero"/>
        <c:auto val="1"/>
        <c:lblAlgn val="ctr"/>
        <c:lblOffset val="100"/>
      </c:catAx>
      <c:valAx>
        <c:axId val="37149696"/>
        <c:scaling>
          <c:orientation val="minMax"/>
        </c:scaling>
        <c:axPos val="l"/>
        <c:majorGridlines/>
        <c:numFmt formatCode="General" sourceLinked="1"/>
        <c:tickLblPos val="nextTo"/>
        <c:crossAx val="371481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384865954255718"/>
          <c:y val="0.17564555349698938"/>
          <c:w val="0.15258483314585677"/>
          <c:h val="0.47959124594719776"/>
        </c:manualLayout>
      </c:layout>
      <c:txPr>
        <a:bodyPr/>
        <a:lstStyle/>
        <a:p>
          <a:pPr>
            <a:defRPr sz="1600" b="1"/>
          </a:pPr>
          <a:endParaRPr lang="en-US"/>
        </a:p>
      </c:txPr>
    </c:legend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ЮЦР!$B$3</c:f>
              <c:strCache>
                <c:ptCount val="1"/>
                <c:pt idx="0">
                  <c:v>Кърджали</c:v>
                </c:pt>
              </c:strCache>
            </c:strRef>
          </c:tx>
          <c:dLbls>
            <c:showVal val="1"/>
          </c:dLbls>
          <c:cat>
            <c:strRef>
              <c:f>ЮЦР!$C$2:$AO$2</c:f>
              <c:strCache>
                <c:ptCount val="3"/>
                <c:pt idx="0">
                  <c:v>Брой подадени проекти</c:v>
                </c:pt>
                <c:pt idx="1">
                  <c:v>Брой на подписаните договори</c:v>
                </c:pt>
                <c:pt idx="2">
                  <c:v>Брой на приключили проекти</c:v>
                </c:pt>
              </c:strCache>
            </c:strRef>
          </c:cat>
          <c:val>
            <c:numRef>
              <c:f>ЮЦР!$C$3:$AO$3</c:f>
              <c:numCache>
                <c:formatCode>General</c:formatCode>
                <c:ptCount val="3"/>
                <c:pt idx="0">
                  <c:v>26</c:v>
                </c:pt>
                <c:pt idx="1">
                  <c:v>4</c:v>
                </c:pt>
              </c:numCache>
            </c:numRef>
          </c:val>
        </c:ser>
        <c:ser>
          <c:idx val="1"/>
          <c:order val="1"/>
          <c:tx>
            <c:strRef>
              <c:f>ЮЦР!$B$4</c:f>
              <c:strCache>
                <c:ptCount val="1"/>
                <c:pt idx="0">
                  <c:v>Пазарджик</c:v>
                </c:pt>
              </c:strCache>
            </c:strRef>
          </c:tx>
          <c:dLbls>
            <c:showVal val="1"/>
          </c:dLbls>
          <c:cat>
            <c:strRef>
              <c:f>ЮЦР!$C$2:$AO$2</c:f>
              <c:strCache>
                <c:ptCount val="3"/>
                <c:pt idx="0">
                  <c:v>Брой подадени проекти</c:v>
                </c:pt>
                <c:pt idx="1">
                  <c:v>Брой на подписаните договори</c:v>
                </c:pt>
                <c:pt idx="2">
                  <c:v>Брой на приключили проекти</c:v>
                </c:pt>
              </c:strCache>
            </c:strRef>
          </c:cat>
          <c:val>
            <c:numRef>
              <c:f>ЮЦР!$C$4:$AO$4</c:f>
              <c:numCache>
                <c:formatCode>General</c:formatCode>
                <c:ptCount val="3"/>
                <c:pt idx="0">
                  <c:v>49</c:v>
                </c:pt>
                <c:pt idx="1">
                  <c:v>13</c:v>
                </c:pt>
              </c:numCache>
            </c:numRef>
          </c:val>
        </c:ser>
        <c:ser>
          <c:idx val="2"/>
          <c:order val="2"/>
          <c:tx>
            <c:strRef>
              <c:f>ЮЦР!$B$5</c:f>
              <c:strCache>
                <c:ptCount val="1"/>
                <c:pt idx="0">
                  <c:v>Пловдив</c:v>
                </c:pt>
              </c:strCache>
            </c:strRef>
          </c:tx>
          <c:dLbls>
            <c:showVal val="1"/>
          </c:dLbls>
          <c:cat>
            <c:strRef>
              <c:f>ЮЦР!$C$2:$AO$2</c:f>
              <c:strCache>
                <c:ptCount val="3"/>
                <c:pt idx="0">
                  <c:v>Брой подадени проекти</c:v>
                </c:pt>
                <c:pt idx="1">
                  <c:v>Брой на подписаните договори</c:v>
                </c:pt>
                <c:pt idx="2">
                  <c:v>Брой на приключили проекти</c:v>
                </c:pt>
              </c:strCache>
            </c:strRef>
          </c:cat>
          <c:val>
            <c:numRef>
              <c:f>ЮЦР!$C$5:$AO$5</c:f>
              <c:numCache>
                <c:formatCode>General</c:formatCode>
                <c:ptCount val="3"/>
                <c:pt idx="0">
                  <c:v>45</c:v>
                </c:pt>
                <c:pt idx="1">
                  <c:v>16</c:v>
                </c:pt>
              </c:numCache>
            </c:numRef>
          </c:val>
        </c:ser>
        <c:ser>
          <c:idx val="3"/>
          <c:order val="3"/>
          <c:tx>
            <c:strRef>
              <c:f>ЮЦР!$B$6</c:f>
              <c:strCache>
                <c:ptCount val="1"/>
                <c:pt idx="0">
                  <c:v>Смолян</c:v>
                </c:pt>
              </c:strCache>
            </c:strRef>
          </c:tx>
          <c:dLbls>
            <c:showVal val="1"/>
          </c:dLbls>
          <c:cat>
            <c:strRef>
              <c:f>ЮЦР!$C$2:$AO$2</c:f>
              <c:strCache>
                <c:ptCount val="3"/>
                <c:pt idx="0">
                  <c:v>Брой подадени проекти</c:v>
                </c:pt>
                <c:pt idx="1">
                  <c:v>Брой на подписаните договори</c:v>
                </c:pt>
                <c:pt idx="2">
                  <c:v>Брой на приключили проекти</c:v>
                </c:pt>
              </c:strCache>
            </c:strRef>
          </c:cat>
          <c:val>
            <c:numRef>
              <c:f>ЮЦР!$C$6:$AO$6</c:f>
              <c:numCache>
                <c:formatCode>General</c:formatCode>
                <c:ptCount val="3"/>
                <c:pt idx="0">
                  <c:v>38</c:v>
                </c:pt>
                <c:pt idx="1">
                  <c:v>14</c:v>
                </c:pt>
              </c:numCache>
            </c:numRef>
          </c:val>
        </c:ser>
        <c:ser>
          <c:idx val="4"/>
          <c:order val="4"/>
          <c:tx>
            <c:strRef>
              <c:f>ЮЦР!$B$7</c:f>
              <c:strCache>
                <c:ptCount val="1"/>
                <c:pt idx="0">
                  <c:v>Хасково</c:v>
                </c:pt>
              </c:strCache>
            </c:strRef>
          </c:tx>
          <c:dLbls>
            <c:showVal val="1"/>
          </c:dLbls>
          <c:cat>
            <c:strRef>
              <c:f>ЮЦР!$C$2:$AO$2</c:f>
              <c:strCache>
                <c:ptCount val="3"/>
                <c:pt idx="0">
                  <c:v>Брой подадени проекти</c:v>
                </c:pt>
                <c:pt idx="1">
                  <c:v>Брой на подписаните договори</c:v>
                </c:pt>
                <c:pt idx="2">
                  <c:v>Брой на приключили проекти</c:v>
                </c:pt>
              </c:strCache>
            </c:strRef>
          </c:cat>
          <c:val>
            <c:numRef>
              <c:f>ЮЦР!$C$7:$AO$7</c:f>
              <c:numCache>
                <c:formatCode>General</c:formatCode>
                <c:ptCount val="3"/>
                <c:pt idx="0">
                  <c:v>27</c:v>
                </c:pt>
                <c:pt idx="1">
                  <c:v>12</c:v>
                </c:pt>
              </c:numCache>
            </c:numRef>
          </c:val>
        </c:ser>
        <c:shape val="cylinder"/>
        <c:axId val="39754368"/>
        <c:axId val="39776640"/>
        <c:axId val="0"/>
      </c:bar3DChart>
      <c:catAx>
        <c:axId val="39754368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 b="1"/>
            </a:pPr>
            <a:endParaRPr lang="en-US"/>
          </a:p>
        </c:txPr>
        <c:crossAx val="39776640"/>
        <c:crosses val="autoZero"/>
        <c:auto val="1"/>
        <c:lblAlgn val="ctr"/>
        <c:lblOffset val="100"/>
      </c:catAx>
      <c:valAx>
        <c:axId val="39776640"/>
        <c:scaling>
          <c:orientation val="minMax"/>
        </c:scaling>
        <c:axPos val="l"/>
        <c:majorGridlines/>
        <c:numFmt formatCode="General" sourceLinked="1"/>
        <c:tickLblPos val="nextTo"/>
        <c:crossAx val="397543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3703151970868506"/>
          <c:y val="0.1903514358499305"/>
          <c:w val="0.15395947128230592"/>
          <c:h val="0.46488536359425658"/>
        </c:manualLayout>
      </c:layout>
      <c:txPr>
        <a:bodyPr/>
        <a:lstStyle/>
        <a:p>
          <a:pPr>
            <a:defRPr sz="1600" b="1"/>
          </a:pPr>
          <a:endParaRPr lang="en-US"/>
        </a:p>
      </c:txPr>
    </c:legend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ЮЦР!$B$3</c:f>
              <c:strCache>
                <c:ptCount val="1"/>
                <c:pt idx="0">
                  <c:v>Кърджали</c:v>
                </c:pt>
              </c:strCache>
            </c:strRef>
          </c:tx>
          <c:cat>
            <c:strRef>
              <c:f>ЮЦР!$C$2:$AW$2</c:f>
              <c:strCache>
                <c:ptCount val="3"/>
                <c:pt idx="0">
                  <c:v>Брой подадени проекти</c:v>
                </c:pt>
                <c:pt idx="1">
                  <c:v>Брой на подписаните договори</c:v>
                </c:pt>
                <c:pt idx="2">
                  <c:v>Брой на приключили проекти</c:v>
                </c:pt>
              </c:strCache>
            </c:strRef>
          </c:cat>
          <c:val>
            <c:numRef>
              <c:f>ЮЦР!$C$3:$AW$3</c:f>
              <c:numCache>
                <c:formatCode>General</c:formatCode>
                <c:ptCount val="3"/>
              </c:numCache>
            </c:numRef>
          </c:val>
        </c:ser>
        <c:ser>
          <c:idx val="1"/>
          <c:order val="1"/>
          <c:tx>
            <c:strRef>
              <c:f>ЮЦР!$B$4</c:f>
              <c:strCache>
                <c:ptCount val="1"/>
                <c:pt idx="0">
                  <c:v>Пазарджик</c:v>
                </c:pt>
              </c:strCache>
            </c:strRef>
          </c:tx>
          <c:dLbls>
            <c:showVal val="1"/>
          </c:dLbls>
          <c:cat>
            <c:strRef>
              <c:f>ЮЦР!$C$2:$AW$2</c:f>
              <c:strCache>
                <c:ptCount val="3"/>
                <c:pt idx="0">
                  <c:v>Брой подадени проекти</c:v>
                </c:pt>
                <c:pt idx="1">
                  <c:v>Брой на подписаните договори</c:v>
                </c:pt>
                <c:pt idx="2">
                  <c:v>Брой на приключили проекти</c:v>
                </c:pt>
              </c:strCache>
            </c:strRef>
          </c:cat>
          <c:val>
            <c:numRef>
              <c:f>ЮЦР!$C$4:$AW$4</c:f>
              <c:numCache>
                <c:formatCode>General</c:formatCode>
                <c:ptCount val="3"/>
                <c:pt idx="0">
                  <c:v>8</c:v>
                </c:pt>
                <c:pt idx="1">
                  <c:v>3</c:v>
                </c:pt>
              </c:numCache>
            </c:numRef>
          </c:val>
        </c:ser>
        <c:ser>
          <c:idx val="2"/>
          <c:order val="2"/>
          <c:tx>
            <c:strRef>
              <c:f>ЮЦР!$B$5</c:f>
              <c:strCache>
                <c:ptCount val="1"/>
                <c:pt idx="0">
                  <c:v>Пловдив</c:v>
                </c:pt>
              </c:strCache>
            </c:strRef>
          </c:tx>
          <c:dLbls>
            <c:showVal val="1"/>
          </c:dLbls>
          <c:cat>
            <c:strRef>
              <c:f>ЮЦР!$C$2:$AW$2</c:f>
              <c:strCache>
                <c:ptCount val="3"/>
                <c:pt idx="0">
                  <c:v>Брой подадени проекти</c:v>
                </c:pt>
                <c:pt idx="1">
                  <c:v>Брой на подписаните договори</c:v>
                </c:pt>
                <c:pt idx="2">
                  <c:v>Брой на приключили проекти</c:v>
                </c:pt>
              </c:strCache>
            </c:strRef>
          </c:cat>
          <c:val>
            <c:numRef>
              <c:f>ЮЦР!$C$5:$AW$5</c:f>
              <c:numCache>
                <c:formatCode>General</c:formatCode>
                <c:ptCount val="3"/>
                <c:pt idx="0">
                  <c:v>7</c:v>
                </c:pt>
                <c:pt idx="1">
                  <c:v>6</c:v>
                </c:pt>
                <c:pt idx="2">
                  <c:v>1</c:v>
                </c:pt>
              </c:numCache>
            </c:numRef>
          </c:val>
        </c:ser>
        <c:ser>
          <c:idx val="3"/>
          <c:order val="3"/>
          <c:tx>
            <c:strRef>
              <c:f>ЮЦР!$B$6</c:f>
              <c:strCache>
                <c:ptCount val="1"/>
                <c:pt idx="0">
                  <c:v>Смолян</c:v>
                </c:pt>
              </c:strCache>
            </c:strRef>
          </c:tx>
          <c:dLbls>
            <c:showVal val="1"/>
          </c:dLbls>
          <c:cat>
            <c:strRef>
              <c:f>ЮЦР!$C$2:$AW$2</c:f>
              <c:strCache>
                <c:ptCount val="3"/>
                <c:pt idx="0">
                  <c:v>Брой подадени проекти</c:v>
                </c:pt>
                <c:pt idx="1">
                  <c:v>Брой на подписаните договори</c:v>
                </c:pt>
                <c:pt idx="2">
                  <c:v>Брой на приключили проекти</c:v>
                </c:pt>
              </c:strCache>
            </c:strRef>
          </c:cat>
          <c:val>
            <c:numRef>
              <c:f>ЮЦР!$C$6:$AW$6</c:f>
              <c:numCache>
                <c:formatCode>General</c:formatCode>
                <c:ptCount val="3"/>
                <c:pt idx="0">
                  <c:v>3</c:v>
                </c:pt>
              </c:numCache>
            </c:numRef>
          </c:val>
        </c:ser>
        <c:ser>
          <c:idx val="4"/>
          <c:order val="4"/>
          <c:tx>
            <c:strRef>
              <c:f>ЮЦР!$B$7</c:f>
              <c:strCache>
                <c:ptCount val="1"/>
                <c:pt idx="0">
                  <c:v>Хасково</c:v>
                </c:pt>
              </c:strCache>
            </c:strRef>
          </c:tx>
          <c:dLbls>
            <c:showVal val="1"/>
          </c:dLbls>
          <c:cat>
            <c:strRef>
              <c:f>ЮЦР!$C$2:$AW$2</c:f>
              <c:strCache>
                <c:ptCount val="3"/>
                <c:pt idx="0">
                  <c:v>Брой подадени проекти</c:v>
                </c:pt>
                <c:pt idx="1">
                  <c:v>Брой на подписаните договори</c:v>
                </c:pt>
                <c:pt idx="2">
                  <c:v>Брой на приключили проекти</c:v>
                </c:pt>
              </c:strCache>
            </c:strRef>
          </c:cat>
          <c:val>
            <c:numRef>
              <c:f>ЮЦР!$C$7:$AW$7</c:f>
              <c:numCache>
                <c:formatCode>General</c:formatCode>
                <c:ptCount val="3"/>
                <c:pt idx="0">
                  <c:v>5</c:v>
                </c:pt>
                <c:pt idx="1">
                  <c:v>1</c:v>
                </c:pt>
              </c:numCache>
            </c:numRef>
          </c:val>
        </c:ser>
        <c:shape val="cylinder"/>
        <c:axId val="64264832"/>
        <c:axId val="65364352"/>
        <c:axId val="0"/>
      </c:bar3DChart>
      <c:catAx>
        <c:axId val="64264832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 b="1"/>
            </a:pPr>
            <a:endParaRPr lang="en-US"/>
          </a:p>
        </c:txPr>
        <c:crossAx val="65364352"/>
        <c:crosses val="autoZero"/>
        <c:auto val="1"/>
        <c:lblAlgn val="ctr"/>
        <c:lblOffset val="100"/>
      </c:catAx>
      <c:valAx>
        <c:axId val="65364352"/>
        <c:scaling>
          <c:orientation val="minMax"/>
        </c:scaling>
        <c:axPos val="l"/>
        <c:majorGridlines/>
        <c:numFmt formatCode="General" sourceLinked="1"/>
        <c:tickLblPos val="nextTo"/>
        <c:crossAx val="6426483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3554998806967307"/>
          <c:y val="0.20208547301152574"/>
          <c:w val="0.15535910283941781"/>
          <c:h val="0.45090151774506448"/>
        </c:manualLayout>
      </c:layout>
      <c:txPr>
        <a:bodyPr/>
        <a:lstStyle/>
        <a:p>
          <a:pPr>
            <a:defRPr sz="1600" b="1"/>
          </a:pPr>
          <a:endParaRPr lang="en-US"/>
        </a:p>
      </c:txPr>
    </c:legend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11364-A457-4557-913E-AF5C111A5A5B}" type="datetimeFigureOut">
              <a:rPr lang="en-US" smtClean="0"/>
              <a:pPr/>
              <a:t>12/16/2018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5C08D5-4D82-4480-81C5-D4DEF3303C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39193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C08D5-4D82-4480-81C5-D4DEF3303C8C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C08D5-4D82-4480-81C5-D4DEF3303C8C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C08D5-4D82-4480-81C5-D4DEF3303C8C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C08D5-4D82-4480-81C5-D4DEF3303C8C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C08D5-4D82-4480-81C5-D4DEF3303C8C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C08D5-4D82-4480-81C5-D4DEF3303C8C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C08D5-4D82-4480-81C5-D4DEF3303C8C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C08D5-4D82-4480-81C5-D4DEF3303C8C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C08D5-4D82-4480-81C5-D4DEF3303C8C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C08D5-4D82-4480-81C5-D4DEF3303C8C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C08D5-4D82-4480-81C5-D4DEF3303C8C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C08D5-4D82-4480-81C5-D4DEF3303C8C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C08D5-4D82-4480-81C5-D4DEF3303C8C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C08D5-4D82-4480-81C5-D4DEF3303C8C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C08D5-4D82-4480-81C5-D4DEF3303C8C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C08D5-4D82-4480-81C5-D4DEF3303C8C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C08D5-4D82-4480-81C5-D4DEF3303C8C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C08D5-4D82-4480-81C5-D4DEF3303C8C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C08D5-4D82-4480-81C5-D4DEF3303C8C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C08D5-4D82-4480-81C5-D4DEF3303C8C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C08D5-4D82-4480-81C5-D4DEF3303C8C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C08D5-4D82-4480-81C5-D4DEF3303C8C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83569" y="3140968"/>
            <a:ext cx="7632848" cy="1752600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bg-BG" sz="1500" b="1" cap="all" dirty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6" name="Picture 2" descr="Резултат с изображение за една посока много възможност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3" y="5271340"/>
            <a:ext cx="2335088" cy="1312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Резултат с изображение за mzh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5301208"/>
            <a:ext cx="1679328" cy="113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Резултат с изображение за европейски съюз знам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0" y="5389882"/>
            <a:ext cx="1346638" cy="1048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533400" y="457200"/>
            <a:ext cx="8229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РЕГИОНАЛЕН СЪВЕТ ЗА РАЗВИТИЕ </a:t>
            </a:r>
            <a:r>
              <a:rPr lang="bg-BG" sz="3600" b="1" dirty="0" smtClean="0">
                <a:solidFill>
                  <a:schemeClr val="tx2">
                    <a:lumMod val="75000"/>
                  </a:schemeClr>
                </a:solidFill>
              </a:rPr>
              <a:t>И РЕГИОНАЛЕН КООРДИНАЦИОНЕН КОМИТЕТ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НА </a:t>
            </a:r>
            <a:r>
              <a:rPr lang="bg-BG" sz="3600" b="1" dirty="0" smtClean="0">
                <a:solidFill>
                  <a:schemeClr val="tx2">
                    <a:lumMod val="75000"/>
                  </a:schemeClr>
                </a:solidFill>
              </a:rPr>
              <a:t>ЮЖЕН ЦЕНТРАЛЕН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 РАЙОН</a:t>
            </a:r>
            <a:b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bg-BG" sz="3600" b="1" dirty="0" smtClean="0">
                <a:solidFill>
                  <a:schemeClr val="tx2">
                    <a:lumMod val="75000"/>
                  </a:schemeClr>
                </a:solidFill>
              </a:rPr>
              <a:t>17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</a:rPr>
              <a:t>12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.2018 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г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., ГР. ХАСКОВО</a:t>
            </a:r>
            <a:endParaRPr lang="ru-RU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57200" y="3429000"/>
            <a:ext cx="8077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00B0F0"/>
                </a:solidFill>
              </a:rPr>
              <a:t>ПРОГРАМА ЗА РАЗВИТИЕ НА СЕЛСКИТЕ РАЙОНИ 2014-2020</a:t>
            </a:r>
            <a:r>
              <a:rPr lang="en-US" sz="3600" dirty="0" smtClean="0">
                <a:solidFill>
                  <a:srgbClr val="00B0F0"/>
                </a:solidFill>
              </a:rPr>
              <a:t> </a:t>
            </a:r>
            <a:r>
              <a:rPr lang="bg-BG" sz="3600" dirty="0" smtClean="0">
                <a:solidFill>
                  <a:srgbClr val="00B0F0"/>
                </a:solidFill>
              </a:rPr>
              <a:t>Г.</a:t>
            </a:r>
            <a:endParaRPr lang="ru-RU" sz="3600" dirty="0">
              <a:solidFill>
                <a:srgbClr val="00B0F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82820" y="5301208"/>
            <a:ext cx="1750626" cy="1224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5041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95300" y="377958"/>
            <a:ext cx="822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1F497D"/>
                </a:solidFill>
              </a:rPr>
              <a:t>Информация по области в </a:t>
            </a:r>
            <a:r>
              <a:rPr lang="bg-BG" sz="2000" b="1" dirty="0" smtClean="0">
                <a:solidFill>
                  <a:srgbClr val="1F497D"/>
                </a:solidFill>
              </a:rPr>
              <a:t>Южен централен</a:t>
            </a:r>
            <a:r>
              <a:rPr lang="ru-RU" sz="2000" b="1" dirty="0" smtClean="0">
                <a:solidFill>
                  <a:srgbClr val="1F497D"/>
                </a:solidFill>
              </a:rPr>
              <a:t> </a:t>
            </a:r>
            <a:r>
              <a:rPr lang="ru-RU" sz="2000" b="1" dirty="0">
                <a:solidFill>
                  <a:srgbClr val="1F497D"/>
                </a:solidFill>
              </a:rPr>
              <a:t>район по ПРСР 2014-2020 </a:t>
            </a:r>
            <a:r>
              <a:rPr lang="ru-RU" sz="2000" b="1" dirty="0" smtClean="0">
                <a:solidFill>
                  <a:srgbClr val="1F497D"/>
                </a:solidFill>
              </a:rPr>
              <a:t>г. </a:t>
            </a:r>
          </a:p>
          <a:p>
            <a:pPr algn="ctr"/>
            <a:r>
              <a:rPr lang="ru-RU" sz="2000" b="1" u="sng" dirty="0" smtClean="0">
                <a:solidFill>
                  <a:schemeClr val="tx2"/>
                </a:solidFill>
              </a:rPr>
              <a:t>Подмярка 7.2</a:t>
            </a:r>
            <a:endParaRPr lang="en-GB" sz="2000" b="1" u="sng" dirty="0">
              <a:solidFill>
                <a:schemeClr val="tx2"/>
              </a:solidFill>
            </a:endParaRPr>
          </a:p>
        </p:txBody>
      </p:sp>
      <p:graphicFrame>
        <p:nvGraphicFramePr>
          <p:cNvPr id="6" name="Chart 5"/>
          <p:cNvGraphicFramePr/>
          <p:nvPr/>
        </p:nvGraphicFramePr>
        <p:xfrm>
          <a:off x="381000" y="1295400"/>
          <a:ext cx="84582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4003825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95300" y="377958"/>
            <a:ext cx="822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1F497D"/>
                </a:solidFill>
              </a:rPr>
              <a:t>Информация по области в </a:t>
            </a:r>
            <a:r>
              <a:rPr lang="bg-BG" sz="2000" b="1" dirty="0" smtClean="0">
                <a:solidFill>
                  <a:srgbClr val="1F497D"/>
                </a:solidFill>
              </a:rPr>
              <a:t>Южен централен</a:t>
            </a:r>
            <a:r>
              <a:rPr lang="ru-RU" sz="2000" b="1" dirty="0" smtClean="0">
                <a:solidFill>
                  <a:srgbClr val="1F497D"/>
                </a:solidFill>
              </a:rPr>
              <a:t> </a:t>
            </a:r>
            <a:r>
              <a:rPr lang="ru-RU" sz="2000" b="1" dirty="0">
                <a:solidFill>
                  <a:srgbClr val="1F497D"/>
                </a:solidFill>
              </a:rPr>
              <a:t>район по ПРСР 2014-2020 </a:t>
            </a:r>
            <a:r>
              <a:rPr lang="ru-RU" sz="2000" b="1" dirty="0" smtClean="0">
                <a:solidFill>
                  <a:srgbClr val="1F497D"/>
                </a:solidFill>
              </a:rPr>
              <a:t>г.</a:t>
            </a:r>
            <a:r>
              <a:rPr lang="ru-RU" sz="2000" b="1" dirty="0">
                <a:solidFill>
                  <a:schemeClr val="tx2"/>
                </a:solidFill>
              </a:rPr>
              <a:t/>
            </a:r>
            <a:br>
              <a:rPr lang="ru-RU" sz="2000" b="1" dirty="0">
                <a:solidFill>
                  <a:schemeClr val="tx2"/>
                </a:solidFill>
              </a:rPr>
            </a:br>
            <a:r>
              <a:rPr lang="ru-RU" sz="2000" b="1" u="sng" dirty="0">
                <a:solidFill>
                  <a:schemeClr val="tx2"/>
                </a:solidFill>
              </a:rPr>
              <a:t>Подмярка </a:t>
            </a:r>
            <a:r>
              <a:rPr lang="ru-RU" sz="2000" b="1" u="sng" dirty="0" smtClean="0">
                <a:solidFill>
                  <a:schemeClr val="tx2"/>
                </a:solidFill>
              </a:rPr>
              <a:t>7.6</a:t>
            </a:r>
            <a:endParaRPr lang="en-GB" sz="2000" b="1" u="sng" dirty="0">
              <a:solidFill>
                <a:schemeClr val="tx2"/>
              </a:solidFill>
            </a:endParaRPr>
          </a:p>
        </p:txBody>
      </p:sp>
      <p:graphicFrame>
        <p:nvGraphicFramePr>
          <p:cNvPr id="6" name="Chart 5"/>
          <p:cNvGraphicFramePr/>
          <p:nvPr/>
        </p:nvGraphicFramePr>
        <p:xfrm>
          <a:off x="457200" y="1219200"/>
          <a:ext cx="8382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758614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95300" y="377958"/>
            <a:ext cx="82296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00" b="1" dirty="0" smtClean="0">
                <a:solidFill>
                  <a:schemeClr val="tx2"/>
                </a:solidFill>
              </a:rPr>
              <a:t>Напредък по ПРСР 2014–2020 г. за Южен централен район.</a:t>
            </a:r>
            <a:br>
              <a:rPr lang="ru-RU" sz="2300" b="1" dirty="0" smtClean="0">
                <a:solidFill>
                  <a:schemeClr val="tx2"/>
                </a:solidFill>
              </a:rPr>
            </a:br>
            <a:r>
              <a:rPr lang="ru-RU" sz="2300" b="1" dirty="0" smtClean="0">
                <a:solidFill>
                  <a:schemeClr val="tx2"/>
                </a:solidFill>
              </a:rPr>
              <a:t>Изплатени средства по брой подадени заявки за плащание, към октомври 2018 г.</a:t>
            </a:r>
            <a:endParaRPr lang="en-GB" sz="2300" b="1" dirty="0">
              <a:solidFill>
                <a:schemeClr val="tx2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90196907"/>
              </p:ext>
            </p:extLst>
          </p:nvPr>
        </p:nvGraphicFramePr>
        <p:xfrm>
          <a:off x="457200" y="1828799"/>
          <a:ext cx="8229600" cy="4496930"/>
        </p:xfrm>
        <a:graphic>
          <a:graphicData uri="http://schemas.openxmlformats.org/drawingml/2006/table">
            <a:tbl>
              <a:tblPr/>
              <a:tblGrid>
                <a:gridCol w="3810000"/>
                <a:gridCol w="1600200"/>
                <a:gridCol w="2819400"/>
              </a:tblGrid>
              <a:tr h="426878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Мерки и подмерки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Брой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</a:t>
                      </a:r>
                      <a:r>
                        <a:rPr lang="bg-BG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плащания по заявка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Изплатени средства</a:t>
                      </a:r>
                      <a:b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(лева)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</a:tr>
              <a:tr h="218294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Мярка 4 - Инвестиции в материални активи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5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4.1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"</a:t>
                      </a:r>
                      <a:r>
                        <a:rPr lang="bg-BG" sz="12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Инвестиции в земеделски стопанства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53</a:t>
                      </a:r>
                      <a:r>
                        <a:rPr lang="bg-BG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107</a:t>
                      </a:r>
                      <a:r>
                        <a:rPr lang="bg-BG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080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87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4.2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"</a:t>
                      </a:r>
                      <a:r>
                        <a:rPr lang="bg-BG" sz="12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Инвестиции в преработка на селскостопански продукти"</a:t>
                      </a:r>
                      <a:endParaRPr lang="bg-BG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21</a:t>
                      </a:r>
                      <a:r>
                        <a:rPr lang="bg-BG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414</a:t>
                      </a:r>
                      <a:r>
                        <a:rPr lang="bg-BG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984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94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bg-BG" sz="1200" b="1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Мярка 6 - Развитие на стопанства и стопанската дейност</a:t>
                      </a:r>
                      <a:endParaRPr lang="bg-BG" sz="12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2687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</a:t>
                      </a:r>
                      <a:r>
                        <a:rPr lang="bg-BG" sz="12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6.1 "Стартова помощ за млади земеделски стопани"</a:t>
                      </a:r>
                      <a:endParaRPr lang="bg-BG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</a:t>
                      </a:r>
                      <a:r>
                        <a:rPr lang="bg-BG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950</a:t>
                      </a:r>
                      <a:r>
                        <a:rPr lang="bg-BG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132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87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6.3 "Стартова помощ за </a:t>
                      </a:r>
                      <a:r>
                        <a:rPr lang="bg-BG" sz="12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развитието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 малки стопанства" (ТПП)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11</a:t>
                      </a:r>
                      <a:r>
                        <a:rPr lang="bg-BG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167</a:t>
                      </a:r>
                      <a:r>
                        <a:rPr lang="bg-BG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047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94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bg-BG" sz="1200" b="1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Мярка 7 - Основни услуги и обновяване на селата в селските райони</a:t>
                      </a:r>
                      <a:endParaRPr lang="bg-BG" sz="12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354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7.2 "Инвестиции в </a:t>
                      </a:r>
                      <a:r>
                        <a:rPr lang="bg-BG" sz="12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създаването, подобряванетоили разширяването на всички видове малка по мащаби инфраструктура"</a:t>
                      </a:r>
                      <a:endParaRPr lang="bg-BG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647</a:t>
                      </a:r>
                      <a:r>
                        <a:rPr lang="bg-BG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924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54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</a:t>
                      </a:r>
                      <a:r>
                        <a:rPr lang="bg-BG" sz="12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7.6  "Проучвания и инвестиции свързани с поддържане и възстановяване на културното и природното наследство на селата"</a:t>
                      </a:r>
                      <a:endParaRPr lang="bg-BG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577</a:t>
                      </a:r>
                      <a:r>
                        <a:rPr lang="bg-BG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972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032"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ОБЩО: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r>
                        <a:rPr lang="bg-BG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084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ctr"/>
                      <a:r>
                        <a:rPr lang="en-US" sz="1200" b="1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96</a:t>
                      </a:r>
                      <a:r>
                        <a:rPr lang="bg-BG" sz="1200" b="1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865</a:t>
                      </a:r>
                      <a:r>
                        <a:rPr lang="bg-BG" sz="1200" b="1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</a:t>
                      </a:r>
                      <a:r>
                        <a:rPr lang="bg-BG" sz="1200" b="1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39</a:t>
                      </a:r>
                      <a:endParaRPr lang="en-US" sz="1200" b="1" i="0" u="none" strike="noStrike" kern="1200" baseline="0" dirty="0" smtClean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  <a:p>
                      <a:pPr algn="ctr" fontAlgn="b"/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9422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ru-RU" sz="2600" b="1" dirty="0" smtClean="0">
                <a:solidFill>
                  <a:srgbClr val="1F497D"/>
                </a:solidFill>
                <a:ea typeface="+mn-ea"/>
                <a:cs typeface="+mn-cs"/>
              </a:rPr>
              <a:t>Приключили проекти по </a:t>
            </a:r>
            <a:r>
              <a:rPr lang="ru-RU" sz="2600" b="1" dirty="0">
                <a:solidFill>
                  <a:srgbClr val="1F497D"/>
                </a:solidFill>
                <a:ea typeface="+mn-ea"/>
                <a:cs typeface="+mn-cs"/>
              </a:rPr>
              <a:t>ПРСР </a:t>
            </a:r>
            <a:r>
              <a:rPr lang="ru-RU" sz="2600" b="1" dirty="0" smtClean="0">
                <a:solidFill>
                  <a:srgbClr val="1F497D"/>
                </a:solidFill>
                <a:ea typeface="+mn-ea"/>
                <a:cs typeface="+mn-cs"/>
              </a:rPr>
              <a:t>2014–2020 </a:t>
            </a:r>
            <a:r>
              <a:rPr lang="ru-RU" sz="2600" b="1" dirty="0">
                <a:solidFill>
                  <a:srgbClr val="1F497D"/>
                </a:solidFill>
                <a:ea typeface="+mn-ea"/>
                <a:cs typeface="+mn-cs"/>
              </a:rPr>
              <a:t>г. </a:t>
            </a:r>
            <a:r>
              <a:rPr lang="ru-RU" sz="2600" b="1" dirty="0" smtClean="0">
                <a:solidFill>
                  <a:srgbClr val="1F497D"/>
                </a:solidFill>
                <a:ea typeface="+mn-ea"/>
                <a:cs typeface="+mn-cs"/>
              </a:rPr>
              <a:t/>
            </a:r>
            <a:br>
              <a:rPr lang="ru-RU" sz="2600" b="1" dirty="0" smtClean="0">
                <a:solidFill>
                  <a:srgbClr val="1F497D"/>
                </a:solidFill>
                <a:ea typeface="+mn-ea"/>
                <a:cs typeface="+mn-cs"/>
              </a:rPr>
            </a:br>
            <a:r>
              <a:rPr lang="ru-RU" sz="2600" b="1" dirty="0" smtClean="0">
                <a:solidFill>
                  <a:srgbClr val="1F497D"/>
                </a:solidFill>
                <a:ea typeface="+mn-ea"/>
                <a:cs typeface="+mn-cs"/>
              </a:rPr>
              <a:t>за </a:t>
            </a:r>
            <a:r>
              <a:rPr lang="bg-BG" sz="2600" b="1" dirty="0" smtClean="0">
                <a:solidFill>
                  <a:srgbClr val="1F497D"/>
                </a:solidFill>
                <a:ea typeface="+mn-ea"/>
                <a:cs typeface="+mn-cs"/>
              </a:rPr>
              <a:t>Южен централен</a:t>
            </a:r>
            <a:r>
              <a:rPr lang="ru-RU" sz="2600" b="1" dirty="0" smtClean="0">
                <a:solidFill>
                  <a:srgbClr val="1F497D"/>
                </a:solidFill>
                <a:ea typeface="+mn-ea"/>
                <a:cs typeface="+mn-cs"/>
              </a:rPr>
              <a:t> район.</a:t>
            </a:r>
            <a:r>
              <a:rPr lang="ru-RU" sz="2600" b="1" dirty="0">
                <a:solidFill>
                  <a:srgbClr val="1F497D"/>
                </a:solidFill>
                <a:ea typeface="+mn-ea"/>
                <a:cs typeface="+mn-cs"/>
              </a:rPr>
              <a:t/>
            </a:r>
            <a:br>
              <a:rPr lang="ru-RU" sz="2600" b="1" dirty="0">
                <a:solidFill>
                  <a:srgbClr val="1F497D"/>
                </a:solidFill>
                <a:ea typeface="+mn-ea"/>
                <a:cs typeface="+mn-cs"/>
              </a:rPr>
            </a:br>
            <a:r>
              <a:rPr lang="ru-RU" sz="2600" b="1" dirty="0">
                <a:solidFill>
                  <a:srgbClr val="1F497D"/>
                </a:solidFill>
                <a:ea typeface="+mn-ea"/>
                <a:cs typeface="+mn-cs"/>
              </a:rPr>
              <a:t>Изплатени средства по </a:t>
            </a:r>
            <a:r>
              <a:rPr lang="ru-RU" sz="2600" b="1" dirty="0" smtClean="0">
                <a:solidFill>
                  <a:srgbClr val="1F497D"/>
                </a:solidFill>
                <a:ea typeface="+mn-ea"/>
                <a:cs typeface="+mn-cs"/>
              </a:rPr>
              <a:t>тях, </a:t>
            </a:r>
            <a:r>
              <a:rPr lang="ru-RU" sz="2600" b="1" dirty="0">
                <a:solidFill>
                  <a:srgbClr val="1F497D"/>
                </a:solidFill>
                <a:ea typeface="+mn-ea"/>
                <a:cs typeface="+mn-cs"/>
              </a:rPr>
              <a:t>към октомври 2018 г.</a:t>
            </a:r>
            <a:r>
              <a:rPr lang="en-GB" sz="2300" b="1" dirty="0">
                <a:solidFill>
                  <a:srgbClr val="1F497D"/>
                </a:solidFill>
                <a:ea typeface="+mn-ea"/>
                <a:cs typeface="+mn-cs"/>
              </a:rPr>
              <a:t/>
            </a:r>
            <a:br>
              <a:rPr lang="en-GB" sz="2300" b="1" dirty="0">
                <a:solidFill>
                  <a:srgbClr val="1F497D"/>
                </a:solidFill>
                <a:ea typeface="+mn-ea"/>
                <a:cs typeface="+mn-cs"/>
              </a:rPr>
            </a:br>
            <a:endParaRPr lang="en-US" sz="9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67473433"/>
              </p:ext>
            </p:extLst>
          </p:nvPr>
        </p:nvGraphicFramePr>
        <p:xfrm>
          <a:off x="685800" y="1562503"/>
          <a:ext cx="7759142" cy="4841761"/>
        </p:xfrm>
        <a:graphic>
          <a:graphicData uri="http://schemas.openxmlformats.org/drawingml/2006/table">
            <a:tbl>
              <a:tblPr/>
              <a:tblGrid>
                <a:gridCol w="3448388"/>
                <a:gridCol w="2155377"/>
                <a:gridCol w="2155377"/>
              </a:tblGrid>
              <a:tr h="595285">
                <a:tc rowSpan="2"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2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Мерки и подмерки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200" b="1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Приключили проекти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028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ts val="162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200" b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Брой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ts val="162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200" b="1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Изплатени средства </a:t>
                      </a:r>
                    </a:p>
                    <a:p>
                      <a:pPr marL="0" marR="0" algn="ctr" fontAlgn="ctr">
                        <a:lnSpc>
                          <a:spcPts val="162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200" b="1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(лева</a:t>
                      </a:r>
                      <a:r>
                        <a:rPr lang="bg-BG" sz="12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)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</a:tr>
              <a:tr h="210980">
                <a:tc gridSpan="3">
                  <a:txBody>
                    <a:bodyPr/>
                    <a:lstStyle/>
                    <a:p>
                      <a:pPr marL="0" marR="0" fontAlgn="ctr">
                        <a:lnSpc>
                          <a:spcPts val="16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Мярка 4 - Инвестиции в материални активи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6885">
                <a:tc>
                  <a:txBody>
                    <a:bodyPr/>
                    <a:lstStyle/>
                    <a:p>
                      <a:pPr marL="0" marR="0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Подмярка 4.1 "Инвестиции в земеделски стопанства"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200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126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965" marR="8965" marT="8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35</a:t>
                      </a:r>
                      <a:r>
                        <a:rPr lang="bg-BG" sz="1200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</a:t>
                      </a: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432</a:t>
                      </a:r>
                      <a:r>
                        <a:rPr lang="bg-BG" sz="1200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</a:t>
                      </a: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351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8965" marR="8965" marT="8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0327">
                <a:tc>
                  <a:txBody>
                    <a:bodyPr/>
                    <a:lstStyle/>
                    <a:p>
                      <a:pPr marL="0" marR="0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Подмярка 4.2 "Инвестиции в преработка на селскостопански продукти"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200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4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5</a:t>
                      </a:r>
                      <a:r>
                        <a:rPr lang="bg-BG" sz="1200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</a:t>
                      </a: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280</a:t>
                      </a:r>
                      <a:r>
                        <a:rPr lang="bg-BG" sz="1200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</a:t>
                      </a: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197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166">
                <a:tc gridSpan="3">
                  <a:txBody>
                    <a:bodyPr/>
                    <a:lstStyle/>
                    <a:p>
                      <a:pPr marL="0" marR="0" algn="l" fontAlgn="ctr">
                        <a:lnSpc>
                          <a:spcPts val="13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Мярка 6 - Развитие на стопанства и стопанската дейност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8561">
                <a:tc>
                  <a:txBody>
                    <a:bodyPr/>
                    <a:lstStyle/>
                    <a:p>
                      <a:pPr marL="0" marR="0" fontAlgn="ctr">
                        <a:lnSpc>
                          <a:spcPts val="13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Подмярка 6.1 "Стартова помощ за млади земеделски стопани"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ts val="13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200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66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ts val="13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3</a:t>
                      </a:r>
                      <a:r>
                        <a:rPr lang="bg-BG" sz="1200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</a:t>
                      </a: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227</a:t>
                      </a:r>
                      <a:r>
                        <a:rPr lang="bg-BG" sz="1200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</a:t>
                      </a: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070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5920">
                <a:tc>
                  <a:txBody>
                    <a:bodyPr/>
                    <a:lstStyle/>
                    <a:p>
                      <a:pPr marL="0" marR="0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Подмярка 6.3 "Стартова помощ за развитието на малки стопанства" (ТПП)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200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71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ts val="13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2</a:t>
                      </a:r>
                      <a:r>
                        <a:rPr lang="bg-BG" sz="1200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</a:t>
                      </a: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082</a:t>
                      </a:r>
                      <a:r>
                        <a:rPr lang="bg-BG" sz="1200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</a:t>
                      </a: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927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166">
                <a:tc gridSpan="3">
                  <a:txBody>
                    <a:bodyPr/>
                    <a:lstStyle/>
                    <a:p>
                      <a:pPr marL="0" marR="0" algn="l" fontAlgn="ctr">
                        <a:lnSpc>
                          <a:spcPts val="13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Мярка 7 - Основни услуги и обновяване на селата в селските райони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01621">
                <a:tc>
                  <a:txBody>
                    <a:bodyPr/>
                    <a:lstStyle/>
                    <a:p>
                      <a:pPr marL="0" marR="0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Подмярка 7.2 "Инвестиции в създаването, подобряванетоили разширяването на всички видове малка по мащаби инфраструктура"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200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0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200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0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1621">
                <a:tc>
                  <a:txBody>
                    <a:bodyPr/>
                    <a:lstStyle/>
                    <a:p>
                      <a:pPr marL="0" marR="0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Подмярка 7.6  "Проучвания и инвестиции свързани с поддържане и възстановяване на културното и природното наследство на селата"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200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354</a:t>
                      </a:r>
                      <a:r>
                        <a:rPr lang="bg-BG" sz="1200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</a:t>
                      </a: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927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399">
                <a:tc>
                  <a:txBody>
                    <a:bodyPr/>
                    <a:lstStyle/>
                    <a:p>
                      <a:pPr marL="0" marR="0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200" b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ОБЩО:</a:t>
                      </a:r>
                      <a:endParaRPr lang="en-US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2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268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46</a:t>
                      </a:r>
                      <a:r>
                        <a:rPr lang="bg-BG" sz="1200" b="1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377</a:t>
                      </a:r>
                      <a:r>
                        <a:rPr lang="bg-BG" sz="1200" b="1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47</a:t>
                      </a:r>
                      <a:r>
                        <a:rPr lang="bg-BG" sz="1200" b="1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66152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447800"/>
          </a:xfrm>
        </p:spPr>
        <p:txBody>
          <a:bodyPr>
            <a:noAutofit/>
          </a:bodyPr>
          <a:lstStyle/>
          <a:p>
            <a:r>
              <a:rPr lang="bg-BG" sz="3000" dirty="0" smtClean="0">
                <a:solidFill>
                  <a:srgbClr val="00B0F0"/>
                </a:solidFill>
              </a:rPr>
              <a:t>Предстоящи приеми за календарната</a:t>
            </a:r>
            <a:r>
              <a:rPr lang="bg-BG" sz="3000" dirty="0">
                <a:solidFill>
                  <a:srgbClr val="00B0F0"/>
                </a:solidFill>
              </a:rPr>
              <a:t> </a:t>
            </a:r>
            <a:r>
              <a:rPr lang="bg-BG" sz="3000" dirty="0" smtClean="0">
                <a:solidFill>
                  <a:srgbClr val="00B0F0"/>
                </a:solidFill>
              </a:rPr>
              <a:t>2019 </a:t>
            </a:r>
            <a:r>
              <a:rPr lang="bg-BG" sz="3000" dirty="0">
                <a:solidFill>
                  <a:srgbClr val="00B0F0"/>
                </a:solidFill>
              </a:rPr>
              <a:t>г</a:t>
            </a:r>
            <a:r>
              <a:rPr lang="bg-BG" sz="3000" dirty="0" smtClean="0">
                <a:solidFill>
                  <a:srgbClr val="00B0F0"/>
                </a:solidFill>
              </a:rPr>
              <a:t>.,</a:t>
            </a:r>
            <a:r>
              <a:rPr lang="en-US" sz="3000" dirty="0"/>
              <a:t/>
            </a:r>
            <a:br>
              <a:rPr lang="en-US" sz="3000" dirty="0"/>
            </a:br>
            <a:r>
              <a:rPr lang="bg-BG" sz="3000" dirty="0" smtClean="0">
                <a:solidFill>
                  <a:srgbClr val="00B0F0"/>
                </a:solidFill>
              </a:rPr>
              <a:t> по мерки от </a:t>
            </a:r>
            <a:r>
              <a:rPr lang="bg-BG" sz="3000" dirty="0">
                <a:solidFill>
                  <a:srgbClr val="00B0F0"/>
                </a:solidFill>
              </a:rPr>
              <a:t>ПРСР </a:t>
            </a:r>
            <a:r>
              <a:rPr lang="bg-BG" sz="3000" dirty="0" smtClean="0">
                <a:solidFill>
                  <a:srgbClr val="00B0F0"/>
                </a:solidFill>
              </a:rPr>
              <a:t>2014–2020 </a:t>
            </a:r>
            <a:r>
              <a:rPr lang="bg-BG" sz="3000" dirty="0">
                <a:solidFill>
                  <a:srgbClr val="00B0F0"/>
                </a:solidFill>
              </a:rPr>
              <a:t>г</a:t>
            </a:r>
            <a:r>
              <a:rPr lang="bg-BG" sz="3000" dirty="0" smtClean="0">
                <a:solidFill>
                  <a:srgbClr val="00B0F0"/>
                </a:solidFill>
              </a:rPr>
              <a:t>.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87680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1.1 „Професионално обучение и придобиване на умения“</a:t>
            </a:r>
          </a:p>
          <a:p>
            <a:pPr>
              <a:lnSpc>
                <a:spcPct val="80000"/>
              </a:lnSpc>
            </a:pP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4.3 „Инвестиции в инфраструктура</a:t>
            </a:r>
            <a:r>
              <a:rPr lang="en-U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</a:p>
          <a:p>
            <a:pPr>
              <a:lnSpc>
                <a:spcPct val="80000"/>
              </a:lnSpc>
            </a:pP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6.3 </a:t>
            </a:r>
            <a:r>
              <a:rPr lang="bg-BG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„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Стартова 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помощ за развитието на малки стопанства“ (ТПП)</a:t>
            </a:r>
            <a:endParaRPr lang="en-US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80000"/>
              </a:lnSpc>
            </a:pP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7.6 „Проучвания и инвестиции, свързани с поддържане, възстановяване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културното и природното наследство на селата“</a:t>
            </a:r>
            <a:endParaRPr lang="en-US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80000"/>
              </a:lnSpc>
            </a:pP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16.4. </a:t>
            </a:r>
            <a:r>
              <a:rPr lang="en-U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bg-BG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„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Подкрепа за хоризонтално и вертикално сътрудничество между участниците във веригата на доставки</a:t>
            </a:r>
            <a:r>
              <a:rPr lang="bg-BG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</a:p>
          <a:p>
            <a:pPr>
              <a:lnSpc>
                <a:spcPct val="80000"/>
              </a:lnSpc>
            </a:pP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19.1 „Помощ за подготвителни дейности“</a:t>
            </a:r>
          </a:p>
          <a:p>
            <a:pPr>
              <a:lnSpc>
                <a:spcPct val="80000"/>
              </a:lnSpc>
            </a:pP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19.3  „Подготовка и изпълнение на дейности за сътрудничество на местни инициативни групи“</a:t>
            </a:r>
            <a:endParaRPr lang="en-US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3821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3200" dirty="0">
                <a:solidFill>
                  <a:srgbClr val="0070C0"/>
                </a:solidFill>
                <a:ea typeface="+mn-ea"/>
                <a:cs typeface="+mn-cs"/>
              </a:rPr>
              <a:t>Подмярка 1.1 „Професионално обучение и придобиване на умения“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72440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2400" u="sng" dirty="0" smtClean="0">
                <a:solidFill>
                  <a:srgbClr val="0070C0"/>
                </a:solidFill>
                <a:latin typeface="+mj-lt"/>
              </a:rPr>
              <a:t>Допустими </a:t>
            </a:r>
            <a:r>
              <a:rPr lang="ru-RU" sz="2400" u="sng" dirty="0">
                <a:solidFill>
                  <a:srgbClr val="0070C0"/>
                </a:solidFill>
                <a:latin typeface="+mj-lt"/>
              </a:rPr>
              <a:t>кандидати: 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Висши </a:t>
            </a:r>
            <a:r>
              <a:rPr lang="ru-RU" sz="2400" dirty="0">
                <a:solidFill>
                  <a:srgbClr val="002060"/>
                </a:solidFill>
              </a:rPr>
              <a:t>училища;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Професионални </a:t>
            </a:r>
            <a:r>
              <a:rPr lang="ru-RU" sz="2400" dirty="0">
                <a:solidFill>
                  <a:srgbClr val="002060"/>
                </a:solidFill>
              </a:rPr>
              <a:t>гимназии; 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Центрове </a:t>
            </a:r>
            <a:r>
              <a:rPr lang="ru-RU" sz="2400" dirty="0">
                <a:solidFill>
                  <a:srgbClr val="002060"/>
                </a:solidFill>
              </a:rPr>
              <a:t>за професионално обучение;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Научни </a:t>
            </a:r>
            <a:r>
              <a:rPr lang="ru-RU" sz="2400" dirty="0">
                <a:solidFill>
                  <a:srgbClr val="002060"/>
                </a:solidFill>
              </a:rPr>
              <a:t>институти или опитни станции в областта на селското стопанство или горите -  за организиране само на </a:t>
            </a:r>
            <a:r>
              <a:rPr lang="ru-RU" sz="2400" dirty="0" smtClean="0">
                <a:solidFill>
                  <a:srgbClr val="002060"/>
                </a:solidFill>
              </a:rPr>
              <a:t>семинари</a:t>
            </a:r>
            <a:r>
              <a:rPr lang="ru-RU" sz="2400" dirty="0">
                <a:solidFill>
                  <a:srgbClr val="002060"/>
                </a:solidFill>
              </a:rPr>
              <a:t>.</a:t>
            </a:r>
            <a:endParaRPr lang="ru-RU" sz="2400" dirty="0" smtClean="0">
              <a:solidFill>
                <a:srgbClr val="002060"/>
              </a:solidFill>
            </a:endParaRPr>
          </a:p>
          <a:p>
            <a:endParaRPr lang="ru-RU" sz="2400" dirty="0" smtClean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2400" u="sng" dirty="0">
                <a:solidFill>
                  <a:srgbClr val="0070C0"/>
                </a:solidFill>
              </a:rPr>
              <a:t>Общ размер на бюджет по </a:t>
            </a:r>
            <a:r>
              <a:rPr lang="ru-RU" sz="2400" u="sng" dirty="0" smtClean="0">
                <a:solidFill>
                  <a:srgbClr val="0070C0"/>
                </a:solidFill>
              </a:rPr>
              <a:t>процедурата</a:t>
            </a:r>
            <a:r>
              <a:rPr lang="ru-RU" sz="2400" u="sng" dirty="0">
                <a:solidFill>
                  <a:srgbClr val="0070C0"/>
                </a:solidFill>
              </a:rPr>
              <a:t>:</a:t>
            </a:r>
            <a:r>
              <a:rPr lang="ru-RU" sz="2400" dirty="0">
                <a:solidFill>
                  <a:srgbClr val="0070C0"/>
                </a:solidFill>
              </a:rPr>
              <a:t> </a:t>
            </a:r>
            <a:r>
              <a:rPr lang="ru-RU" sz="2400" dirty="0">
                <a:solidFill>
                  <a:srgbClr val="002060"/>
                </a:solidFill>
              </a:rPr>
              <a:t>8 000 000 </a:t>
            </a:r>
            <a:r>
              <a:rPr lang="ru-RU" sz="2400" dirty="0" smtClean="0">
                <a:solidFill>
                  <a:srgbClr val="002060"/>
                </a:solidFill>
              </a:rPr>
              <a:t>евро.</a:t>
            </a:r>
          </a:p>
          <a:p>
            <a:pPr marL="0" indent="0">
              <a:buNone/>
            </a:pPr>
            <a:endParaRPr lang="ru-RU" sz="2400" dirty="0" smtClean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2400" u="sng" dirty="0" smtClean="0">
                <a:solidFill>
                  <a:srgbClr val="0070C0"/>
                </a:solidFill>
              </a:rPr>
              <a:t>Период на прием по процедурата:</a:t>
            </a:r>
            <a:r>
              <a:rPr lang="ru-RU" sz="2400" dirty="0" smtClean="0">
                <a:solidFill>
                  <a:srgbClr val="0070C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май-юни 2019 година.</a:t>
            </a:r>
            <a:endParaRPr lang="ru-RU" sz="2400" dirty="0">
              <a:solidFill>
                <a:srgbClr val="002060"/>
              </a:solidFill>
            </a:endParaRPr>
          </a:p>
          <a:p>
            <a:endParaRPr lang="ru-RU" sz="24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2400" dirty="0">
              <a:solidFill>
                <a:srgbClr val="00206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87927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ru-RU" sz="3200" dirty="0">
                <a:solidFill>
                  <a:srgbClr val="0070C0"/>
                </a:solidFill>
                <a:ea typeface="+mn-ea"/>
                <a:cs typeface="+mn-cs"/>
              </a:rPr>
              <a:t>Подмярка 4.3 „Инвестиции в инфраструктура</a:t>
            </a:r>
            <a:r>
              <a:rPr lang="en-US" sz="3200" dirty="0">
                <a:solidFill>
                  <a:srgbClr val="0070C0"/>
                </a:solidFill>
                <a:ea typeface="+mn-ea"/>
                <a:cs typeface="+mn-cs"/>
              </a:rPr>
              <a:t>“</a:t>
            </a:r>
            <a:br>
              <a:rPr lang="en-US" sz="3200" dirty="0">
                <a:solidFill>
                  <a:srgbClr val="0070C0"/>
                </a:solidFill>
                <a:ea typeface="+mn-ea"/>
                <a:cs typeface="+mn-cs"/>
              </a:rPr>
            </a:br>
            <a:endParaRPr lang="en-US" sz="3200" dirty="0">
              <a:solidFill>
                <a:srgbClr val="0070C0"/>
              </a:solidFill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Font typeface="Wingdings" pitchFamily="2" charset="2"/>
              <a:buChar char="Ø"/>
            </a:pPr>
            <a:r>
              <a:rPr lang="ru-RU" sz="2400" u="sng" dirty="0">
                <a:solidFill>
                  <a:srgbClr val="0070C0"/>
                </a:solidFill>
              </a:rPr>
              <a:t>Допустими кандидати: </a:t>
            </a:r>
          </a:p>
          <a:p>
            <a:pPr lvl="0"/>
            <a:r>
              <a:rPr lang="ru-RU" sz="2400" dirty="0" smtClean="0">
                <a:solidFill>
                  <a:srgbClr val="002060"/>
                </a:solidFill>
              </a:rPr>
              <a:t>Юридически лица, регистрирани по Търговския закон или Закона за кооперациите;</a:t>
            </a:r>
            <a:endParaRPr lang="ru-RU" sz="2400" dirty="0">
              <a:solidFill>
                <a:srgbClr val="002060"/>
              </a:solidFill>
            </a:endParaRPr>
          </a:p>
          <a:p>
            <a:pPr lvl="0"/>
            <a:r>
              <a:rPr lang="ru-RU" sz="2400" dirty="0" smtClean="0">
                <a:solidFill>
                  <a:srgbClr val="002060"/>
                </a:solidFill>
              </a:rPr>
              <a:t>Сдружения за напояване, регистрирани по Закона за сдружения за напояване;</a:t>
            </a:r>
            <a:endParaRPr lang="ru-RU" sz="2400" dirty="0">
              <a:solidFill>
                <a:srgbClr val="002060"/>
              </a:solidFill>
            </a:endParaRPr>
          </a:p>
          <a:p>
            <a:pPr lvl="0"/>
            <a:r>
              <a:rPr lang="ru-RU" sz="2400" dirty="0" smtClean="0">
                <a:solidFill>
                  <a:srgbClr val="002060"/>
                </a:solidFill>
              </a:rPr>
              <a:t>Напоителни системи АД.</a:t>
            </a:r>
          </a:p>
          <a:p>
            <a:pPr marL="0" lvl="0" indent="0">
              <a:buNone/>
            </a:pPr>
            <a:endParaRPr lang="ru-RU" sz="2400" dirty="0">
              <a:solidFill>
                <a:srgbClr val="002060"/>
              </a:solidFill>
            </a:endParaRPr>
          </a:p>
          <a:p>
            <a:pPr lvl="0">
              <a:buFont typeface="Wingdings" pitchFamily="2" charset="2"/>
              <a:buChar char="Ø"/>
            </a:pPr>
            <a:r>
              <a:rPr lang="ru-RU" sz="2400" u="sng" dirty="0">
                <a:solidFill>
                  <a:srgbClr val="0070C0"/>
                </a:solidFill>
              </a:rPr>
              <a:t>Общ размер на бюджет по </a:t>
            </a:r>
            <a:r>
              <a:rPr lang="ru-RU" sz="2400" u="sng" dirty="0" smtClean="0">
                <a:solidFill>
                  <a:srgbClr val="0070C0"/>
                </a:solidFill>
              </a:rPr>
              <a:t>процедурата</a:t>
            </a:r>
            <a:r>
              <a:rPr lang="ru-RU" sz="2400" u="sng" dirty="0">
                <a:solidFill>
                  <a:srgbClr val="0070C0"/>
                </a:solidFill>
              </a:rPr>
              <a:t>:</a:t>
            </a:r>
            <a:r>
              <a:rPr lang="ru-RU" sz="2400" dirty="0">
                <a:solidFill>
                  <a:srgbClr val="0070C0"/>
                </a:solidFill>
              </a:rPr>
              <a:t> </a:t>
            </a:r>
            <a:r>
              <a:rPr lang="ru-RU" sz="2400" dirty="0">
                <a:solidFill>
                  <a:srgbClr val="002060"/>
                </a:solidFill>
              </a:rPr>
              <a:t>50 465 860 </a:t>
            </a:r>
            <a:r>
              <a:rPr lang="ru-RU" sz="2400" dirty="0" smtClean="0">
                <a:solidFill>
                  <a:srgbClr val="002060"/>
                </a:solidFill>
              </a:rPr>
              <a:t>евро.</a:t>
            </a:r>
          </a:p>
          <a:p>
            <a:pPr marL="0" lvl="0" indent="0">
              <a:buNone/>
            </a:pPr>
            <a:endParaRPr lang="ru-RU" sz="2400" dirty="0">
              <a:solidFill>
                <a:srgbClr val="002060"/>
              </a:solidFill>
            </a:endParaRPr>
          </a:p>
          <a:p>
            <a:pPr lvl="0">
              <a:buFont typeface="Wingdings" pitchFamily="2" charset="2"/>
              <a:buChar char="Ø"/>
            </a:pPr>
            <a:r>
              <a:rPr lang="ru-RU" sz="2400" u="sng" dirty="0">
                <a:solidFill>
                  <a:srgbClr val="0070C0"/>
                </a:solidFill>
              </a:rPr>
              <a:t>Период на прием по процедурата:</a:t>
            </a:r>
            <a:r>
              <a:rPr lang="ru-RU" sz="2400" dirty="0">
                <a:solidFill>
                  <a:srgbClr val="0070C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май-юли </a:t>
            </a:r>
            <a:r>
              <a:rPr lang="ru-RU" sz="2400" dirty="0">
                <a:solidFill>
                  <a:srgbClr val="002060"/>
                </a:solidFill>
              </a:rPr>
              <a:t>2019 година.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41554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300" dirty="0" smtClean="0"/>
              <a:t/>
            </a:r>
            <a:br>
              <a:rPr lang="ru-RU" sz="3300" dirty="0" smtClean="0"/>
            </a:br>
            <a:r>
              <a:rPr lang="ru-RU" sz="3300" dirty="0" smtClean="0">
                <a:solidFill>
                  <a:srgbClr val="0070C0"/>
                </a:solidFill>
              </a:rPr>
              <a:t>Подмярка </a:t>
            </a:r>
            <a:r>
              <a:rPr lang="ru-RU" sz="3300" dirty="0">
                <a:solidFill>
                  <a:srgbClr val="0070C0"/>
                </a:solidFill>
              </a:rPr>
              <a:t>6.3 „Стартова помощ за развитието на малки стопанства“ (ТПП)</a:t>
            </a:r>
            <a:r>
              <a:rPr lang="ru-RU" dirty="0"/>
              <a:t/>
            </a:r>
            <a:br>
              <a:rPr lang="ru-RU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>
              <a:buFont typeface="Wingdings" pitchFamily="2" charset="2"/>
              <a:buChar char="Ø"/>
            </a:pPr>
            <a:endParaRPr lang="ru-RU" sz="2400" u="sng" dirty="0" smtClean="0">
              <a:solidFill>
                <a:srgbClr val="0070C0"/>
              </a:solidFill>
            </a:endParaRPr>
          </a:p>
          <a:p>
            <a:pPr lvl="0">
              <a:buFont typeface="Wingdings" pitchFamily="2" charset="2"/>
              <a:buChar char="Ø"/>
            </a:pPr>
            <a:r>
              <a:rPr lang="ru-RU" sz="2400" u="sng" dirty="0" smtClean="0">
                <a:solidFill>
                  <a:srgbClr val="0070C0"/>
                </a:solidFill>
              </a:rPr>
              <a:t>Допустими кандидати: </a:t>
            </a:r>
            <a:endParaRPr lang="ru-RU" sz="2400" u="sng" dirty="0">
              <a:solidFill>
                <a:srgbClr val="0070C0"/>
              </a:solidFill>
            </a:endParaRPr>
          </a:p>
          <a:p>
            <a:pPr lvl="0"/>
            <a:r>
              <a:rPr lang="ru-RU" sz="2400" dirty="0">
                <a:solidFill>
                  <a:srgbClr val="002060"/>
                </a:solidFill>
              </a:rPr>
              <a:t>Земеделските стопанства – със СПО между 2000 – 7999 </a:t>
            </a:r>
            <a:r>
              <a:rPr lang="ru-RU" sz="2400" dirty="0" smtClean="0">
                <a:solidFill>
                  <a:srgbClr val="002060"/>
                </a:solidFill>
              </a:rPr>
              <a:t>евро:</a:t>
            </a:r>
          </a:p>
          <a:p>
            <a:pPr lvl="0"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2060"/>
                </a:solidFill>
              </a:rPr>
              <a:t>Физически </a:t>
            </a:r>
            <a:r>
              <a:rPr lang="ru-RU" sz="2400" dirty="0">
                <a:solidFill>
                  <a:srgbClr val="002060"/>
                </a:solidFill>
              </a:rPr>
              <a:t>лица;</a:t>
            </a:r>
          </a:p>
          <a:p>
            <a:pPr lvl="0"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2060"/>
                </a:solidFill>
              </a:rPr>
              <a:t>Еднолични </a:t>
            </a:r>
            <a:r>
              <a:rPr lang="ru-RU" sz="2400" dirty="0">
                <a:solidFill>
                  <a:srgbClr val="002060"/>
                </a:solidFill>
              </a:rPr>
              <a:t>търговци;</a:t>
            </a:r>
          </a:p>
          <a:p>
            <a:pPr lvl="0"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2060"/>
                </a:solidFill>
              </a:rPr>
              <a:t>Еднолични дружества с ограничена отговорност.</a:t>
            </a:r>
          </a:p>
          <a:p>
            <a:pPr marL="0" lvl="0" indent="0">
              <a:buNone/>
            </a:pPr>
            <a:endParaRPr lang="ru-RU" sz="2400" dirty="0">
              <a:solidFill>
                <a:srgbClr val="002060"/>
              </a:solidFill>
            </a:endParaRPr>
          </a:p>
          <a:p>
            <a:pPr lvl="0">
              <a:buFont typeface="Wingdings" pitchFamily="2" charset="2"/>
              <a:buChar char="Ø"/>
            </a:pPr>
            <a:r>
              <a:rPr lang="ru-RU" sz="2400" u="sng" dirty="0">
                <a:solidFill>
                  <a:srgbClr val="0070C0"/>
                </a:solidFill>
              </a:rPr>
              <a:t>Общ размер на бюджет по </a:t>
            </a:r>
            <a:r>
              <a:rPr lang="ru-RU" sz="2400" u="sng" dirty="0" smtClean="0">
                <a:solidFill>
                  <a:srgbClr val="0070C0"/>
                </a:solidFill>
              </a:rPr>
              <a:t>процедурата</a:t>
            </a:r>
            <a:r>
              <a:rPr lang="ru-RU" sz="2400" u="sng" dirty="0">
                <a:solidFill>
                  <a:srgbClr val="0070C0"/>
                </a:solidFill>
              </a:rPr>
              <a:t>:</a:t>
            </a:r>
            <a:r>
              <a:rPr lang="ru-RU" sz="2400" dirty="0">
                <a:solidFill>
                  <a:srgbClr val="0070C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22 000 000 евро.</a:t>
            </a:r>
            <a:endParaRPr lang="ru-RU" sz="2400" dirty="0">
              <a:solidFill>
                <a:srgbClr val="002060"/>
              </a:solidFill>
            </a:endParaRPr>
          </a:p>
          <a:p>
            <a:pPr marL="0" lvl="0" indent="0">
              <a:buNone/>
            </a:pPr>
            <a:endParaRPr lang="ru-RU" sz="2400" dirty="0">
              <a:solidFill>
                <a:srgbClr val="002060"/>
              </a:solidFill>
            </a:endParaRPr>
          </a:p>
          <a:p>
            <a:pPr lvl="0">
              <a:buFont typeface="Wingdings" pitchFamily="2" charset="2"/>
              <a:buChar char="Ø"/>
            </a:pPr>
            <a:r>
              <a:rPr lang="ru-RU" sz="2400" u="sng" dirty="0">
                <a:solidFill>
                  <a:srgbClr val="0070C0"/>
                </a:solidFill>
              </a:rPr>
              <a:t>Период на прием по процедурата:</a:t>
            </a:r>
            <a:r>
              <a:rPr lang="ru-RU" sz="2400" dirty="0">
                <a:solidFill>
                  <a:srgbClr val="0070C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май-юни </a:t>
            </a:r>
            <a:r>
              <a:rPr lang="ru-RU" sz="2400" dirty="0">
                <a:solidFill>
                  <a:srgbClr val="002060"/>
                </a:solidFill>
              </a:rPr>
              <a:t>2019 година.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4514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10600" cy="1477962"/>
          </a:xfrm>
        </p:spPr>
        <p:txBody>
          <a:bodyPr>
            <a:noAutofit/>
          </a:bodyPr>
          <a:lstStyle/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ru-RU" sz="3000" dirty="0">
                <a:solidFill>
                  <a:srgbClr val="0070C0"/>
                </a:solidFill>
              </a:rPr>
              <a:t>Подмярка 7.6 „Проучвания и инвестиции, свързани с поддържане, възстановяване на културното и природното наследство на селата“</a:t>
            </a:r>
            <a:endParaRPr lang="en-US" sz="3000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>
              <a:buFont typeface="Wingdings" pitchFamily="2" charset="2"/>
              <a:buChar char="Ø"/>
            </a:pPr>
            <a:endParaRPr lang="ru-RU" sz="2400" u="sng" dirty="0" smtClean="0">
              <a:solidFill>
                <a:srgbClr val="0070C0"/>
              </a:solidFill>
            </a:endParaRPr>
          </a:p>
          <a:p>
            <a:pPr marL="0" lvl="0" indent="0">
              <a:buNone/>
            </a:pPr>
            <a:endParaRPr lang="ru-RU" sz="2400" u="sng" dirty="0" smtClean="0">
              <a:solidFill>
                <a:srgbClr val="0070C0"/>
              </a:solidFill>
            </a:endParaRPr>
          </a:p>
          <a:p>
            <a:pPr lvl="0">
              <a:buFont typeface="Wingdings" pitchFamily="2" charset="2"/>
              <a:buChar char="Ø"/>
            </a:pPr>
            <a:r>
              <a:rPr lang="ru-RU" sz="2600" u="sng" dirty="0" smtClean="0">
                <a:solidFill>
                  <a:srgbClr val="0070C0"/>
                </a:solidFill>
              </a:rPr>
              <a:t>Допустими </a:t>
            </a:r>
            <a:r>
              <a:rPr lang="ru-RU" sz="2600" u="sng" dirty="0">
                <a:solidFill>
                  <a:srgbClr val="0070C0"/>
                </a:solidFill>
              </a:rPr>
              <a:t>кандидати: </a:t>
            </a:r>
          </a:p>
          <a:p>
            <a:pPr lvl="0"/>
            <a:r>
              <a:rPr lang="ru-RU" sz="2600" dirty="0">
                <a:solidFill>
                  <a:srgbClr val="002060"/>
                </a:solidFill>
              </a:rPr>
              <a:t>Местни поделения на </a:t>
            </a:r>
            <a:r>
              <a:rPr lang="ru-RU" sz="2600" dirty="0" smtClean="0">
                <a:solidFill>
                  <a:srgbClr val="002060"/>
                </a:solidFill>
              </a:rPr>
              <a:t>вероизповеданията.</a:t>
            </a:r>
          </a:p>
          <a:p>
            <a:pPr marL="0" lvl="0" indent="0">
              <a:buNone/>
            </a:pPr>
            <a:endParaRPr lang="ru-RU" sz="2600" dirty="0">
              <a:solidFill>
                <a:srgbClr val="002060"/>
              </a:solidFill>
            </a:endParaRPr>
          </a:p>
          <a:p>
            <a:pPr lvl="0">
              <a:buFont typeface="Wingdings" pitchFamily="2" charset="2"/>
              <a:buChar char="Ø"/>
            </a:pPr>
            <a:r>
              <a:rPr lang="ru-RU" sz="2600" u="sng" dirty="0">
                <a:solidFill>
                  <a:srgbClr val="0070C0"/>
                </a:solidFill>
              </a:rPr>
              <a:t>Общ размер на бюджет по </a:t>
            </a:r>
            <a:r>
              <a:rPr lang="ru-RU" sz="2600" u="sng" dirty="0" smtClean="0">
                <a:solidFill>
                  <a:srgbClr val="0070C0"/>
                </a:solidFill>
              </a:rPr>
              <a:t>процедурата</a:t>
            </a:r>
            <a:r>
              <a:rPr lang="ru-RU" sz="2600" u="sng" dirty="0">
                <a:solidFill>
                  <a:srgbClr val="0070C0"/>
                </a:solidFill>
              </a:rPr>
              <a:t>:</a:t>
            </a:r>
            <a:r>
              <a:rPr lang="ru-RU" sz="2600" dirty="0">
                <a:solidFill>
                  <a:srgbClr val="0070C0"/>
                </a:solidFill>
              </a:rPr>
              <a:t> </a:t>
            </a:r>
            <a:r>
              <a:rPr lang="ru-RU" sz="2600" dirty="0">
                <a:solidFill>
                  <a:srgbClr val="002060"/>
                </a:solidFill>
              </a:rPr>
              <a:t>До левовата равностойност на 12 112 401 евро - в зависимост от остатъчния бюджет след сключване на договори за финансова помощ от първия проведен прием на заявления за подпомагане през 2016 г.</a:t>
            </a:r>
          </a:p>
          <a:p>
            <a:pPr marL="0" lvl="0" indent="0">
              <a:buNone/>
            </a:pPr>
            <a:endParaRPr lang="ru-RU" sz="2600" dirty="0">
              <a:solidFill>
                <a:srgbClr val="002060"/>
              </a:solidFill>
            </a:endParaRPr>
          </a:p>
          <a:p>
            <a:pPr lvl="0">
              <a:buFont typeface="Wingdings" pitchFamily="2" charset="2"/>
              <a:buChar char="Ø"/>
            </a:pPr>
            <a:r>
              <a:rPr lang="ru-RU" sz="2600" u="sng" dirty="0">
                <a:solidFill>
                  <a:srgbClr val="0070C0"/>
                </a:solidFill>
              </a:rPr>
              <a:t>Период на прием по процедурата:</a:t>
            </a:r>
            <a:r>
              <a:rPr lang="ru-RU" sz="2600" dirty="0">
                <a:solidFill>
                  <a:srgbClr val="0070C0"/>
                </a:solidFill>
              </a:rPr>
              <a:t> </a:t>
            </a:r>
            <a:r>
              <a:rPr lang="ru-RU" sz="2600" dirty="0" smtClean="0">
                <a:solidFill>
                  <a:srgbClr val="002060"/>
                </a:solidFill>
              </a:rPr>
              <a:t>юни-август </a:t>
            </a:r>
            <a:r>
              <a:rPr lang="ru-RU" sz="2600" dirty="0">
                <a:solidFill>
                  <a:srgbClr val="002060"/>
                </a:solidFill>
              </a:rPr>
              <a:t>2019 година.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31877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371600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/>
            </a:r>
            <a:b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</a:br>
            <a:r>
              <a:rPr lang="ru-RU" sz="3300" dirty="0">
                <a:solidFill>
                  <a:srgbClr val="0070C0"/>
                </a:solidFill>
              </a:rPr>
              <a:t>Подмярка </a:t>
            </a:r>
            <a:r>
              <a:rPr lang="ru-RU" sz="3300" dirty="0" smtClean="0">
                <a:solidFill>
                  <a:srgbClr val="0070C0"/>
                </a:solidFill>
              </a:rPr>
              <a:t>16.4</a:t>
            </a:r>
            <a:r>
              <a:rPr lang="ru-RU" sz="3300" dirty="0">
                <a:solidFill>
                  <a:srgbClr val="0070C0"/>
                </a:solidFill>
              </a:rPr>
              <a:t> </a:t>
            </a:r>
            <a:r>
              <a:rPr lang="en-US" sz="3300" dirty="0" smtClean="0">
                <a:solidFill>
                  <a:srgbClr val="0070C0"/>
                </a:solidFill>
              </a:rPr>
              <a:t> </a:t>
            </a:r>
            <a:r>
              <a:rPr lang="bg-BG" sz="3300" dirty="0">
                <a:solidFill>
                  <a:srgbClr val="0070C0"/>
                </a:solidFill>
              </a:rPr>
              <a:t>„</a:t>
            </a:r>
            <a:r>
              <a:rPr lang="ru-RU" sz="3300" dirty="0">
                <a:solidFill>
                  <a:srgbClr val="0070C0"/>
                </a:solidFill>
              </a:rPr>
              <a:t>Подкрепа за хоризонтално и вертикално сътрудничество между участниците във веригата на доставки</a:t>
            </a:r>
            <a:r>
              <a:rPr lang="bg-BG" sz="3300" dirty="0">
                <a:solidFill>
                  <a:srgbClr val="0070C0"/>
                </a:solidFill>
              </a:rPr>
              <a:t>“</a:t>
            </a:r>
            <a:br>
              <a:rPr lang="bg-BG" sz="3300" dirty="0">
                <a:solidFill>
                  <a:srgbClr val="0070C0"/>
                </a:solidFill>
              </a:rPr>
            </a:br>
            <a:endParaRPr lang="en-US" sz="3300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endParaRPr lang="ru-RU" sz="2400" u="sng" dirty="0" smtClean="0">
              <a:solidFill>
                <a:srgbClr val="0070C0"/>
              </a:solidFill>
            </a:endParaRPr>
          </a:p>
          <a:p>
            <a:pPr lvl="0">
              <a:buFont typeface="Wingdings" pitchFamily="2" charset="2"/>
              <a:buChar char="Ø"/>
            </a:pPr>
            <a:r>
              <a:rPr lang="ru-RU" sz="2600" u="sng" dirty="0">
                <a:solidFill>
                  <a:srgbClr val="0070C0"/>
                </a:solidFill>
              </a:rPr>
              <a:t>Допустими кандидати: </a:t>
            </a:r>
          </a:p>
          <a:p>
            <a:pPr lvl="0"/>
            <a:r>
              <a:rPr lang="ru-RU" sz="2600" dirty="0">
                <a:solidFill>
                  <a:srgbClr val="002060"/>
                </a:solidFill>
              </a:rPr>
              <a:t>Организации, съставени от земеделски стопани, МСП или търговци на дребно, които извършват своите дейности в обхвата на конкретна къса верига на доставки или в обхвата на конкретен местен пазар;</a:t>
            </a:r>
          </a:p>
          <a:p>
            <a:pPr lvl="0"/>
            <a:r>
              <a:rPr lang="ru-RU" sz="2600" dirty="0">
                <a:solidFill>
                  <a:srgbClr val="002060"/>
                </a:solidFill>
              </a:rPr>
              <a:t>Организациите могат да бъдат юридически лица по Търговския закон или обединения по Закона за задълженията и договорите</a:t>
            </a:r>
            <a:r>
              <a:rPr lang="ru-RU" sz="2600" dirty="0" smtClean="0">
                <a:solidFill>
                  <a:srgbClr val="002060"/>
                </a:solidFill>
              </a:rPr>
              <a:t>.</a:t>
            </a:r>
            <a:endParaRPr lang="ru-RU" sz="2600" dirty="0">
              <a:solidFill>
                <a:srgbClr val="002060"/>
              </a:solidFill>
            </a:endParaRPr>
          </a:p>
          <a:p>
            <a:pPr lvl="0">
              <a:buFont typeface="Wingdings" pitchFamily="2" charset="2"/>
              <a:buChar char="Ø"/>
            </a:pPr>
            <a:r>
              <a:rPr lang="ru-RU" sz="2600" u="sng" dirty="0">
                <a:solidFill>
                  <a:srgbClr val="0070C0"/>
                </a:solidFill>
              </a:rPr>
              <a:t>Общ размер на бюджет по </a:t>
            </a:r>
            <a:r>
              <a:rPr lang="ru-RU" sz="2600" u="sng" dirty="0" smtClean="0">
                <a:solidFill>
                  <a:srgbClr val="0070C0"/>
                </a:solidFill>
              </a:rPr>
              <a:t>процедурата</a:t>
            </a:r>
            <a:r>
              <a:rPr lang="ru-RU" sz="2600" u="sng" dirty="0">
                <a:solidFill>
                  <a:srgbClr val="0070C0"/>
                </a:solidFill>
              </a:rPr>
              <a:t>:</a:t>
            </a:r>
            <a:r>
              <a:rPr lang="ru-RU" sz="2600" dirty="0">
                <a:solidFill>
                  <a:srgbClr val="0070C0"/>
                </a:solidFill>
              </a:rPr>
              <a:t> </a:t>
            </a:r>
            <a:r>
              <a:rPr lang="ru-RU" sz="2600" dirty="0">
                <a:solidFill>
                  <a:srgbClr val="002060"/>
                </a:solidFill>
              </a:rPr>
              <a:t>8 000 000 евро.</a:t>
            </a:r>
          </a:p>
          <a:p>
            <a:pPr marL="0" lvl="0" indent="0">
              <a:buNone/>
            </a:pPr>
            <a:endParaRPr lang="ru-RU" sz="2600" dirty="0">
              <a:solidFill>
                <a:srgbClr val="002060"/>
              </a:solidFill>
            </a:endParaRPr>
          </a:p>
          <a:p>
            <a:pPr lvl="0">
              <a:buFont typeface="Wingdings" pitchFamily="2" charset="2"/>
              <a:buChar char="Ø"/>
            </a:pPr>
            <a:r>
              <a:rPr lang="ru-RU" sz="2600" u="sng" dirty="0">
                <a:solidFill>
                  <a:srgbClr val="0070C0"/>
                </a:solidFill>
              </a:rPr>
              <a:t>Период на прием по процедурата:</a:t>
            </a:r>
            <a:r>
              <a:rPr lang="ru-RU" sz="2600" dirty="0">
                <a:solidFill>
                  <a:srgbClr val="0070C0"/>
                </a:solidFill>
              </a:rPr>
              <a:t> </a:t>
            </a:r>
            <a:r>
              <a:rPr lang="ru-RU" sz="2600" dirty="0">
                <a:solidFill>
                  <a:srgbClr val="002060"/>
                </a:solidFill>
              </a:rPr>
              <a:t>септември-октомври 2019 година</a:t>
            </a:r>
            <a:r>
              <a:rPr lang="ru-RU" sz="2200" dirty="0">
                <a:solidFill>
                  <a:srgbClr val="002060"/>
                </a:solidFill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4886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bg-BG" sz="3600" dirty="0">
                <a:solidFill>
                  <a:srgbClr val="00B0F0"/>
                </a:solidFill>
              </a:rPr>
              <a:t>Осъществени приеми </a:t>
            </a:r>
            <a:r>
              <a:rPr lang="bg-BG" sz="3600" dirty="0" smtClean="0">
                <a:solidFill>
                  <a:srgbClr val="00B0F0"/>
                </a:solidFill>
              </a:rPr>
              <a:t>по мерки от  </a:t>
            </a:r>
            <a:r>
              <a:rPr lang="bg-BG" sz="3600" dirty="0">
                <a:solidFill>
                  <a:srgbClr val="00B0F0"/>
                </a:solidFill>
              </a:rPr>
              <a:t>ПРСР </a:t>
            </a:r>
            <a:r>
              <a:rPr lang="bg-BG" sz="3600" dirty="0" smtClean="0">
                <a:solidFill>
                  <a:srgbClr val="00B0F0"/>
                </a:solidFill>
              </a:rPr>
              <a:t>2014–2020 г.</a:t>
            </a:r>
            <a:endParaRPr lang="en-GB" sz="3600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800600"/>
          </a:xfrm>
        </p:spPr>
        <p:txBody>
          <a:bodyPr>
            <a:normAutofit fontScale="85000" lnSpcReduction="20000"/>
          </a:bodyPr>
          <a:lstStyle/>
          <a:p>
            <a:r>
              <a:rPr lang="ru-RU" sz="3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4.1 </a:t>
            </a:r>
            <a:r>
              <a:rPr lang="en-US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Инвестиции </a:t>
            </a:r>
            <a:r>
              <a:rPr lang="ru-RU" sz="3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земеделски </a:t>
            </a:r>
            <a: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стопанства</a:t>
            </a:r>
            <a:r>
              <a:rPr lang="en-US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endParaRPr lang="ru-RU" sz="31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4.2 </a:t>
            </a:r>
            <a:r>
              <a:rPr lang="en-US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Инвестиции </a:t>
            </a:r>
            <a:r>
              <a:rPr lang="ru-RU" sz="3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преработка/маркетинг на селскостопански </a:t>
            </a:r>
            <a: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продукти</a:t>
            </a:r>
            <a:r>
              <a:rPr lang="en-US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endParaRPr lang="ru-RU" sz="31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6.1 </a:t>
            </a:r>
            <a:r>
              <a:rPr lang="en-US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Стартова </a:t>
            </a:r>
            <a:r>
              <a:rPr lang="ru-RU" sz="3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помощ за млади земеделски </a:t>
            </a:r>
            <a: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производители</a:t>
            </a:r>
            <a:r>
              <a:rPr lang="en-US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endParaRPr lang="ru-RU" sz="31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6.3 </a:t>
            </a:r>
            <a:r>
              <a:rPr lang="en-US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Стартова </a:t>
            </a:r>
            <a:r>
              <a:rPr lang="ru-RU" sz="3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помощ за развитието на малки </a:t>
            </a:r>
            <a: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стопанства</a:t>
            </a:r>
            <a:r>
              <a:rPr lang="en-US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(ТПП)</a:t>
            </a:r>
          </a:p>
          <a:p>
            <a:pPr algn="just"/>
            <a:r>
              <a:rPr lang="ru-RU" sz="3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7.2 </a:t>
            </a:r>
            <a:r>
              <a:rPr lang="en-US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Инвестиции </a:t>
            </a:r>
            <a:r>
              <a:rPr lang="ru-RU" sz="3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създаването, подобряването или разширяването на всички видове малка по мащаби </a:t>
            </a:r>
            <a: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инфраструктура</a:t>
            </a:r>
            <a:r>
              <a:rPr lang="en-US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endParaRPr lang="ru-RU" sz="31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ru-RU" sz="3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7.6 </a:t>
            </a:r>
            <a:r>
              <a:rPr lang="en-US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Проучвания </a:t>
            </a:r>
            <a:r>
              <a:rPr lang="ru-RU" sz="3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инвестиции, свързани с поддържане, възстановяване </a:t>
            </a:r>
            <a: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културното и природното наследство на </a:t>
            </a:r>
            <a: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селата</a:t>
            </a:r>
            <a:r>
              <a:rPr lang="en-US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endParaRPr lang="bg-BG" sz="31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98036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/>
            </a:r>
            <a:b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</a:b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/>
            </a:r>
            <a:b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</a:br>
            <a:r>
              <a:rPr lang="ru-RU" sz="3300" dirty="0" smtClean="0">
                <a:solidFill>
                  <a:srgbClr val="0070C0"/>
                </a:solidFill>
              </a:rPr>
              <a:t>Подмярка </a:t>
            </a:r>
            <a:r>
              <a:rPr lang="ru-RU" sz="3300" dirty="0">
                <a:solidFill>
                  <a:srgbClr val="0070C0"/>
                </a:solidFill>
              </a:rPr>
              <a:t>19.1 „Помощ за подготвителни дейности“</a:t>
            </a:r>
            <a:br>
              <a:rPr lang="ru-RU" sz="3300" dirty="0">
                <a:solidFill>
                  <a:srgbClr val="0070C0"/>
                </a:solidFill>
              </a:rPr>
            </a:br>
            <a:endParaRPr lang="en-US" sz="3300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 lnSpcReduction="10000"/>
          </a:bodyPr>
          <a:lstStyle/>
          <a:p>
            <a:pPr lvl="0">
              <a:buFont typeface="Wingdings" pitchFamily="2" charset="2"/>
              <a:buChar char="Ø"/>
            </a:pPr>
            <a:r>
              <a:rPr lang="ru-RU" sz="2400" u="sng" dirty="0">
                <a:solidFill>
                  <a:srgbClr val="0070C0"/>
                </a:solidFill>
              </a:rPr>
              <a:t>Допустими кандидати: </a:t>
            </a:r>
          </a:p>
          <a:p>
            <a:pPr lvl="0"/>
            <a:r>
              <a:rPr lang="ru-RU" sz="2400" dirty="0">
                <a:solidFill>
                  <a:srgbClr val="002060"/>
                </a:solidFill>
              </a:rPr>
              <a:t>МИГ, преминали оценка за административно съответствие и допустимост по реда на Наредба № 22 от 2015 г. за прилагане на подмярка 19.2 „Прилагане на операции в рамките на стратегии за Водено от общностите местно развитие“ от ПРСР 2014 – 2020 г., но нямат одобрена за финансиране стратегия за ВОМР през програмния период 2014 – 2020 </a:t>
            </a:r>
            <a:r>
              <a:rPr lang="ru-RU" sz="2400" dirty="0" smtClean="0">
                <a:solidFill>
                  <a:srgbClr val="002060"/>
                </a:solidFill>
              </a:rPr>
              <a:t>г.</a:t>
            </a:r>
          </a:p>
          <a:p>
            <a:pPr lvl="0">
              <a:buFont typeface="Wingdings" pitchFamily="2" charset="2"/>
              <a:buChar char="Ø"/>
            </a:pPr>
            <a:r>
              <a:rPr lang="ru-RU" sz="2400" u="sng" dirty="0" smtClean="0">
                <a:solidFill>
                  <a:srgbClr val="0070C0"/>
                </a:solidFill>
              </a:rPr>
              <a:t>Общ </a:t>
            </a:r>
            <a:r>
              <a:rPr lang="ru-RU" sz="2400" u="sng" dirty="0">
                <a:solidFill>
                  <a:srgbClr val="0070C0"/>
                </a:solidFill>
              </a:rPr>
              <a:t>размер на бюджет по </a:t>
            </a:r>
            <a:r>
              <a:rPr lang="ru-RU" sz="2400" u="sng" dirty="0" smtClean="0">
                <a:solidFill>
                  <a:srgbClr val="0070C0"/>
                </a:solidFill>
              </a:rPr>
              <a:t>процедурата</a:t>
            </a:r>
            <a:r>
              <a:rPr lang="ru-RU" sz="2400" u="sng" dirty="0">
                <a:solidFill>
                  <a:srgbClr val="0070C0"/>
                </a:solidFill>
              </a:rPr>
              <a:t>:</a:t>
            </a:r>
            <a:r>
              <a:rPr lang="ru-RU" sz="2400" dirty="0">
                <a:solidFill>
                  <a:srgbClr val="0070C0"/>
                </a:solidFill>
              </a:rPr>
              <a:t> </a:t>
            </a:r>
            <a:r>
              <a:rPr lang="ru-RU" sz="2400" dirty="0">
                <a:solidFill>
                  <a:srgbClr val="002060"/>
                </a:solidFill>
              </a:rPr>
              <a:t>Остатъкът по подмярка 19.1 + остатъци от другите подмерки на мярка 19, чиято стойност предстои да се </a:t>
            </a:r>
            <a:r>
              <a:rPr lang="ru-RU" sz="2400" dirty="0" smtClean="0">
                <a:solidFill>
                  <a:srgbClr val="002060"/>
                </a:solidFill>
              </a:rPr>
              <a:t>уточни.</a:t>
            </a:r>
            <a:endParaRPr lang="ru-RU" sz="2400" dirty="0">
              <a:solidFill>
                <a:srgbClr val="002060"/>
              </a:solidFill>
            </a:endParaRPr>
          </a:p>
          <a:p>
            <a:pPr lvl="0">
              <a:buFont typeface="Wingdings" pitchFamily="2" charset="2"/>
              <a:buChar char="Ø"/>
            </a:pPr>
            <a:r>
              <a:rPr lang="ru-RU" sz="2400" u="sng" dirty="0">
                <a:solidFill>
                  <a:srgbClr val="0070C0"/>
                </a:solidFill>
              </a:rPr>
              <a:t>Период на прием по процедурата:</a:t>
            </a:r>
            <a:r>
              <a:rPr lang="ru-RU" sz="2400" dirty="0">
                <a:solidFill>
                  <a:srgbClr val="0070C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ноември-декември </a:t>
            </a:r>
            <a:r>
              <a:rPr lang="ru-RU" sz="2400" dirty="0">
                <a:solidFill>
                  <a:srgbClr val="002060"/>
                </a:solidFill>
              </a:rPr>
              <a:t>2019 година</a:t>
            </a:r>
            <a:r>
              <a:rPr lang="ru-RU" sz="2000" dirty="0">
                <a:solidFill>
                  <a:srgbClr val="002060"/>
                </a:solidFill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46648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54162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ru-RU" sz="3300" dirty="0" smtClean="0">
                <a:solidFill>
                  <a:srgbClr val="0070C0"/>
                </a:solidFill>
              </a:rPr>
              <a:t/>
            </a:r>
            <a:br>
              <a:rPr lang="ru-RU" sz="3300" dirty="0" smtClean="0">
                <a:solidFill>
                  <a:srgbClr val="0070C0"/>
                </a:solidFill>
              </a:rPr>
            </a:br>
            <a:r>
              <a:rPr lang="ru-RU" sz="3300" dirty="0" smtClean="0">
                <a:solidFill>
                  <a:srgbClr val="0070C0"/>
                </a:solidFill>
              </a:rPr>
              <a:t>Подмярка 19.3  „Подготовка и изпълнение на дейности за сътрудничество на местни инициативни групи“</a:t>
            </a:r>
            <a:r>
              <a:rPr lang="en-US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/>
            </a:r>
            <a:br>
              <a:rPr lang="en-US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>
              <a:buFont typeface="Wingdings" pitchFamily="2" charset="2"/>
              <a:buChar char="Ø"/>
            </a:pPr>
            <a:endParaRPr lang="ru-RU" sz="2400" u="sng" dirty="0" smtClean="0">
              <a:solidFill>
                <a:srgbClr val="0070C0"/>
              </a:solidFill>
            </a:endParaRPr>
          </a:p>
          <a:p>
            <a:pPr lvl="0">
              <a:buFont typeface="Wingdings" pitchFamily="2" charset="2"/>
              <a:buChar char="Ø"/>
            </a:pPr>
            <a:endParaRPr lang="ru-RU" sz="2400" u="sng" dirty="0" smtClean="0">
              <a:solidFill>
                <a:srgbClr val="0070C0"/>
              </a:solidFill>
            </a:endParaRPr>
          </a:p>
          <a:p>
            <a:pPr lvl="0">
              <a:buFont typeface="Wingdings" pitchFamily="2" charset="2"/>
              <a:buChar char="Ø"/>
            </a:pPr>
            <a:r>
              <a:rPr lang="ru-RU" sz="2400" u="sng" dirty="0" smtClean="0">
                <a:solidFill>
                  <a:srgbClr val="0070C0"/>
                </a:solidFill>
              </a:rPr>
              <a:t>Допустими </a:t>
            </a:r>
            <a:r>
              <a:rPr lang="ru-RU" sz="2400" u="sng" dirty="0">
                <a:solidFill>
                  <a:srgbClr val="0070C0"/>
                </a:solidFill>
              </a:rPr>
              <a:t>кандидати: </a:t>
            </a:r>
          </a:p>
          <a:p>
            <a:pPr lvl="0"/>
            <a:r>
              <a:rPr lang="ru-RU" sz="2400" dirty="0">
                <a:solidFill>
                  <a:srgbClr val="002060"/>
                </a:solidFill>
              </a:rPr>
              <a:t>Одобрени </a:t>
            </a:r>
            <a:r>
              <a:rPr lang="ru-RU" sz="2400" dirty="0" smtClean="0">
                <a:solidFill>
                  <a:srgbClr val="002060"/>
                </a:solidFill>
              </a:rPr>
              <a:t>Местни </a:t>
            </a:r>
            <a:r>
              <a:rPr lang="ru-RU" sz="2400" dirty="0">
                <a:solidFill>
                  <a:srgbClr val="002060"/>
                </a:solidFill>
              </a:rPr>
              <a:t>инициативни </a:t>
            </a:r>
            <a:r>
              <a:rPr lang="ru-RU" sz="2400" dirty="0" smtClean="0">
                <a:solidFill>
                  <a:srgbClr val="002060"/>
                </a:solidFill>
              </a:rPr>
              <a:t>групи.</a:t>
            </a:r>
          </a:p>
          <a:p>
            <a:pPr lvl="0"/>
            <a:endParaRPr lang="ru-RU" sz="2400" dirty="0" smtClean="0">
              <a:solidFill>
                <a:srgbClr val="002060"/>
              </a:solidFill>
            </a:endParaRPr>
          </a:p>
          <a:p>
            <a:pPr lvl="0"/>
            <a:r>
              <a:rPr lang="ru-RU" sz="2400" u="sng" dirty="0" smtClean="0">
                <a:solidFill>
                  <a:srgbClr val="0070C0"/>
                </a:solidFill>
              </a:rPr>
              <a:t>Общ </a:t>
            </a:r>
            <a:r>
              <a:rPr lang="ru-RU" sz="2400" u="sng" dirty="0">
                <a:solidFill>
                  <a:srgbClr val="0070C0"/>
                </a:solidFill>
              </a:rPr>
              <a:t>размер на бюджет по </a:t>
            </a:r>
            <a:r>
              <a:rPr lang="ru-RU" sz="2400" u="sng" dirty="0" smtClean="0">
                <a:solidFill>
                  <a:srgbClr val="0070C0"/>
                </a:solidFill>
              </a:rPr>
              <a:t>процедурата</a:t>
            </a:r>
            <a:r>
              <a:rPr lang="ru-RU" sz="2400" u="sng" dirty="0">
                <a:solidFill>
                  <a:srgbClr val="0070C0"/>
                </a:solidFill>
              </a:rPr>
              <a:t>:</a:t>
            </a:r>
            <a:r>
              <a:rPr lang="ru-RU" sz="2400" dirty="0">
                <a:solidFill>
                  <a:srgbClr val="0070C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1 000 000 евро за 2019 година.</a:t>
            </a:r>
          </a:p>
          <a:p>
            <a:pPr marL="0" lvl="0" indent="0">
              <a:buNone/>
            </a:pPr>
            <a:endParaRPr lang="ru-RU" sz="2400" dirty="0">
              <a:solidFill>
                <a:srgbClr val="002060"/>
              </a:solidFill>
            </a:endParaRPr>
          </a:p>
          <a:p>
            <a:pPr lvl="0">
              <a:buFont typeface="Wingdings" pitchFamily="2" charset="2"/>
              <a:buChar char="Ø"/>
            </a:pPr>
            <a:r>
              <a:rPr lang="ru-RU" sz="2400" u="sng" dirty="0">
                <a:solidFill>
                  <a:srgbClr val="0070C0"/>
                </a:solidFill>
              </a:rPr>
              <a:t>Период на прием по процедурата:</a:t>
            </a:r>
            <a:r>
              <a:rPr lang="ru-RU" sz="2400" dirty="0">
                <a:solidFill>
                  <a:srgbClr val="0070C0"/>
                </a:solidFill>
              </a:rPr>
              <a:t> </a:t>
            </a:r>
            <a:r>
              <a:rPr lang="ru-RU" sz="2400" dirty="0">
                <a:solidFill>
                  <a:srgbClr val="002060"/>
                </a:solidFill>
              </a:rPr>
              <a:t>август </a:t>
            </a:r>
            <a:r>
              <a:rPr lang="ru-RU" sz="2400" dirty="0" smtClean="0">
                <a:solidFill>
                  <a:srgbClr val="002060"/>
                </a:solidFill>
              </a:rPr>
              <a:t>2</a:t>
            </a:r>
            <a:r>
              <a:rPr lang="en-US" sz="2400" dirty="0" smtClean="0">
                <a:solidFill>
                  <a:srgbClr val="002060"/>
                </a:solidFill>
              </a:rPr>
              <a:t>018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dirty="0">
                <a:solidFill>
                  <a:srgbClr val="002060"/>
                </a:solidFill>
              </a:rPr>
              <a:t>година- Съгласно Регламент (ЕС) 1305/2013, чл. 44, пар. 3 кандидатстването по подмярка 19.3 е </a:t>
            </a:r>
            <a:r>
              <a:rPr lang="ru-RU" sz="2400" dirty="0" smtClean="0">
                <a:solidFill>
                  <a:srgbClr val="002060"/>
                </a:solidFill>
              </a:rPr>
              <a:t>текущо.</a:t>
            </a:r>
            <a:endParaRPr lang="ru-RU" sz="2000" dirty="0">
              <a:solidFill>
                <a:srgbClr val="00206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2386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96962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bg-BG" sz="2700" b="1" dirty="0" smtClean="0">
                <a:solidFill>
                  <a:srgbClr val="1F497D">
                    <a:lumMod val="75000"/>
                  </a:srgbClr>
                </a:solidFill>
                <a:ea typeface="+mn-ea"/>
                <a:cs typeface="+mn-cs"/>
              </a:rPr>
              <a:t/>
            </a:r>
            <a:br>
              <a:rPr lang="bg-BG" sz="2700" b="1" dirty="0" smtClean="0">
                <a:solidFill>
                  <a:srgbClr val="1F497D">
                    <a:lumMod val="75000"/>
                  </a:srgbClr>
                </a:solidFill>
                <a:ea typeface="+mn-ea"/>
                <a:cs typeface="+mn-cs"/>
              </a:rPr>
            </a:br>
            <a:r>
              <a:rPr lang="bg-BG" sz="4900" b="1" dirty="0" smtClean="0">
                <a:solidFill>
                  <a:srgbClr val="1F497D">
                    <a:lumMod val="75000"/>
                  </a:srgbClr>
                </a:solidFill>
                <a:ea typeface="+mn-ea"/>
                <a:cs typeface="+mn-cs"/>
              </a:rPr>
              <a:t>БЛАГОДАРЯ ЗА ВНИМАНИЕТО!</a:t>
            </a:r>
            <a:r>
              <a:rPr lang="ru-RU" sz="3600" b="1" dirty="0">
                <a:solidFill>
                  <a:srgbClr val="1F497D">
                    <a:lumMod val="75000"/>
                  </a:srgbClr>
                </a:solidFill>
                <a:ea typeface="+mn-ea"/>
                <a:cs typeface="+mn-cs"/>
              </a:rPr>
              <a:t/>
            </a:r>
            <a:br>
              <a:rPr lang="ru-RU" sz="3600" b="1" dirty="0">
                <a:solidFill>
                  <a:srgbClr val="1F497D">
                    <a:lumMod val="75000"/>
                  </a:srgbClr>
                </a:solidFill>
                <a:ea typeface="+mn-ea"/>
                <a:cs typeface="+mn-cs"/>
              </a:rPr>
            </a:br>
            <a:r>
              <a:rPr lang="ru-RU" sz="2000" dirty="0"/>
              <a:t/>
            </a:r>
            <a:br>
              <a:rPr lang="ru-RU" sz="2000" dirty="0"/>
            </a:b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3352799"/>
          </a:xfrm>
        </p:spPr>
        <p:txBody>
          <a:bodyPr>
            <a:normAutofit/>
          </a:bodyPr>
          <a:lstStyle/>
          <a:p>
            <a:pPr marL="0" lvl="0" indent="0" algn="just">
              <a:spcBef>
                <a:spcPts val="0"/>
              </a:spcBef>
              <a:buNone/>
            </a:pPr>
            <a:endParaRPr lang="ru-RU" sz="2800" dirty="0" smtClean="0">
              <a:solidFill>
                <a:srgbClr val="00B0F0"/>
              </a:solidFill>
            </a:endParaRPr>
          </a:p>
          <a:p>
            <a:pPr marL="0" lvl="0" indent="0" algn="ctr">
              <a:spcBef>
                <a:spcPts val="0"/>
              </a:spcBef>
              <a:buNone/>
            </a:pPr>
            <a:r>
              <a:rPr lang="ru-RU" sz="3000" dirty="0" smtClean="0">
                <a:solidFill>
                  <a:srgbClr val="00B0F0"/>
                </a:solidFill>
              </a:rPr>
              <a:t>Севгин Ахмед – главен експерт</a:t>
            </a:r>
          </a:p>
          <a:p>
            <a:pPr marL="0" lvl="0" indent="0" algn="ctr">
              <a:spcBef>
                <a:spcPts val="0"/>
              </a:spcBef>
              <a:buNone/>
            </a:pPr>
            <a:r>
              <a:rPr lang="ru-RU" sz="3000" dirty="0" smtClean="0">
                <a:solidFill>
                  <a:srgbClr val="00B0F0"/>
                </a:solidFill>
              </a:rPr>
              <a:t>Дирекция </a:t>
            </a:r>
            <a:r>
              <a:rPr lang="en-US" sz="3000" dirty="0" smtClean="0">
                <a:solidFill>
                  <a:srgbClr val="00B0F0"/>
                </a:solidFill>
              </a:rPr>
              <a:t>“</a:t>
            </a:r>
            <a:r>
              <a:rPr lang="ru-RU" sz="3000" dirty="0" smtClean="0">
                <a:solidFill>
                  <a:srgbClr val="00B0F0"/>
                </a:solidFill>
              </a:rPr>
              <a:t>Развитие на </a:t>
            </a:r>
            <a:r>
              <a:rPr lang="bg-BG" sz="3000" dirty="0" smtClean="0">
                <a:solidFill>
                  <a:srgbClr val="00B0F0"/>
                </a:solidFill>
              </a:rPr>
              <a:t>селските райони</a:t>
            </a:r>
            <a:r>
              <a:rPr lang="en-US" sz="3000" dirty="0" smtClean="0">
                <a:solidFill>
                  <a:srgbClr val="00B0F0"/>
                </a:solidFill>
              </a:rPr>
              <a:t>”</a:t>
            </a:r>
            <a:endParaRPr lang="ru-RU" sz="3000" dirty="0" smtClean="0">
              <a:solidFill>
                <a:srgbClr val="00B0F0"/>
              </a:solidFill>
            </a:endParaRPr>
          </a:p>
          <a:p>
            <a:pPr marL="0" lvl="0" indent="0" algn="ctr">
              <a:spcBef>
                <a:spcPts val="0"/>
              </a:spcBef>
              <a:buNone/>
            </a:pPr>
            <a:r>
              <a:rPr lang="ru-RU" sz="3000" dirty="0" smtClean="0">
                <a:solidFill>
                  <a:srgbClr val="00B0F0"/>
                </a:solidFill>
              </a:rPr>
              <a:t>Министерство на земеделието, храните и горите</a:t>
            </a:r>
          </a:p>
          <a:p>
            <a:pPr marL="0" lvl="0" indent="0" algn="ctr">
              <a:spcBef>
                <a:spcPts val="0"/>
              </a:spcBef>
              <a:buNone/>
            </a:pPr>
            <a:r>
              <a:rPr lang="ru-RU" sz="3000" dirty="0" smtClean="0">
                <a:solidFill>
                  <a:srgbClr val="00B0F0"/>
                </a:solidFill>
              </a:rPr>
              <a:t>Тел.: 02/985 11 430 </a:t>
            </a:r>
            <a:endParaRPr lang="en-US" sz="3000" dirty="0" smtClean="0">
              <a:solidFill>
                <a:srgbClr val="00B0F0"/>
              </a:solidFill>
            </a:endParaRPr>
          </a:p>
          <a:p>
            <a:pPr marL="0" lvl="0" indent="0" algn="ctr">
              <a:spcBef>
                <a:spcPts val="0"/>
              </a:spcBef>
              <a:buNone/>
            </a:pPr>
            <a:r>
              <a:rPr lang="en-US" sz="3000" dirty="0" smtClean="0">
                <a:solidFill>
                  <a:srgbClr val="00B0F0"/>
                </a:solidFill>
              </a:rPr>
              <a:t>e-mail: sahmed@mzh.government.bg</a:t>
            </a:r>
            <a:endParaRPr lang="ru-RU" sz="3000" dirty="0">
              <a:solidFill>
                <a:srgbClr val="00B0F0"/>
              </a:solidFill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800" dirty="0" smtClean="0">
              <a:solidFill>
                <a:srgbClr val="00B0F0"/>
              </a:solidFill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800" dirty="0">
              <a:solidFill>
                <a:srgbClr val="00B0F0"/>
              </a:solidFill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800" dirty="0" smtClean="0">
              <a:solidFill>
                <a:srgbClr val="00B0F0"/>
              </a:solidFill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800" dirty="0">
              <a:solidFill>
                <a:srgbClr val="00B0F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5387975"/>
            <a:ext cx="2620963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5763" y="5387975"/>
            <a:ext cx="1682750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57800" y="5562600"/>
            <a:ext cx="1463675" cy="95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86600" y="5387975"/>
            <a:ext cx="1749425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448179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bg-BG" sz="3600" dirty="0" smtClean="0">
                <a:solidFill>
                  <a:srgbClr val="00B0F0"/>
                </a:solidFill>
              </a:rPr>
              <a:t>Осъществени приеми по мерки от  ПРСР 2014–2020 г.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458200" cy="5257800"/>
          </a:xfrm>
        </p:spPr>
        <p:txBody>
          <a:bodyPr>
            <a:normAutofit fontScale="47500" lnSpcReduction="20000"/>
          </a:bodyPr>
          <a:lstStyle/>
          <a:p>
            <a:r>
              <a:rPr lang="bg-BG" sz="53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4.1.2. “Инвестиции в земеделски стопанства по Тематична подпрограма за развитие на малки стопанства”</a:t>
            </a:r>
          </a:p>
          <a:p>
            <a:r>
              <a:rPr lang="bg-BG" sz="53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6.4 “Инвестиции в подкрепа на неземеделски дейности”</a:t>
            </a:r>
          </a:p>
          <a:p>
            <a:r>
              <a:rPr lang="bg-BG" sz="53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8.3 “Предотвратяване на щети по горите от горски пожари, природни бедствия и катастрофични събития”</a:t>
            </a:r>
          </a:p>
          <a:p>
            <a:r>
              <a:rPr lang="bg-BG" sz="53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8.4 “Възстановяване на щети по горите от горски пожари, природни бедствия и катастрофични събития”</a:t>
            </a:r>
          </a:p>
          <a:p>
            <a:r>
              <a:rPr lang="bg-BG" sz="53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8.6 “Инвестиции в технологии за лесовъдство и в преработката, мобилизирането и търговията на горски продукти”</a:t>
            </a:r>
          </a:p>
          <a:p>
            <a:pPr algn="just"/>
            <a:r>
              <a:rPr lang="bg-BG" sz="53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Мярка 9 “Учредяване на групи и организации на производителите”</a:t>
            </a:r>
          </a:p>
          <a:p>
            <a:pPr algn="just"/>
            <a:endParaRPr lang="bg-BG" sz="31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377958"/>
            <a:ext cx="822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400" b="1" dirty="0">
                <a:solidFill>
                  <a:schemeClr val="tx2"/>
                </a:solidFill>
              </a:rPr>
              <a:t>Информация за постъпили </a:t>
            </a:r>
            <a:r>
              <a:rPr lang="bg-BG" sz="2400" b="1" dirty="0" smtClean="0">
                <a:solidFill>
                  <a:schemeClr val="tx2"/>
                </a:solidFill>
              </a:rPr>
              <a:t>заявления и заявени </a:t>
            </a:r>
            <a:r>
              <a:rPr lang="bg-BG" sz="2400" b="1" dirty="0">
                <a:solidFill>
                  <a:schemeClr val="tx2"/>
                </a:solidFill>
              </a:rPr>
              <a:t>разходи </a:t>
            </a:r>
            <a:r>
              <a:rPr lang="bg-BG" sz="2400" b="1" dirty="0" smtClean="0">
                <a:solidFill>
                  <a:schemeClr val="tx2"/>
                </a:solidFill>
              </a:rPr>
              <a:t>по </a:t>
            </a:r>
            <a:r>
              <a:rPr lang="bg-BG" sz="2400" b="1" dirty="0">
                <a:solidFill>
                  <a:schemeClr val="tx2"/>
                </a:solidFill>
              </a:rPr>
              <a:t>ПРСР </a:t>
            </a:r>
            <a:r>
              <a:rPr lang="bg-BG" sz="2400" b="1" dirty="0" smtClean="0">
                <a:solidFill>
                  <a:schemeClr val="tx2"/>
                </a:solidFill>
              </a:rPr>
              <a:t>2014-2020 г.</a:t>
            </a:r>
            <a:endParaRPr lang="en-GB" sz="2400" b="1" dirty="0">
              <a:solidFill>
                <a:schemeClr val="tx2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68069080"/>
              </p:ext>
            </p:extLst>
          </p:nvPr>
        </p:nvGraphicFramePr>
        <p:xfrm>
          <a:off x="457200" y="1905000"/>
          <a:ext cx="8229600" cy="4609626"/>
        </p:xfrm>
        <a:graphic>
          <a:graphicData uri="http://schemas.openxmlformats.org/drawingml/2006/table">
            <a:tbl>
              <a:tblPr/>
              <a:tblGrid>
                <a:gridCol w="3886200"/>
                <a:gridCol w="1905000"/>
                <a:gridCol w="2438400"/>
              </a:tblGrid>
              <a:tr h="63219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Мерки и </a:t>
                      </a:r>
                      <a:r>
                        <a:rPr lang="bg-BG" sz="12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подмерки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Постъпили заявления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600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Брой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Общо заявени разходи</a:t>
                      </a:r>
                      <a:b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(лева)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</a:tr>
              <a:tr h="212731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Мярка 4 - Инвестиции в материални активи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4.1 "Инвестиции в земеделски стопанства"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1304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586</a:t>
                      </a:r>
                      <a:r>
                        <a:rPr lang="bg-BG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880</a:t>
                      </a:r>
                      <a:r>
                        <a:rPr lang="bg-BG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339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4.2 "Инвестиции в преработка на селскостопански продукти"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210</a:t>
                      </a:r>
                      <a:r>
                        <a:rPr lang="bg-BG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748</a:t>
                      </a:r>
                      <a:r>
                        <a:rPr lang="bg-BG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268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Мярка 6 - Развитие на стопанства и стопанската дейност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02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6.1 "Стартова помощ за млади земеделски стопани"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634</a:t>
                      </a:r>
                      <a:endParaRPr lang="en-US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</a:t>
                      </a:r>
                      <a:r>
                        <a:rPr lang="bg-BG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999</a:t>
                      </a:r>
                      <a:r>
                        <a:rPr lang="bg-BG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430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5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</a:t>
                      </a:r>
                      <a:r>
                        <a:rPr lang="bg-BG" sz="12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6.3 "Стартова помощ за развитието на малки стопанства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"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(ТПП)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859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</a:t>
                      </a:r>
                      <a:r>
                        <a:rPr lang="bg-BG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200</a:t>
                      </a:r>
                      <a:r>
                        <a:rPr lang="bg-BG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483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268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Мярка 7 - Основни услуги и обновяване на селата в селските райони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05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7.2 "Инвестиции в създаването, подобряванетоили разширяването на всички видове малка по мащаби инфраструктура"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466</a:t>
                      </a:r>
                      <a:r>
                        <a:rPr lang="bg-BG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643</a:t>
                      </a:r>
                      <a:r>
                        <a:rPr lang="bg-BG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736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5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7.6  "Проучвания и инвестиции свързани с поддържане и възстановяване на културното и природното наследство на селата"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</a:t>
                      </a: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r>
                        <a:rPr lang="bg-BG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377</a:t>
                      </a:r>
                      <a:r>
                        <a:rPr lang="bg-BG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390</a:t>
                      </a:r>
                    </a:p>
                    <a:p>
                      <a:pPr algn="ctr" fontAlgn="b"/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788"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ОБЩО: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bg-BG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162</a:t>
                      </a:r>
                      <a:endParaRPr 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bg-BG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331</a:t>
                      </a:r>
                      <a:r>
                        <a:rPr lang="bg-BG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850</a:t>
                      </a:r>
                      <a:r>
                        <a:rPr lang="bg-BG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00</a:t>
                      </a:r>
                      <a:r>
                        <a:rPr lang="bg-BG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49717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95300" y="377958"/>
            <a:ext cx="822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400" b="1" dirty="0">
                <a:solidFill>
                  <a:schemeClr val="tx2"/>
                </a:solidFill>
              </a:rPr>
              <a:t>Информация за одобрени </a:t>
            </a:r>
            <a:r>
              <a:rPr lang="bg-BG" sz="2400" b="1" dirty="0" smtClean="0">
                <a:solidFill>
                  <a:schemeClr val="tx2"/>
                </a:solidFill>
              </a:rPr>
              <a:t>заявления и одобрени разходи по ПРСР 2014-2020 г.</a:t>
            </a:r>
            <a:endParaRPr lang="en-GB" sz="2400" b="1" dirty="0">
              <a:solidFill>
                <a:schemeClr val="tx2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80496803"/>
              </p:ext>
            </p:extLst>
          </p:nvPr>
        </p:nvGraphicFramePr>
        <p:xfrm>
          <a:off x="457200" y="1752601"/>
          <a:ext cx="8229600" cy="4669743"/>
        </p:xfrm>
        <a:graphic>
          <a:graphicData uri="http://schemas.openxmlformats.org/drawingml/2006/table">
            <a:tbl>
              <a:tblPr/>
              <a:tblGrid>
                <a:gridCol w="3886200"/>
                <a:gridCol w="1981200"/>
                <a:gridCol w="2362200"/>
              </a:tblGrid>
              <a:tr h="70839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Мерки и </a:t>
                      </a:r>
                      <a:r>
                        <a:rPr lang="bg-BG" sz="12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подмерки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Подписани </a:t>
                      </a:r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договори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600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Брой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Одобрени разходи</a:t>
                      </a:r>
                      <a:b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(лева)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</a:tr>
              <a:tr h="170268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Мярка 4 - Инвестиции в материални активи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23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4.1 "Инвестиции в земеделски стопанства"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209</a:t>
                      </a:r>
                      <a:r>
                        <a:rPr lang="bg-BG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335</a:t>
                      </a:r>
                      <a:r>
                        <a:rPr lang="bg-BG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203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5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4.2 "Инвестиции в преработка на селскостопански продукти"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103</a:t>
                      </a:r>
                      <a:r>
                        <a:rPr lang="bg-BG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778</a:t>
                      </a:r>
                      <a:r>
                        <a:rPr lang="bg-BG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056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268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Мярка 6 - Развитие на стопанства и стопанската дейност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76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6.1 "Стартова помощ за млади земеделски стопани"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16</a:t>
                      </a:r>
                      <a:r>
                        <a:rPr lang="bg-BG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624</a:t>
                      </a:r>
                      <a:r>
                        <a:rPr lang="bg-BG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300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5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6.3 "Стартова помощ за развитието на малки стопанства" (ТПП)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15</a:t>
                      </a:r>
                      <a:r>
                        <a:rPr lang="bg-BG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900</a:t>
                      </a:r>
                      <a:r>
                        <a:rPr lang="bg-BG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654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268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Мярка 7 - Основни услуги и обновяване на селата в селските райони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05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7.2 "Инвестиции в създаването, подобряванетоили разширяването на всички видове малка по мащаби инфраструктура"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152</a:t>
                      </a:r>
                      <a:r>
                        <a:rPr lang="bg-BG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613</a:t>
                      </a:r>
                      <a:r>
                        <a:rPr lang="bg-BG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948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5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7.6  "Проучвания и инвестиции свързани с поддържане и възстановяване на културното и природното наследство на селата"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4</a:t>
                      </a:r>
                      <a:r>
                        <a:rPr lang="bg-BG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994</a:t>
                      </a:r>
                      <a:r>
                        <a:rPr lang="bg-BG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723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433"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ОБЩО: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r>
                        <a:rPr lang="bg-BG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388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503</a:t>
                      </a:r>
                      <a:r>
                        <a:rPr lang="bg-BG" sz="1200" b="1" i="0" u="none" strike="noStrike" kern="1200" baseline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i="0" u="none" strike="noStrike" kern="1200" baseline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246</a:t>
                      </a:r>
                      <a:r>
                        <a:rPr lang="bg-BG" sz="1200" b="1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88</a:t>
                      </a:r>
                      <a:r>
                        <a:rPr lang="bg-BG" sz="1200" b="1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4</a:t>
                      </a:r>
                      <a:endParaRPr lang="en-US" sz="1200" b="1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6029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377958"/>
            <a:ext cx="822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</a:rPr>
              <a:t>Информация по области </a:t>
            </a:r>
            <a:r>
              <a:rPr lang="ru-RU" sz="2000" b="1" dirty="0">
                <a:solidFill>
                  <a:schemeClr val="tx2"/>
                </a:solidFill>
              </a:rPr>
              <a:t>в</a:t>
            </a:r>
            <a:r>
              <a:rPr lang="ru-RU" sz="2000" b="1" dirty="0" smtClean="0">
                <a:solidFill>
                  <a:schemeClr val="tx2"/>
                </a:solidFill>
              </a:rPr>
              <a:t> </a:t>
            </a:r>
            <a:r>
              <a:rPr lang="bg-BG" sz="2000" b="1" dirty="0" smtClean="0">
                <a:solidFill>
                  <a:schemeClr val="tx2"/>
                </a:solidFill>
              </a:rPr>
              <a:t>Южен централен</a:t>
            </a:r>
            <a:r>
              <a:rPr lang="ru-RU" sz="2000" b="1" dirty="0" smtClean="0">
                <a:solidFill>
                  <a:schemeClr val="tx2"/>
                </a:solidFill>
              </a:rPr>
              <a:t> район по ПРСР 2014-2020 г.</a:t>
            </a:r>
            <a:r>
              <a:rPr lang="ru-RU" sz="2000" b="1" dirty="0">
                <a:solidFill>
                  <a:schemeClr val="tx2"/>
                </a:solidFill>
              </a:rPr>
              <a:t/>
            </a:r>
            <a:br>
              <a:rPr lang="ru-RU" sz="2000" b="1" dirty="0">
                <a:solidFill>
                  <a:schemeClr val="tx2"/>
                </a:solidFill>
              </a:rPr>
            </a:br>
            <a:r>
              <a:rPr lang="ru-RU" sz="2000" b="1" u="sng" dirty="0">
                <a:solidFill>
                  <a:schemeClr val="tx2"/>
                </a:solidFill>
              </a:rPr>
              <a:t>Подмярка </a:t>
            </a:r>
            <a:r>
              <a:rPr lang="ru-RU" sz="2000" b="1" u="sng" dirty="0" smtClean="0">
                <a:solidFill>
                  <a:schemeClr val="tx2"/>
                </a:solidFill>
              </a:rPr>
              <a:t>4.1</a:t>
            </a:r>
            <a:endParaRPr lang="en-GB" sz="2000" b="1" u="sng" dirty="0">
              <a:solidFill>
                <a:schemeClr val="tx2"/>
              </a:solidFill>
            </a:endParaRPr>
          </a:p>
        </p:txBody>
      </p:sp>
      <p:graphicFrame>
        <p:nvGraphicFramePr>
          <p:cNvPr id="6" name="Chart 5"/>
          <p:cNvGraphicFramePr/>
          <p:nvPr/>
        </p:nvGraphicFramePr>
        <p:xfrm>
          <a:off x="457200" y="1143000"/>
          <a:ext cx="8382000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02017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95300" y="377958"/>
            <a:ext cx="822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tx2"/>
                </a:solidFill>
              </a:rPr>
              <a:t>Информация по области в </a:t>
            </a:r>
            <a:r>
              <a:rPr lang="bg-BG" sz="2000" b="1" dirty="0" smtClean="0">
                <a:solidFill>
                  <a:schemeClr val="tx2"/>
                </a:solidFill>
              </a:rPr>
              <a:t>Южен централен</a:t>
            </a:r>
            <a:r>
              <a:rPr lang="ru-RU" sz="2000" b="1" dirty="0" smtClean="0">
                <a:solidFill>
                  <a:schemeClr val="tx2"/>
                </a:solidFill>
              </a:rPr>
              <a:t> </a:t>
            </a:r>
            <a:r>
              <a:rPr lang="ru-RU" sz="2000" b="1" dirty="0">
                <a:solidFill>
                  <a:schemeClr val="tx2"/>
                </a:solidFill>
              </a:rPr>
              <a:t>район по ПРСР 2014-2020 </a:t>
            </a:r>
            <a:r>
              <a:rPr lang="ru-RU" sz="2000" b="1" dirty="0" smtClean="0">
                <a:solidFill>
                  <a:schemeClr val="tx2"/>
                </a:solidFill>
              </a:rPr>
              <a:t>г.</a:t>
            </a:r>
          </a:p>
          <a:p>
            <a:pPr algn="ctr"/>
            <a:r>
              <a:rPr lang="ru-RU" sz="2000" b="1" u="sng" dirty="0" smtClean="0">
                <a:solidFill>
                  <a:schemeClr val="tx2"/>
                </a:solidFill>
              </a:rPr>
              <a:t>Подмярка 4.2</a:t>
            </a:r>
            <a:endParaRPr lang="en-GB" sz="2000" b="1" u="sng" dirty="0">
              <a:solidFill>
                <a:schemeClr val="tx2"/>
              </a:solidFill>
            </a:endParaRPr>
          </a:p>
        </p:txBody>
      </p:sp>
      <p:graphicFrame>
        <p:nvGraphicFramePr>
          <p:cNvPr id="5" name="Chart 4"/>
          <p:cNvGraphicFramePr/>
          <p:nvPr/>
        </p:nvGraphicFramePr>
        <p:xfrm>
          <a:off x="609600" y="1219200"/>
          <a:ext cx="8153400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094409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95300" y="377958"/>
            <a:ext cx="822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1F497D"/>
                </a:solidFill>
              </a:rPr>
              <a:t>Информация по области в </a:t>
            </a:r>
            <a:r>
              <a:rPr lang="bg-BG" sz="2000" b="1" dirty="0" smtClean="0">
                <a:solidFill>
                  <a:srgbClr val="1F497D"/>
                </a:solidFill>
              </a:rPr>
              <a:t>Южен централен</a:t>
            </a:r>
            <a:r>
              <a:rPr lang="ru-RU" sz="2000" b="1" dirty="0" smtClean="0">
                <a:solidFill>
                  <a:srgbClr val="1F497D"/>
                </a:solidFill>
              </a:rPr>
              <a:t> </a:t>
            </a:r>
            <a:r>
              <a:rPr lang="ru-RU" sz="2000" b="1" dirty="0">
                <a:solidFill>
                  <a:srgbClr val="1F497D"/>
                </a:solidFill>
              </a:rPr>
              <a:t>район по ПРСР 2014-2020 </a:t>
            </a:r>
            <a:r>
              <a:rPr lang="ru-RU" sz="2000" b="1" dirty="0" smtClean="0">
                <a:solidFill>
                  <a:srgbClr val="1F497D"/>
                </a:solidFill>
              </a:rPr>
              <a:t>г.</a:t>
            </a:r>
            <a:r>
              <a:rPr lang="ru-RU" sz="2000" b="1" dirty="0">
                <a:solidFill>
                  <a:schemeClr val="tx2"/>
                </a:solidFill>
              </a:rPr>
              <a:t/>
            </a:r>
            <a:br>
              <a:rPr lang="ru-RU" sz="2000" b="1" dirty="0">
                <a:solidFill>
                  <a:schemeClr val="tx2"/>
                </a:solidFill>
              </a:rPr>
            </a:br>
            <a:r>
              <a:rPr lang="ru-RU" sz="2000" b="1" u="sng" dirty="0">
                <a:solidFill>
                  <a:schemeClr val="tx2"/>
                </a:solidFill>
              </a:rPr>
              <a:t>Подмярка </a:t>
            </a:r>
            <a:r>
              <a:rPr lang="ru-RU" sz="2000" b="1" u="sng" dirty="0" smtClean="0">
                <a:solidFill>
                  <a:schemeClr val="tx2"/>
                </a:solidFill>
              </a:rPr>
              <a:t>6.1</a:t>
            </a:r>
            <a:endParaRPr lang="en-GB" sz="2000" b="1" u="sng" dirty="0">
              <a:solidFill>
                <a:schemeClr val="tx2"/>
              </a:solidFill>
            </a:endParaRPr>
          </a:p>
        </p:txBody>
      </p:sp>
      <p:graphicFrame>
        <p:nvGraphicFramePr>
          <p:cNvPr id="6" name="Chart 5"/>
          <p:cNvGraphicFramePr/>
          <p:nvPr/>
        </p:nvGraphicFramePr>
        <p:xfrm>
          <a:off x="381000" y="1295400"/>
          <a:ext cx="8534400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70677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95300" y="377958"/>
            <a:ext cx="822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1F497D"/>
                </a:solidFill>
              </a:rPr>
              <a:t>Информация по области в </a:t>
            </a:r>
            <a:r>
              <a:rPr lang="bg-BG" sz="2000" b="1" dirty="0" smtClean="0">
                <a:solidFill>
                  <a:srgbClr val="1F497D"/>
                </a:solidFill>
              </a:rPr>
              <a:t>Южен централен </a:t>
            </a:r>
            <a:r>
              <a:rPr lang="ru-RU" sz="2000" b="1" dirty="0" smtClean="0">
                <a:solidFill>
                  <a:srgbClr val="1F497D"/>
                </a:solidFill>
              </a:rPr>
              <a:t>район </a:t>
            </a:r>
            <a:r>
              <a:rPr lang="ru-RU" sz="2000" b="1" dirty="0">
                <a:solidFill>
                  <a:srgbClr val="1F497D"/>
                </a:solidFill>
              </a:rPr>
              <a:t>по ПРСР 2014-2020 </a:t>
            </a:r>
            <a:r>
              <a:rPr lang="ru-RU" sz="2000" b="1" dirty="0" smtClean="0">
                <a:solidFill>
                  <a:srgbClr val="1F497D"/>
                </a:solidFill>
              </a:rPr>
              <a:t>г.</a:t>
            </a:r>
            <a:r>
              <a:rPr lang="ru-RU" sz="2000" b="1" dirty="0">
                <a:solidFill>
                  <a:schemeClr val="tx2"/>
                </a:solidFill>
              </a:rPr>
              <a:t/>
            </a:r>
            <a:br>
              <a:rPr lang="ru-RU" sz="2000" b="1" dirty="0">
                <a:solidFill>
                  <a:schemeClr val="tx2"/>
                </a:solidFill>
              </a:rPr>
            </a:br>
            <a:r>
              <a:rPr lang="ru-RU" sz="2000" b="1" u="sng" dirty="0">
                <a:solidFill>
                  <a:schemeClr val="tx2"/>
                </a:solidFill>
              </a:rPr>
              <a:t>Подмярка </a:t>
            </a:r>
            <a:r>
              <a:rPr lang="ru-RU" sz="2000" b="1" u="sng" dirty="0" smtClean="0">
                <a:solidFill>
                  <a:schemeClr val="tx2"/>
                </a:solidFill>
              </a:rPr>
              <a:t>6.3</a:t>
            </a:r>
            <a:endParaRPr lang="en-GB" sz="2000" b="1" u="sng" dirty="0">
              <a:solidFill>
                <a:schemeClr val="tx2"/>
              </a:solidFill>
            </a:endParaRPr>
          </a:p>
        </p:txBody>
      </p:sp>
      <p:graphicFrame>
        <p:nvGraphicFramePr>
          <p:cNvPr id="6" name="Chart 5"/>
          <p:cNvGraphicFramePr/>
          <p:nvPr/>
        </p:nvGraphicFramePr>
        <p:xfrm>
          <a:off x="381000" y="1371600"/>
          <a:ext cx="85344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52535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1333</TotalTime>
  <Words>1546</Words>
  <Application>Microsoft Office PowerPoint</Application>
  <PresentationFormat>On-screen Show (4:3)</PresentationFormat>
  <Paragraphs>245</Paragraphs>
  <Slides>22</Slides>
  <Notes>22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Slide 1</vt:lpstr>
      <vt:lpstr>Осъществени приеми по мерки от  ПРСР 2014–2020 г.</vt:lpstr>
      <vt:lpstr>Осъществени приеми по мерки от  ПРСР 2014–2020 г.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Приключили проекти по ПРСР 2014–2020 г.  за Южен централен район. Изплатени средства по тях, към октомври 2018 г. </vt:lpstr>
      <vt:lpstr>Предстоящи приеми за календарната 2019 г.,  по мерки от ПРСР 2014–2020 г.</vt:lpstr>
      <vt:lpstr>Подмярка 1.1 „Професионално обучение и придобиване на умения“</vt:lpstr>
      <vt:lpstr>Подмярка 4.3 „Инвестиции в инфраструктура“ </vt:lpstr>
      <vt:lpstr> Подмярка 6.3 „Стартова помощ за развитието на малки стопанства“ (ТПП) </vt:lpstr>
      <vt:lpstr>Подмярка 7.6 „Проучвания и инвестиции, свързани с поддържане, възстановяване на културното и природното наследство на селата“</vt:lpstr>
      <vt:lpstr> Подмярка 16.4  „Подкрепа за хоризонтално и вертикално сътрудничество между участниците във веригата на доставки“ </vt:lpstr>
      <vt:lpstr>  Подмярка 19.1 „Помощ за подготвителни дейности“ </vt:lpstr>
      <vt:lpstr> Подмярка 19.3  „Подготовка и изпълнение на дейности за сътрудничество на местни инициативни групи“ </vt:lpstr>
      <vt:lpstr> БЛАГОДАРЯ ЗА ВНИМАНИЕТО!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Svetoslav Tsekov</dc:creator>
  <cp:lastModifiedBy>dr-Elka</cp:lastModifiedBy>
  <cp:revision>166</cp:revision>
  <dcterms:created xsi:type="dcterms:W3CDTF">2006-08-16T00:00:00Z</dcterms:created>
  <dcterms:modified xsi:type="dcterms:W3CDTF">2018-12-16T17:47:25Z</dcterms:modified>
</cp:coreProperties>
</file>