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7"/>
  </p:notesMasterIdLst>
  <p:handoutMasterIdLst>
    <p:handoutMasterId r:id="rId28"/>
  </p:handoutMasterIdLst>
  <p:sldIdLst>
    <p:sldId id="257" r:id="rId2"/>
    <p:sldId id="350" r:id="rId3"/>
    <p:sldId id="330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9" r:id="rId21"/>
    <p:sldId id="345" r:id="rId22"/>
    <p:sldId id="346" r:id="rId23"/>
    <p:sldId id="347" r:id="rId24"/>
    <p:sldId id="348" r:id="rId25"/>
    <p:sldId id="351" r:id="rId26"/>
  </p:sldIdLst>
  <p:sldSz cx="12192000" cy="6858000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3E3"/>
    <a:srgbClr val="CCCCFF"/>
    <a:srgbClr val="FFCCFF"/>
    <a:srgbClr val="A51321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687" autoAdjust="0"/>
  </p:normalViewPr>
  <p:slideViewPr>
    <p:cSldViewPr snapToGrid="0">
      <p:cViewPr varScale="1">
        <p:scale>
          <a:sx n="77" d="100"/>
          <a:sy n="77" d="100"/>
        </p:scale>
        <p:origin x="883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9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b="1" dirty="0"/>
              <a:t>ФИНАНСОВО</a:t>
            </a:r>
            <a:r>
              <a:rPr lang="bg-BG" b="1" baseline="0" dirty="0"/>
              <a:t> ИЗПЪЛНЕНИЕ на ОПНОИР</a:t>
            </a:r>
            <a:r>
              <a:rPr lang="bg-BG" baseline="0" dirty="0"/>
              <a:t> </a:t>
            </a:r>
            <a:r>
              <a:rPr lang="bg-BG" baseline="0" dirty="0" smtClean="0"/>
              <a:t>в </a:t>
            </a:r>
            <a:r>
              <a:rPr lang="bg-BG" baseline="0" dirty="0"/>
              <a:t>млн. лв. към 30.11.2018 г.</a:t>
            </a:r>
            <a:endParaRPr lang="en-US" dirty="0"/>
          </a:p>
        </c:rich>
      </c:tx>
      <c:layout>
        <c:manualLayout>
          <c:xMode val="edge"/>
          <c:yMode val="edge"/>
          <c:x val="0.3422388611857309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576157297638021"/>
          <c:y val="9.1373519188479815E-2"/>
          <c:w val="0.76722098725542798"/>
          <c:h val="0.72885853186725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обобщена!$C$17</c:f>
              <c:strCache>
                <c:ptCount val="1"/>
                <c:pt idx="0">
                  <c:v>БЮДЖЕТ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обобщена!$C$19:$C$23</c:f>
              <c:numCache>
                <c:formatCode>#,##0.00</c:formatCode>
                <c:ptCount val="5"/>
                <c:pt idx="0">
                  <c:v>560.01427272833007</c:v>
                </c:pt>
                <c:pt idx="1">
                  <c:v>504.62834730791002</c:v>
                </c:pt>
                <c:pt idx="2">
                  <c:v>252.03005511943002</c:v>
                </c:pt>
                <c:pt idx="3">
                  <c:v>54.710872651750002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7E-4B4B-9CC7-243C56BC6F08}"/>
            </c:ext>
          </c:extLst>
        </c:ser>
        <c:ser>
          <c:idx val="1"/>
          <c:order val="1"/>
          <c:tx>
            <c:strRef>
              <c:f>обобщена!$D$17</c:f>
              <c:strCache>
                <c:ptCount val="1"/>
                <c:pt idx="0">
                  <c:v>СТАРТИРАНИ ПРОЦЕДУРИ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6490066225165563E-2"/>
                  <c:y val="-2.465077422841135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67E-4B4B-9CC7-243C56BC6F08}"/>
                </c:ext>
              </c:extLst>
            </c:dLbl>
            <c:dLbl>
              <c:idx val="2"/>
              <c:layout>
                <c:manualLayout>
                  <c:x val="1.9867549668874173E-2"/>
                  <c:y val="-4.93015484568236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67E-4B4B-9CC7-243C56BC6F08}"/>
                </c:ext>
              </c:extLst>
            </c:dLbl>
            <c:dLbl>
              <c:idx val="3"/>
              <c:layout>
                <c:manualLayout>
                  <c:x val="2.6490066225165625E-2"/>
                  <c:y val="-2.9580929074093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67E-4B4B-9CC7-243C56BC6F08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обобщена!$D$19:$D$23</c:f>
              <c:numCache>
                <c:formatCode>#,##0.00</c:formatCode>
                <c:ptCount val="5"/>
                <c:pt idx="0">
                  <c:v>410</c:v>
                </c:pt>
                <c:pt idx="1">
                  <c:v>490.61099999999999</c:v>
                </c:pt>
                <c:pt idx="2">
                  <c:v>203.15363480000002</c:v>
                </c:pt>
                <c:pt idx="3">
                  <c:v>54.469206299999996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7E-4B4B-9CC7-243C56BC6F08}"/>
            </c:ext>
          </c:extLst>
        </c:ser>
        <c:ser>
          <c:idx val="2"/>
          <c:order val="2"/>
          <c:tx>
            <c:strRef>
              <c:f>обобщена!$E$17</c:f>
              <c:strCache>
                <c:ptCount val="1"/>
                <c:pt idx="0">
                  <c:v>ДОГОВОРЕНИ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4834437086092714E-2"/>
                  <c:y val="-2.465077422841135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67E-4B4B-9CC7-243C56BC6F08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обобщена!$E$19:$E$23</c:f>
              <c:numCache>
                <c:formatCode>#,##0.00</c:formatCode>
                <c:ptCount val="5"/>
                <c:pt idx="0">
                  <c:v>326.77584793</c:v>
                </c:pt>
                <c:pt idx="1">
                  <c:v>214.01535181</c:v>
                </c:pt>
                <c:pt idx="2">
                  <c:v>75.551962140000001</c:v>
                </c:pt>
                <c:pt idx="3">
                  <c:v>23.9692063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67E-4B4B-9CC7-243C56BC6F08}"/>
            </c:ext>
          </c:extLst>
        </c:ser>
        <c:ser>
          <c:idx val="3"/>
          <c:order val="3"/>
          <c:tx>
            <c:strRef>
              <c:f>обобщена!$F$17</c:f>
              <c:strCache>
                <c:ptCount val="1"/>
                <c:pt idx="0">
                  <c:v>ПЛАТЕНИ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обобщена!$F$19:$F$23</c:f>
              <c:numCache>
                <c:formatCode>#,##0.00</c:formatCode>
                <c:ptCount val="5"/>
                <c:pt idx="0">
                  <c:v>55.888482109999998</c:v>
                </c:pt>
                <c:pt idx="1">
                  <c:v>176.86336531000001</c:v>
                </c:pt>
                <c:pt idx="2">
                  <c:v>47.973309090000001</c:v>
                </c:pt>
                <c:pt idx="3">
                  <c:v>8.5453040500000004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67E-4B4B-9CC7-243C56BC6F08}"/>
            </c:ext>
          </c:extLst>
        </c:ser>
        <c:ser>
          <c:idx val="4"/>
          <c:order val="4"/>
          <c:tx>
            <c:strRef>
              <c:f>обобщена!$G$17</c:f>
              <c:strCache>
                <c:ptCount val="1"/>
                <c:pt idx="0">
                  <c:v>ВЕРИФИЦИРАНИ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1523178807947019E-2"/>
                  <c:y val="-9.8603096913645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67E-4B4B-9CC7-243C56BC6F08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обобщена!$G$19:$G$23</c:f>
              <c:numCache>
                <c:formatCode>#,##0.00</c:formatCode>
                <c:ptCount val="5"/>
                <c:pt idx="0">
                  <c:v>0</c:v>
                </c:pt>
                <c:pt idx="1">
                  <c:v>166.86718196000001</c:v>
                </c:pt>
                <c:pt idx="2">
                  <c:v>40.223367670000002</c:v>
                </c:pt>
                <c:pt idx="3">
                  <c:v>3.7736148100000002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67E-4B4B-9CC7-243C56BC6F08}"/>
            </c:ext>
          </c:extLst>
        </c:ser>
        <c:ser>
          <c:idx val="5"/>
          <c:order val="5"/>
          <c:tx>
            <c:strRef>
              <c:f>обобщена!$H$17</c:f>
              <c:strCache>
                <c:ptCount val="1"/>
                <c:pt idx="0">
                  <c:v>СЕРТИФИЦИРАНИ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2.6490066225165563E-2"/>
                  <c:y val="-4.93015484568245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67E-4B4B-9CC7-243C56BC6F08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обобщена!$B$19:$B$23</c:f>
              <c:strCache>
                <c:ptCount val="4"/>
                <c:pt idx="0">
                  <c:v>ОС1</c:v>
                </c:pt>
                <c:pt idx="1">
                  <c:v>ОС2</c:v>
                </c:pt>
                <c:pt idx="2">
                  <c:v>ОС3</c:v>
                </c:pt>
                <c:pt idx="3">
                  <c:v>ОС4</c:v>
                </c:pt>
              </c:strCache>
            </c:strRef>
          </c:cat>
          <c:val>
            <c:numRef>
              <c:f>обобщена!$H$19:$H$23</c:f>
              <c:numCache>
                <c:formatCode>#,##0.00</c:formatCode>
                <c:ptCount val="5"/>
                <c:pt idx="0">
                  <c:v>0</c:v>
                </c:pt>
                <c:pt idx="1">
                  <c:v>129.11601195</c:v>
                </c:pt>
                <c:pt idx="2">
                  <c:v>13.56741523</c:v>
                </c:pt>
                <c:pt idx="3">
                  <c:v>1.7695306799999999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67E-4B4B-9CC7-243C56BC6F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1"/>
        <c:overlap val="-27"/>
        <c:axId val="735193184"/>
        <c:axId val="735191936"/>
      </c:barChart>
      <c:catAx>
        <c:axId val="735193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5191936"/>
        <c:crosses val="autoZero"/>
        <c:auto val="1"/>
        <c:lblAlgn val="ctr"/>
        <c:lblOffset val="100"/>
        <c:noMultiLvlLbl val="0"/>
      </c:catAx>
      <c:valAx>
        <c:axId val="73519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5193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1641742219016655E-2"/>
          <c:y val="0.91235959799955846"/>
          <c:w val="0.89629065894173732"/>
          <c:h val="4.0065534599665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 b="1" dirty="0"/>
              <a:t>ФИНАНСОВО</a:t>
            </a:r>
            <a:r>
              <a:rPr lang="bg-BG" b="1" baseline="0" dirty="0"/>
              <a:t> ИЗПЪЛНЕНИЕ НА ОП НОИР</a:t>
            </a:r>
            <a:r>
              <a:rPr lang="bg-BG" baseline="0" dirty="0"/>
              <a:t> </a:t>
            </a:r>
            <a:r>
              <a:rPr lang="bg-BG" baseline="0" dirty="0" smtClean="0"/>
              <a:t>в % към </a:t>
            </a:r>
            <a:r>
              <a:rPr lang="bg-BG" baseline="0" dirty="0"/>
              <a:t>30.11.2018 г.</a:t>
            </a:r>
            <a:endParaRPr lang="en-US" dirty="0"/>
          </a:p>
        </c:rich>
      </c:tx>
      <c:layout>
        <c:manualLayout>
          <c:xMode val="edge"/>
          <c:yMode val="edge"/>
          <c:x val="0.3494051515513519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3737126121709198E-2"/>
          <c:y val="6.9119465367465813E-2"/>
          <c:w val="0.82324509031782733"/>
          <c:h val="0.8362789153100566"/>
        </c:manualLayout>
      </c:layout>
      <c:lineChart>
        <c:grouping val="stacked"/>
        <c:varyColors val="0"/>
        <c:ser>
          <c:idx val="1"/>
          <c:order val="1"/>
          <c:tx>
            <c:strRef>
              <c:f>обобщена!$B$49</c:f>
              <c:strCache>
                <c:ptCount val="1"/>
                <c:pt idx="0">
                  <c:v>ОС1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1.7204360942654653E-3"/>
                  <c:y val="-1.131362489626916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373-42C4-AFF5-966C853BC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обобщена!$C$47:$G$47</c:f>
              <c:strCache>
                <c:ptCount val="5"/>
                <c:pt idx="0">
                  <c:v>БЮДЖЕТ – ОДОБРЕН НА КН</c:v>
                </c:pt>
                <c:pt idx="1">
                  <c:v>ДОГОВОРЕНИ</c:v>
                </c:pt>
                <c:pt idx="2">
                  <c:v>ПЛАТЕНИ </c:v>
                </c:pt>
                <c:pt idx="3">
                  <c:v>ВЕРИФИЦИРАНИ</c:v>
                </c:pt>
                <c:pt idx="4">
                  <c:v>СЕРТИФИЦИРАНИ</c:v>
                </c:pt>
              </c:strCache>
            </c:strRef>
          </c:cat>
          <c:val>
            <c:numRef>
              <c:f>обобщена!$C$49:$G$49</c:f>
              <c:numCache>
                <c:formatCode>0%</c:formatCode>
                <c:ptCount val="5"/>
                <c:pt idx="0">
                  <c:v>0.73212419748254565</c:v>
                </c:pt>
                <c:pt idx="1">
                  <c:v>0.58351342785958438</c:v>
                </c:pt>
                <c:pt idx="2">
                  <c:v>9.9798317349515511E-2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373-42C4-AFF5-966C853BC5DD}"/>
            </c:ext>
          </c:extLst>
        </c:ser>
        <c:ser>
          <c:idx val="2"/>
          <c:order val="2"/>
          <c:tx>
            <c:strRef>
              <c:f>обобщена!$B$50</c:f>
              <c:strCache>
                <c:ptCount val="1"/>
                <c:pt idx="0">
                  <c:v>ОС2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6.9126233062535777E-2"/>
                  <c:y val="1.58461391561175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373-42C4-AFF5-966C853BC5DD}"/>
                </c:ext>
              </c:extLst>
            </c:dLbl>
            <c:dLbl>
              <c:idx val="2"/>
              <c:layout>
                <c:manualLayout>
                  <c:x val="-6.2261245741140246E-2"/>
                  <c:y val="1.34110739097906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373-42C4-AFF5-966C853BC5DD}"/>
                </c:ext>
              </c:extLst>
            </c:dLbl>
            <c:dLbl>
              <c:idx val="3"/>
              <c:layout>
                <c:manualLayout>
                  <c:x val="-6.3977492571489117E-2"/>
                  <c:y val="1.34110739097906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373-42C4-AFF5-966C853BC5DD}"/>
                </c:ext>
              </c:extLst>
            </c:dLbl>
            <c:dLbl>
              <c:idx val="4"/>
              <c:layout>
                <c:manualLayout>
                  <c:x val="4.7578551401187157E-2"/>
                  <c:y val="2.18395465723424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373-42C4-AFF5-966C853BC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обобщена!$C$47:$G$47</c:f>
              <c:strCache>
                <c:ptCount val="5"/>
                <c:pt idx="0">
                  <c:v>БЮДЖЕТ – ОДОБРЕН НА КН</c:v>
                </c:pt>
                <c:pt idx="1">
                  <c:v>ДОГОВОРЕНИ</c:v>
                </c:pt>
                <c:pt idx="2">
                  <c:v>ПЛАТЕНИ </c:v>
                </c:pt>
                <c:pt idx="3">
                  <c:v>ВЕРИФИЦИРАНИ</c:v>
                </c:pt>
                <c:pt idx="4">
                  <c:v>СЕРТИФИЦИРАНИ</c:v>
                </c:pt>
              </c:strCache>
            </c:strRef>
          </c:cat>
          <c:val>
            <c:numRef>
              <c:f>обобщена!$C$50:$G$50</c:f>
              <c:numCache>
                <c:formatCode>0%</c:formatCode>
                <c:ptCount val="5"/>
                <c:pt idx="0">
                  <c:v>0.97222243383137363</c:v>
                </c:pt>
                <c:pt idx="1">
                  <c:v>0.42410489412996416</c:v>
                </c:pt>
                <c:pt idx="2">
                  <c:v>0.35048242187251316</c:v>
                </c:pt>
                <c:pt idx="3">
                  <c:v>0.33067342104382885</c:v>
                </c:pt>
                <c:pt idx="4">
                  <c:v>0.25586357294196366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373-42C4-AFF5-966C853BC5DD}"/>
            </c:ext>
          </c:extLst>
        </c:ser>
        <c:ser>
          <c:idx val="3"/>
          <c:order val="3"/>
          <c:tx>
            <c:strRef>
              <c:f>обобщена!$B$51</c:f>
              <c:strCache>
                <c:ptCount val="1"/>
                <c:pt idx="0">
                  <c:v>ОС3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6.6486591382440841E-2"/>
                  <c:y val="-3.7599708252340253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373-42C4-AFF5-966C853BC5DD}"/>
                </c:ext>
              </c:extLst>
            </c:dLbl>
            <c:dLbl>
              <c:idx val="2"/>
              <c:layout>
                <c:manualLayout>
                  <c:x val="1.2398869817677829E-3"/>
                  <c:y val="2.31513348950983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373-42C4-AFF5-966C853BC5DD}"/>
                </c:ext>
              </c:extLst>
            </c:dLbl>
            <c:dLbl>
              <c:idx val="3"/>
              <c:layout>
                <c:manualLayout>
                  <c:x val="-5.2675534212231895E-2"/>
                  <c:y val="8.2301370577432583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373-42C4-AFF5-966C853BC5DD}"/>
                </c:ext>
              </c:extLst>
            </c:dLbl>
            <c:dLbl>
              <c:idx val="4"/>
              <c:layout>
                <c:manualLayout>
                  <c:x val="5.1491594174382573E-2"/>
                  <c:y val="1.1657284165700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373-42C4-AFF5-966C853BC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обобщена!$C$47:$G$47</c:f>
              <c:strCache>
                <c:ptCount val="5"/>
                <c:pt idx="0">
                  <c:v>БЮДЖЕТ – ОДОБРЕН НА КН</c:v>
                </c:pt>
                <c:pt idx="1">
                  <c:v>ДОГОВОРЕНИ</c:v>
                </c:pt>
                <c:pt idx="2">
                  <c:v>ПЛАТЕНИ </c:v>
                </c:pt>
                <c:pt idx="3">
                  <c:v>ВЕРИФИЦИРАНИ</c:v>
                </c:pt>
                <c:pt idx="4">
                  <c:v>СЕРТИФИЦИРАНИ</c:v>
                </c:pt>
              </c:strCache>
            </c:strRef>
          </c:cat>
          <c:val>
            <c:numRef>
              <c:f>обобщена!$C$51:$G$51</c:f>
              <c:numCache>
                <c:formatCode>0%</c:formatCode>
                <c:ptCount val="5"/>
                <c:pt idx="0">
                  <c:v>0.80606908054569593</c:v>
                </c:pt>
                <c:pt idx="1">
                  <c:v>0.29977362066678132</c:v>
                </c:pt>
                <c:pt idx="2">
                  <c:v>0.19034757210709172</c:v>
                </c:pt>
                <c:pt idx="3">
                  <c:v>0.15959750376176074</c:v>
                </c:pt>
                <c:pt idx="4">
                  <c:v>5.3832528916326186E-2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4373-42C4-AFF5-966C853BC5DD}"/>
            </c:ext>
          </c:extLst>
        </c:ser>
        <c:ser>
          <c:idx val="4"/>
          <c:order val="4"/>
          <c:tx>
            <c:strRef>
              <c:f>обобщена!$B$52</c:f>
              <c:strCache>
                <c:ptCount val="1"/>
                <c:pt idx="0">
                  <c:v>ОС4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4.7635984858108277E-4"/>
                  <c:y val="-1.09395785534792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4373-42C4-AFF5-966C853BC5DD}"/>
                </c:ext>
              </c:extLst>
            </c:dLbl>
            <c:dLbl>
              <c:idx val="3"/>
              <c:layout>
                <c:manualLayout>
                  <c:x val="2.4031644888800593E-2"/>
                  <c:y val="-3.77252962630760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373-42C4-AFF5-966C853BC5DD}"/>
                </c:ext>
              </c:extLst>
            </c:dLbl>
            <c:dLbl>
              <c:idx val="4"/>
              <c:layout>
                <c:manualLayout>
                  <c:x val="4.9775347344033577E-2"/>
                  <c:y val="-2.63993624577932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4373-42C4-AFF5-966C853BC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обобщена!$C$47:$G$47</c:f>
              <c:strCache>
                <c:ptCount val="5"/>
                <c:pt idx="0">
                  <c:v>БЮДЖЕТ – ОДОБРЕН НА КН</c:v>
                </c:pt>
                <c:pt idx="1">
                  <c:v>ДОГОВОРЕНИ</c:v>
                </c:pt>
                <c:pt idx="2">
                  <c:v>ПЛАТЕНИ </c:v>
                </c:pt>
                <c:pt idx="3">
                  <c:v>ВЕРИФИЦИРАНИ</c:v>
                </c:pt>
                <c:pt idx="4">
                  <c:v>СЕРТИФИЦИРАНИ</c:v>
                </c:pt>
              </c:strCache>
            </c:strRef>
          </c:cat>
          <c:val>
            <c:numRef>
              <c:f>обобщена!$C$52:$G$52</c:f>
              <c:numCache>
                <c:formatCode>0%</c:formatCode>
                <c:ptCount val="5"/>
                <c:pt idx="0">
                  <c:v>0.99558284596759627</c:v>
                </c:pt>
                <c:pt idx="1">
                  <c:v>0.43810681749806296</c:v>
                </c:pt>
                <c:pt idx="2">
                  <c:v>0.15619023488061048</c:v>
                </c:pt>
                <c:pt idx="3">
                  <c:v>6.8973763844347974E-2</c:v>
                </c:pt>
                <c:pt idx="4">
                  <c:v>3.2343309368570258E-2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4373-42C4-AFF5-966C853BC5DD}"/>
            </c:ext>
          </c:extLst>
        </c:ser>
        <c:ser>
          <c:idx val="6"/>
          <c:order val="6"/>
          <c:tx>
            <c:strRef>
              <c:f>обобщена!$B$54</c:f>
              <c:strCache>
                <c:ptCount val="1"/>
                <c:pt idx="0">
                  <c:v>общо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1.077384083067434E-2"/>
                  <c:y val="-3.04201005240951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4373-42C4-AFF5-966C853BC5DD}"/>
                </c:ext>
              </c:extLst>
            </c:dLbl>
            <c:dLbl>
              <c:idx val="2"/>
              <c:layout>
                <c:manualLayout>
                  <c:x val="-3.2234242497872108E-2"/>
                  <c:y val="-6.50243976063545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4373-42C4-AFF5-966C853BC5DD}"/>
                </c:ext>
              </c:extLst>
            </c:dLbl>
            <c:dLbl>
              <c:idx val="3"/>
              <c:layout>
                <c:manualLayout>
                  <c:x val="-5.6487966715252393E-2"/>
                  <c:y val="-4.64403242199601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4373-42C4-AFF5-966C853BC5DD}"/>
                </c:ext>
              </c:extLst>
            </c:dLbl>
            <c:dLbl>
              <c:idx val="4"/>
              <c:layout>
                <c:manualLayout>
                  <c:x val="4.7578551401187157E-2"/>
                  <c:y val="-5.16673624259595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4373-42C4-AFF5-966C853BC5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обобщена!$C$47:$G$47</c:f>
              <c:strCache>
                <c:ptCount val="5"/>
                <c:pt idx="0">
                  <c:v>БЮДЖЕТ – ОДОБРЕН НА КН</c:v>
                </c:pt>
                <c:pt idx="1">
                  <c:v>ДОГОВОРЕНИ</c:v>
                </c:pt>
                <c:pt idx="2">
                  <c:v>ПЛАТЕНИ </c:v>
                </c:pt>
                <c:pt idx="3">
                  <c:v>ВЕРИФИЦИРАНИ</c:v>
                </c:pt>
                <c:pt idx="4">
                  <c:v>СЕРТИФИЦИРАНИ</c:v>
                </c:pt>
              </c:strCache>
            </c:strRef>
          </c:cat>
          <c:val>
            <c:numRef>
              <c:f>обобщена!$C$54:$G$54</c:f>
              <c:numCache>
                <c:formatCode>0%</c:formatCode>
                <c:ptCount val="5"/>
                <c:pt idx="0">
                  <c:v>0.84457323624145431</c:v>
                </c:pt>
                <c:pt idx="1">
                  <c:v>0.46690976364980957</c:v>
                </c:pt>
                <c:pt idx="2">
                  <c:v>0.21093330237371458</c:v>
                </c:pt>
                <c:pt idx="3">
                  <c:v>0.15376016780800053</c:v>
                </c:pt>
                <c:pt idx="4">
                  <c:v>0.10533373985049818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4373-42C4-AFF5-966C853BC5D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35208160"/>
        <c:axId val="735201920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обобщена!$B$48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обобщена!$C$47:$G$47</c15:sqref>
                        </c15:formulaRef>
                      </c:ext>
                    </c:extLst>
                    <c:strCache>
                      <c:ptCount val="5"/>
                      <c:pt idx="0">
                        <c:v>БЮДЖЕТ – ОДОБРЕН НА КН</c:v>
                      </c:pt>
                      <c:pt idx="1">
                        <c:v>ДОГОВОРЕНИ</c:v>
                      </c:pt>
                      <c:pt idx="2">
                        <c:v>ПЛАТЕНИ </c:v>
                      </c:pt>
                      <c:pt idx="3">
                        <c:v>ВЕРИФИЦИРАНИ</c:v>
                      </c:pt>
                      <c:pt idx="4">
                        <c:v>СЕРТИФИЦИРАНИ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обобщена!$C$48:$G$48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5-4373-42C4-AFF5-966C853BC5DD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обобщена!$B$53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dLbls>
                  <c:dLbl>
                    <c:idx val="2"/>
                    <c:layout>
                      <c:manualLayout>
                        <c:x val="-8.7524399083875548E-2"/>
                        <c:y val="-8.642660118961564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6-4373-42C4-AFF5-966C853BC5DD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обобщена!$C$47:$G$47</c15:sqref>
                        </c15:formulaRef>
                      </c:ext>
                    </c:extLst>
                    <c:strCache>
                      <c:ptCount val="5"/>
                      <c:pt idx="0">
                        <c:v>БЮДЖЕТ – ОДОБРЕН НА КН</c:v>
                      </c:pt>
                      <c:pt idx="1">
                        <c:v>ДОГОВОРЕНИ</c:v>
                      </c:pt>
                      <c:pt idx="2">
                        <c:v>ПЛАТЕНИ </c:v>
                      </c:pt>
                      <c:pt idx="3">
                        <c:v>ВЕРИФИЦИРАНИ</c:v>
                      </c:pt>
                      <c:pt idx="4">
                        <c:v>СЕРТИФИЦИРАНИ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обобщена!$C$53:$G$53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7-4373-42C4-AFF5-966C853BC5DD}"/>
                  </c:ext>
                </c:extLst>
              </c15:ser>
            </c15:filteredLineSeries>
          </c:ext>
        </c:extLst>
      </c:lineChart>
      <c:catAx>
        <c:axId val="73520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5201920"/>
        <c:crosses val="autoZero"/>
        <c:auto val="1"/>
        <c:lblAlgn val="ctr"/>
        <c:lblOffset val="100"/>
        <c:noMultiLvlLbl val="0"/>
      </c:catAx>
      <c:valAx>
        <c:axId val="735201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35208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7E450-B5C4-4019-8107-B39831EEFD10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4B5B42A-A334-43EE-BF05-702488DD9F44}">
      <dgm:prSet phldrT="[Text]"/>
      <dgm:spPr/>
      <dgm:t>
        <a:bodyPr/>
        <a:lstStyle/>
        <a:p>
          <a:r>
            <a:rPr lang="bg-BG" dirty="0" smtClean="0"/>
            <a:t>1,371.38</a:t>
          </a:r>
          <a:endParaRPr lang="en-US" dirty="0"/>
        </a:p>
      </dgm:t>
    </dgm:pt>
    <dgm:pt modelId="{0C998529-90C5-47C6-A1D1-4B277CB917C6}" type="parTrans" cxnId="{F80EF6BF-0CD3-4EA9-90B2-3973245CC126}">
      <dgm:prSet/>
      <dgm:spPr/>
      <dgm:t>
        <a:bodyPr/>
        <a:lstStyle/>
        <a:p>
          <a:endParaRPr lang="en-US"/>
        </a:p>
      </dgm:t>
    </dgm:pt>
    <dgm:pt modelId="{D072703E-524E-4A44-8C22-9BCF3757C1E4}" type="sibTrans" cxnId="{F80EF6BF-0CD3-4EA9-90B2-3973245CC126}">
      <dgm:prSet/>
      <dgm:spPr/>
      <dgm:t>
        <a:bodyPr/>
        <a:lstStyle/>
        <a:p>
          <a:endParaRPr lang="en-US"/>
        </a:p>
      </dgm:t>
    </dgm:pt>
    <dgm:pt modelId="{B8DDE14B-AC66-4D59-B71C-A16EE15EE4A2}">
      <dgm:prSet phldrT="[Text]" custT="1"/>
      <dgm:spPr/>
      <dgm:t>
        <a:bodyPr/>
        <a:lstStyle/>
        <a:p>
          <a:r>
            <a:rPr lang="bg-BG" sz="2000" b="1" dirty="0" smtClean="0"/>
            <a:t>Бюджет</a:t>
          </a:r>
          <a:endParaRPr lang="en-US" sz="2000" b="1" dirty="0"/>
        </a:p>
      </dgm:t>
    </dgm:pt>
    <dgm:pt modelId="{C23D285B-980C-4164-BFD4-BC50A3F8072E}" type="parTrans" cxnId="{6A809D94-93BC-421B-A00F-607A4C221C08}">
      <dgm:prSet/>
      <dgm:spPr/>
      <dgm:t>
        <a:bodyPr/>
        <a:lstStyle/>
        <a:p>
          <a:endParaRPr lang="en-US"/>
        </a:p>
      </dgm:t>
    </dgm:pt>
    <dgm:pt modelId="{F180E896-75E8-4137-A747-EF4FFDF9F3B2}" type="sibTrans" cxnId="{6A809D94-93BC-421B-A00F-607A4C221C08}">
      <dgm:prSet/>
      <dgm:spPr/>
      <dgm:t>
        <a:bodyPr/>
        <a:lstStyle/>
        <a:p>
          <a:endParaRPr lang="en-US"/>
        </a:p>
      </dgm:t>
    </dgm:pt>
    <dgm:pt modelId="{41CA8EFB-0F1D-4368-A022-45F7E4CB7E9C}">
      <dgm:prSet phldrT="[Text]"/>
      <dgm:spPr/>
      <dgm:t>
        <a:bodyPr/>
        <a:lstStyle/>
        <a:p>
          <a:r>
            <a:rPr lang="bg-BG" dirty="0" smtClean="0"/>
            <a:t>1,158.23</a:t>
          </a:r>
          <a:endParaRPr lang="en-US" dirty="0"/>
        </a:p>
      </dgm:t>
    </dgm:pt>
    <dgm:pt modelId="{9EB6F9A8-1AA5-49EA-AA2E-AFB32F9730C1}" type="parTrans" cxnId="{B5292577-BB0C-4F96-99DB-F6F0495F9EFD}">
      <dgm:prSet/>
      <dgm:spPr/>
      <dgm:t>
        <a:bodyPr/>
        <a:lstStyle/>
        <a:p>
          <a:endParaRPr lang="en-US"/>
        </a:p>
      </dgm:t>
    </dgm:pt>
    <dgm:pt modelId="{DDC68B6B-4B85-4C09-957A-B1C640D26EB9}" type="sibTrans" cxnId="{B5292577-BB0C-4F96-99DB-F6F0495F9EFD}">
      <dgm:prSet/>
      <dgm:spPr/>
      <dgm:t>
        <a:bodyPr/>
        <a:lstStyle/>
        <a:p>
          <a:endParaRPr lang="en-US"/>
        </a:p>
      </dgm:t>
    </dgm:pt>
    <dgm:pt modelId="{A1C63986-7068-429A-9095-88C549658475}">
      <dgm:prSet phldrT="[Text]" custT="1"/>
      <dgm:spPr/>
      <dgm:t>
        <a:bodyPr/>
        <a:lstStyle/>
        <a:p>
          <a:r>
            <a:rPr lang="bg-BG" sz="2000" b="1" dirty="0" smtClean="0"/>
            <a:t>Стартирани процедури</a:t>
          </a:r>
          <a:endParaRPr lang="en-US" sz="2000" b="1" dirty="0"/>
        </a:p>
      </dgm:t>
    </dgm:pt>
    <dgm:pt modelId="{E6ABBEDF-2559-49AC-BCF9-3CF4B923CC70}" type="parTrans" cxnId="{097B3346-0434-488A-BB5D-B7EE2AA53A87}">
      <dgm:prSet/>
      <dgm:spPr/>
      <dgm:t>
        <a:bodyPr/>
        <a:lstStyle/>
        <a:p>
          <a:endParaRPr lang="en-US"/>
        </a:p>
      </dgm:t>
    </dgm:pt>
    <dgm:pt modelId="{576E5BAA-646C-4377-B35D-CE680B8C39E7}" type="sibTrans" cxnId="{097B3346-0434-488A-BB5D-B7EE2AA53A87}">
      <dgm:prSet/>
      <dgm:spPr/>
      <dgm:t>
        <a:bodyPr/>
        <a:lstStyle/>
        <a:p>
          <a:endParaRPr lang="en-US"/>
        </a:p>
      </dgm:t>
    </dgm:pt>
    <dgm:pt modelId="{BED8D5AA-834C-4211-BD9C-97B7820DE879}">
      <dgm:prSet phldrT="[Text]"/>
      <dgm:spPr/>
      <dgm:t>
        <a:bodyPr/>
        <a:lstStyle/>
        <a:p>
          <a:r>
            <a:rPr lang="bg-BG" dirty="0" smtClean="0"/>
            <a:t>640.31</a:t>
          </a:r>
          <a:endParaRPr lang="en-US" dirty="0"/>
        </a:p>
      </dgm:t>
    </dgm:pt>
    <dgm:pt modelId="{DB9383EA-CEEC-4841-A582-8A6DBA1A2BB1}" type="parTrans" cxnId="{6348F6CB-306B-4853-AAF3-20110D9A1BD1}">
      <dgm:prSet/>
      <dgm:spPr/>
      <dgm:t>
        <a:bodyPr/>
        <a:lstStyle/>
        <a:p>
          <a:endParaRPr lang="en-US"/>
        </a:p>
      </dgm:t>
    </dgm:pt>
    <dgm:pt modelId="{9721D51E-7701-4A65-B99D-37F676D2B2BD}" type="sibTrans" cxnId="{6348F6CB-306B-4853-AAF3-20110D9A1BD1}">
      <dgm:prSet/>
      <dgm:spPr/>
      <dgm:t>
        <a:bodyPr/>
        <a:lstStyle/>
        <a:p>
          <a:endParaRPr lang="en-US"/>
        </a:p>
      </dgm:t>
    </dgm:pt>
    <dgm:pt modelId="{DDB9B7E2-C86C-4187-A949-6E896763C12A}">
      <dgm:prSet phldrT="[Text]" custT="1"/>
      <dgm:spPr/>
      <dgm:t>
        <a:bodyPr/>
        <a:lstStyle/>
        <a:p>
          <a:r>
            <a:rPr lang="bg-BG" sz="2000" b="1" dirty="0" smtClean="0"/>
            <a:t>Договорени средства</a:t>
          </a:r>
          <a:endParaRPr lang="en-US" sz="2000" b="1" dirty="0"/>
        </a:p>
      </dgm:t>
    </dgm:pt>
    <dgm:pt modelId="{ADF6785D-E1A1-41E9-B4F1-33652F9EBE29}" type="parTrans" cxnId="{31E0248A-B82B-48B8-8DBA-8325DE904E07}">
      <dgm:prSet/>
      <dgm:spPr/>
      <dgm:t>
        <a:bodyPr/>
        <a:lstStyle/>
        <a:p>
          <a:endParaRPr lang="en-US"/>
        </a:p>
      </dgm:t>
    </dgm:pt>
    <dgm:pt modelId="{1A29E908-5FBD-468C-A971-88CB920BE450}" type="sibTrans" cxnId="{31E0248A-B82B-48B8-8DBA-8325DE904E07}">
      <dgm:prSet/>
      <dgm:spPr/>
      <dgm:t>
        <a:bodyPr/>
        <a:lstStyle/>
        <a:p>
          <a:endParaRPr lang="en-US"/>
        </a:p>
      </dgm:t>
    </dgm:pt>
    <dgm:pt modelId="{478EF707-F8AE-4B50-B132-7CBCCB33103C}">
      <dgm:prSet phldrT="[Text]"/>
      <dgm:spPr/>
      <dgm:t>
        <a:bodyPr/>
        <a:lstStyle/>
        <a:p>
          <a:r>
            <a:rPr lang="bg-BG" dirty="0" smtClean="0"/>
            <a:t>289.27</a:t>
          </a:r>
          <a:endParaRPr lang="en-US" dirty="0"/>
        </a:p>
      </dgm:t>
    </dgm:pt>
    <dgm:pt modelId="{0A823F3C-3F62-43E8-9A99-E0D1F336CE18}" type="parTrans" cxnId="{03DB6B2A-C5EF-4423-8A23-9E0C94C02460}">
      <dgm:prSet/>
      <dgm:spPr/>
      <dgm:t>
        <a:bodyPr/>
        <a:lstStyle/>
        <a:p>
          <a:endParaRPr lang="en-US"/>
        </a:p>
      </dgm:t>
    </dgm:pt>
    <dgm:pt modelId="{F19312AF-098E-40E2-8C38-CCFD417A6F50}" type="sibTrans" cxnId="{03DB6B2A-C5EF-4423-8A23-9E0C94C02460}">
      <dgm:prSet/>
      <dgm:spPr/>
      <dgm:t>
        <a:bodyPr/>
        <a:lstStyle/>
        <a:p>
          <a:endParaRPr lang="en-US"/>
        </a:p>
      </dgm:t>
    </dgm:pt>
    <dgm:pt modelId="{DC0A4DA7-80A0-42A0-8779-D851870A4817}">
      <dgm:prSet phldrT="[Text]" custT="1"/>
      <dgm:spPr/>
      <dgm:t>
        <a:bodyPr/>
        <a:lstStyle/>
        <a:p>
          <a:r>
            <a:rPr lang="bg-BG" sz="2000" b="1" dirty="0" smtClean="0"/>
            <a:t>Платени средства</a:t>
          </a:r>
          <a:endParaRPr lang="en-US" sz="2000" b="1" dirty="0"/>
        </a:p>
      </dgm:t>
    </dgm:pt>
    <dgm:pt modelId="{C4219609-4E76-437E-A2C9-732F7CBFBB13}" type="parTrans" cxnId="{A2A7B00C-6105-4C15-A989-C296DEB2AC75}">
      <dgm:prSet/>
      <dgm:spPr/>
      <dgm:t>
        <a:bodyPr/>
        <a:lstStyle/>
        <a:p>
          <a:endParaRPr lang="en-US"/>
        </a:p>
      </dgm:t>
    </dgm:pt>
    <dgm:pt modelId="{C5CAAC19-84F6-4995-991C-16570B18BCDB}" type="sibTrans" cxnId="{A2A7B00C-6105-4C15-A989-C296DEB2AC75}">
      <dgm:prSet/>
      <dgm:spPr/>
      <dgm:t>
        <a:bodyPr/>
        <a:lstStyle/>
        <a:p>
          <a:endParaRPr lang="en-US"/>
        </a:p>
      </dgm:t>
    </dgm:pt>
    <dgm:pt modelId="{A4E973DC-D1F6-434F-B621-459C37B3A4E6}">
      <dgm:prSet phldrT="[Text]"/>
      <dgm:spPr/>
      <dgm:t>
        <a:bodyPr/>
        <a:lstStyle/>
        <a:p>
          <a:r>
            <a:rPr lang="bg-BG" dirty="0" smtClean="0"/>
            <a:t>210.86</a:t>
          </a:r>
          <a:endParaRPr lang="en-US" dirty="0"/>
        </a:p>
      </dgm:t>
    </dgm:pt>
    <dgm:pt modelId="{07697565-8A93-4E5E-85E7-62F9614B331A}" type="parTrans" cxnId="{359B28BB-6E58-4A71-ABB0-0F842FAC1C0B}">
      <dgm:prSet/>
      <dgm:spPr/>
      <dgm:t>
        <a:bodyPr/>
        <a:lstStyle/>
        <a:p>
          <a:endParaRPr lang="en-US"/>
        </a:p>
      </dgm:t>
    </dgm:pt>
    <dgm:pt modelId="{01F2B4E6-5207-4835-A65A-B16B9C4D7E24}" type="sibTrans" cxnId="{359B28BB-6E58-4A71-ABB0-0F842FAC1C0B}">
      <dgm:prSet/>
      <dgm:spPr/>
      <dgm:t>
        <a:bodyPr/>
        <a:lstStyle/>
        <a:p>
          <a:endParaRPr lang="en-US"/>
        </a:p>
      </dgm:t>
    </dgm:pt>
    <dgm:pt modelId="{E06187DD-84A8-42EE-94D9-937E6BBD25D6}">
      <dgm:prSet phldrT="[Text]" custT="1"/>
      <dgm:spPr/>
      <dgm:t>
        <a:bodyPr/>
        <a:lstStyle/>
        <a:p>
          <a:r>
            <a:rPr lang="bg-BG" sz="2000" b="1" dirty="0" smtClean="0"/>
            <a:t>Верифицирани средства</a:t>
          </a:r>
          <a:endParaRPr lang="en-US" sz="2000" b="1" dirty="0"/>
        </a:p>
      </dgm:t>
    </dgm:pt>
    <dgm:pt modelId="{EEC46F2B-D0F2-45EA-B64E-677418CCEC34}" type="parTrans" cxnId="{1369F2BD-CDB9-40D0-8DE6-B4E26CB7F1F5}">
      <dgm:prSet/>
      <dgm:spPr/>
      <dgm:t>
        <a:bodyPr/>
        <a:lstStyle/>
        <a:p>
          <a:endParaRPr lang="en-US"/>
        </a:p>
      </dgm:t>
    </dgm:pt>
    <dgm:pt modelId="{7A0F691C-4D18-4129-ABB6-E5515A1B8728}" type="sibTrans" cxnId="{1369F2BD-CDB9-40D0-8DE6-B4E26CB7F1F5}">
      <dgm:prSet/>
      <dgm:spPr/>
      <dgm:t>
        <a:bodyPr/>
        <a:lstStyle/>
        <a:p>
          <a:endParaRPr lang="en-US"/>
        </a:p>
      </dgm:t>
    </dgm:pt>
    <dgm:pt modelId="{81E374F4-5229-4DEC-BCBC-A93CF50EBB1A}">
      <dgm:prSet phldrT="[Text]"/>
      <dgm:spPr/>
      <dgm:t>
        <a:bodyPr/>
        <a:lstStyle/>
        <a:p>
          <a:r>
            <a:rPr lang="bg-BG" dirty="0" smtClean="0"/>
            <a:t>144.45</a:t>
          </a:r>
          <a:endParaRPr lang="en-US" dirty="0"/>
        </a:p>
      </dgm:t>
    </dgm:pt>
    <dgm:pt modelId="{6432DE1E-CE3A-4BA6-90BC-7443EA128BBE}" type="parTrans" cxnId="{606CE056-BF27-4FCC-979C-7626FB54B7D5}">
      <dgm:prSet/>
      <dgm:spPr/>
      <dgm:t>
        <a:bodyPr/>
        <a:lstStyle/>
        <a:p>
          <a:endParaRPr lang="en-US"/>
        </a:p>
      </dgm:t>
    </dgm:pt>
    <dgm:pt modelId="{B036E396-973D-4A17-8F20-F551AAD03C0F}" type="sibTrans" cxnId="{606CE056-BF27-4FCC-979C-7626FB54B7D5}">
      <dgm:prSet/>
      <dgm:spPr/>
      <dgm:t>
        <a:bodyPr/>
        <a:lstStyle/>
        <a:p>
          <a:endParaRPr lang="en-US"/>
        </a:p>
      </dgm:t>
    </dgm:pt>
    <dgm:pt modelId="{715D5CC0-A5F7-4A9E-8698-A3A95FC0ACA4}">
      <dgm:prSet phldrT="[Text]" custT="1"/>
      <dgm:spPr/>
      <dgm:t>
        <a:bodyPr/>
        <a:lstStyle/>
        <a:p>
          <a:r>
            <a:rPr lang="bg-BG" sz="2000" b="1" dirty="0" smtClean="0"/>
            <a:t>Сертифицирани средства</a:t>
          </a:r>
          <a:endParaRPr lang="en-US" sz="2000" b="1" dirty="0"/>
        </a:p>
      </dgm:t>
    </dgm:pt>
    <dgm:pt modelId="{66F6EA30-F8E4-4801-AE74-22FD83229301}" type="parTrans" cxnId="{DF5B13DE-9C65-4469-93F4-5AB7B5D4F0EF}">
      <dgm:prSet/>
      <dgm:spPr/>
      <dgm:t>
        <a:bodyPr/>
        <a:lstStyle/>
        <a:p>
          <a:endParaRPr lang="en-US"/>
        </a:p>
      </dgm:t>
    </dgm:pt>
    <dgm:pt modelId="{9F078A39-817B-4DAA-AF54-27D97573E491}" type="sibTrans" cxnId="{DF5B13DE-9C65-4469-93F4-5AB7B5D4F0EF}">
      <dgm:prSet/>
      <dgm:spPr/>
      <dgm:t>
        <a:bodyPr/>
        <a:lstStyle/>
        <a:p>
          <a:endParaRPr lang="en-US"/>
        </a:p>
      </dgm:t>
    </dgm:pt>
    <dgm:pt modelId="{B5A993FC-9D4F-42C4-BEE4-92EACFF6FF14}" type="pres">
      <dgm:prSet presAssocID="{9517E450-B5C4-4019-8107-B39831EEFD1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BE67338-291B-4FC7-A488-921B353D7E8A}" type="pres">
      <dgm:prSet presAssocID="{04B5B42A-A334-43EE-BF05-702488DD9F44}" presName="composite" presStyleCnt="0"/>
      <dgm:spPr/>
    </dgm:pt>
    <dgm:pt modelId="{20546E9C-60DE-4528-B80A-B8E6526D4758}" type="pres">
      <dgm:prSet presAssocID="{04B5B42A-A334-43EE-BF05-702488DD9F44}" presName="bentUpArrow1" presStyleLbl="alignImgPlace1" presStyleIdx="0" presStyleCnt="5" custScaleX="76626" custScaleY="34766" custLinFactNeighborX="17563" custLinFactNeighborY="-56249"/>
      <dgm:spPr/>
    </dgm:pt>
    <dgm:pt modelId="{5ACC7F7F-4CC0-41FD-AEF7-7702317B3B91}" type="pres">
      <dgm:prSet presAssocID="{04B5B42A-A334-43EE-BF05-702488DD9F44}" presName="ParentText" presStyleLbl="node1" presStyleIdx="0" presStyleCnt="6" custScaleX="91219" custScaleY="41134" custLinFactNeighborX="2156" custLinFactNeighborY="112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A84BE-688F-4080-B64C-C232FFEC5443}" type="pres">
      <dgm:prSet presAssocID="{04B5B42A-A334-43EE-BF05-702488DD9F44}" presName="ChildText" presStyleLbl="revTx" presStyleIdx="0" presStyleCnt="6" custScaleX="181548" custScaleY="80954" custLinFactNeighborX="16529" custLinFactNeighborY="48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F8BAD7-00F7-4E43-8E7F-6008B92E26AB}" type="pres">
      <dgm:prSet presAssocID="{D072703E-524E-4A44-8C22-9BCF3757C1E4}" presName="sibTrans" presStyleCnt="0"/>
      <dgm:spPr/>
    </dgm:pt>
    <dgm:pt modelId="{A6A04CA6-8065-4D78-A1DD-7B28A8D3E347}" type="pres">
      <dgm:prSet presAssocID="{41CA8EFB-0F1D-4368-A022-45F7E4CB7E9C}" presName="composite" presStyleCnt="0"/>
      <dgm:spPr/>
    </dgm:pt>
    <dgm:pt modelId="{711B241F-C2B7-4229-A8BF-D4799CC5088B}" type="pres">
      <dgm:prSet presAssocID="{41CA8EFB-0F1D-4368-A022-45F7E4CB7E9C}" presName="bentUpArrow1" presStyleLbl="alignImgPlace1" presStyleIdx="1" presStyleCnt="5" custScaleX="87571" custScaleY="31867" custLinFactNeighborX="20980" custLinFactNeighborY="-85806"/>
      <dgm:spPr/>
    </dgm:pt>
    <dgm:pt modelId="{92E94D41-3483-4337-898C-0FF1FF531925}" type="pres">
      <dgm:prSet presAssocID="{41CA8EFB-0F1D-4368-A022-45F7E4CB7E9C}" presName="ParentText" presStyleLbl="node1" presStyleIdx="1" presStyleCnt="6" custScaleX="90181" custScaleY="44809" custLinFactNeighborX="-6049" custLinFactNeighborY="-2360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FAF9ED-2686-488E-A501-1BC20EBC8CB9}" type="pres">
      <dgm:prSet presAssocID="{41CA8EFB-0F1D-4368-A022-45F7E4CB7E9C}" presName="ChildText" presStyleLbl="revTx" presStyleIdx="1" presStyleCnt="6" custScaleX="306452" custLinFactNeighborX="69257" custLinFactNeighborY="-285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ADCC10-79C2-40BF-BB5C-0C837B5272A7}" type="pres">
      <dgm:prSet presAssocID="{DDC68B6B-4B85-4C09-957A-B1C640D26EB9}" presName="sibTrans" presStyleCnt="0"/>
      <dgm:spPr/>
    </dgm:pt>
    <dgm:pt modelId="{178D13D2-CF06-407B-A43D-AF72D325BB81}" type="pres">
      <dgm:prSet presAssocID="{BED8D5AA-834C-4211-BD9C-97B7820DE879}" presName="composite" presStyleCnt="0"/>
      <dgm:spPr/>
    </dgm:pt>
    <dgm:pt modelId="{BDBFAE87-758F-466C-AB01-52788F37E6BD}" type="pres">
      <dgm:prSet presAssocID="{BED8D5AA-834C-4211-BD9C-97B7820DE879}" presName="bentUpArrow1" presStyleLbl="alignImgPlace1" presStyleIdx="2" presStyleCnt="5" custScaleX="80388" custScaleY="35309" custLinFactY="-9158" custLinFactNeighborX="24936" custLinFactNeighborY="-100000"/>
      <dgm:spPr/>
    </dgm:pt>
    <dgm:pt modelId="{02D4F09E-5493-4874-AC16-F6653BC7389C}" type="pres">
      <dgm:prSet presAssocID="{BED8D5AA-834C-4211-BD9C-97B7820DE879}" presName="ParentText" presStyleLbl="node1" presStyleIdx="2" presStyleCnt="6" custScaleX="88222" custScaleY="38267" custLinFactNeighborX="-6005" custLinFactNeighborY="-433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3A5538-F452-432F-896A-980592E04B5C}" type="pres">
      <dgm:prSet presAssocID="{BED8D5AA-834C-4211-BD9C-97B7820DE879}" presName="ChildText" presStyleLbl="revTx" presStyleIdx="2" presStyleCnt="6" custScaleX="310785" custLinFactNeighborX="70771" custLinFactNeighborY="-51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60FF1F-E897-4668-858E-78DC6A64C31D}" type="pres">
      <dgm:prSet presAssocID="{9721D51E-7701-4A65-B99D-37F676D2B2BD}" presName="sibTrans" presStyleCnt="0"/>
      <dgm:spPr/>
    </dgm:pt>
    <dgm:pt modelId="{3D62E218-E0EF-4868-892B-46A83791D14D}" type="pres">
      <dgm:prSet presAssocID="{478EF707-F8AE-4B50-B132-7CBCCB33103C}" presName="composite" presStyleCnt="0"/>
      <dgm:spPr/>
    </dgm:pt>
    <dgm:pt modelId="{004B69EE-2EC7-43C7-B655-5FE5ECB4C655}" type="pres">
      <dgm:prSet presAssocID="{478EF707-F8AE-4B50-B132-7CBCCB33103C}" presName="bentUpArrow1" presStyleLbl="alignImgPlace1" presStyleIdx="3" presStyleCnt="5" custScaleX="73038" custScaleY="31710" custLinFactY="-55755" custLinFactNeighborX="40536" custLinFactNeighborY="-100000"/>
      <dgm:spPr/>
    </dgm:pt>
    <dgm:pt modelId="{CC44FBE5-28DA-490D-AF8A-2DAE4813C1F2}" type="pres">
      <dgm:prSet presAssocID="{478EF707-F8AE-4B50-B132-7CBCCB33103C}" presName="ParentText" presStyleLbl="node1" presStyleIdx="3" presStyleCnt="6" custScaleX="80757" custScaleY="35781" custLinFactNeighborX="-81" custLinFactNeighborY="-720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E4812F-8149-40AD-A4B4-A05195CC492D}" type="pres">
      <dgm:prSet presAssocID="{478EF707-F8AE-4B50-B132-7CBCCB33103C}" presName="ChildText" presStyleLbl="revTx" presStyleIdx="3" presStyleCnt="6" custScaleX="258925" custLinFactNeighborX="45489" custLinFactNeighborY="-881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1D310A-85E1-4790-88FB-D60CFF5CC76F}" type="pres">
      <dgm:prSet presAssocID="{F19312AF-098E-40E2-8C38-CCFD417A6F50}" presName="sibTrans" presStyleCnt="0"/>
      <dgm:spPr/>
    </dgm:pt>
    <dgm:pt modelId="{DF88A517-A3CA-41A8-B8F0-64584A73E3CC}" type="pres">
      <dgm:prSet presAssocID="{A4E973DC-D1F6-434F-B621-459C37B3A4E6}" presName="composite" presStyleCnt="0"/>
      <dgm:spPr/>
    </dgm:pt>
    <dgm:pt modelId="{44E8928F-0B65-4E03-9531-5225CD9C8C48}" type="pres">
      <dgm:prSet presAssocID="{A4E973DC-D1F6-434F-B621-459C37B3A4E6}" presName="bentUpArrow1" presStyleLbl="alignImgPlace1" presStyleIdx="4" presStyleCnt="5" custScaleX="72492" custScaleY="33053" custLinFactY="-87482" custLinFactNeighborX="43833" custLinFactNeighborY="-100000"/>
      <dgm:spPr/>
    </dgm:pt>
    <dgm:pt modelId="{A5B4A7BE-CDE4-46A5-A1CE-9EBEC2A46DA2}" type="pres">
      <dgm:prSet presAssocID="{A4E973DC-D1F6-434F-B621-459C37B3A4E6}" presName="ParentText" presStyleLbl="node1" presStyleIdx="4" presStyleCnt="6" custScaleX="81624" custScaleY="39599" custLinFactNeighborX="-5151" custLinFactNeighborY="-9551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5C0B06-036C-47B0-9FC4-BFBD359FB1E5}" type="pres">
      <dgm:prSet presAssocID="{A4E973DC-D1F6-434F-B621-459C37B3A4E6}" presName="ChildText" presStyleLbl="revTx" presStyleIdx="4" presStyleCnt="6" custScaleX="287322" custLinFactY="-19182" custLinFactNeighborX="5493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877A3-4051-4FC0-91FD-8BF4ED7E7410}" type="pres">
      <dgm:prSet presAssocID="{01F2B4E6-5207-4835-A65A-B16B9C4D7E24}" presName="sibTrans" presStyleCnt="0"/>
      <dgm:spPr/>
    </dgm:pt>
    <dgm:pt modelId="{6463F0AD-B088-4A9B-973C-82CAA22E5EE4}" type="pres">
      <dgm:prSet presAssocID="{81E374F4-5229-4DEC-BCBC-A93CF50EBB1A}" presName="composite" presStyleCnt="0"/>
      <dgm:spPr/>
    </dgm:pt>
    <dgm:pt modelId="{9B6837CC-F110-46D7-960F-610E57A1B324}" type="pres">
      <dgm:prSet presAssocID="{81E374F4-5229-4DEC-BCBC-A93CF50EBB1A}" presName="ParentText" presStyleLbl="node1" presStyleIdx="5" presStyleCnt="6" custScaleX="85741" custScaleY="40390" custLinFactY="-30066" custLinFactNeighborX="1648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9AB1FC-5D8D-4071-B9D4-705586153470}" type="pres">
      <dgm:prSet presAssocID="{81E374F4-5229-4DEC-BCBC-A93CF50EBB1A}" presName="FinalChildText" presStyleLbl="revTx" presStyleIdx="5" presStyleCnt="6" custScaleX="177928" custLinFactY="-47143" custLinFactNeighborX="1342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DB6B2A-C5EF-4423-8A23-9E0C94C02460}" srcId="{9517E450-B5C4-4019-8107-B39831EEFD10}" destId="{478EF707-F8AE-4B50-B132-7CBCCB33103C}" srcOrd="3" destOrd="0" parTransId="{0A823F3C-3F62-43E8-9A99-E0D1F336CE18}" sibTransId="{F19312AF-098E-40E2-8C38-CCFD417A6F50}"/>
    <dgm:cxn modelId="{E31C0686-10E0-48F2-9BD6-B7F8CB00E0F6}" type="presOf" srcId="{E06187DD-84A8-42EE-94D9-937E6BBD25D6}" destId="{365C0B06-036C-47B0-9FC4-BFBD359FB1E5}" srcOrd="0" destOrd="0" presId="urn:microsoft.com/office/officeart/2005/8/layout/StepDownProcess"/>
    <dgm:cxn modelId="{A2A7B00C-6105-4C15-A989-C296DEB2AC75}" srcId="{478EF707-F8AE-4B50-B132-7CBCCB33103C}" destId="{DC0A4DA7-80A0-42A0-8779-D851870A4817}" srcOrd="0" destOrd="0" parTransId="{C4219609-4E76-437E-A2C9-732F7CBFBB13}" sibTransId="{C5CAAC19-84F6-4995-991C-16570B18BCDB}"/>
    <dgm:cxn modelId="{6A809D94-93BC-421B-A00F-607A4C221C08}" srcId="{04B5B42A-A334-43EE-BF05-702488DD9F44}" destId="{B8DDE14B-AC66-4D59-B71C-A16EE15EE4A2}" srcOrd="0" destOrd="0" parTransId="{C23D285B-980C-4164-BFD4-BC50A3F8072E}" sibTransId="{F180E896-75E8-4137-A747-EF4FFDF9F3B2}"/>
    <dgm:cxn modelId="{1369F2BD-CDB9-40D0-8DE6-B4E26CB7F1F5}" srcId="{A4E973DC-D1F6-434F-B621-459C37B3A4E6}" destId="{E06187DD-84A8-42EE-94D9-937E6BBD25D6}" srcOrd="0" destOrd="0" parTransId="{EEC46F2B-D0F2-45EA-B64E-677418CCEC34}" sibTransId="{7A0F691C-4D18-4129-ABB6-E5515A1B8728}"/>
    <dgm:cxn modelId="{31E0248A-B82B-48B8-8DBA-8325DE904E07}" srcId="{BED8D5AA-834C-4211-BD9C-97B7820DE879}" destId="{DDB9B7E2-C86C-4187-A949-6E896763C12A}" srcOrd="0" destOrd="0" parTransId="{ADF6785D-E1A1-41E9-B4F1-33652F9EBE29}" sibTransId="{1A29E908-5FBD-468C-A971-88CB920BE450}"/>
    <dgm:cxn modelId="{410EF015-F192-4418-9E93-32BD5DF5CA8F}" type="presOf" srcId="{9517E450-B5C4-4019-8107-B39831EEFD10}" destId="{B5A993FC-9D4F-42C4-BEE4-92EACFF6FF14}" srcOrd="0" destOrd="0" presId="urn:microsoft.com/office/officeart/2005/8/layout/StepDownProcess"/>
    <dgm:cxn modelId="{D9398B26-890E-464A-8238-AEE497C6D352}" type="presOf" srcId="{B8DDE14B-AC66-4D59-B71C-A16EE15EE4A2}" destId="{D15A84BE-688F-4080-B64C-C232FFEC5443}" srcOrd="0" destOrd="0" presId="urn:microsoft.com/office/officeart/2005/8/layout/StepDownProcess"/>
    <dgm:cxn modelId="{D8E65699-49CD-45E3-AB36-CE1A93679A72}" type="presOf" srcId="{81E374F4-5229-4DEC-BCBC-A93CF50EBB1A}" destId="{9B6837CC-F110-46D7-960F-610E57A1B324}" srcOrd="0" destOrd="0" presId="urn:microsoft.com/office/officeart/2005/8/layout/StepDownProcess"/>
    <dgm:cxn modelId="{A914943F-5F32-461C-B2B0-50BC28F40A7B}" type="presOf" srcId="{A4E973DC-D1F6-434F-B621-459C37B3A4E6}" destId="{A5B4A7BE-CDE4-46A5-A1CE-9EBEC2A46DA2}" srcOrd="0" destOrd="0" presId="urn:microsoft.com/office/officeart/2005/8/layout/StepDownProcess"/>
    <dgm:cxn modelId="{097B3346-0434-488A-BB5D-B7EE2AA53A87}" srcId="{41CA8EFB-0F1D-4368-A022-45F7E4CB7E9C}" destId="{A1C63986-7068-429A-9095-88C549658475}" srcOrd="0" destOrd="0" parTransId="{E6ABBEDF-2559-49AC-BCF9-3CF4B923CC70}" sibTransId="{576E5BAA-646C-4377-B35D-CE680B8C39E7}"/>
    <dgm:cxn modelId="{31C0B57C-EFF0-4D2B-AC36-B93B0DBB8875}" type="presOf" srcId="{A1C63986-7068-429A-9095-88C549658475}" destId="{C7FAF9ED-2686-488E-A501-1BC20EBC8CB9}" srcOrd="0" destOrd="0" presId="urn:microsoft.com/office/officeart/2005/8/layout/StepDownProcess"/>
    <dgm:cxn modelId="{BBCAAC95-EA68-4D38-A1BF-3453C3B6408C}" type="presOf" srcId="{04B5B42A-A334-43EE-BF05-702488DD9F44}" destId="{5ACC7F7F-4CC0-41FD-AEF7-7702317B3B91}" srcOrd="0" destOrd="0" presId="urn:microsoft.com/office/officeart/2005/8/layout/StepDownProcess"/>
    <dgm:cxn modelId="{349607B3-15A9-4D40-B38A-8D2F3EC6CAB7}" type="presOf" srcId="{715D5CC0-A5F7-4A9E-8698-A3A95FC0ACA4}" destId="{689AB1FC-5D8D-4071-B9D4-705586153470}" srcOrd="0" destOrd="0" presId="urn:microsoft.com/office/officeart/2005/8/layout/StepDownProcess"/>
    <dgm:cxn modelId="{DF5B13DE-9C65-4469-93F4-5AB7B5D4F0EF}" srcId="{81E374F4-5229-4DEC-BCBC-A93CF50EBB1A}" destId="{715D5CC0-A5F7-4A9E-8698-A3A95FC0ACA4}" srcOrd="0" destOrd="0" parTransId="{66F6EA30-F8E4-4801-AE74-22FD83229301}" sibTransId="{9F078A39-817B-4DAA-AF54-27D97573E491}"/>
    <dgm:cxn modelId="{B5292577-BB0C-4F96-99DB-F6F0495F9EFD}" srcId="{9517E450-B5C4-4019-8107-B39831EEFD10}" destId="{41CA8EFB-0F1D-4368-A022-45F7E4CB7E9C}" srcOrd="1" destOrd="0" parTransId="{9EB6F9A8-1AA5-49EA-AA2E-AFB32F9730C1}" sibTransId="{DDC68B6B-4B85-4C09-957A-B1C640D26EB9}"/>
    <dgm:cxn modelId="{58AEB8D5-2244-42A8-A225-3265A419F007}" type="presOf" srcId="{DDB9B7E2-C86C-4187-A949-6E896763C12A}" destId="{623A5538-F452-432F-896A-980592E04B5C}" srcOrd="0" destOrd="0" presId="urn:microsoft.com/office/officeart/2005/8/layout/StepDownProcess"/>
    <dgm:cxn modelId="{359B28BB-6E58-4A71-ABB0-0F842FAC1C0B}" srcId="{9517E450-B5C4-4019-8107-B39831EEFD10}" destId="{A4E973DC-D1F6-434F-B621-459C37B3A4E6}" srcOrd="4" destOrd="0" parTransId="{07697565-8A93-4E5E-85E7-62F9614B331A}" sibTransId="{01F2B4E6-5207-4835-A65A-B16B9C4D7E24}"/>
    <dgm:cxn modelId="{6348F6CB-306B-4853-AAF3-20110D9A1BD1}" srcId="{9517E450-B5C4-4019-8107-B39831EEFD10}" destId="{BED8D5AA-834C-4211-BD9C-97B7820DE879}" srcOrd="2" destOrd="0" parTransId="{DB9383EA-CEEC-4841-A582-8A6DBA1A2BB1}" sibTransId="{9721D51E-7701-4A65-B99D-37F676D2B2BD}"/>
    <dgm:cxn modelId="{F8B35AE1-C45F-4B22-BDA3-3171DD996444}" type="presOf" srcId="{41CA8EFB-0F1D-4368-A022-45F7E4CB7E9C}" destId="{92E94D41-3483-4337-898C-0FF1FF531925}" srcOrd="0" destOrd="0" presId="urn:microsoft.com/office/officeart/2005/8/layout/StepDownProcess"/>
    <dgm:cxn modelId="{F80EF6BF-0CD3-4EA9-90B2-3973245CC126}" srcId="{9517E450-B5C4-4019-8107-B39831EEFD10}" destId="{04B5B42A-A334-43EE-BF05-702488DD9F44}" srcOrd="0" destOrd="0" parTransId="{0C998529-90C5-47C6-A1D1-4B277CB917C6}" sibTransId="{D072703E-524E-4A44-8C22-9BCF3757C1E4}"/>
    <dgm:cxn modelId="{606CE056-BF27-4FCC-979C-7626FB54B7D5}" srcId="{9517E450-B5C4-4019-8107-B39831EEFD10}" destId="{81E374F4-5229-4DEC-BCBC-A93CF50EBB1A}" srcOrd="5" destOrd="0" parTransId="{6432DE1E-CE3A-4BA6-90BC-7443EA128BBE}" sibTransId="{B036E396-973D-4A17-8F20-F551AAD03C0F}"/>
    <dgm:cxn modelId="{D1F103E1-C907-4B0F-9FF1-7C75693E577A}" type="presOf" srcId="{BED8D5AA-834C-4211-BD9C-97B7820DE879}" destId="{02D4F09E-5493-4874-AC16-F6653BC7389C}" srcOrd="0" destOrd="0" presId="urn:microsoft.com/office/officeart/2005/8/layout/StepDownProcess"/>
    <dgm:cxn modelId="{2F209F3F-35CC-4606-ABF4-C5A6F803F608}" type="presOf" srcId="{478EF707-F8AE-4B50-B132-7CBCCB33103C}" destId="{CC44FBE5-28DA-490D-AF8A-2DAE4813C1F2}" srcOrd="0" destOrd="0" presId="urn:microsoft.com/office/officeart/2005/8/layout/StepDownProcess"/>
    <dgm:cxn modelId="{C6FF7570-3B22-403A-A20D-62D92242DC47}" type="presOf" srcId="{DC0A4DA7-80A0-42A0-8779-D851870A4817}" destId="{EBE4812F-8149-40AD-A4B4-A05195CC492D}" srcOrd="0" destOrd="0" presId="urn:microsoft.com/office/officeart/2005/8/layout/StepDownProcess"/>
    <dgm:cxn modelId="{1CEACACF-1B97-4C14-A3FF-F5768DC3E275}" type="presParOf" srcId="{B5A993FC-9D4F-42C4-BEE4-92EACFF6FF14}" destId="{7BE67338-291B-4FC7-A488-921B353D7E8A}" srcOrd="0" destOrd="0" presId="urn:microsoft.com/office/officeart/2005/8/layout/StepDownProcess"/>
    <dgm:cxn modelId="{42AD3D9B-28D1-4018-A9FF-481787AE2348}" type="presParOf" srcId="{7BE67338-291B-4FC7-A488-921B353D7E8A}" destId="{20546E9C-60DE-4528-B80A-B8E6526D4758}" srcOrd="0" destOrd="0" presId="urn:microsoft.com/office/officeart/2005/8/layout/StepDownProcess"/>
    <dgm:cxn modelId="{BEA28AFD-D094-46F6-9C6E-F891FED31F2D}" type="presParOf" srcId="{7BE67338-291B-4FC7-A488-921B353D7E8A}" destId="{5ACC7F7F-4CC0-41FD-AEF7-7702317B3B91}" srcOrd="1" destOrd="0" presId="urn:microsoft.com/office/officeart/2005/8/layout/StepDownProcess"/>
    <dgm:cxn modelId="{8850311E-98BF-4AA1-8977-1D8EA99BBD45}" type="presParOf" srcId="{7BE67338-291B-4FC7-A488-921B353D7E8A}" destId="{D15A84BE-688F-4080-B64C-C232FFEC5443}" srcOrd="2" destOrd="0" presId="urn:microsoft.com/office/officeart/2005/8/layout/StepDownProcess"/>
    <dgm:cxn modelId="{027EEC25-DFD2-408F-9921-C15AC0CAAECE}" type="presParOf" srcId="{B5A993FC-9D4F-42C4-BEE4-92EACFF6FF14}" destId="{15F8BAD7-00F7-4E43-8E7F-6008B92E26AB}" srcOrd="1" destOrd="0" presId="urn:microsoft.com/office/officeart/2005/8/layout/StepDownProcess"/>
    <dgm:cxn modelId="{5E2D2484-12C2-49FD-9F4A-0A5237E3FAA7}" type="presParOf" srcId="{B5A993FC-9D4F-42C4-BEE4-92EACFF6FF14}" destId="{A6A04CA6-8065-4D78-A1DD-7B28A8D3E347}" srcOrd="2" destOrd="0" presId="urn:microsoft.com/office/officeart/2005/8/layout/StepDownProcess"/>
    <dgm:cxn modelId="{6AA24CB4-620D-4F54-B858-3D367C46DF0F}" type="presParOf" srcId="{A6A04CA6-8065-4D78-A1DD-7B28A8D3E347}" destId="{711B241F-C2B7-4229-A8BF-D4799CC5088B}" srcOrd="0" destOrd="0" presId="urn:microsoft.com/office/officeart/2005/8/layout/StepDownProcess"/>
    <dgm:cxn modelId="{88FAEC40-74BD-4152-B041-F091240A3DDE}" type="presParOf" srcId="{A6A04CA6-8065-4D78-A1DD-7B28A8D3E347}" destId="{92E94D41-3483-4337-898C-0FF1FF531925}" srcOrd="1" destOrd="0" presId="urn:microsoft.com/office/officeart/2005/8/layout/StepDownProcess"/>
    <dgm:cxn modelId="{C6A80468-29B3-444E-B624-F33AC877464A}" type="presParOf" srcId="{A6A04CA6-8065-4D78-A1DD-7B28A8D3E347}" destId="{C7FAF9ED-2686-488E-A501-1BC20EBC8CB9}" srcOrd="2" destOrd="0" presId="urn:microsoft.com/office/officeart/2005/8/layout/StepDownProcess"/>
    <dgm:cxn modelId="{2640816C-6A14-42AE-86EE-AECE0D35D813}" type="presParOf" srcId="{B5A993FC-9D4F-42C4-BEE4-92EACFF6FF14}" destId="{9DADCC10-79C2-40BF-BB5C-0C837B5272A7}" srcOrd="3" destOrd="0" presId="urn:microsoft.com/office/officeart/2005/8/layout/StepDownProcess"/>
    <dgm:cxn modelId="{E2A3BE02-21A9-49EE-9A1E-4551B8E05457}" type="presParOf" srcId="{B5A993FC-9D4F-42C4-BEE4-92EACFF6FF14}" destId="{178D13D2-CF06-407B-A43D-AF72D325BB81}" srcOrd="4" destOrd="0" presId="urn:microsoft.com/office/officeart/2005/8/layout/StepDownProcess"/>
    <dgm:cxn modelId="{84703AF3-FBAC-4BE6-ACC9-305A418B4CDB}" type="presParOf" srcId="{178D13D2-CF06-407B-A43D-AF72D325BB81}" destId="{BDBFAE87-758F-466C-AB01-52788F37E6BD}" srcOrd="0" destOrd="0" presId="urn:microsoft.com/office/officeart/2005/8/layout/StepDownProcess"/>
    <dgm:cxn modelId="{46675304-5FF0-4686-9E46-4E097A1F5163}" type="presParOf" srcId="{178D13D2-CF06-407B-A43D-AF72D325BB81}" destId="{02D4F09E-5493-4874-AC16-F6653BC7389C}" srcOrd="1" destOrd="0" presId="urn:microsoft.com/office/officeart/2005/8/layout/StepDownProcess"/>
    <dgm:cxn modelId="{3CE37F37-6D7B-4DB5-857C-A4F361AA9546}" type="presParOf" srcId="{178D13D2-CF06-407B-A43D-AF72D325BB81}" destId="{623A5538-F452-432F-896A-980592E04B5C}" srcOrd="2" destOrd="0" presId="urn:microsoft.com/office/officeart/2005/8/layout/StepDownProcess"/>
    <dgm:cxn modelId="{33489810-B5B2-447C-B3EF-D4F414806DFA}" type="presParOf" srcId="{B5A993FC-9D4F-42C4-BEE4-92EACFF6FF14}" destId="{A760FF1F-E897-4668-858E-78DC6A64C31D}" srcOrd="5" destOrd="0" presId="urn:microsoft.com/office/officeart/2005/8/layout/StepDownProcess"/>
    <dgm:cxn modelId="{3625A1E2-281A-49FE-8692-9FC3BF3E83BD}" type="presParOf" srcId="{B5A993FC-9D4F-42C4-BEE4-92EACFF6FF14}" destId="{3D62E218-E0EF-4868-892B-46A83791D14D}" srcOrd="6" destOrd="0" presId="urn:microsoft.com/office/officeart/2005/8/layout/StepDownProcess"/>
    <dgm:cxn modelId="{9A327462-DAA8-4616-BB81-02892063118C}" type="presParOf" srcId="{3D62E218-E0EF-4868-892B-46A83791D14D}" destId="{004B69EE-2EC7-43C7-B655-5FE5ECB4C655}" srcOrd="0" destOrd="0" presId="urn:microsoft.com/office/officeart/2005/8/layout/StepDownProcess"/>
    <dgm:cxn modelId="{E5FB465B-F6A5-41B4-B689-09A5C5189C84}" type="presParOf" srcId="{3D62E218-E0EF-4868-892B-46A83791D14D}" destId="{CC44FBE5-28DA-490D-AF8A-2DAE4813C1F2}" srcOrd="1" destOrd="0" presId="urn:microsoft.com/office/officeart/2005/8/layout/StepDownProcess"/>
    <dgm:cxn modelId="{B8D9260D-9D43-4F2F-B750-F6B378440BED}" type="presParOf" srcId="{3D62E218-E0EF-4868-892B-46A83791D14D}" destId="{EBE4812F-8149-40AD-A4B4-A05195CC492D}" srcOrd="2" destOrd="0" presId="urn:microsoft.com/office/officeart/2005/8/layout/StepDownProcess"/>
    <dgm:cxn modelId="{814DCDFF-B8C6-4356-819C-982449967A5D}" type="presParOf" srcId="{B5A993FC-9D4F-42C4-BEE4-92EACFF6FF14}" destId="{C01D310A-85E1-4790-88FB-D60CFF5CC76F}" srcOrd="7" destOrd="0" presId="urn:microsoft.com/office/officeart/2005/8/layout/StepDownProcess"/>
    <dgm:cxn modelId="{690E53B9-322E-48B7-9383-A28FCEA529E1}" type="presParOf" srcId="{B5A993FC-9D4F-42C4-BEE4-92EACFF6FF14}" destId="{DF88A517-A3CA-41A8-B8F0-64584A73E3CC}" srcOrd="8" destOrd="0" presId="urn:microsoft.com/office/officeart/2005/8/layout/StepDownProcess"/>
    <dgm:cxn modelId="{698F9951-7468-452F-919E-D94625CD8435}" type="presParOf" srcId="{DF88A517-A3CA-41A8-B8F0-64584A73E3CC}" destId="{44E8928F-0B65-4E03-9531-5225CD9C8C48}" srcOrd="0" destOrd="0" presId="urn:microsoft.com/office/officeart/2005/8/layout/StepDownProcess"/>
    <dgm:cxn modelId="{AD592671-5CC6-467C-943B-F7242FA0E101}" type="presParOf" srcId="{DF88A517-A3CA-41A8-B8F0-64584A73E3CC}" destId="{A5B4A7BE-CDE4-46A5-A1CE-9EBEC2A46DA2}" srcOrd="1" destOrd="0" presId="urn:microsoft.com/office/officeart/2005/8/layout/StepDownProcess"/>
    <dgm:cxn modelId="{76286987-2A08-4E46-8A43-8A4DB6C2A9E7}" type="presParOf" srcId="{DF88A517-A3CA-41A8-B8F0-64584A73E3CC}" destId="{365C0B06-036C-47B0-9FC4-BFBD359FB1E5}" srcOrd="2" destOrd="0" presId="urn:microsoft.com/office/officeart/2005/8/layout/StepDownProcess"/>
    <dgm:cxn modelId="{6F0D33FC-95A6-4EA4-B3BD-F945280E5197}" type="presParOf" srcId="{B5A993FC-9D4F-42C4-BEE4-92EACFF6FF14}" destId="{391877A3-4051-4FC0-91FD-8BF4ED7E7410}" srcOrd="9" destOrd="0" presId="urn:microsoft.com/office/officeart/2005/8/layout/StepDownProcess"/>
    <dgm:cxn modelId="{4614966E-FD04-4427-BEAB-8C99B6B96DE1}" type="presParOf" srcId="{B5A993FC-9D4F-42C4-BEE4-92EACFF6FF14}" destId="{6463F0AD-B088-4A9B-973C-82CAA22E5EE4}" srcOrd="10" destOrd="0" presId="urn:microsoft.com/office/officeart/2005/8/layout/StepDownProcess"/>
    <dgm:cxn modelId="{C82E945D-72D8-4A4C-A140-6E521812A62C}" type="presParOf" srcId="{6463F0AD-B088-4A9B-973C-82CAA22E5EE4}" destId="{9B6837CC-F110-46D7-960F-610E57A1B324}" srcOrd="0" destOrd="0" presId="urn:microsoft.com/office/officeart/2005/8/layout/StepDownProcess"/>
    <dgm:cxn modelId="{CA632473-9362-4727-B6D4-E9A8D0E495CF}" type="presParOf" srcId="{6463F0AD-B088-4A9B-973C-82CAA22E5EE4}" destId="{689AB1FC-5D8D-4071-B9D4-70558615347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46E9C-60DE-4528-B80A-B8E6526D4758}">
      <dsp:nvSpPr>
        <dsp:cNvPr id="0" name=""/>
        <dsp:cNvSpPr/>
      </dsp:nvSpPr>
      <dsp:spPr>
        <a:xfrm rot="5400000">
          <a:off x="746481" y="592673"/>
          <a:ext cx="360667" cy="90499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CC7F7F-4CC0-41FD-AEF7-7702317B3B91}">
      <dsp:nvSpPr>
        <dsp:cNvPr id="0" name=""/>
        <dsp:cNvSpPr/>
      </dsp:nvSpPr>
      <dsp:spPr>
        <a:xfrm>
          <a:off x="40154" y="261743"/>
          <a:ext cx="1593045" cy="50283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1,371.38</a:t>
          </a:r>
          <a:endParaRPr lang="en-US" sz="1800" kern="1200" dirty="0"/>
        </a:p>
      </dsp:txBody>
      <dsp:txXfrm>
        <a:off x="64705" y="286294"/>
        <a:ext cx="1543943" cy="453728"/>
      </dsp:txXfrm>
    </dsp:sp>
    <dsp:sp modelId="{D15A84BE-688F-4080-B64C-C232FFEC5443}">
      <dsp:nvSpPr>
        <dsp:cNvPr id="0" name=""/>
        <dsp:cNvSpPr/>
      </dsp:nvSpPr>
      <dsp:spPr>
        <a:xfrm>
          <a:off x="1364271" y="146895"/>
          <a:ext cx="2305954" cy="799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Бюджет</a:t>
          </a:r>
          <a:endParaRPr lang="en-US" sz="2000" b="1" kern="1200" dirty="0"/>
        </a:p>
      </dsp:txBody>
      <dsp:txXfrm>
        <a:off x="1364271" y="146895"/>
        <a:ext cx="2305954" cy="799837"/>
      </dsp:txXfrm>
    </dsp:sp>
    <dsp:sp modelId="{711B241F-C2B7-4229-A8BF-D4799CC5088B}">
      <dsp:nvSpPr>
        <dsp:cNvPr id="0" name=""/>
        <dsp:cNvSpPr/>
      </dsp:nvSpPr>
      <dsp:spPr>
        <a:xfrm rot="5400000">
          <a:off x="2452545" y="1139634"/>
          <a:ext cx="330593" cy="10342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E94D41-3483-4337-898C-0FF1FF531925}">
      <dsp:nvSpPr>
        <dsp:cNvPr id="0" name=""/>
        <dsp:cNvSpPr/>
      </dsp:nvSpPr>
      <dsp:spPr>
        <a:xfrm>
          <a:off x="1556596" y="855211"/>
          <a:ext cx="1574917" cy="54775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1,158.23</a:t>
          </a:r>
          <a:endParaRPr lang="en-US" sz="1800" kern="1200" dirty="0"/>
        </a:p>
      </dsp:txBody>
      <dsp:txXfrm>
        <a:off x="1583340" y="881955"/>
        <a:ext cx="1521429" cy="494266"/>
      </dsp:txXfrm>
    </dsp:sp>
    <dsp:sp modelId="{C7FAF9ED-2686-488E-A501-1BC20EBC8CB9}">
      <dsp:nvSpPr>
        <dsp:cNvPr id="0" name=""/>
        <dsp:cNvSpPr/>
      </dsp:nvSpPr>
      <dsp:spPr>
        <a:xfrm>
          <a:off x="2891431" y="641150"/>
          <a:ext cx="3892437" cy="988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Стартирани процедури</a:t>
          </a:r>
          <a:endParaRPr lang="en-US" sz="2000" b="1" kern="1200" dirty="0"/>
        </a:p>
      </dsp:txBody>
      <dsp:txXfrm>
        <a:off x="2891431" y="641150"/>
        <a:ext cx="3892437" cy="988014"/>
      </dsp:txXfrm>
    </dsp:sp>
    <dsp:sp modelId="{BDBFAE87-758F-466C-AB01-52788F37E6BD}">
      <dsp:nvSpPr>
        <dsp:cNvPr id="0" name=""/>
        <dsp:cNvSpPr/>
      </dsp:nvSpPr>
      <dsp:spPr>
        <a:xfrm rot="5400000">
          <a:off x="4124042" y="1842979"/>
          <a:ext cx="366300" cy="94943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4F09E-5493-4874-AC16-F6653BC7389C}">
      <dsp:nvSpPr>
        <dsp:cNvPr id="0" name=""/>
        <dsp:cNvSpPr/>
      </dsp:nvSpPr>
      <dsp:spPr>
        <a:xfrm>
          <a:off x="3217098" y="1557039"/>
          <a:ext cx="1540705" cy="46778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640.31</a:t>
          </a:r>
          <a:endParaRPr lang="en-US" sz="1800" kern="1200" dirty="0"/>
        </a:p>
      </dsp:txBody>
      <dsp:txXfrm>
        <a:off x="3239937" y="1579878"/>
        <a:ext cx="1495027" cy="422105"/>
      </dsp:txXfrm>
    </dsp:sp>
    <dsp:sp modelId="{623A5538-F452-432F-896A-980592E04B5C}">
      <dsp:nvSpPr>
        <dsp:cNvPr id="0" name=""/>
        <dsp:cNvSpPr/>
      </dsp:nvSpPr>
      <dsp:spPr>
        <a:xfrm>
          <a:off x="4525771" y="1314543"/>
          <a:ext cx="3947473" cy="988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Договорени средства</a:t>
          </a:r>
          <a:endParaRPr lang="en-US" sz="2000" b="1" kern="1200" dirty="0"/>
        </a:p>
      </dsp:txBody>
      <dsp:txXfrm>
        <a:off x="4525771" y="1314543"/>
        <a:ext cx="3947473" cy="988014"/>
      </dsp:txXfrm>
    </dsp:sp>
    <dsp:sp modelId="{004B69EE-2EC7-43C7-B655-5FE5ECB4C655}">
      <dsp:nvSpPr>
        <dsp:cNvPr id="0" name=""/>
        <dsp:cNvSpPr/>
      </dsp:nvSpPr>
      <dsp:spPr>
        <a:xfrm rot="5400000">
          <a:off x="5921505" y="2324018"/>
          <a:ext cx="328964" cy="8626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44FBE5-28DA-490D-AF8A-2DAE4813C1F2}">
      <dsp:nvSpPr>
        <dsp:cNvPr id="0" name=""/>
        <dsp:cNvSpPr/>
      </dsp:nvSpPr>
      <dsp:spPr>
        <a:xfrm>
          <a:off x="4980288" y="2142853"/>
          <a:ext cx="1410337" cy="43739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289.27</a:t>
          </a:r>
          <a:endParaRPr lang="en-US" sz="1800" kern="1200" dirty="0"/>
        </a:p>
      </dsp:txBody>
      <dsp:txXfrm>
        <a:off x="5001644" y="2164209"/>
        <a:ext cx="1367625" cy="394682"/>
      </dsp:txXfrm>
    </dsp:sp>
    <dsp:sp modelId="{EBE4812F-8149-40AD-A4B4-A05195CC492D}">
      <dsp:nvSpPr>
        <dsp:cNvPr id="0" name=""/>
        <dsp:cNvSpPr/>
      </dsp:nvSpPr>
      <dsp:spPr>
        <a:xfrm>
          <a:off x="6128551" y="1876735"/>
          <a:ext cx="3288767" cy="988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Платени средства</a:t>
          </a:r>
          <a:endParaRPr lang="en-US" sz="2000" b="1" kern="1200" dirty="0"/>
        </a:p>
      </dsp:txBody>
      <dsp:txXfrm>
        <a:off x="6128551" y="1876735"/>
        <a:ext cx="3288767" cy="988014"/>
      </dsp:txXfrm>
    </dsp:sp>
    <dsp:sp modelId="{44E8928F-0B65-4E03-9531-5225CD9C8C48}">
      <dsp:nvSpPr>
        <dsp:cNvPr id="0" name=""/>
        <dsp:cNvSpPr/>
      </dsp:nvSpPr>
      <dsp:spPr>
        <a:xfrm rot="5400000">
          <a:off x="7620783" y="2900473"/>
          <a:ext cx="342896" cy="85617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B4A7BE-CDE4-46A5-A1CE-9EBEC2A46DA2}">
      <dsp:nvSpPr>
        <dsp:cNvPr id="0" name=""/>
        <dsp:cNvSpPr/>
      </dsp:nvSpPr>
      <dsp:spPr>
        <a:xfrm>
          <a:off x="6551480" y="2734570"/>
          <a:ext cx="1425478" cy="48406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210.86</a:t>
          </a:r>
          <a:endParaRPr lang="en-US" sz="1800" kern="1200" dirty="0"/>
        </a:p>
      </dsp:txBody>
      <dsp:txXfrm>
        <a:off x="6575114" y="2758204"/>
        <a:ext cx="1378210" cy="436798"/>
      </dsp:txXfrm>
    </dsp:sp>
    <dsp:sp modelId="{365C0B06-036C-47B0-9FC4-BFBD359FB1E5}">
      <dsp:nvSpPr>
        <dsp:cNvPr id="0" name=""/>
        <dsp:cNvSpPr/>
      </dsp:nvSpPr>
      <dsp:spPr>
        <a:xfrm>
          <a:off x="7735478" y="2472051"/>
          <a:ext cx="3649455" cy="988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Верифицирани средства</a:t>
          </a:r>
          <a:endParaRPr lang="en-US" sz="2000" b="1" kern="1200" dirty="0"/>
        </a:p>
      </dsp:txBody>
      <dsp:txXfrm>
        <a:off x="7735478" y="2472051"/>
        <a:ext cx="3649455" cy="988014"/>
      </dsp:txXfrm>
    </dsp:sp>
    <dsp:sp modelId="{9B6837CC-F110-46D7-960F-610E57A1B324}">
      <dsp:nvSpPr>
        <dsp:cNvPr id="0" name=""/>
        <dsp:cNvSpPr/>
      </dsp:nvSpPr>
      <dsp:spPr>
        <a:xfrm>
          <a:off x="8329951" y="3216726"/>
          <a:ext cx="1497377" cy="49373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144.45</a:t>
          </a:r>
          <a:endParaRPr lang="en-US" sz="1800" kern="1200" dirty="0"/>
        </a:p>
      </dsp:txBody>
      <dsp:txXfrm>
        <a:off x="8354057" y="3240832"/>
        <a:ext cx="1449165" cy="445523"/>
      </dsp:txXfrm>
    </dsp:sp>
    <dsp:sp modelId="{689AB1FC-5D8D-4071-B9D4-705586153470}">
      <dsp:nvSpPr>
        <dsp:cNvPr id="0" name=""/>
        <dsp:cNvSpPr/>
      </dsp:nvSpPr>
      <dsp:spPr>
        <a:xfrm>
          <a:off x="9430653" y="3105129"/>
          <a:ext cx="2259974" cy="988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Сертифицирани средства</a:t>
          </a:r>
          <a:endParaRPr lang="en-US" sz="2000" b="1" kern="1200" dirty="0"/>
        </a:p>
      </dsp:txBody>
      <dsp:txXfrm>
        <a:off x="9430653" y="3105129"/>
        <a:ext cx="2259974" cy="9880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6BC33-FAD3-4E6F-A682-9C26575FA0A4}" type="datetimeFigureOut">
              <a:rPr lang="bg-BG" smtClean="0"/>
              <a:pPr/>
              <a:t>16.12.2018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55995-EF9C-4F5D-B838-4024C132AA5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1028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CE274-A84B-4F85-83C8-C51214C27907}" type="datetimeFigureOut">
              <a:rPr lang="bg-BG" smtClean="0"/>
              <a:pPr/>
              <a:t>16.12.2018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CBD5B-C827-4F3D-B7FB-3424B95E9FD5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9243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606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16291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4881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876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0735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47337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0397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60716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CCBD5B-C827-4F3D-B7FB-3424B95E9FD5}" type="slidenum">
              <a:rPr lang="bg-BG" smtClean="0"/>
              <a:pPr/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7390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81993" y="328517"/>
            <a:ext cx="5821136" cy="533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ИА „Оперативна програма </a:t>
            </a:r>
          </a:p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„Наука и образование за интелигентен растеж”</a:t>
            </a:r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3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6022" y="1299754"/>
            <a:ext cx="10058400" cy="73315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6022" y="2155371"/>
            <a:ext cx="4937760" cy="4595466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4248" y="2138016"/>
            <a:ext cx="4937760" cy="4595466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81993" y="328517"/>
            <a:ext cx="5821136" cy="533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ИА „Оперативна програма </a:t>
            </a:r>
          </a:p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„Наука и образование за интелигентен растеж”</a:t>
            </a:r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5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8814" y="3184072"/>
            <a:ext cx="8444900" cy="1120502"/>
          </a:xfrm>
        </p:spPr>
        <p:txBody>
          <a:bodyPr>
            <a:noAutofit/>
          </a:bodyPr>
          <a:lstStyle>
            <a:lvl1pPr algn="ctr">
              <a:defRPr sz="3600" b="1">
                <a:solidFill>
                  <a:srgbClr val="002060"/>
                </a:solidFill>
              </a:defRPr>
            </a:lvl1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Благодаря за вниманието!</a:t>
            </a:r>
            <a:br>
              <a:rPr lang="ru-RU" dirty="0" smtClean="0">
                <a:solidFill>
                  <a:srgbClr val="146194">
                    <a:lumMod val="50000"/>
                  </a:srgbClr>
                </a:solidFill>
              </a:rPr>
            </a:br>
            <a:endParaRPr lang="en-US" dirty="0"/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2881993" y="328517"/>
            <a:ext cx="5821136" cy="533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800" b="1" kern="1200" cap="all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ИА „Оперативна програма </a:t>
            </a:r>
          </a:p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„Наука и образование за интелигентен растеж”</a:t>
            </a:r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2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3643" y="1423333"/>
            <a:ext cx="10058400" cy="676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8264" y="2277866"/>
            <a:ext cx="10397948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Edit Master </a:t>
            </a:r>
            <a:r>
              <a:rPr lang="en-US" dirty="0" smtClean="0"/>
              <a:t>text </a:t>
            </a:r>
            <a:r>
              <a:rPr lang="en-US" dirty="0"/>
              <a:t>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US" dirty="0" smtClean="0"/>
              <a:t>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E78BCB4-C98F-4B83-9DE4-0E5AA089C697}"/>
              </a:ext>
            </a:extLst>
          </p:cNvPr>
          <p:cNvGrpSpPr/>
          <p:nvPr userDrawn="1"/>
        </p:nvGrpSpPr>
        <p:grpSpPr>
          <a:xfrm>
            <a:off x="0" y="0"/>
            <a:ext cx="12192000" cy="1358153"/>
            <a:chOff x="0" y="0"/>
            <a:chExt cx="12192000" cy="13581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0D4C31A-B54F-422E-8621-A0F475D7D195}"/>
                </a:ext>
              </a:extLst>
            </p:cNvPr>
            <p:cNvSpPr/>
            <p:nvPr userDrawn="1"/>
          </p:nvSpPr>
          <p:spPr>
            <a:xfrm>
              <a:off x="0" y="0"/>
              <a:ext cx="12188825" cy="13581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 descr="http://sf.mon.bg/img/logo_eu_r_dva_fonda.png">
              <a:extLst>
                <a:ext uri="{FF2B5EF4-FFF2-40B4-BE49-F238E27FC236}">
                  <a16:creationId xmlns:a16="http://schemas.microsoft.com/office/drawing/2014/main" id="{12F0A08F-CCB6-4D25-8AC0-0F7B8FAA1D7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696" y="272870"/>
              <a:ext cx="2547937" cy="820737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3B81ACA-7A29-4F22-915C-0A3E969FE784}"/>
                </a:ext>
              </a:extLst>
            </p:cNvPr>
            <p:cNvCxnSpPr/>
            <p:nvPr userDrawn="1"/>
          </p:nvCxnSpPr>
          <p:spPr>
            <a:xfrm>
              <a:off x="0" y="1248229"/>
              <a:ext cx="12192000" cy="0"/>
            </a:xfrm>
            <a:prstGeom prst="line">
              <a:avLst/>
            </a:prstGeom>
            <a:ln w="476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29712D9-A440-495C-ACC2-98A7E7711FC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741" y="90868"/>
            <a:ext cx="2917811" cy="1030514"/>
          </a:xfrm>
          <a:prstGeom prst="rect">
            <a:avLst/>
          </a:prstGeom>
        </p:spPr>
      </p:pic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81993" y="328517"/>
            <a:ext cx="5821136" cy="5331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ИА „Оперативна програма </a:t>
            </a:r>
          </a:p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„Наука и образование за интелигентен растеж”</a:t>
            </a:r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9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8" r:id="rId2"/>
    <p:sldLayoutId id="2147483720" r:id="rId3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b="1" kern="1200" spc="-50" baseline="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rgbClr val="002060"/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rgbClr val="002060"/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rgbClr val="002060"/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402" y="1828685"/>
            <a:ext cx="11294917" cy="2795376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000" dirty="0">
                <a:ln/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ИНФОРМАЦИЯ ЗА НАПРЕДЪКА ПО</a:t>
            </a:r>
            <a:br>
              <a:rPr lang="ru-RU" sz="4000" dirty="0">
                <a:ln/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4000" dirty="0">
                <a:ln/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ОПЕРАТИВНА ПРОГРАМА</a:t>
            </a:r>
            <a:br>
              <a:rPr lang="ru-RU" sz="4000" dirty="0">
                <a:ln/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4000" dirty="0">
                <a:ln/>
                <a:solidFill>
                  <a:schemeClr val="bg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„НАУКА И ОБРАЗОВАНИЕ ЗА ИНТЕЛИГЕНТЕН РАСТЕЖ“ 2014-2020 г.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2854" y="5743923"/>
            <a:ext cx="8339446" cy="939681"/>
          </a:xfrm>
        </p:spPr>
        <p:txBody>
          <a:bodyPr>
            <a:normAutofit/>
          </a:bodyPr>
          <a:lstStyle/>
          <a:p>
            <a:r>
              <a:rPr lang="bg-BG" dirty="0" smtClean="0">
                <a:cs typeface="Times New Roman" panose="02020603050405020304" pitchFamily="18" charset="0"/>
              </a:rPr>
              <a:t>Янко Радков, </a:t>
            </a:r>
          </a:p>
          <a:p>
            <a:r>
              <a:rPr lang="bg-BG" dirty="0" smtClean="0">
                <a:cs typeface="Times New Roman" panose="02020603050405020304" pitchFamily="18" charset="0"/>
              </a:rPr>
              <a:t>ГД „Верификация“, ИА ОПНОИР</a:t>
            </a:r>
            <a:endParaRPr lang="bg-BG" dirty="0">
              <a:cs typeface="Times New Roman" panose="02020603050405020304" pitchFamily="18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ИА „Оперативна програма </a:t>
            </a:r>
          </a:p>
          <a:p>
            <a:r>
              <a:rPr lang="ru-RU" dirty="0" smtClean="0">
                <a:solidFill>
                  <a:srgbClr val="146194">
                    <a:lumMod val="50000"/>
                  </a:srgbClr>
                </a:solidFill>
              </a:rPr>
              <a:t>„Наука и образование за интелигентен растеж”</a:t>
            </a:r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9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98751"/>
            <a:ext cx="11814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BG05M2OP001-2.004-001 «Развитие на способностите на учениците и повишаване на мотивацията им за учене чрез дейности, развиващи специфични знания, умения и компетентности (Твоят час) – Фаза 1» </a:t>
            </a:r>
            <a:r>
              <a:rPr lang="ru-RU" dirty="0" smtClean="0">
                <a:solidFill>
                  <a:srgbClr val="FF0000"/>
                </a:solidFill>
              </a:rPr>
              <a:t>– фаза 1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29.07.2016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29.12.2018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140,000,000.00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105,000,000.00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99,520,666.22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93,410,918.37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68,045,039.28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87273"/>
              </p:ext>
            </p:extLst>
          </p:nvPr>
        </p:nvGraphicFramePr>
        <p:xfrm>
          <a:off x="188534" y="3434867"/>
          <a:ext cx="11814929" cy="31944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49214">
                  <a:extLst>
                    <a:ext uri="{9D8B030D-6E8A-4147-A177-3AD203B41FA5}">
                      <a16:colId xmlns:a16="http://schemas.microsoft.com/office/drawing/2014/main" val="784528147"/>
                    </a:ext>
                  </a:extLst>
                </a:gridCol>
                <a:gridCol w="1329180">
                  <a:extLst>
                    <a:ext uri="{9D8B030D-6E8A-4147-A177-3AD203B41FA5}">
                      <a16:colId xmlns:a16="http://schemas.microsoft.com/office/drawing/2014/main" val="3268743141"/>
                    </a:ext>
                  </a:extLst>
                </a:gridCol>
                <a:gridCol w="999241">
                  <a:extLst>
                    <a:ext uri="{9D8B030D-6E8A-4147-A177-3AD203B41FA5}">
                      <a16:colId xmlns:a16="http://schemas.microsoft.com/office/drawing/2014/main" val="4065545759"/>
                    </a:ext>
                  </a:extLst>
                </a:gridCol>
                <a:gridCol w="965732">
                  <a:extLst>
                    <a:ext uri="{9D8B030D-6E8A-4147-A177-3AD203B41FA5}">
                      <a16:colId xmlns:a16="http://schemas.microsoft.com/office/drawing/2014/main" val="1430922815"/>
                    </a:ext>
                  </a:extLst>
                </a:gridCol>
                <a:gridCol w="1271562">
                  <a:extLst>
                    <a:ext uri="{9D8B030D-6E8A-4147-A177-3AD203B41FA5}">
                      <a16:colId xmlns:a16="http://schemas.microsoft.com/office/drawing/2014/main" val="132736757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</a:t>
                      </a:r>
                      <a:r>
                        <a:rPr lang="bg-BG" sz="1400" u="none" strike="noStrike" dirty="0" smtClean="0">
                          <a:effectLst/>
                        </a:rPr>
                        <a:t>единица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926104"/>
                  </a:ext>
                </a:extLst>
              </a:tr>
              <a:tr h="12629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214854"/>
                  </a:ext>
                </a:extLst>
              </a:tr>
              <a:tr h="7146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училищата, предлагащи дейности за повишаване мотивацията за учене, чрез развитие на специфични знания, умения и компетентности.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91.81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91.81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359834"/>
                  </a:ext>
                </a:extLst>
              </a:tr>
              <a:tr h="77299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Намаление на дела на преждевременно напусналите училище (ПНУ) от лицата на възраст между 18 и 24 г., включени в дейности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015478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Ученици, включени в дейности за повишаване мотивацията за учене, чрез развитие на специфични знания, умения и компетентности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316369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316369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100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5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98751"/>
            <a:ext cx="11814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BG05M2OP001-2.005-001 «Поддържане и усъвършенстване на разработената рейтингова система на висшите училища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15.06.2016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15.12.2020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>
                <a:solidFill>
                  <a:schemeClr val="accent3"/>
                </a:solidFill>
              </a:rPr>
              <a:t>3</a:t>
            </a:r>
            <a:r>
              <a:rPr lang="ru-RU" dirty="0" smtClean="0">
                <a:solidFill>
                  <a:schemeClr val="accent3"/>
                </a:solidFill>
              </a:rPr>
              <a:t>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2,794,922.92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600,000.00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331216"/>
              </p:ext>
            </p:extLst>
          </p:nvPr>
        </p:nvGraphicFramePr>
        <p:xfrm>
          <a:off x="188534" y="3642256"/>
          <a:ext cx="11814929" cy="25427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39788">
                  <a:extLst>
                    <a:ext uri="{9D8B030D-6E8A-4147-A177-3AD203B41FA5}">
                      <a16:colId xmlns:a16="http://schemas.microsoft.com/office/drawing/2014/main" val="3286084525"/>
                    </a:ext>
                  </a:extLst>
                </a:gridCol>
                <a:gridCol w="1253765">
                  <a:extLst>
                    <a:ext uri="{9D8B030D-6E8A-4147-A177-3AD203B41FA5}">
                      <a16:colId xmlns:a16="http://schemas.microsoft.com/office/drawing/2014/main" val="3109394748"/>
                    </a:ext>
                  </a:extLst>
                </a:gridCol>
                <a:gridCol w="1008668">
                  <a:extLst>
                    <a:ext uri="{9D8B030D-6E8A-4147-A177-3AD203B41FA5}">
                      <a16:colId xmlns:a16="http://schemas.microsoft.com/office/drawing/2014/main" val="3730011733"/>
                    </a:ext>
                  </a:extLst>
                </a:gridCol>
                <a:gridCol w="1036948">
                  <a:extLst>
                    <a:ext uri="{9D8B030D-6E8A-4147-A177-3AD203B41FA5}">
                      <a16:colId xmlns:a16="http://schemas.microsoft.com/office/drawing/2014/main" val="3549432368"/>
                    </a:ext>
                  </a:extLst>
                </a:gridCol>
                <a:gridCol w="1275760">
                  <a:extLst>
                    <a:ext uri="{9D8B030D-6E8A-4147-A177-3AD203B41FA5}">
                      <a16:colId xmlns:a16="http://schemas.microsoft.com/office/drawing/2014/main" val="3662408641"/>
                    </a:ext>
                  </a:extLst>
                </a:gridCol>
              </a:tblGrid>
              <a:tr h="269867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</a:t>
                      </a:r>
                      <a:r>
                        <a:rPr lang="bg-BG" sz="1400" u="none" strike="noStrike" dirty="0" smtClean="0">
                          <a:effectLst/>
                        </a:rPr>
                        <a:t>единица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853136"/>
                  </a:ext>
                </a:extLst>
              </a:tr>
              <a:tr h="165465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381607"/>
                  </a:ext>
                </a:extLst>
              </a:tr>
              <a:tr h="506442">
                <a:tc>
                  <a:txBody>
                    <a:bodyPr/>
                    <a:lstStyle/>
                    <a:p>
                      <a:pPr algn="l" fontAlgn="b"/>
                      <a:r>
                        <a:rPr lang="bg-BG" sz="1600" u="none" strike="noStrike" dirty="0">
                          <a:effectLst/>
                        </a:rPr>
                        <a:t>Актуализации на рейтинговата система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 smtClean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0.00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088823"/>
                  </a:ext>
                </a:extLst>
              </a:tr>
              <a:tr h="13505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от средствата за издръжка на обучението във ВУ, който се получава въз основа на оценка за качеството на обучението и съответствие с пазара на труда, в резултат на подкрепата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 smtClean="0">
                          <a:effectLst/>
                        </a:rPr>
                        <a:t>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35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877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8534" y="1798751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BG05M2OP001-2.006-001 «Ученически практики» - фаза 1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08.11.2016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31.12.2018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10,000,000.00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6,986,236.00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1,947,450.81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4,375,712.71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447851"/>
              </p:ext>
            </p:extLst>
          </p:nvPr>
        </p:nvGraphicFramePr>
        <p:xfrm>
          <a:off x="188534" y="3074495"/>
          <a:ext cx="11814928" cy="3628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43482">
                  <a:extLst>
                    <a:ext uri="{9D8B030D-6E8A-4147-A177-3AD203B41FA5}">
                      <a16:colId xmlns:a16="http://schemas.microsoft.com/office/drawing/2014/main" val="2781615548"/>
                    </a:ext>
                  </a:extLst>
                </a:gridCol>
                <a:gridCol w="1102937">
                  <a:extLst>
                    <a:ext uri="{9D8B030D-6E8A-4147-A177-3AD203B41FA5}">
                      <a16:colId xmlns:a16="http://schemas.microsoft.com/office/drawing/2014/main" val="2502657594"/>
                    </a:ext>
                  </a:extLst>
                </a:gridCol>
                <a:gridCol w="1008668">
                  <a:extLst>
                    <a:ext uri="{9D8B030D-6E8A-4147-A177-3AD203B41FA5}">
                      <a16:colId xmlns:a16="http://schemas.microsoft.com/office/drawing/2014/main" val="3974251602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3368589024"/>
                    </a:ext>
                  </a:extLst>
                </a:gridCol>
                <a:gridCol w="1304039">
                  <a:extLst>
                    <a:ext uri="{9D8B030D-6E8A-4147-A177-3AD203B41FA5}">
                      <a16:colId xmlns:a16="http://schemas.microsoft.com/office/drawing/2014/main" val="4267867519"/>
                    </a:ext>
                  </a:extLst>
                </a:gridCol>
              </a:tblGrid>
              <a:tr h="465497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</a:t>
                      </a:r>
                      <a:r>
                        <a:rPr lang="bg-BG" sz="1400" u="none" strike="noStrike" dirty="0" smtClean="0">
                          <a:effectLst/>
                        </a:rPr>
                        <a:t>единица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198155"/>
                  </a:ext>
                </a:extLst>
              </a:tr>
              <a:tr h="14588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834062"/>
                  </a:ext>
                </a:extLst>
              </a:tr>
              <a:tr h="573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Брой създадени учебно-тренировъчни фирми (УТФ)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>
                          <a:effectLst/>
                        </a:rPr>
                        <a:t>Брой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402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402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687776"/>
                  </a:ext>
                </a:extLst>
              </a:tr>
              <a:tr h="72586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Брой ученици, участващи в дейности по практическо обучение в реална работна среда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>
                          <a:effectLst/>
                        </a:rPr>
                        <a:t>Брой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724</a:t>
                      </a:r>
                      <a:r>
                        <a:rPr lang="bg-BG" sz="1600" u="none" strike="noStrike" dirty="0" smtClean="0">
                          <a:effectLst/>
                        </a:rPr>
                        <a:t>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7247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978906"/>
                  </a:ext>
                </a:extLst>
              </a:tr>
              <a:tr h="6881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учениците в гимназиален етап, обучаващи се в професионални гимназии ат включените в дейности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8154895"/>
                  </a:ext>
                </a:extLst>
              </a:tr>
              <a:tr h="924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Ученици участващи в дейности по ОП, в подкрепа на професионалното образование в направления от приоритетно значение за икономиката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2174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2174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48" marR="6948" marT="6948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642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4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8534" y="1798751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BG05M2OP001-2.009-001 «Подкрепа за развитието на докторанти, постдокторанти, специализанти и млади учени» </a:t>
            </a:r>
            <a:r>
              <a:rPr lang="bg-BG" dirty="0" smtClean="0">
                <a:cs typeface="Arial" panose="020B0604020202020204" pitchFamily="34" charset="0"/>
              </a:rPr>
              <a:t>Срок за изпълнение: 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31.12.2019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10,111,000.00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10,063,281.51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3,706,784.59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2,527,697.08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483459"/>
              </p:ext>
            </p:extLst>
          </p:nvPr>
        </p:nvGraphicFramePr>
        <p:xfrm>
          <a:off x="188534" y="3096329"/>
          <a:ext cx="11814928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41445">
                  <a:extLst>
                    <a:ext uri="{9D8B030D-6E8A-4147-A177-3AD203B41FA5}">
                      <a16:colId xmlns:a16="http://schemas.microsoft.com/office/drawing/2014/main" val="2214706351"/>
                    </a:ext>
                  </a:extLst>
                </a:gridCol>
                <a:gridCol w="1197205">
                  <a:extLst>
                    <a:ext uri="{9D8B030D-6E8A-4147-A177-3AD203B41FA5}">
                      <a16:colId xmlns:a16="http://schemas.microsoft.com/office/drawing/2014/main" val="1846955507"/>
                    </a:ext>
                  </a:extLst>
                </a:gridCol>
                <a:gridCol w="886119">
                  <a:extLst>
                    <a:ext uri="{9D8B030D-6E8A-4147-A177-3AD203B41FA5}">
                      <a16:colId xmlns:a16="http://schemas.microsoft.com/office/drawing/2014/main" val="3804445630"/>
                    </a:ext>
                  </a:extLst>
                </a:gridCol>
                <a:gridCol w="929615">
                  <a:extLst>
                    <a:ext uri="{9D8B030D-6E8A-4147-A177-3AD203B41FA5}">
                      <a16:colId xmlns:a16="http://schemas.microsoft.com/office/drawing/2014/main" val="3715777846"/>
                    </a:ext>
                  </a:extLst>
                </a:gridCol>
                <a:gridCol w="1260544">
                  <a:extLst>
                    <a:ext uri="{9D8B030D-6E8A-4147-A177-3AD203B41FA5}">
                      <a16:colId xmlns:a16="http://schemas.microsoft.com/office/drawing/2014/main" val="166011735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Отчетена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183653"/>
                  </a:ext>
                </a:extLst>
              </a:tr>
              <a:tr h="155211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848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младите учени до 34 г. вкл., които участват в дейностите по ОП сред заетите в НИРД (GOVERD плюс HERD)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448.23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355.08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8240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преподавателите във висши училища от включените в дейности по ОП, получили удостоверение за успешно премината програма за повишаване на квалификацията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691.97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548.97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4477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Млади учени до 34 г. вкл., получили подкрепа по ОП за дейности в сферата на НИРД (GOVERD плюс HERD)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466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012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Новоназначени изследователи от чужбина в научните организации, подкрепени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8656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Преподаватели във висши училища, включени в програми за повишаване на квалификацията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345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1396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Студенти включени в програми за мобилност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>
                          <a:effectLst/>
                        </a:rPr>
                        <a:t>Изпълнение</a:t>
                      </a:r>
                      <a:endParaRPr lang="bg-BG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704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7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588380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BG05M2OP001-2.010-001 «Квалификация за професионално развитие на педагогическите специалисти» </a:t>
            </a:r>
            <a:r>
              <a:rPr lang="bg-BG" dirty="0" smtClean="0">
                <a:cs typeface="Arial" panose="020B0604020202020204" pitchFamily="34" charset="0"/>
              </a:rPr>
              <a:t>Срок за изпълнение: 04.10.2018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04.10.2021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20,000,000.00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19,911,123.00 лв.,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3,982,224.00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693328"/>
              </p:ext>
            </p:extLst>
          </p:nvPr>
        </p:nvGraphicFramePr>
        <p:xfrm>
          <a:off x="188534" y="2788709"/>
          <a:ext cx="11814928" cy="3847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10748">
                  <a:extLst>
                    <a:ext uri="{9D8B030D-6E8A-4147-A177-3AD203B41FA5}">
                      <a16:colId xmlns:a16="http://schemas.microsoft.com/office/drawing/2014/main" val="221152374"/>
                    </a:ext>
                  </a:extLst>
                </a:gridCol>
                <a:gridCol w="989815">
                  <a:extLst>
                    <a:ext uri="{9D8B030D-6E8A-4147-A177-3AD203B41FA5}">
                      <a16:colId xmlns:a16="http://schemas.microsoft.com/office/drawing/2014/main" val="369067337"/>
                    </a:ext>
                  </a:extLst>
                </a:gridCol>
                <a:gridCol w="725864">
                  <a:extLst>
                    <a:ext uri="{9D8B030D-6E8A-4147-A177-3AD203B41FA5}">
                      <a16:colId xmlns:a16="http://schemas.microsoft.com/office/drawing/2014/main" val="3203833024"/>
                    </a:ext>
                  </a:extLst>
                </a:gridCol>
                <a:gridCol w="707010">
                  <a:extLst>
                    <a:ext uri="{9D8B030D-6E8A-4147-A177-3AD203B41FA5}">
                      <a16:colId xmlns:a16="http://schemas.microsoft.com/office/drawing/2014/main" val="510136380"/>
                    </a:ext>
                  </a:extLst>
                </a:gridCol>
                <a:gridCol w="1181491">
                  <a:extLst>
                    <a:ext uri="{9D8B030D-6E8A-4147-A177-3AD203B41FA5}">
                      <a16:colId xmlns:a16="http://schemas.microsoft.com/office/drawing/2014/main" val="412899431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u="none" strike="noStrike" dirty="0">
                          <a:effectLst/>
                        </a:rPr>
                        <a:t>Вид на индикатора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u="none" strike="noStrike" dirty="0">
                          <a:effectLst/>
                        </a:rPr>
                        <a:t>Мерна </a:t>
                      </a:r>
                      <a:r>
                        <a:rPr lang="bg-BG" sz="1200" u="none" strike="noStrike" dirty="0" smtClean="0">
                          <a:effectLst/>
                        </a:rPr>
                        <a:t>единица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u="none" strike="noStrike" dirty="0">
                          <a:effectLst/>
                        </a:rPr>
                        <a:t>Целева стойност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u="none" strike="noStrike" dirty="0">
                          <a:effectLst/>
                        </a:rPr>
                        <a:t>Верифицирана стойност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0283453"/>
                  </a:ext>
                </a:extLst>
              </a:tr>
              <a:tr h="13934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465503"/>
                  </a:ext>
                </a:extLst>
              </a:tr>
              <a:tr h="2599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Брой педагогически специалисти, включени в обучения за прилагане на съвременни методи за оценяване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5000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4904722"/>
                  </a:ext>
                </a:extLst>
              </a:tr>
              <a:tr h="516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Дял на педагогическите специалисти м/у 35 и 54 г. възраст, които са преминали успешно курсове за повишаване на квалификацията по ОП и са останали в образователната система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80.00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44319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Дял на педагогическите специалисти на възраст до 34 г. (включително), които са преминали успешно курсове за повишаване на квалификацията по ОП и са останали в образователната система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95.00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487659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Дял на педагогическите специалисти от включените в дейности по ОП, придобили допълнителна квалификация за прилагане на съвременни методи за оценяване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85.00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3002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Педагогически специалисти до 34 г. възраст, включени в програми за повишаване на квалификацията по ОП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4000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88347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Педагогически специалисти м/у 35 и 54 г. възраст, включени в програми за повишаване на квалификацията по ОП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>
                          <a:effectLst/>
                        </a:rPr>
                        <a:t>Изпълнение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30000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0.00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207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7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656840"/>
              </p:ext>
            </p:extLst>
          </p:nvPr>
        </p:nvGraphicFramePr>
        <p:xfrm>
          <a:off x="188534" y="3505139"/>
          <a:ext cx="11814928" cy="29427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79911">
                  <a:extLst>
                    <a:ext uri="{9D8B030D-6E8A-4147-A177-3AD203B41FA5}">
                      <a16:colId xmlns:a16="http://schemas.microsoft.com/office/drawing/2014/main" val="743171538"/>
                    </a:ext>
                  </a:extLst>
                </a:gridCol>
                <a:gridCol w="1187778">
                  <a:extLst>
                    <a:ext uri="{9D8B030D-6E8A-4147-A177-3AD203B41FA5}">
                      <a16:colId xmlns:a16="http://schemas.microsoft.com/office/drawing/2014/main" val="3389351857"/>
                    </a:ext>
                  </a:extLst>
                </a:gridCol>
                <a:gridCol w="857839">
                  <a:extLst>
                    <a:ext uri="{9D8B030D-6E8A-4147-A177-3AD203B41FA5}">
                      <a16:colId xmlns:a16="http://schemas.microsoft.com/office/drawing/2014/main" val="2508155779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1215004403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2005912281"/>
                    </a:ext>
                  </a:extLst>
                </a:gridCol>
                <a:gridCol w="1200344">
                  <a:extLst>
                    <a:ext uri="{9D8B030D-6E8A-4147-A177-3AD203B41FA5}">
                      <a16:colId xmlns:a16="http://schemas.microsoft.com/office/drawing/2014/main" val="4145348204"/>
                    </a:ext>
                  </a:extLst>
                </a:gridCol>
              </a:tblGrid>
              <a:tr h="612867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Отчетена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406080"/>
                  </a:ext>
                </a:extLst>
              </a:tr>
              <a:tr h="3268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392063"/>
                  </a:ext>
                </a:extLst>
              </a:tr>
              <a:tr h="92576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Деца, ученици и младежи от маргинализирани общности (включително роми), участващи в мерки за образователна интеграция и реинтеграция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10647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12430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11891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541952"/>
                  </a:ext>
                </a:extLst>
              </a:tr>
              <a:tr h="75043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Деца, ученици, младежи от етнически малцинства (включително роми), интегрирани в образователната система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9324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8073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7662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491779"/>
                  </a:ext>
                </a:extLst>
              </a:tr>
              <a:tr h="32686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Нетен коефициент на записване в детските градини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4602.00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2737.95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2626.95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7149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bg-BG" b="1" dirty="0" smtClean="0"/>
              <a:t>3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/>
              <a:t>Образователна среда за активно социално </a:t>
            </a:r>
            <a:r>
              <a:rPr lang="ru-RU" b="1" dirty="0" smtClean="0"/>
              <a:t>приобщаване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8534" y="1776916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BG05M2OP001-3.001 «Подкрепа </a:t>
            </a:r>
            <a:r>
              <a:rPr lang="ru-RU" dirty="0">
                <a:solidFill>
                  <a:srgbClr val="FF0000"/>
                </a:solidFill>
              </a:rPr>
              <a:t>за предучилищното възпитание и подготовка на деца в неравностойно положение» </a:t>
            </a:r>
            <a:r>
              <a:rPr lang="ru-RU" dirty="0" smtClean="0">
                <a:solidFill>
                  <a:srgbClr val="FF0000"/>
                </a:solidFill>
              </a:rPr>
              <a:t>- грантова схема, </a:t>
            </a:r>
            <a:r>
              <a:rPr lang="ru-RU" dirty="0" smtClean="0"/>
              <a:t>54 броя проекти, </a:t>
            </a:r>
            <a:r>
              <a:rPr lang="bg-BG" dirty="0" smtClean="0">
                <a:cs typeface="Arial" panose="020B0604020202020204" pitchFamily="34" charset="0"/>
              </a:rPr>
              <a:t>Срок за изпълнение: 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2019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20,000,000.00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17,192,958.29 лв.,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10,967,072.52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10,320,628.82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bg-BG" b="1" dirty="0" smtClean="0"/>
              <a:t>3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/>
              <a:t>Образователна среда за активно социално </a:t>
            </a:r>
            <a:r>
              <a:rPr lang="ru-RU" b="1" dirty="0" smtClean="0"/>
              <a:t>приобщаване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86342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BG05M2OP001-3.002 «Образователна интеграция на учениците от етническите малцинства и/или търсещи или получили международна закрила» </a:t>
            </a:r>
            <a:r>
              <a:rPr lang="ru-RU" dirty="0" smtClean="0">
                <a:solidFill>
                  <a:srgbClr val="FF0000"/>
                </a:solidFill>
              </a:rPr>
              <a:t>- грантова схема, </a:t>
            </a:r>
            <a:r>
              <a:rPr lang="ru-RU" dirty="0" smtClean="0"/>
              <a:t>58 броя проекти, </a:t>
            </a:r>
            <a:r>
              <a:rPr lang="bg-BG" dirty="0" smtClean="0">
                <a:cs typeface="Arial" panose="020B0604020202020204" pitchFamily="34" charset="0"/>
              </a:rPr>
              <a:t>Срок за изпълнение: 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2019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25,000,000.00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22,436,191.85 лв.,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12,899,150.62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10,794,403.75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189179"/>
              </p:ext>
            </p:extLst>
          </p:nvPr>
        </p:nvGraphicFramePr>
        <p:xfrm>
          <a:off x="188534" y="3360097"/>
          <a:ext cx="11814928" cy="2974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72522">
                  <a:extLst>
                    <a:ext uri="{9D8B030D-6E8A-4147-A177-3AD203B41FA5}">
                      <a16:colId xmlns:a16="http://schemas.microsoft.com/office/drawing/2014/main" val="211898806"/>
                    </a:ext>
                  </a:extLst>
                </a:gridCol>
                <a:gridCol w="1197204">
                  <a:extLst>
                    <a:ext uri="{9D8B030D-6E8A-4147-A177-3AD203B41FA5}">
                      <a16:colId xmlns:a16="http://schemas.microsoft.com/office/drawing/2014/main" val="3557403499"/>
                    </a:ext>
                  </a:extLst>
                </a:gridCol>
                <a:gridCol w="904973">
                  <a:extLst>
                    <a:ext uri="{9D8B030D-6E8A-4147-A177-3AD203B41FA5}">
                      <a16:colId xmlns:a16="http://schemas.microsoft.com/office/drawing/2014/main" val="1994956820"/>
                    </a:ext>
                  </a:extLst>
                </a:gridCol>
                <a:gridCol w="1036948">
                  <a:extLst>
                    <a:ext uri="{9D8B030D-6E8A-4147-A177-3AD203B41FA5}">
                      <a16:colId xmlns:a16="http://schemas.microsoft.com/office/drawing/2014/main" val="2707473904"/>
                    </a:ext>
                  </a:extLst>
                </a:gridCol>
                <a:gridCol w="1074656">
                  <a:extLst>
                    <a:ext uri="{9D8B030D-6E8A-4147-A177-3AD203B41FA5}">
                      <a16:colId xmlns:a16="http://schemas.microsoft.com/office/drawing/2014/main" val="721536981"/>
                    </a:ext>
                  </a:extLst>
                </a:gridCol>
                <a:gridCol w="1228625">
                  <a:extLst>
                    <a:ext uri="{9D8B030D-6E8A-4147-A177-3AD203B41FA5}">
                      <a16:colId xmlns:a16="http://schemas.microsoft.com/office/drawing/2014/main" val="3274865770"/>
                    </a:ext>
                  </a:extLst>
                </a:gridCol>
              </a:tblGrid>
              <a:tr h="604738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Отчетена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690245"/>
                  </a:ext>
                </a:extLst>
              </a:tr>
              <a:tr h="30914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832385"/>
                  </a:ext>
                </a:extLst>
              </a:tr>
              <a:tr h="116016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Деца, ученици и младежи от маргинализирани общности (включително роми), участващи в мерки за образователна интеграция и реинтеграция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15092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13990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13822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972233"/>
                  </a:ext>
                </a:extLst>
              </a:tr>
              <a:tr h="900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Деца, ученици, младежи от етнически малцинства (включително роми), интегрирани в образователната система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13501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7746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7251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97" marR="7297" marT="7297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414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849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bg-BG" b="1" dirty="0" smtClean="0"/>
              <a:t>3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/>
              <a:t>Образователна среда за активно социално </a:t>
            </a:r>
            <a:r>
              <a:rPr lang="ru-RU" b="1" dirty="0" smtClean="0"/>
              <a:t>приобщаване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738286"/>
            <a:ext cx="11814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BG05M2OP001-3.003 «Осигуряване на условия и ресурси за изграждане и развитие на подкрепяща среда в детските градини и училищата за осъществяване на включващо обучение – Фаза </a:t>
            </a:r>
            <a:r>
              <a:rPr lang="ru-RU" dirty="0" smtClean="0">
                <a:solidFill>
                  <a:srgbClr val="FF0000"/>
                </a:solidFill>
              </a:rPr>
              <a:t>1», 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22.12.2015 – 31.12.2017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17,500,000.00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16,852,080.00 лв.,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15,306,677.67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15,306,677.67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12,113,846.20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218337"/>
              </p:ext>
            </p:extLst>
          </p:nvPr>
        </p:nvGraphicFramePr>
        <p:xfrm>
          <a:off x="188535" y="3365520"/>
          <a:ext cx="11814927" cy="33180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29081">
                  <a:extLst>
                    <a:ext uri="{9D8B030D-6E8A-4147-A177-3AD203B41FA5}">
                      <a16:colId xmlns:a16="http://schemas.microsoft.com/office/drawing/2014/main" val="4284392299"/>
                    </a:ext>
                  </a:extLst>
                </a:gridCol>
                <a:gridCol w="980388">
                  <a:extLst>
                    <a:ext uri="{9D8B030D-6E8A-4147-A177-3AD203B41FA5}">
                      <a16:colId xmlns:a16="http://schemas.microsoft.com/office/drawing/2014/main" val="813304442"/>
                    </a:ext>
                  </a:extLst>
                </a:gridCol>
                <a:gridCol w="754144">
                  <a:extLst>
                    <a:ext uri="{9D8B030D-6E8A-4147-A177-3AD203B41FA5}">
                      <a16:colId xmlns:a16="http://schemas.microsoft.com/office/drawing/2014/main" val="2516910881"/>
                    </a:ext>
                  </a:extLst>
                </a:gridCol>
                <a:gridCol w="782425">
                  <a:extLst>
                    <a:ext uri="{9D8B030D-6E8A-4147-A177-3AD203B41FA5}">
                      <a16:colId xmlns:a16="http://schemas.microsoft.com/office/drawing/2014/main" val="4237119063"/>
                    </a:ext>
                  </a:extLst>
                </a:gridCol>
                <a:gridCol w="772998">
                  <a:extLst>
                    <a:ext uri="{9D8B030D-6E8A-4147-A177-3AD203B41FA5}">
                      <a16:colId xmlns:a16="http://schemas.microsoft.com/office/drawing/2014/main" val="1062583838"/>
                    </a:ext>
                  </a:extLst>
                </a:gridCol>
                <a:gridCol w="933254">
                  <a:extLst>
                    <a:ext uri="{9D8B030D-6E8A-4147-A177-3AD203B41FA5}">
                      <a16:colId xmlns:a16="http://schemas.microsoft.com/office/drawing/2014/main" val="217162685"/>
                    </a:ext>
                  </a:extLst>
                </a:gridCol>
                <a:gridCol w="1162637">
                  <a:extLst>
                    <a:ext uri="{9D8B030D-6E8A-4147-A177-3AD203B41FA5}">
                      <a16:colId xmlns:a16="http://schemas.microsoft.com/office/drawing/2014/main" val="4141123049"/>
                    </a:ext>
                  </a:extLst>
                </a:gridCol>
              </a:tblGrid>
              <a:tr h="587913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Базова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Отчетена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701616"/>
                  </a:ext>
                </a:extLst>
              </a:tr>
              <a:tr h="26576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622874"/>
                  </a:ext>
                </a:extLst>
              </a:tr>
              <a:tr h="579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 и ученици със специални образователни потребности, включени в дейности, подкрепени по ИП9i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1800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3159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3159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946461"/>
                  </a:ext>
                </a:extLst>
              </a:tr>
              <a:tr h="523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Деца от 3 до 6 години, които са получили услуги за ранна превенция на обучителни затруднения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1907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1907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145063"/>
                  </a:ext>
                </a:extLst>
              </a:tr>
              <a:tr h="579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Целодневни детски градини/обединени детски заведения, осигурили подкрепяща среда за ранна превенция на обучителни затруднения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542280"/>
                  </a:ext>
                </a:extLst>
              </a:tr>
              <a:tr h="78119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Целодневни детски градини/обединени детски заведения, подкрепени по ОП, за осигуряване на подкрепяща среда за ранна превенция на обучителни затруднения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115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0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bg-BG" b="1" dirty="0" smtClean="0"/>
              <a:t>3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/>
              <a:t>Образователна среда за активно социално </a:t>
            </a:r>
            <a:r>
              <a:rPr lang="ru-RU" b="1" dirty="0" smtClean="0"/>
              <a:t>приобщаване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803255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BG05M2OP001-3.004 «Ограмотяване на възрастни» - фаза 1, 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21.09.2016 – 31.08.2019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3"/>
                </a:solidFill>
              </a:rPr>
              <a:t>25,000,000.00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19,070,732.00 лв.,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8,800,408.28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3,801,657.43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1,453,569.03 </a:t>
            </a:r>
            <a:r>
              <a:rPr lang="bg-BG" dirty="0">
                <a:solidFill>
                  <a:schemeClr val="accent3"/>
                </a:solidFill>
              </a:rPr>
              <a:t>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728361"/>
              </p:ext>
            </p:extLst>
          </p:nvPr>
        </p:nvGraphicFramePr>
        <p:xfrm>
          <a:off x="188535" y="3218460"/>
          <a:ext cx="11814928" cy="3248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38129">
                  <a:extLst>
                    <a:ext uri="{9D8B030D-6E8A-4147-A177-3AD203B41FA5}">
                      <a16:colId xmlns:a16="http://schemas.microsoft.com/office/drawing/2014/main" val="2816924699"/>
                    </a:ext>
                  </a:extLst>
                </a:gridCol>
                <a:gridCol w="1027522">
                  <a:extLst>
                    <a:ext uri="{9D8B030D-6E8A-4147-A177-3AD203B41FA5}">
                      <a16:colId xmlns:a16="http://schemas.microsoft.com/office/drawing/2014/main" val="3322150119"/>
                    </a:ext>
                  </a:extLst>
                </a:gridCol>
                <a:gridCol w="876692">
                  <a:extLst>
                    <a:ext uri="{9D8B030D-6E8A-4147-A177-3AD203B41FA5}">
                      <a16:colId xmlns:a16="http://schemas.microsoft.com/office/drawing/2014/main" val="355224433"/>
                    </a:ext>
                  </a:extLst>
                </a:gridCol>
                <a:gridCol w="904974">
                  <a:extLst>
                    <a:ext uri="{9D8B030D-6E8A-4147-A177-3AD203B41FA5}">
                      <a16:colId xmlns:a16="http://schemas.microsoft.com/office/drawing/2014/main" val="1414946303"/>
                    </a:ext>
                  </a:extLst>
                </a:gridCol>
                <a:gridCol w="820132">
                  <a:extLst>
                    <a:ext uri="{9D8B030D-6E8A-4147-A177-3AD203B41FA5}">
                      <a16:colId xmlns:a16="http://schemas.microsoft.com/office/drawing/2014/main" val="2705671311"/>
                    </a:ext>
                  </a:extLst>
                </a:gridCol>
                <a:gridCol w="1247479">
                  <a:extLst>
                    <a:ext uri="{9D8B030D-6E8A-4147-A177-3AD203B41FA5}">
                      <a16:colId xmlns:a16="http://schemas.microsoft.com/office/drawing/2014/main" val="2986233493"/>
                    </a:ext>
                  </a:extLst>
                </a:gridCol>
              </a:tblGrid>
              <a:tr h="66796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Отчетена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10137"/>
                  </a:ext>
                </a:extLst>
              </a:tr>
              <a:tr h="301957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775978"/>
                  </a:ext>
                </a:extLst>
              </a:tr>
              <a:tr h="118037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получилите (включително роми) удостоверения за успешно завършени курсове по ограмотяване или за усвояване на учебно съдържание, предвидено за изучаване в класове от прогимназиалния етап на основното образование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237467"/>
                  </a:ext>
                </a:extLst>
              </a:tr>
              <a:tr h="109802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Лица над 16 години (включително роми), включени в курсове по ограмотяване или в курсове за усвоявяне на учебно съдържание, предвидено за изучаване в класове от прогимназиалния етап на основното образование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Брой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10000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3296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3296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897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406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367" y="1261329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 smtClean="0"/>
              <a:t>Научни </a:t>
            </a:r>
            <a:r>
              <a:rPr lang="ru-RU" b="1" dirty="0"/>
              <a:t>изследвания и технологично </a:t>
            </a:r>
            <a:r>
              <a:rPr lang="ru-RU" b="1" dirty="0" smtClean="0"/>
              <a:t>развитие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8367" y="1933300"/>
            <a:ext cx="118149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Допълваща подкрепа за български научни организации, изпълняващи проекти по програма ХОРИЗОНТ 2020 – </a:t>
            </a:r>
            <a:r>
              <a:rPr lang="en-US" sz="2000" b="1" dirty="0" smtClean="0"/>
              <a:t>WIDESPREAD-(TEAMING), </a:t>
            </a:r>
            <a:r>
              <a:rPr lang="bg-BG" sz="2000" b="1" dirty="0" smtClean="0"/>
              <a:t>фаза 2</a:t>
            </a:r>
            <a:r>
              <a:rPr lang="bg-BG" sz="2000" b="1" dirty="0" smtClean="0">
                <a:solidFill>
                  <a:srgbClr val="002060"/>
                </a:solidFill>
              </a:rPr>
              <a:t> 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Осигуряване на допълваща </a:t>
            </a:r>
            <a:r>
              <a:rPr lang="bg-BG" sz="2000" b="1" dirty="0" smtClean="0">
                <a:solidFill>
                  <a:srgbClr val="002060"/>
                </a:solidFill>
              </a:rPr>
              <a:t>подкрепа на български научни организации и висши училища за проекти, одобрени за финансиране по програма Хоризнт 2020 (</a:t>
            </a:r>
            <a:r>
              <a:rPr lang="en-US" sz="2000" b="1" dirty="0" smtClean="0">
                <a:solidFill>
                  <a:srgbClr val="002060"/>
                </a:solidFill>
              </a:rPr>
              <a:t>WIDESPREAD-Teaming)</a:t>
            </a:r>
            <a:r>
              <a:rPr lang="bg-BG" sz="2000" b="1" dirty="0" smtClean="0">
                <a:solidFill>
                  <a:srgbClr val="002060"/>
                </a:solidFill>
              </a:rPr>
              <a:t>, фаза 2.</a:t>
            </a:r>
          </a:p>
          <a:p>
            <a:endParaRPr lang="bg-BG" sz="20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 smtClean="0">
                <a:solidFill>
                  <a:srgbClr val="002060"/>
                </a:solidFill>
              </a:rPr>
              <a:t>60,000,000.00 лв.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кандидати: </a:t>
            </a:r>
            <a:r>
              <a:rPr lang="ru-RU" sz="2000" b="1" dirty="0" smtClean="0">
                <a:solidFill>
                  <a:srgbClr val="002060"/>
                </a:solidFill>
              </a:rPr>
              <a:t>Научноизследователски организации по </a:t>
            </a:r>
            <a:r>
              <a:rPr lang="ru-RU" sz="2000" b="1" dirty="0">
                <a:solidFill>
                  <a:srgbClr val="002060"/>
                </a:solidFill>
              </a:rPr>
              <a:t>смисъла на </a:t>
            </a:r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r>
              <a:rPr lang="ru-RU" sz="2000" b="1" dirty="0">
                <a:solidFill>
                  <a:srgbClr val="002060"/>
                </a:solidFill>
              </a:rPr>
              <a:t>. 15, буква бб </a:t>
            </a:r>
            <a:r>
              <a:rPr lang="ru-RU" sz="2000" b="1" dirty="0" smtClean="0">
                <a:solidFill>
                  <a:srgbClr val="002060"/>
                </a:solidFill>
              </a:rPr>
              <a:t>от  </a:t>
            </a:r>
            <a:r>
              <a:rPr lang="ru-RU" sz="2000" b="1" dirty="0">
                <a:solidFill>
                  <a:srgbClr val="002060"/>
                </a:solidFill>
              </a:rPr>
              <a:t>Рамката </a:t>
            </a:r>
            <a:r>
              <a:rPr lang="ru-RU" sz="2000" b="1" dirty="0" smtClean="0">
                <a:solidFill>
                  <a:srgbClr val="002060"/>
                </a:solidFill>
              </a:rPr>
              <a:t>за държавна  помощ </a:t>
            </a:r>
            <a:r>
              <a:rPr lang="ru-RU" sz="2000" b="1" dirty="0">
                <a:solidFill>
                  <a:srgbClr val="002060"/>
                </a:solidFill>
              </a:rPr>
              <a:t>за научни </a:t>
            </a:r>
            <a:r>
              <a:rPr lang="ru-RU" sz="2000" b="1" dirty="0" smtClean="0">
                <a:solidFill>
                  <a:srgbClr val="002060"/>
                </a:solidFill>
              </a:rPr>
              <a:t>изследвания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</a:rPr>
              <a:t>развитие 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иновации (</a:t>
            </a:r>
            <a:r>
              <a:rPr lang="ru-RU" sz="2000" b="1" dirty="0">
                <a:solidFill>
                  <a:srgbClr val="002060"/>
                </a:solidFill>
              </a:rPr>
              <a:t>2014/C </a:t>
            </a:r>
            <a:r>
              <a:rPr lang="ru-RU" sz="2000" b="1" dirty="0" smtClean="0">
                <a:solidFill>
                  <a:srgbClr val="002060"/>
                </a:solidFill>
              </a:rPr>
              <a:t>198/01</a:t>
            </a:r>
            <a:r>
              <a:rPr lang="ru-RU" sz="2000" b="1" dirty="0">
                <a:solidFill>
                  <a:srgbClr val="002060"/>
                </a:solidFill>
              </a:rPr>
              <a:t>)  (Рам-ката),  </a:t>
            </a:r>
            <a:r>
              <a:rPr lang="ru-RU" sz="2000" b="1" dirty="0" smtClean="0">
                <a:solidFill>
                  <a:srgbClr val="002060"/>
                </a:solidFill>
              </a:rPr>
              <a:t>регистрирани  </a:t>
            </a:r>
            <a:r>
              <a:rPr lang="ru-RU" sz="2000" b="1" dirty="0">
                <a:solidFill>
                  <a:srgbClr val="002060"/>
                </a:solidFill>
              </a:rPr>
              <a:t>на  </a:t>
            </a:r>
            <a:r>
              <a:rPr lang="ru-RU" sz="2000" b="1" dirty="0" smtClean="0">
                <a:solidFill>
                  <a:srgbClr val="002060"/>
                </a:solidFill>
              </a:rPr>
              <a:t>територията  </a:t>
            </a:r>
            <a:r>
              <a:rPr lang="ru-RU" sz="2000" b="1" dirty="0">
                <a:solidFill>
                  <a:srgbClr val="002060"/>
                </a:solidFill>
              </a:rPr>
              <a:t>на </a:t>
            </a:r>
            <a:r>
              <a:rPr lang="ru-RU" sz="2000" b="1" dirty="0" smtClean="0">
                <a:solidFill>
                  <a:srgbClr val="002060"/>
                </a:solidFill>
              </a:rPr>
              <a:t>България</a:t>
            </a:r>
            <a:r>
              <a:rPr lang="ru-RU" sz="2000" b="1" dirty="0">
                <a:solidFill>
                  <a:srgbClr val="002060"/>
                </a:solidFill>
              </a:rPr>
              <a:t>,  </a:t>
            </a:r>
            <a:r>
              <a:rPr lang="ru-RU" sz="2000" b="1" dirty="0" smtClean="0">
                <a:solidFill>
                  <a:srgbClr val="002060"/>
                </a:solidFill>
              </a:rPr>
              <a:t>които  изпълняват  </a:t>
            </a:r>
            <a:r>
              <a:rPr lang="ru-RU" sz="2000" b="1" dirty="0">
                <a:solidFill>
                  <a:srgbClr val="002060"/>
                </a:solidFill>
              </a:rPr>
              <a:t>проекти, </a:t>
            </a:r>
            <a:r>
              <a:rPr lang="ru-RU" sz="2000" b="1" dirty="0" smtClean="0">
                <a:solidFill>
                  <a:srgbClr val="002060"/>
                </a:solidFill>
              </a:rPr>
              <a:t>одобрени  </a:t>
            </a:r>
            <a:r>
              <a:rPr lang="ru-RU" sz="2000" b="1" dirty="0">
                <a:solidFill>
                  <a:srgbClr val="002060"/>
                </a:solidFill>
              </a:rPr>
              <a:t>за </a:t>
            </a:r>
            <a:r>
              <a:rPr lang="ru-RU" sz="2000" b="1" dirty="0" smtClean="0">
                <a:solidFill>
                  <a:srgbClr val="002060"/>
                </a:solidFill>
              </a:rPr>
              <a:t>финансиране по програма Хоризонт 2020 (WIDESPREAD-</a:t>
            </a:r>
            <a:r>
              <a:rPr lang="ru-RU" sz="2000" b="1" dirty="0">
                <a:solidFill>
                  <a:srgbClr val="002060"/>
                </a:solidFill>
              </a:rPr>
              <a:t>(Teaming), </a:t>
            </a:r>
            <a:r>
              <a:rPr lang="ru-RU" sz="2000" b="1" dirty="0" smtClean="0">
                <a:solidFill>
                  <a:srgbClr val="002060"/>
                </a:solidFill>
              </a:rPr>
              <a:t>фаза </a:t>
            </a:r>
            <a:r>
              <a:rPr lang="ru-RU" sz="2000" b="1" dirty="0">
                <a:solidFill>
                  <a:srgbClr val="002060"/>
                </a:solidFill>
              </a:rPr>
              <a:t>2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b="1" dirty="0" smtClean="0"/>
              <a:t>Дата на обявяване на процедурата:</a:t>
            </a:r>
            <a:r>
              <a:rPr lang="bg-BG" b="1" dirty="0" smtClean="0">
                <a:solidFill>
                  <a:srgbClr val="002060"/>
                </a:solidFill>
              </a:rPr>
              <a:t> Февруари 2019 г.</a:t>
            </a:r>
          </a:p>
          <a:p>
            <a:r>
              <a:rPr lang="bg-BG" b="1" dirty="0" smtClean="0"/>
              <a:t>Краен срок за подаване на проектни предложения:</a:t>
            </a:r>
            <a:r>
              <a:rPr lang="bg-BG" b="1" dirty="0" smtClean="0">
                <a:solidFill>
                  <a:srgbClr val="002060"/>
                </a:solidFill>
              </a:rPr>
              <a:t> Април 2019 г.</a:t>
            </a:r>
            <a:endParaRPr lang="bg-BG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84435800"/>
              </p:ext>
            </p:extLst>
          </p:nvPr>
        </p:nvGraphicFramePr>
        <p:xfrm>
          <a:off x="203199" y="2329804"/>
          <a:ext cx="11690628" cy="564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25684" y="1327345"/>
            <a:ext cx="9445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 smtClean="0"/>
              <a:t>Финансова информация за изпълнението на ОП НОИР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084" y="5765800"/>
            <a:ext cx="3906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към 30.11.2018 г., в млн. лв.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5015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 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843848"/>
            <a:ext cx="1181492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Подкрепа за успех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ru-RU" sz="2000" b="1" dirty="0"/>
              <a:t>Целта на процедурата </a:t>
            </a:r>
            <a:r>
              <a:rPr lang="ru-RU" sz="2000" b="1" dirty="0">
                <a:solidFill>
                  <a:schemeClr val="tx2"/>
                </a:solidFill>
              </a:rPr>
              <a:t>е да се подпомогне равният достъп до качествено образование и по-пълното обхващане на учениците в училищното образование чрез дейности за преодоляване на затруднения в обучението и пропуски при усвояването на учебното съдържание, както и за развитие на потенциала и възможностите им за успешно завършване на средно образование и за бъдеща социална, професионална и личностна </a:t>
            </a:r>
            <a:r>
              <a:rPr lang="ru-RU" sz="2000" b="1" dirty="0" smtClean="0">
                <a:solidFill>
                  <a:schemeClr val="tx2"/>
                </a:solidFill>
              </a:rPr>
              <a:t>реализация</a:t>
            </a:r>
          </a:p>
          <a:p>
            <a:endParaRPr lang="bg-BG" sz="2000" b="1" dirty="0" smtClean="0"/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 smtClean="0">
                <a:solidFill>
                  <a:srgbClr val="002060"/>
                </a:solidFill>
              </a:rPr>
              <a:t>130,000,000.00 лв.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Конкретен бенефициент: </a:t>
            </a:r>
            <a:r>
              <a:rPr lang="bg-BG" sz="2000" b="1" dirty="0" smtClean="0">
                <a:solidFill>
                  <a:srgbClr val="002060"/>
                </a:solidFill>
              </a:rPr>
              <a:t>Министерство на образованието и науката</a:t>
            </a: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Краен срок за представяне на предложението, </a:t>
            </a:r>
            <a:r>
              <a:rPr lang="ru-RU" sz="2000" b="1" dirty="0" smtClean="0">
                <a:solidFill>
                  <a:schemeClr val="tx2"/>
                </a:solidFill>
              </a:rPr>
              <a:t>подписано </a:t>
            </a:r>
            <a:r>
              <a:rPr lang="ru-RU" sz="2000" b="1" dirty="0">
                <a:solidFill>
                  <a:schemeClr val="tx2"/>
                </a:solidFill>
              </a:rPr>
              <a:t>с КЕП в системата ИСУН 2020 е 17.30 часа на 21.12.2018 г.</a:t>
            </a:r>
            <a:endParaRPr lang="bg-BG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 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8367" y="1933300"/>
            <a:ext cx="1181492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Въвеждане на дуалната система за обучение (ДОМИНО 2)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ru-RU" sz="2000" b="1" dirty="0"/>
              <a:t>Основната цел на </a:t>
            </a:r>
            <a:r>
              <a:rPr lang="ru-RU" sz="2000" b="1" dirty="0" smtClean="0"/>
              <a:t>предлаганата </a:t>
            </a:r>
            <a:r>
              <a:rPr lang="ru-RU" sz="2000" b="1" dirty="0" smtClean="0">
                <a:solidFill>
                  <a:schemeClr val="tx2"/>
                </a:solidFill>
              </a:rPr>
              <a:t>процедура  </a:t>
            </a:r>
            <a:r>
              <a:rPr lang="ru-RU" sz="2000" b="1" dirty="0">
                <a:solidFill>
                  <a:schemeClr val="tx2"/>
                </a:solidFill>
              </a:rPr>
              <a:t>е  да </a:t>
            </a:r>
            <a:r>
              <a:rPr lang="ru-RU" sz="2000" b="1" dirty="0" smtClean="0">
                <a:solidFill>
                  <a:schemeClr val="tx2"/>
                </a:solidFill>
              </a:rPr>
              <a:t>подпомогне  въвеждането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дуалната </a:t>
            </a:r>
            <a:r>
              <a:rPr lang="ru-RU" sz="2000" b="1" dirty="0">
                <a:solidFill>
                  <a:schemeClr val="tx2"/>
                </a:solidFill>
              </a:rPr>
              <a:t>система на 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обучение  в  </a:t>
            </a:r>
            <a:r>
              <a:rPr lang="ru-RU" sz="2000" b="1" dirty="0" smtClean="0">
                <a:solidFill>
                  <a:schemeClr val="tx2"/>
                </a:solidFill>
              </a:rPr>
              <a:t>България  </a:t>
            </a:r>
            <a:r>
              <a:rPr lang="ru-RU" sz="2000" b="1" dirty="0">
                <a:solidFill>
                  <a:schemeClr val="tx2"/>
                </a:solidFill>
              </a:rPr>
              <a:t>и  по-конкретно  създаване на тясна </a:t>
            </a:r>
            <a:r>
              <a:rPr lang="ru-RU" sz="2000" b="1" dirty="0" smtClean="0">
                <a:solidFill>
                  <a:schemeClr val="tx2"/>
                </a:solidFill>
              </a:rPr>
              <a:t>обвързаност </a:t>
            </a:r>
            <a:r>
              <a:rPr lang="ru-RU" sz="2000" b="1" dirty="0">
                <a:solidFill>
                  <a:schemeClr val="tx2"/>
                </a:solidFill>
              </a:rPr>
              <a:t>между </a:t>
            </a:r>
            <a:r>
              <a:rPr lang="ru-RU" sz="2000" b="1" dirty="0" smtClean="0">
                <a:solidFill>
                  <a:schemeClr val="tx2"/>
                </a:solidFill>
              </a:rPr>
              <a:t>образователната  система  </a:t>
            </a:r>
            <a:r>
              <a:rPr lang="ru-RU" sz="2000" b="1" dirty="0">
                <a:solidFill>
                  <a:schemeClr val="tx2"/>
                </a:solidFill>
              </a:rPr>
              <a:t>и  реалните </a:t>
            </a:r>
            <a:r>
              <a:rPr lang="ru-RU" sz="2000" b="1" dirty="0" smtClean="0">
                <a:solidFill>
                  <a:schemeClr val="tx2"/>
                </a:solidFill>
              </a:rPr>
              <a:t>потребности 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пазара </a:t>
            </a:r>
            <a:r>
              <a:rPr lang="ru-RU" sz="2000" b="1" dirty="0">
                <a:solidFill>
                  <a:schemeClr val="tx2"/>
                </a:solidFill>
              </a:rPr>
              <a:t>на труда.</a:t>
            </a:r>
            <a:endParaRPr lang="bg-BG" sz="2000" b="1" dirty="0" smtClean="0">
              <a:solidFill>
                <a:schemeClr val="tx2"/>
              </a:solidFill>
            </a:endParaRPr>
          </a:p>
          <a:p>
            <a:endParaRPr lang="bg-BG" sz="2000" b="1" dirty="0" smtClean="0"/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 smtClean="0">
                <a:solidFill>
                  <a:srgbClr val="002060"/>
                </a:solidFill>
              </a:rPr>
              <a:t>14,000,000.00 лв.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кандидати: </a:t>
            </a:r>
            <a:r>
              <a:rPr lang="bg-BG" sz="2000" b="1" dirty="0" smtClean="0">
                <a:solidFill>
                  <a:srgbClr val="002060"/>
                </a:solidFill>
              </a:rPr>
              <a:t>Професионални гимназии</a:t>
            </a:r>
          </a:p>
          <a:p>
            <a:r>
              <a:rPr lang="bg-BG" sz="2000" b="1" dirty="0" smtClean="0"/>
              <a:t>Допустими партньори:</a:t>
            </a:r>
            <a:r>
              <a:rPr lang="bg-BG" sz="2000" b="1" dirty="0" smtClean="0">
                <a:solidFill>
                  <a:srgbClr val="002060"/>
                </a:solidFill>
              </a:rPr>
              <a:t> Работодатели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b="1" dirty="0" smtClean="0"/>
              <a:t>Дата на обявяване на процедурата:</a:t>
            </a:r>
            <a:r>
              <a:rPr lang="bg-BG" b="1" dirty="0" smtClean="0">
                <a:solidFill>
                  <a:srgbClr val="002060"/>
                </a:solidFill>
              </a:rPr>
              <a:t> Март 2019 г.</a:t>
            </a:r>
          </a:p>
          <a:p>
            <a:r>
              <a:rPr lang="bg-BG" b="1" dirty="0" smtClean="0"/>
              <a:t>Краен срок за подаване на проектни предложения:</a:t>
            </a:r>
            <a:r>
              <a:rPr lang="bg-BG" b="1" dirty="0" smtClean="0">
                <a:solidFill>
                  <a:srgbClr val="002060"/>
                </a:solidFill>
              </a:rPr>
              <a:t> Юни 2019 г.</a:t>
            </a:r>
            <a:endParaRPr lang="bg-BG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83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 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893543"/>
            <a:ext cx="1181492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Професионално образование за успешна реализация на пазара на труда на регионално ниво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ru-RU" sz="2000" b="1" dirty="0"/>
              <a:t>Основната цел на </a:t>
            </a:r>
            <a:r>
              <a:rPr lang="ru-RU" sz="2000" b="1" dirty="0" smtClean="0"/>
              <a:t>операцията  </a:t>
            </a:r>
            <a:r>
              <a:rPr lang="ru-RU" sz="2000" b="1" dirty="0"/>
              <a:t>е </a:t>
            </a:r>
            <a:r>
              <a:rPr lang="ru-RU" sz="2000" b="1" dirty="0" smtClean="0">
                <a:solidFill>
                  <a:schemeClr val="tx2"/>
                </a:solidFill>
              </a:rPr>
              <a:t>адаптиране 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професионалното </a:t>
            </a:r>
            <a:r>
              <a:rPr lang="ru-RU" sz="2000" b="1" dirty="0">
                <a:solidFill>
                  <a:schemeClr val="tx2"/>
                </a:solidFill>
              </a:rPr>
              <a:t>образование и  обучение  в  </a:t>
            </a:r>
            <a:r>
              <a:rPr lang="ru-RU" sz="2000" b="1" dirty="0" smtClean="0">
                <a:solidFill>
                  <a:schemeClr val="tx2"/>
                </a:solidFill>
              </a:rPr>
              <a:t>съответствие  </a:t>
            </a:r>
            <a:r>
              <a:rPr lang="ru-RU" sz="2000" b="1" dirty="0">
                <a:solidFill>
                  <a:schemeClr val="tx2"/>
                </a:solidFill>
              </a:rPr>
              <a:t>със </a:t>
            </a:r>
            <a:r>
              <a:rPr lang="ru-RU" sz="2000" b="1" dirty="0" smtClean="0">
                <a:solidFill>
                  <a:schemeClr val="tx2"/>
                </a:solidFill>
              </a:rPr>
              <a:t>спецификите  </a:t>
            </a:r>
            <a:r>
              <a:rPr lang="ru-RU" sz="2000" b="1" dirty="0">
                <a:solidFill>
                  <a:schemeClr val="tx2"/>
                </a:solidFill>
              </a:rPr>
              <a:t>и </a:t>
            </a:r>
            <a:r>
              <a:rPr lang="ru-RU" sz="2000" b="1" dirty="0" smtClean="0">
                <a:solidFill>
                  <a:schemeClr val="tx2"/>
                </a:solidFill>
              </a:rPr>
              <a:t>нуждите  </a:t>
            </a:r>
            <a:r>
              <a:rPr lang="ru-RU" sz="2000" b="1" dirty="0">
                <a:solidFill>
                  <a:schemeClr val="tx2"/>
                </a:solidFill>
              </a:rPr>
              <a:t>на  </a:t>
            </a:r>
            <a:r>
              <a:rPr lang="ru-RU" sz="2000" b="1" dirty="0" smtClean="0">
                <a:solidFill>
                  <a:schemeClr val="tx2"/>
                </a:solidFill>
              </a:rPr>
              <a:t>пазара </a:t>
            </a:r>
            <a:r>
              <a:rPr lang="ru-RU" sz="2000" b="1" dirty="0">
                <a:solidFill>
                  <a:schemeClr val="tx2"/>
                </a:solidFill>
              </a:rPr>
              <a:t>на труда в 6 </a:t>
            </a:r>
            <a:r>
              <a:rPr lang="ru-RU" sz="2000" b="1" dirty="0" smtClean="0">
                <a:solidFill>
                  <a:schemeClr val="tx2"/>
                </a:solidFill>
              </a:rPr>
              <a:t>района  </a:t>
            </a:r>
            <a:r>
              <a:rPr lang="ru-RU" sz="2000" b="1" dirty="0">
                <a:solidFill>
                  <a:schemeClr val="tx2"/>
                </a:solidFill>
              </a:rPr>
              <a:t>за  </a:t>
            </a:r>
            <a:r>
              <a:rPr lang="ru-RU" sz="2000" b="1" dirty="0" smtClean="0">
                <a:solidFill>
                  <a:schemeClr val="tx2"/>
                </a:solidFill>
              </a:rPr>
              <a:t>планиране  </a:t>
            </a:r>
            <a:r>
              <a:rPr lang="ru-RU" sz="2000" b="1" dirty="0">
                <a:solidFill>
                  <a:schemeClr val="tx2"/>
                </a:solidFill>
              </a:rPr>
              <a:t>на  Р  </a:t>
            </a:r>
            <a:r>
              <a:rPr lang="ru-RU" sz="2000" b="1" dirty="0" smtClean="0">
                <a:solidFill>
                  <a:schemeClr val="tx2"/>
                </a:solidFill>
              </a:rPr>
              <a:t>България</a:t>
            </a:r>
            <a:endParaRPr lang="bg-BG" sz="2000" b="1" dirty="0" smtClean="0">
              <a:solidFill>
                <a:schemeClr val="tx2"/>
              </a:solidFill>
            </a:endParaRPr>
          </a:p>
          <a:p>
            <a:endParaRPr lang="bg-BG" sz="2000" b="1" dirty="0" smtClean="0">
              <a:solidFill>
                <a:schemeClr val="tx2"/>
              </a:solidFill>
            </a:endParaRPr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 smtClean="0">
                <a:solidFill>
                  <a:srgbClr val="002060"/>
                </a:solidFill>
              </a:rPr>
              <a:t>7,200,000.00 лв.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кандидати: </a:t>
            </a:r>
            <a:r>
              <a:rPr lang="ru-RU" sz="2000" b="1" dirty="0">
                <a:solidFill>
                  <a:srgbClr val="002060"/>
                </a:solidFill>
              </a:rPr>
              <a:t>Национално </a:t>
            </a:r>
            <a:r>
              <a:rPr lang="ru-RU" sz="2000" b="1" dirty="0" smtClean="0">
                <a:solidFill>
                  <a:srgbClr val="002060"/>
                </a:solidFill>
              </a:rPr>
              <a:t>представителни  организации  </a:t>
            </a:r>
            <a:r>
              <a:rPr lang="ru-RU" sz="2000" b="1" dirty="0">
                <a:solidFill>
                  <a:srgbClr val="002060"/>
                </a:solidFill>
              </a:rPr>
              <a:t>на  </a:t>
            </a:r>
            <a:r>
              <a:rPr lang="ru-RU" sz="2000" b="1" dirty="0" smtClean="0">
                <a:solidFill>
                  <a:srgbClr val="002060"/>
                </a:solidFill>
              </a:rPr>
              <a:t>работниците 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служителите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на работодателите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партньори:</a:t>
            </a:r>
            <a:r>
              <a:rPr lang="bg-BG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Професионални  гимназии</a:t>
            </a:r>
            <a:r>
              <a:rPr lang="ru-RU" sz="2000" b="1" dirty="0">
                <a:solidFill>
                  <a:srgbClr val="002060"/>
                </a:solidFill>
              </a:rPr>
              <a:t>; браншови </a:t>
            </a:r>
            <a:r>
              <a:rPr lang="ru-RU" sz="2000" b="1" dirty="0" smtClean="0">
                <a:solidFill>
                  <a:srgbClr val="002060"/>
                </a:solidFill>
              </a:rPr>
              <a:t>организации</a:t>
            </a:r>
            <a:r>
              <a:rPr lang="ru-RU" sz="2000" b="1" dirty="0">
                <a:solidFill>
                  <a:srgbClr val="002060"/>
                </a:solidFill>
              </a:rPr>
              <a:t>; </a:t>
            </a:r>
            <a:r>
              <a:rPr lang="ru-RU" sz="2000" b="1" dirty="0" smtClean="0">
                <a:solidFill>
                  <a:srgbClr val="002060"/>
                </a:solidFill>
              </a:rPr>
              <a:t>работодатели</a:t>
            </a: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Дата на обявяване на процедурата:</a:t>
            </a:r>
            <a:r>
              <a:rPr lang="bg-BG" sz="2000" b="1" dirty="0" smtClean="0">
                <a:solidFill>
                  <a:srgbClr val="002060"/>
                </a:solidFill>
              </a:rPr>
              <a:t> Септември 2019 г.</a:t>
            </a: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Краен срок за подаване на проектни предложения:</a:t>
            </a:r>
            <a:r>
              <a:rPr lang="bg-BG" sz="2000" b="1" dirty="0" smtClean="0">
                <a:solidFill>
                  <a:srgbClr val="002060"/>
                </a:solidFill>
              </a:rPr>
              <a:t> Декември 2019 г.</a:t>
            </a:r>
            <a:endParaRPr lang="bg-BG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26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 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893543"/>
            <a:ext cx="1181492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Усъвършенстване на системата на висшето образование в съответствие с изискванията на пазара на труда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ru-RU" sz="2000" b="1" dirty="0"/>
              <a:t>Основната цел на </a:t>
            </a:r>
            <a:r>
              <a:rPr lang="ru-RU" sz="2000" b="1" dirty="0" smtClean="0"/>
              <a:t>операцията  </a:t>
            </a:r>
            <a:r>
              <a:rPr lang="ru-RU" sz="2000" b="1" dirty="0"/>
              <a:t>е </a:t>
            </a:r>
            <a:r>
              <a:rPr lang="ru-RU" sz="2000" b="1" dirty="0">
                <a:solidFill>
                  <a:schemeClr val="tx2"/>
                </a:solidFill>
              </a:rPr>
              <a:t>повишаване  на </a:t>
            </a:r>
            <a:r>
              <a:rPr lang="ru-RU" sz="2000" b="1" dirty="0" smtClean="0">
                <a:solidFill>
                  <a:schemeClr val="tx2"/>
                </a:solidFill>
              </a:rPr>
              <a:t>качеството 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висшето  образование  </a:t>
            </a:r>
            <a:r>
              <a:rPr lang="ru-RU" sz="2000" b="1" dirty="0">
                <a:solidFill>
                  <a:schemeClr val="tx2"/>
                </a:solidFill>
              </a:rPr>
              <a:t>от  гледна </a:t>
            </a:r>
            <a:r>
              <a:rPr lang="ru-RU" sz="2000" b="1" dirty="0" smtClean="0">
                <a:solidFill>
                  <a:schemeClr val="tx2"/>
                </a:solidFill>
              </a:rPr>
              <a:t>точка на адаптивност  </a:t>
            </a:r>
            <a:r>
              <a:rPr lang="ru-RU" sz="2000" b="1" dirty="0">
                <a:solidFill>
                  <a:schemeClr val="tx2"/>
                </a:solidFill>
              </a:rPr>
              <a:t>към  пазара </a:t>
            </a:r>
            <a:r>
              <a:rPr lang="ru-RU" sz="2000" b="1" dirty="0" smtClean="0">
                <a:solidFill>
                  <a:schemeClr val="tx2"/>
                </a:solidFill>
              </a:rPr>
              <a:t>на </a:t>
            </a:r>
            <a:r>
              <a:rPr lang="ru-RU" sz="2000" b="1" dirty="0">
                <a:solidFill>
                  <a:schemeClr val="tx2"/>
                </a:solidFill>
              </a:rPr>
              <a:t>труда и </a:t>
            </a:r>
            <a:r>
              <a:rPr lang="ru-RU" sz="2000" b="1" dirty="0" smtClean="0">
                <a:solidFill>
                  <a:schemeClr val="tx2"/>
                </a:solidFill>
              </a:rPr>
              <a:t>професионална  реализация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висшистите</a:t>
            </a:r>
            <a:endParaRPr lang="bg-BG" sz="2000" b="1" dirty="0" smtClean="0">
              <a:solidFill>
                <a:schemeClr val="tx2"/>
              </a:solidFill>
            </a:endParaRPr>
          </a:p>
          <a:p>
            <a:endParaRPr lang="bg-BG" sz="2000" b="1" dirty="0" smtClean="0">
              <a:solidFill>
                <a:schemeClr val="tx2"/>
              </a:solidFill>
            </a:endParaRPr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 smtClean="0">
                <a:solidFill>
                  <a:srgbClr val="002060"/>
                </a:solidFill>
              </a:rPr>
              <a:t>30,000,000.00 лв.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кандидати: </a:t>
            </a:r>
            <a:r>
              <a:rPr lang="bg-BG" sz="2000" b="1" dirty="0" smtClean="0">
                <a:solidFill>
                  <a:srgbClr val="002060"/>
                </a:solidFill>
              </a:rPr>
              <a:t>Висши училища създадени в съответствие с разпоредбите на Закона за висшето образование</a:t>
            </a:r>
          </a:p>
          <a:p>
            <a:r>
              <a:rPr lang="bg-BG" sz="2000" b="1" dirty="0" smtClean="0"/>
              <a:t>Асоциирани партньори:</a:t>
            </a:r>
            <a:r>
              <a:rPr lang="bg-BG" sz="2000" b="1" dirty="0" smtClean="0">
                <a:solidFill>
                  <a:srgbClr val="002060"/>
                </a:solidFill>
              </a:rPr>
              <a:t> Р</a:t>
            </a:r>
            <a:r>
              <a:rPr lang="ru-RU" sz="2000" b="1" dirty="0" smtClean="0">
                <a:solidFill>
                  <a:srgbClr val="002060"/>
                </a:solidFill>
              </a:rPr>
              <a:t>аботодатели</a:t>
            </a: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Дата на обявяване на процедурата:</a:t>
            </a:r>
            <a:r>
              <a:rPr lang="bg-BG" sz="2000" b="1" dirty="0" smtClean="0">
                <a:solidFill>
                  <a:srgbClr val="002060"/>
                </a:solidFill>
              </a:rPr>
              <a:t> Октомври 2019 г.</a:t>
            </a:r>
          </a:p>
          <a:p>
            <a:endParaRPr lang="bg-BG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Краен срок за подаване на проектни предложения:</a:t>
            </a:r>
            <a:r>
              <a:rPr lang="bg-BG" sz="2000" b="1" dirty="0" smtClean="0">
                <a:solidFill>
                  <a:srgbClr val="002060"/>
                </a:solidFill>
              </a:rPr>
              <a:t> Януари 2020 г.</a:t>
            </a:r>
            <a:endParaRPr lang="bg-BG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6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6" y="1245819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Предстоящи програми                                </a:t>
            </a:r>
            <a:r>
              <a:rPr lang="ru-RU" b="1" dirty="0" smtClean="0"/>
              <a:t>Приоритетна </a:t>
            </a:r>
            <a:r>
              <a:rPr lang="ru-RU" b="1" dirty="0"/>
              <a:t>ос </a:t>
            </a:r>
            <a:r>
              <a:rPr lang="bg-BG" b="1" dirty="0" smtClean="0"/>
              <a:t>3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/>
              <a:t>Образователна среда за активно социално </a:t>
            </a:r>
            <a:r>
              <a:rPr lang="ru-RU" b="1" dirty="0" smtClean="0"/>
              <a:t>приобщаване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8596" y="1813934"/>
            <a:ext cx="1181492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rgbClr val="002060"/>
                </a:solidFill>
              </a:rPr>
              <a:t>Наименование: </a:t>
            </a:r>
            <a:r>
              <a:rPr lang="bg-BG" sz="2000" b="1" dirty="0" smtClean="0"/>
              <a:t>Повишаване на капацитета на педагогическите специалисти за работа в мултикултурна среда</a:t>
            </a:r>
            <a:endParaRPr lang="bg-BG" sz="2000" b="1" dirty="0" smtClean="0">
              <a:solidFill>
                <a:srgbClr val="002060"/>
              </a:solidFill>
            </a:endParaRPr>
          </a:p>
          <a:p>
            <a:endParaRPr lang="bg-BG" sz="800" b="1" dirty="0">
              <a:solidFill>
                <a:srgbClr val="002060"/>
              </a:solidFill>
            </a:endParaRPr>
          </a:p>
          <a:p>
            <a:r>
              <a:rPr lang="ru-RU" sz="2000" b="1" dirty="0"/>
              <a:t>С  операцията  се </a:t>
            </a:r>
            <a:r>
              <a:rPr lang="ru-RU" sz="2000" b="1" dirty="0" smtClean="0"/>
              <a:t>цели </a:t>
            </a:r>
            <a:r>
              <a:rPr lang="ru-RU" sz="2000" b="1" dirty="0">
                <a:solidFill>
                  <a:schemeClr val="tx2"/>
                </a:solidFill>
              </a:rPr>
              <a:t>обогатяване </a:t>
            </a:r>
            <a:r>
              <a:rPr lang="ru-RU" sz="2000" b="1" dirty="0" smtClean="0">
                <a:solidFill>
                  <a:schemeClr val="tx2"/>
                </a:solidFill>
              </a:rPr>
              <a:t>на  професионално-педагогическите  компетентности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учителите</a:t>
            </a:r>
            <a:r>
              <a:rPr lang="ru-RU" sz="2000" b="1" dirty="0">
                <a:solidFill>
                  <a:schemeClr val="tx2"/>
                </a:solidFill>
              </a:rPr>
              <a:t>, </a:t>
            </a:r>
            <a:r>
              <a:rPr lang="ru-RU" sz="2000" b="1" dirty="0" smtClean="0">
                <a:solidFill>
                  <a:schemeClr val="tx2"/>
                </a:solidFill>
              </a:rPr>
              <a:t>директори  </a:t>
            </a:r>
            <a:r>
              <a:rPr lang="ru-RU" sz="2000" b="1" dirty="0">
                <a:solidFill>
                  <a:schemeClr val="tx2"/>
                </a:solidFill>
              </a:rPr>
              <a:t>и  други  </a:t>
            </a:r>
            <a:r>
              <a:rPr lang="ru-RU" sz="2000" b="1" dirty="0" smtClean="0">
                <a:solidFill>
                  <a:schemeClr val="tx2"/>
                </a:solidFill>
              </a:rPr>
              <a:t>педагогически  специалисти  </a:t>
            </a:r>
            <a:r>
              <a:rPr lang="ru-RU" sz="2000" b="1" dirty="0">
                <a:solidFill>
                  <a:schemeClr val="tx2"/>
                </a:solidFill>
              </a:rPr>
              <a:t>за  </a:t>
            </a:r>
            <a:r>
              <a:rPr lang="ru-RU" sz="2000" b="1" dirty="0" smtClean="0">
                <a:solidFill>
                  <a:schemeClr val="tx2"/>
                </a:solidFill>
              </a:rPr>
              <a:t>работа  </a:t>
            </a:r>
            <a:r>
              <a:rPr lang="ru-RU" sz="2000" b="1" dirty="0">
                <a:solidFill>
                  <a:schemeClr val="tx2"/>
                </a:solidFill>
              </a:rPr>
              <a:t>в  </a:t>
            </a:r>
            <a:r>
              <a:rPr lang="ru-RU" sz="2000" b="1" dirty="0" smtClean="0">
                <a:solidFill>
                  <a:schemeClr val="tx2"/>
                </a:solidFill>
              </a:rPr>
              <a:t>мултикултурна </a:t>
            </a:r>
            <a:r>
              <a:rPr lang="ru-RU" sz="2000" b="1" dirty="0">
                <a:solidFill>
                  <a:schemeClr val="tx2"/>
                </a:solidFill>
              </a:rPr>
              <a:t>среда, като </a:t>
            </a:r>
            <a:r>
              <a:rPr lang="ru-RU" sz="2000" b="1" dirty="0" smtClean="0">
                <a:solidFill>
                  <a:schemeClr val="tx2"/>
                </a:solidFill>
              </a:rPr>
              <a:t>се използват възможностите  </a:t>
            </a:r>
            <a:r>
              <a:rPr lang="ru-RU" sz="2000" b="1" dirty="0">
                <a:solidFill>
                  <a:schemeClr val="tx2"/>
                </a:solidFill>
              </a:rPr>
              <a:t>на </a:t>
            </a:r>
            <a:r>
              <a:rPr lang="ru-RU" sz="2000" b="1" dirty="0" smtClean="0">
                <a:solidFill>
                  <a:schemeClr val="tx2"/>
                </a:solidFill>
              </a:rPr>
              <a:t>различни  квалификационни форми</a:t>
            </a:r>
            <a:endParaRPr lang="bg-BG" sz="2000" b="1" dirty="0" smtClean="0">
              <a:solidFill>
                <a:schemeClr val="tx2"/>
              </a:solidFill>
            </a:endParaRPr>
          </a:p>
          <a:p>
            <a:endParaRPr lang="bg-BG" sz="800" b="1" dirty="0" smtClean="0"/>
          </a:p>
          <a:p>
            <a:r>
              <a:rPr lang="bg-BG" sz="2000" b="1" dirty="0" smtClean="0"/>
              <a:t>Общ размер на БФП: </a:t>
            </a:r>
            <a:r>
              <a:rPr lang="bg-BG" sz="2000" b="1" dirty="0">
                <a:solidFill>
                  <a:srgbClr val="002060"/>
                </a:solidFill>
              </a:rPr>
              <a:t>5</a:t>
            </a:r>
            <a:r>
              <a:rPr lang="bg-BG" sz="2000" b="1" dirty="0" smtClean="0">
                <a:solidFill>
                  <a:srgbClr val="002060"/>
                </a:solidFill>
              </a:rPr>
              <a:t>,000,000.00 лв.</a:t>
            </a:r>
          </a:p>
          <a:p>
            <a:endParaRPr lang="bg-BG" sz="8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Допустими кандидати: </a:t>
            </a:r>
            <a:r>
              <a:rPr lang="ru-RU" sz="2000" b="1" dirty="0">
                <a:solidFill>
                  <a:srgbClr val="002060"/>
                </a:solidFill>
              </a:rPr>
              <a:t>юридическите </a:t>
            </a:r>
            <a:r>
              <a:rPr lang="ru-RU" sz="2000" b="1" dirty="0" smtClean="0">
                <a:solidFill>
                  <a:srgbClr val="002060"/>
                </a:solidFill>
              </a:rPr>
              <a:t>лица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</a:rPr>
              <a:t>посочени </a:t>
            </a:r>
            <a:r>
              <a:rPr lang="ru-RU" sz="2000" b="1" dirty="0">
                <a:solidFill>
                  <a:srgbClr val="002060"/>
                </a:solidFill>
              </a:rPr>
              <a:t>в чл. </a:t>
            </a:r>
            <a:r>
              <a:rPr lang="ru-RU" sz="2000" b="1" dirty="0" smtClean="0">
                <a:solidFill>
                  <a:srgbClr val="002060"/>
                </a:solidFill>
              </a:rPr>
              <a:t>222 </a:t>
            </a:r>
            <a:r>
              <a:rPr lang="ru-RU" sz="2000" b="1" dirty="0">
                <a:solidFill>
                  <a:srgbClr val="002060"/>
                </a:solidFill>
              </a:rPr>
              <a:t>от Закона </a:t>
            </a:r>
            <a:r>
              <a:rPr lang="ru-RU" sz="2000" b="1" dirty="0" smtClean="0">
                <a:solidFill>
                  <a:srgbClr val="002060"/>
                </a:solidFill>
              </a:rPr>
              <a:t>за  предучилищното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училищно  образование: специализирани  обслужващи звена</a:t>
            </a:r>
            <a:r>
              <a:rPr lang="ru-RU" sz="2000" b="1" dirty="0">
                <a:solidFill>
                  <a:srgbClr val="002060"/>
                </a:solidFill>
              </a:rPr>
              <a:t>,  висши </a:t>
            </a:r>
            <a:r>
              <a:rPr lang="ru-RU" sz="2000" b="1" dirty="0" smtClean="0">
                <a:solidFill>
                  <a:srgbClr val="002060"/>
                </a:solidFill>
              </a:rPr>
              <a:t>училища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научни  организации</a:t>
            </a:r>
            <a:r>
              <a:rPr lang="ru-RU" sz="2000" b="1" dirty="0">
                <a:solidFill>
                  <a:srgbClr val="002060"/>
                </a:solidFill>
              </a:rPr>
              <a:t>; </a:t>
            </a:r>
            <a:r>
              <a:rPr lang="ru-RU" sz="2000" b="1" dirty="0" smtClean="0">
                <a:solidFill>
                  <a:srgbClr val="002060"/>
                </a:solidFill>
              </a:rPr>
              <a:t>обучителни  организации</a:t>
            </a:r>
            <a:r>
              <a:rPr lang="ru-RU" sz="2000" b="1" dirty="0">
                <a:solidFill>
                  <a:srgbClr val="002060"/>
                </a:solidFill>
              </a:rPr>
              <a:t>,  чиито </a:t>
            </a:r>
            <a:r>
              <a:rPr lang="ru-RU" sz="2000" b="1" dirty="0" smtClean="0">
                <a:solidFill>
                  <a:srgbClr val="002060"/>
                </a:solidFill>
              </a:rPr>
              <a:t>програми  </a:t>
            </a:r>
            <a:r>
              <a:rPr lang="ru-RU" sz="2000" b="1" dirty="0">
                <a:solidFill>
                  <a:srgbClr val="002060"/>
                </a:solidFill>
              </a:rPr>
              <a:t>за </a:t>
            </a:r>
            <a:r>
              <a:rPr lang="ru-RU" sz="2000" b="1" dirty="0" smtClean="0">
                <a:solidFill>
                  <a:srgbClr val="002060"/>
                </a:solidFill>
              </a:rPr>
              <a:t>обучение  </a:t>
            </a:r>
            <a:r>
              <a:rPr lang="ru-RU" sz="2000" b="1" dirty="0">
                <a:solidFill>
                  <a:srgbClr val="002060"/>
                </a:solidFill>
              </a:rPr>
              <a:t>са </a:t>
            </a:r>
            <a:r>
              <a:rPr lang="ru-RU" sz="2000" b="1" dirty="0" smtClean="0">
                <a:solidFill>
                  <a:srgbClr val="002060"/>
                </a:solidFill>
              </a:rPr>
              <a:t>одобрени  </a:t>
            </a:r>
            <a:r>
              <a:rPr lang="ru-RU" sz="2000" b="1" dirty="0">
                <a:solidFill>
                  <a:srgbClr val="002060"/>
                </a:solidFill>
              </a:rPr>
              <a:t>при </a:t>
            </a:r>
            <a:r>
              <a:rPr lang="ru-RU" sz="2000" b="1" dirty="0" smtClean="0">
                <a:solidFill>
                  <a:srgbClr val="002060"/>
                </a:solidFill>
              </a:rPr>
              <a:t>условията 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</a:rPr>
              <a:t>по  </a:t>
            </a:r>
            <a:r>
              <a:rPr lang="ru-RU" sz="2000" b="1" dirty="0">
                <a:solidFill>
                  <a:srgbClr val="002060"/>
                </a:solidFill>
              </a:rPr>
              <a:t>реда  Глава </a:t>
            </a:r>
            <a:r>
              <a:rPr lang="ru-RU" sz="2000" b="1" dirty="0" smtClean="0">
                <a:solidFill>
                  <a:srgbClr val="002060"/>
                </a:solidFill>
              </a:rPr>
              <a:t>единадесета от   </a:t>
            </a:r>
            <a:r>
              <a:rPr lang="ru-RU" sz="2000" b="1" dirty="0">
                <a:solidFill>
                  <a:srgbClr val="002060"/>
                </a:solidFill>
              </a:rPr>
              <a:t>Закона  за </a:t>
            </a:r>
            <a:r>
              <a:rPr lang="ru-RU" sz="2000" b="1" dirty="0" smtClean="0">
                <a:solidFill>
                  <a:srgbClr val="002060"/>
                </a:solidFill>
              </a:rPr>
              <a:t>предучилищното  </a:t>
            </a:r>
            <a:r>
              <a:rPr lang="ru-RU" sz="2000" b="1" dirty="0">
                <a:solidFill>
                  <a:srgbClr val="002060"/>
                </a:solidFill>
              </a:rPr>
              <a:t>и  </a:t>
            </a:r>
            <a:r>
              <a:rPr lang="ru-RU" sz="2000" b="1" dirty="0" smtClean="0">
                <a:solidFill>
                  <a:srgbClr val="002060"/>
                </a:solidFill>
              </a:rPr>
              <a:t>училищно образование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</a:p>
          <a:p>
            <a:r>
              <a:rPr lang="bg-BG" sz="2000" b="1" dirty="0" smtClean="0"/>
              <a:t>Партньори:</a:t>
            </a:r>
            <a:r>
              <a:rPr lang="bg-BG" sz="2000" b="1" dirty="0" smtClean="0">
                <a:solidFill>
                  <a:srgbClr val="002060"/>
                </a:solidFill>
              </a:rPr>
              <a:t> Училища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endParaRPr lang="bg-BG" sz="8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Дата на обявяване на процедурата:</a:t>
            </a:r>
            <a:r>
              <a:rPr lang="bg-BG" sz="2000" b="1" dirty="0" smtClean="0">
                <a:solidFill>
                  <a:srgbClr val="002060"/>
                </a:solidFill>
              </a:rPr>
              <a:t> Юли 2019 г.</a:t>
            </a:r>
          </a:p>
          <a:p>
            <a:endParaRPr lang="bg-BG" sz="8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Краен срок за подаване на проектни предложения:</a:t>
            </a:r>
            <a:r>
              <a:rPr lang="bg-BG" sz="2000" b="1" dirty="0" smtClean="0">
                <a:solidFill>
                  <a:srgbClr val="002060"/>
                </a:solidFill>
              </a:rPr>
              <a:t> Октомври 2019 г.</a:t>
            </a:r>
            <a:endParaRPr lang="bg-BG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98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515699"/>
              </p:ext>
            </p:extLst>
          </p:nvPr>
        </p:nvGraphicFramePr>
        <p:xfrm>
          <a:off x="1700927" y="1317178"/>
          <a:ext cx="7941734" cy="57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99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557252"/>
              </p:ext>
            </p:extLst>
          </p:nvPr>
        </p:nvGraphicFramePr>
        <p:xfrm>
          <a:off x="1868165" y="1329268"/>
          <a:ext cx="7399868" cy="5528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2643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 smtClean="0"/>
              <a:t>Научни </a:t>
            </a:r>
            <a:r>
              <a:rPr lang="ru-RU" b="1" dirty="0"/>
              <a:t>изследвания и технологично </a:t>
            </a:r>
            <a:r>
              <a:rPr lang="ru-RU" b="1" dirty="0" smtClean="0"/>
              <a:t>развитие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8535" y="1658113"/>
            <a:ext cx="1181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BG05M2OP001-1.001 „Изграждане и развитие на центрове за върхови </a:t>
            </a:r>
            <a:r>
              <a:rPr lang="ru-RU" dirty="0" smtClean="0">
                <a:solidFill>
                  <a:srgbClr val="FF0000"/>
                </a:solidFill>
              </a:rPr>
              <a:t>постижения“, </a:t>
            </a:r>
            <a:r>
              <a:rPr lang="ru-RU" dirty="0" smtClean="0"/>
              <a:t>Продължителност </a:t>
            </a:r>
            <a:r>
              <a:rPr lang="ru-RU" dirty="0"/>
              <a:t>2016 – 2023 </a:t>
            </a:r>
            <a:r>
              <a:rPr lang="ru-RU" dirty="0" smtClean="0"/>
              <a:t>г.</a:t>
            </a:r>
          </a:p>
          <a:p>
            <a:r>
              <a:rPr lang="ru-RU" dirty="0" smtClean="0"/>
              <a:t>Общ </a:t>
            </a:r>
            <a:r>
              <a:rPr lang="ru-RU" dirty="0"/>
              <a:t>бюджет </a:t>
            </a:r>
            <a:r>
              <a:rPr lang="ru-RU" dirty="0">
                <a:solidFill>
                  <a:schemeClr val="accent3"/>
                </a:solidFill>
              </a:rPr>
              <a:t>200,000,000.00 </a:t>
            </a:r>
            <a:r>
              <a:rPr lang="ru-RU" dirty="0" smtClean="0">
                <a:solidFill>
                  <a:schemeClr val="accent3"/>
                </a:solidFill>
              </a:rPr>
              <a:t>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158,107,822.84 лв.</a:t>
            </a:r>
            <a:r>
              <a:rPr lang="bg-BG" dirty="0" smtClean="0"/>
              <a:t> (4 броя сключени договора)</a:t>
            </a:r>
          </a:p>
          <a:p>
            <a:r>
              <a:rPr lang="bg-BG" dirty="0" smtClean="0"/>
              <a:t>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31,621,564.56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666398"/>
              </p:ext>
            </p:extLst>
          </p:nvPr>
        </p:nvGraphicFramePr>
        <p:xfrm>
          <a:off x="188536" y="2651177"/>
          <a:ext cx="11814927" cy="40838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98580">
                  <a:extLst>
                    <a:ext uri="{9D8B030D-6E8A-4147-A177-3AD203B41FA5}">
                      <a16:colId xmlns:a16="http://schemas.microsoft.com/office/drawing/2014/main" val="735970188"/>
                    </a:ext>
                  </a:extLst>
                </a:gridCol>
                <a:gridCol w="1507316">
                  <a:extLst>
                    <a:ext uri="{9D8B030D-6E8A-4147-A177-3AD203B41FA5}">
                      <a16:colId xmlns:a16="http://schemas.microsoft.com/office/drawing/2014/main" val="4226746202"/>
                    </a:ext>
                  </a:extLst>
                </a:gridCol>
                <a:gridCol w="1507317">
                  <a:extLst>
                    <a:ext uri="{9D8B030D-6E8A-4147-A177-3AD203B41FA5}">
                      <a16:colId xmlns:a16="http://schemas.microsoft.com/office/drawing/2014/main" val="2954705151"/>
                    </a:ext>
                  </a:extLst>
                </a:gridCol>
                <a:gridCol w="1601714">
                  <a:extLst>
                    <a:ext uri="{9D8B030D-6E8A-4147-A177-3AD203B41FA5}">
                      <a16:colId xmlns:a16="http://schemas.microsoft.com/office/drawing/2014/main" val="2787599714"/>
                    </a:ext>
                  </a:extLst>
                </a:gridCol>
              </a:tblGrid>
              <a:tr h="542687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007300"/>
                  </a:ext>
                </a:extLst>
              </a:tr>
              <a:tr h="206216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535270"/>
                  </a:ext>
                </a:extLst>
              </a:tr>
              <a:tr h="70113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Научни изследвания, иновации: Брой изследователи, работещи в подобрени инфраструктурни обекти за научни изследвания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Еквивалент на пълно работно време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210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305358"/>
                  </a:ext>
                </a:extLst>
              </a:tr>
              <a:tr h="70113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Научни изследвания, иновации: Брой нови изследователи в подпомогнатите субекти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</a:rPr>
                        <a:t>Еквивалент на пълно работно време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93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73751"/>
                  </a:ext>
                </a:extLst>
              </a:tr>
              <a:tr h="467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Научни публикации сред първите 10 % от най-цитирани по приоритетните области на ИСИС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28.28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357062"/>
                  </a:ext>
                </a:extLst>
              </a:tr>
              <a:tr h="272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Новопостроени инфраструктурни комплекси в ЦВП и ЦК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582395"/>
                  </a:ext>
                </a:extLst>
              </a:tr>
              <a:tr h="59390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Публични разходи за научноизследователска и развойна дейност (GOVERD плюс HERD) финансирани от предприятията като % от БВП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204802"/>
                  </a:ext>
                </a:extLst>
              </a:tr>
              <a:tr h="47017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Съвместни научноизследователски проекти, разработени между центровете (ЦВП и ЦК) и бизнеса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30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05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21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bg-BG" b="1" dirty="0" smtClean="0"/>
              <a:t>„</a:t>
            </a:r>
            <a:r>
              <a:rPr lang="ru-RU" b="1" dirty="0" smtClean="0"/>
              <a:t>Научни </a:t>
            </a:r>
            <a:r>
              <a:rPr lang="ru-RU" b="1" dirty="0"/>
              <a:t>изследвания и технологично </a:t>
            </a:r>
            <a:r>
              <a:rPr lang="ru-RU" b="1" dirty="0" smtClean="0"/>
              <a:t>развитие</a:t>
            </a:r>
            <a:r>
              <a:rPr lang="bg-BG" b="1" dirty="0" smtClean="0"/>
              <a:t>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5" y="1605107"/>
            <a:ext cx="1181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BG05M2OP001-1.002 </a:t>
            </a:r>
            <a:r>
              <a:rPr lang="ru-RU" dirty="0" smtClean="0">
                <a:solidFill>
                  <a:srgbClr val="FF0000"/>
                </a:solidFill>
              </a:rPr>
              <a:t>„</a:t>
            </a:r>
            <a:r>
              <a:rPr lang="ru-RU" dirty="0">
                <a:solidFill>
                  <a:srgbClr val="FF0000"/>
                </a:solidFill>
              </a:rPr>
              <a:t>Изграждане и развитие на центрове за компетентност“, </a:t>
            </a:r>
            <a:r>
              <a:rPr lang="ru-RU" dirty="0" smtClean="0"/>
              <a:t>Продължителност </a:t>
            </a:r>
            <a:r>
              <a:rPr lang="ru-RU" dirty="0"/>
              <a:t>2016 – 2023 </a:t>
            </a:r>
            <a:r>
              <a:rPr lang="ru-RU" dirty="0" smtClean="0"/>
              <a:t>г.</a:t>
            </a:r>
          </a:p>
          <a:p>
            <a:r>
              <a:rPr lang="ru-RU" dirty="0" smtClean="0"/>
              <a:t>Общ </a:t>
            </a:r>
            <a:r>
              <a:rPr lang="ru-RU" dirty="0"/>
              <a:t>бюджет </a:t>
            </a:r>
            <a:r>
              <a:rPr lang="en-US" dirty="0" smtClean="0">
                <a:solidFill>
                  <a:schemeClr val="accent3"/>
                </a:solidFill>
              </a:rPr>
              <a:t>150</a:t>
            </a:r>
            <a:r>
              <a:rPr lang="ru-RU" dirty="0" smtClean="0">
                <a:solidFill>
                  <a:schemeClr val="accent3"/>
                </a:solidFill>
              </a:rPr>
              <a:t>,000,000.00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1</a:t>
            </a:r>
            <a:r>
              <a:rPr lang="en-US" dirty="0" smtClean="0">
                <a:solidFill>
                  <a:schemeClr val="accent3"/>
                </a:solidFill>
              </a:rPr>
              <a:t>6</a:t>
            </a:r>
            <a:r>
              <a:rPr lang="bg-BG" dirty="0" smtClean="0">
                <a:solidFill>
                  <a:schemeClr val="accent3"/>
                </a:solidFill>
              </a:rPr>
              <a:t>8,</a:t>
            </a:r>
            <a:r>
              <a:rPr lang="en-US" dirty="0" smtClean="0">
                <a:solidFill>
                  <a:schemeClr val="accent3"/>
                </a:solidFill>
              </a:rPr>
              <a:t>668</a:t>
            </a:r>
            <a:r>
              <a:rPr lang="bg-BG" dirty="0" smtClean="0">
                <a:solidFill>
                  <a:schemeClr val="accent3"/>
                </a:solidFill>
              </a:rPr>
              <a:t>,</a:t>
            </a:r>
            <a:r>
              <a:rPr lang="en-US" dirty="0" smtClean="0">
                <a:solidFill>
                  <a:schemeClr val="accent3"/>
                </a:solidFill>
              </a:rPr>
              <a:t>025</a:t>
            </a:r>
            <a:r>
              <a:rPr lang="bg-BG" dirty="0" smtClean="0">
                <a:solidFill>
                  <a:schemeClr val="accent3"/>
                </a:solidFill>
              </a:rPr>
              <a:t>.</a:t>
            </a:r>
            <a:r>
              <a:rPr lang="en-US" dirty="0" smtClean="0">
                <a:solidFill>
                  <a:schemeClr val="accent3"/>
                </a:solidFill>
              </a:rPr>
              <a:t>09</a:t>
            </a:r>
            <a:r>
              <a:rPr lang="bg-BG" dirty="0" smtClean="0">
                <a:solidFill>
                  <a:schemeClr val="accent3"/>
                </a:solidFill>
              </a:rPr>
              <a:t> лв.</a:t>
            </a:r>
            <a:r>
              <a:rPr lang="bg-BG" dirty="0" smtClean="0"/>
              <a:t> (</a:t>
            </a:r>
            <a:r>
              <a:rPr lang="en-US" dirty="0" smtClean="0"/>
              <a:t>9</a:t>
            </a:r>
            <a:r>
              <a:rPr lang="bg-BG" dirty="0" smtClean="0"/>
              <a:t> броя сключени договора)</a:t>
            </a:r>
          </a:p>
          <a:p>
            <a:r>
              <a:rPr lang="bg-BG" dirty="0" smtClean="0"/>
              <a:t>Реално изплатени средства: </a:t>
            </a:r>
            <a:r>
              <a:rPr lang="en-US" dirty="0" smtClean="0">
                <a:solidFill>
                  <a:schemeClr val="accent3"/>
                </a:solidFill>
              </a:rPr>
              <a:t>24</a:t>
            </a:r>
            <a:r>
              <a:rPr lang="bg-BG" dirty="0" smtClean="0">
                <a:solidFill>
                  <a:schemeClr val="accent3"/>
                </a:solidFill>
              </a:rPr>
              <a:t>,</a:t>
            </a:r>
            <a:r>
              <a:rPr lang="en-US" dirty="0" smtClean="0">
                <a:solidFill>
                  <a:schemeClr val="accent3"/>
                </a:solidFill>
              </a:rPr>
              <a:t>266</a:t>
            </a:r>
            <a:r>
              <a:rPr lang="bg-BG" dirty="0" smtClean="0">
                <a:solidFill>
                  <a:schemeClr val="accent3"/>
                </a:solidFill>
              </a:rPr>
              <a:t>,</a:t>
            </a:r>
            <a:r>
              <a:rPr lang="en-US" dirty="0" smtClean="0">
                <a:solidFill>
                  <a:schemeClr val="accent3"/>
                </a:solidFill>
              </a:rPr>
              <a:t>917</a:t>
            </a:r>
            <a:r>
              <a:rPr lang="bg-BG" dirty="0" smtClean="0">
                <a:solidFill>
                  <a:schemeClr val="accent3"/>
                </a:solidFill>
              </a:rPr>
              <a:t>.5</a:t>
            </a:r>
            <a:r>
              <a:rPr lang="en-US" dirty="0" smtClean="0">
                <a:solidFill>
                  <a:schemeClr val="accent3"/>
                </a:solidFill>
              </a:rPr>
              <a:t>5</a:t>
            </a:r>
            <a:r>
              <a:rPr lang="bg-BG" dirty="0" smtClean="0">
                <a:solidFill>
                  <a:schemeClr val="accent3"/>
                </a:solidFill>
              </a:rPr>
              <a:t>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0.00 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87542"/>
              </p:ext>
            </p:extLst>
          </p:nvPr>
        </p:nvGraphicFramePr>
        <p:xfrm>
          <a:off x="188534" y="2611225"/>
          <a:ext cx="11814929" cy="41007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78633">
                  <a:extLst>
                    <a:ext uri="{9D8B030D-6E8A-4147-A177-3AD203B41FA5}">
                      <a16:colId xmlns:a16="http://schemas.microsoft.com/office/drawing/2014/main" val="1854268994"/>
                    </a:ext>
                  </a:extLst>
                </a:gridCol>
                <a:gridCol w="1621410">
                  <a:extLst>
                    <a:ext uri="{9D8B030D-6E8A-4147-A177-3AD203B41FA5}">
                      <a16:colId xmlns:a16="http://schemas.microsoft.com/office/drawing/2014/main" val="4260833876"/>
                    </a:ext>
                  </a:extLst>
                </a:gridCol>
                <a:gridCol w="2026763">
                  <a:extLst>
                    <a:ext uri="{9D8B030D-6E8A-4147-A177-3AD203B41FA5}">
                      <a16:colId xmlns:a16="http://schemas.microsoft.com/office/drawing/2014/main" val="1374401379"/>
                    </a:ext>
                  </a:extLst>
                </a:gridCol>
                <a:gridCol w="1121790">
                  <a:extLst>
                    <a:ext uri="{9D8B030D-6E8A-4147-A177-3AD203B41FA5}">
                      <a16:colId xmlns:a16="http://schemas.microsoft.com/office/drawing/2014/main" val="182229661"/>
                    </a:ext>
                  </a:extLst>
                </a:gridCol>
                <a:gridCol w="1266333">
                  <a:extLst>
                    <a:ext uri="{9D8B030D-6E8A-4147-A177-3AD203B41FA5}">
                      <a16:colId xmlns:a16="http://schemas.microsoft.com/office/drawing/2014/main" val="135920243"/>
                    </a:ext>
                  </a:extLst>
                </a:gridCol>
              </a:tblGrid>
              <a:tr h="543577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82231"/>
                  </a:ext>
                </a:extLst>
              </a:tr>
              <a:tr h="304444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17702"/>
                  </a:ext>
                </a:extLst>
              </a:tr>
              <a:tr h="87679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Научни изследвания, иновации: Брой изследователи, работещи в подобрени инфраструктурни обекти за научни изследвания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Еквивалент на пълно работно време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381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287971"/>
                  </a:ext>
                </a:extLst>
              </a:tr>
              <a:tr h="584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Научни изследвания, иновации: Брой нови изследователи в подпомогнатите субекти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Еквивалент на пълно работно време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224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5393320"/>
                  </a:ext>
                </a:extLst>
              </a:tr>
              <a:tr h="29226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Новопостроени инфраструктурни комплекси в ЦВП и ЦК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750147"/>
                  </a:ext>
                </a:extLst>
              </a:tr>
              <a:tr h="91457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Публични разходи за научноизследователска и развойна дейност (GOVERD плюс HERD) финансирани от предприятията като % от БВП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100.12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0.00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841591"/>
                  </a:ext>
                </a:extLst>
              </a:tr>
              <a:tr h="584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Съвместни научноизследователски проекти, разработени между центровете (ЦВП и ЦК) и бизнеса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201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829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2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98751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BG05M2OP001-2.001 „Система за кариерно ориентиране в училищното </a:t>
            </a:r>
            <a:r>
              <a:rPr lang="ru-RU" dirty="0" smtClean="0">
                <a:solidFill>
                  <a:srgbClr val="FF0000"/>
                </a:solidFill>
              </a:rPr>
              <a:t>образование“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11.01.2016 </a:t>
            </a:r>
            <a:r>
              <a:rPr lang="bg-BG" dirty="0">
                <a:cs typeface="Arial" panose="020B0604020202020204" pitchFamily="34" charset="0"/>
              </a:rPr>
              <a:t>- 31.12.2017 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2"/>
                </a:solidFill>
              </a:rPr>
              <a:t>7,</a:t>
            </a:r>
            <a:r>
              <a:rPr lang="ru-RU" dirty="0" smtClean="0">
                <a:solidFill>
                  <a:schemeClr val="accent3"/>
                </a:solidFill>
              </a:rPr>
              <a:t>500,000.00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5,201,235.</a:t>
            </a:r>
            <a:r>
              <a:rPr lang="en-US" dirty="0" smtClean="0">
                <a:solidFill>
                  <a:schemeClr val="accent3"/>
                </a:solidFill>
              </a:rPr>
              <a:t>0</a:t>
            </a:r>
            <a:r>
              <a:rPr lang="bg-BG" dirty="0" smtClean="0">
                <a:solidFill>
                  <a:schemeClr val="accent3"/>
                </a:solidFill>
              </a:rPr>
              <a:t>0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5,400,868.57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4,432,506.12 лв., </a:t>
            </a:r>
            <a:r>
              <a:rPr lang="bg-BG" dirty="0" smtClean="0"/>
              <a:t>Сертифицирани средства: </a:t>
            </a:r>
            <a:r>
              <a:rPr lang="bg-BG" dirty="0">
                <a:solidFill>
                  <a:schemeClr val="accent3"/>
                </a:solidFill>
              </a:rPr>
              <a:t>4,432,506.12</a:t>
            </a:r>
            <a:r>
              <a:rPr lang="bg-BG" dirty="0" smtClean="0">
                <a:solidFill>
                  <a:schemeClr val="accent3"/>
                </a:solidFill>
              </a:rPr>
              <a:t> 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13605"/>
              </p:ext>
            </p:extLst>
          </p:nvPr>
        </p:nvGraphicFramePr>
        <p:xfrm>
          <a:off x="188534" y="3209451"/>
          <a:ext cx="11814929" cy="3285617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985264">
                  <a:extLst>
                    <a:ext uri="{9D8B030D-6E8A-4147-A177-3AD203B41FA5}">
                      <a16:colId xmlns:a16="http://schemas.microsoft.com/office/drawing/2014/main" val="1559716623"/>
                    </a:ext>
                  </a:extLst>
                </a:gridCol>
                <a:gridCol w="1244338">
                  <a:extLst>
                    <a:ext uri="{9D8B030D-6E8A-4147-A177-3AD203B41FA5}">
                      <a16:colId xmlns:a16="http://schemas.microsoft.com/office/drawing/2014/main" val="3289291866"/>
                    </a:ext>
                  </a:extLst>
                </a:gridCol>
                <a:gridCol w="1225485">
                  <a:extLst>
                    <a:ext uri="{9D8B030D-6E8A-4147-A177-3AD203B41FA5}">
                      <a16:colId xmlns:a16="http://schemas.microsoft.com/office/drawing/2014/main" val="2609712204"/>
                    </a:ext>
                  </a:extLst>
                </a:gridCol>
                <a:gridCol w="1018094">
                  <a:extLst>
                    <a:ext uri="{9D8B030D-6E8A-4147-A177-3AD203B41FA5}">
                      <a16:colId xmlns:a16="http://schemas.microsoft.com/office/drawing/2014/main" val="1821780520"/>
                    </a:ext>
                  </a:extLst>
                </a:gridCol>
                <a:gridCol w="1341748">
                  <a:extLst>
                    <a:ext uri="{9D8B030D-6E8A-4147-A177-3AD203B41FA5}">
                      <a16:colId xmlns:a16="http://schemas.microsoft.com/office/drawing/2014/main" val="1020685772"/>
                    </a:ext>
                  </a:extLst>
                </a:gridCol>
              </a:tblGrid>
              <a:tr h="59962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Индикатор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единица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668560"/>
                  </a:ext>
                </a:extLst>
              </a:tr>
              <a:tr h="8953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</a:rPr>
                        <a:t>Дял</a:t>
                      </a:r>
                      <a:r>
                        <a:rPr lang="ru-RU" sz="1600" u="none" strike="noStrike" dirty="0">
                          <a:effectLst/>
                        </a:rPr>
                        <a:t> на </a:t>
                      </a:r>
                      <a:r>
                        <a:rPr lang="ru-RU" sz="1600" u="none" strike="noStrike" dirty="0" err="1">
                          <a:effectLst/>
                        </a:rPr>
                        <a:t>учениците</a:t>
                      </a:r>
                      <a:r>
                        <a:rPr lang="ru-RU" sz="1600" u="none" strike="noStrike" dirty="0">
                          <a:effectLst/>
                        </a:rPr>
                        <a:t>, от </a:t>
                      </a:r>
                      <a:r>
                        <a:rPr lang="ru-RU" sz="1600" u="none" strike="noStrike" dirty="0" err="1">
                          <a:effectLst/>
                        </a:rPr>
                        <a:t>включените</a:t>
                      </a:r>
                      <a:r>
                        <a:rPr lang="ru-RU" sz="1600" u="none" strike="noStrike" dirty="0">
                          <a:effectLst/>
                        </a:rPr>
                        <a:t> в </a:t>
                      </a:r>
                      <a:r>
                        <a:rPr lang="ru-RU" sz="1600" u="none" strike="noStrike" dirty="0" err="1">
                          <a:effectLst/>
                        </a:rPr>
                        <a:t>дейности</a:t>
                      </a:r>
                      <a:r>
                        <a:rPr lang="ru-RU" sz="1600" u="none" strike="noStrike" dirty="0">
                          <a:effectLst/>
                        </a:rPr>
                        <a:t> по </a:t>
                      </a:r>
                      <a:r>
                        <a:rPr lang="ru-RU" sz="1600" u="none" strike="noStrike" dirty="0" err="1">
                          <a:effectLst/>
                        </a:rPr>
                        <a:t>кариерно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kern="1200" dirty="0" err="1">
                          <a:effectLst/>
                        </a:rPr>
                        <a:t>ориентиране</a:t>
                      </a:r>
                      <a:r>
                        <a:rPr lang="ru-RU" sz="1600" u="none" strike="noStrike" dirty="0">
                          <a:effectLst/>
                        </a:rPr>
                        <a:t> по ОП, </a:t>
                      </a:r>
                      <a:r>
                        <a:rPr lang="ru-RU" sz="1600" u="none" strike="noStrike" dirty="0" err="1">
                          <a:effectLst/>
                        </a:rPr>
                        <a:t>които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са</a:t>
                      </a:r>
                      <a:r>
                        <a:rPr lang="ru-RU" sz="1600" u="none" strike="noStrike" dirty="0">
                          <a:effectLst/>
                        </a:rPr>
                        <a:t> получили </a:t>
                      </a:r>
                      <a:r>
                        <a:rPr lang="ru-RU" sz="1600" u="none" strike="noStrike" dirty="0" err="1">
                          <a:effectLst/>
                        </a:rPr>
                        <a:t>индивидуална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консултация</a:t>
                      </a:r>
                      <a:r>
                        <a:rPr lang="ru-RU" sz="1600" u="none" strike="noStrike" dirty="0">
                          <a:effectLst/>
                        </a:rPr>
                        <a:t> за </a:t>
                      </a:r>
                      <a:r>
                        <a:rPr lang="ru-RU" sz="1600" u="none" strike="noStrike" dirty="0" err="1">
                          <a:effectLst/>
                        </a:rPr>
                        <a:t>кариерно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ориентиране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895145"/>
                  </a:ext>
                </a:extLst>
              </a:tr>
              <a:tr h="8953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</a:rPr>
                        <a:t>Подкрепени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центрове</a:t>
                      </a:r>
                      <a:r>
                        <a:rPr lang="ru-RU" sz="1600" u="none" strike="noStrike" dirty="0">
                          <a:effectLst/>
                        </a:rPr>
                        <a:t> за </a:t>
                      </a:r>
                      <a:r>
                        <a:rPr lang="ru-RU" sz="1600" u="none" strike="noStrike" dirty="0" err="1">
                          <a:effectLst/>
                        </a:rPr>
                        <a:t>кариерно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ориентиране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676871"/>
                  </a:ext>
                </a:extLst>
              </a:tr>
              <a:tr h="8953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</a:rPr>
                        <a:t>Ученици</a:t>
                      </a:r>
                      <a:r>
                        <a:rPr lang="ru-RU" sz="1600" u="none" strike="noStrike" dirty="0">
                          <a:effectLst/>
                        </a:rPr>
                        <a:t>, </a:t>
                      </a:r>
                      <a:r>
                        <a:rPr lang="ru-RU" sz="1600" u="none" strike="noStrike" dirty="0" err="1">
                          <a:effectLst/>
                        </a:rPr>
                        <a:t>обхванати</a:t>
                      </a:r>
                      <a:r>
                        <a:rPr lang="ru-RU" sz="1600" u="none" strike="noStrike" dirty="0">
                          <a:effectLst/>
                        </a:rPr>
                        <a:t> от </a:t>
                      </a:r>
                      <a:r>
                        <a:rPr lang="ru-RU" sz="1600" u="none" strike="noStrike" dirty="0" err="1">
                          <a:effectLst/>
                        </a:rPr>
                        <a:t>дейности</a:t>
                      </a:r>
                      <a:r>
                        <a:rPr lang="ru-RU" sz="1600" u="none" strike="noStrike" dirty="0">
                          <a:effectLst/>
                        </a:rPr>
                        <a:t> за </a:t>
                      </a:r>
                      <a:r>
                        <a:rPr lang="ru-RU" sz="1600" u="none" strike="noStrike" dirty="0" err="1">
                          <a:effectLst/>
                        </a:rPr>
                        <a:t>кариерно</a:t>
                      </a:r>
                      <a:r>
                        <a:rPr lang="ru-RU" sz="1600" u="none" strike="noStrike" dirty="0">
                          <a:effectLst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</a:rPr>
                        <a:t>ориентиране</a:t>
                      </a:r>
                      <a:r>
                        <a:rPr lang="ru-RU" sz="1600" u="none" strike="noStrike" dirty="0">
                          <a:effectLst/>
                        </a:rPr>
                        <a:t>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100</a:t>
                      </a:r>
                      <a:r>
                        <a:rPr lang="bg-BG" sz="1600" u="none" strike="noStrike" dirty="0" smtClean="0">
                          <a:effectLst/>
                        </a:rPr>
                        <a:t>,</a:t>
                      </a:r>
                      <a:r>
                        <a:rPr lang="en-US" sz="1600" u="none" strike="noStrike" dirty="0" smtClean="0">
                          <a:effectLst/>
                        </a:rPr>
                        <a:t>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107</a:t>
                      </a:r>
                      <a:r>
                        <a:rPr lang="bg-BG" sz="1600" u="none" strike="noStrike" dirty="0" smtClean="0">
                          <a:effectLst/>
                        </a:rPr>
                        <a:t>,</a:t>
                      </a:r>
                      <a:r>
                        <a:rPr lang="en-US" sz="1600" u="none" strike="noStrike" dirty="0" smtClean="0">
                          <a:effectLst/>
                        </a:rPr>
                        <a:t>277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644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6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98751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BG05M2OP001-2.002-001 «Студентски практики» – фаза 1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11.01.2016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29.12.2018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2"/>
                </a:solidFill>
              </a:rPr>
              <a:t>37,</a:t>
            </a:r>
            <a:r>
              <a:rPr lang="ru-RU" dirty="0">
                <a:solidFill>
                  <a:schemeClr val="accent3"/>
                </a:solidFill>
              </a:rPr>
              <a:t>0</a:t>
            </a:r>
            <a:r>
              <a:rPr lang="ru-RU" dirty="0" smtClean="0">
                <a:solidFill>
                  <a:schemeClr val="accent3"/>
                </a:solidFill>
              </a:rPr>
              <a:t>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35,821,371.38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33,810,331.80 лв., </a:t>
            </a:r>
            <a:r>
              <a:rPr lang="bg-BG" dirty="0" smtClean="0"/>
              <a:t>Верифицирани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34,225,308.36 лв., </a:t>
            </a:r>
            <a:r>
              <a:rPr lang="bg-BG" dirty="0" smtClean="0"/>
              <a:t>Сертифицирани средства: </a:t>
            </a:r>
            <a:r>
              <a:rPr lang="bg-BG" dirty="0" smtClean="0">
                <a:solidFill>
                  <a:schemeClr val="accent3"/>
                </a:solidFill>
              </a:rPr>
              <a:t>28,743,427.23 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305145"/>
              </p:ext>
            </p:extLst>
          </p:nvPr>
        </p:nvGraphicFramePr>
        <p:xfrm>
          <a:off x="188534" y="3679313"/>
          <a:ext cx="11814928" cy="2381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3862">
                  <a:extLst>
                    <a:ext uri="{9D8B030D-6E8A-4147-A177-3AD203B41FA5}">
                      <a16:colId xmlns:a16="http://schemas.microsoft.com/office/drawing/2014/main" val="348162227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711589052"/>
                    </a:ext>
                  </a:extLst>
                </a:gridCol>
                <a:gridCol w="1140643">
                  <a:extLst>
                    <a:ext uri="{9D8B030D-6E8A-4147-A177-3AD203B41FA5}">
                      <a16:colId xmlns:a16="http://schemas.microsoft.com/office/drawing/2014/main" val="2544752016"/>
                    </a:ext>
                  </a:extLst>
                </a:gridCol>
                <a:gridCol w="1131217">
                  <a:extLst>
                    <a:ext uri="{9D8B030D-6E8A-4147-A177-3AD203B41FA5}">
                      <a16:colId xmlns:a16="http://schemas.microsoft.com/office/drawing/2014/main" val="908229616"/>
                    </a:ext>
                  </a:extLst>
                </a:gridCol>
                <a:gridCol w="1360600">
                  <a:extLst>
                    <a:ext uri="{9D8B030D-6E8A-4147-A177-3AD203B41FA5}">
                      <a16:colId xmlns:a16="http://schemas.microsoft.com/office/drawing/2014/main" val="1821671359"/>
                    </a:ext>
                  </a:extLst>
                </a:gridCol>
              </a:tblGrid>
              <a:tr h="437680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</a:t>
                      </a:r>
                      <a:r>
                        <a:rPr lang="bg-BG" sz="1400" u="none" strike="noStrike" dirty="0" smtClean="0">
                          <a:effectLst/>
                        </a:rPr>
                        <a:t>единица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954130"/>
                  </a:ext>
                </a:extLst>
              </a:tr>
              <a:tr h="15334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935235"/>
                  </a:ext>
                </a:extLst>
              </a:tr>
              <a:tr h="106295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студентите, преминали успешно практическо обучение в реална работна среда от включените в дейности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Резултат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95.22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95.22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734133"/>
                  </a:ext>
                </a:extLst>
              </a:tr>
              <a:tr h="62977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Студенти, включени в студентски практики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Изпълнение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44656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44656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49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35" y="1219048"/>
            <a:ext cx="118149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/>
              <a:t>Приоритетна ос </a:t>
            </a:r>
            <a:r>
              <a:rPr lang="en-US" b="1" dirty="0"/>
              <a:t>2</a:t>
            </a:r>
            <a:r>
              <a:rPr lang="en-US" b="1" dirty="0" smtClean="0"/>
              <a:t> </a:t>
            </a:r>
            <a:r>
              <a:rPr lang="bg-BG" b="1" dirty="0" smtClean="0"/>
              <a:t>„Образование и учене през целия живот“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8534" y="1798751"/>
            <a:ext cx="11814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BG05M2OP001-2.003-001 «Студентски стипендии» – фаза 1</a:t>
            </a:r>
          </a:p>
          <a:p>
            <a:r>
              <a:rPr lang="bg-BG" dirty="0" smtClean="0">
                <a:cs typeface="Arial" panose="020B0604020202020204" pitchFamily="34" charset="0"/>
              </a:rPr>
              <a:t>Срок за изпълнение: 29.03.2016 </a:t>
            </a:r>
            <a:r>
              <a:rPr lang="bg-BG" dirty="0">
                <a:cs typeface="Arial" panose="020B0604020202020204" pitchFamily="34" charset="0"/>
              </a:rPr>
              <a:t>- </a:t>
            </a:r>
            <a:r>
              <a:rPr lang="bg-BG" dirty="0" smtClean="0">
                <a:cs typeface="Arial" panose="020B0604020202020204" pitchFamily="34" charset="0"/>
              </a:rPr>
              <a:t>29.03.2018 </a:t>
            </a:r>
            <a:r>
              <a:rPr lang="bg-BG" dirty="0">
                <a:cs typeface="Arial" panose="020B0604020202020204" pitchFamily="34" charset="0"/>
              </a:rPr>
              <a:t>г.</a:t>
            </a:r>
            <a:endParaRPr lang="en-US" dirty="0">
              <a:cs typeface="Arial" panose="020B0604020202020204" pitchFamily="34" charset="0"/>
            </a:endParaRPr>
          </a:p>
          <a:p>
            <a:r>
              <a:rPr lang="ru-RU" dirty="0" smtClean="0"/>
              <a:t>Общ бюджет </a:t>
            </a:r>
            <a:r>
              <a:rPr lang="ru-RU" dirty="0" smtClean="0">
                <a:solidFill>
                  <a:schemeClr val="accent2"/>
                </a:solidFill>
              </a:rPr>
              <a:t>28,</a:t>
            </a:r>
            <a:r>
              <a:rPr lang="ru-RU" dirty="0" smtClean="0">
                <a:solidFill>
                  <a:schemeClr val="accent3"/>
                </a:solidFill>
              </a:rPr>
              <a:t>000,000.00 лв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>, </a:t>
            </a:r>
            <a:r>
              <a:rPr lang="bg-BG" dirty="0" smtClean="0"/>
              <a:t>Договорени средства: </a:t>
            </a:r>
            <a:r>
              <a:rPr lang="bg-BG" dirty="0" smtClean="0">
                <a:solidFill>
                  <a:schemeClr val="accent3"/>
                </a:solidFill>
              </a:rPr>
              <a:t>28,000,000.00 лв.</a:t>
            </a:r>
            <a:r>
              <a:rPr lang="bg-BG" dirty="0" smtClean="0"/>
              <a:t> Реално изплатени средства: </a:t>
            </a:r>
            <a:r>
              <a:rPr lang="bg-BG" dirty="0" smtClean="0">
                <a:solidFill>
                  <a:schemeClr val="accent3"/>
                </a:solidFill>
              </a:rPr>
              <a:t>27,895,039.32 лв., </a:t>
            </a:r>
            <a:r>
              <a:rPr lang="bg-BG" dirty="0" smtClean="0"/>
              <a:t>Верифицирани средства: </a:t>
            </a:r>
            <a:r>
              <a:rPr lang="bg-BG" dirty="0">
                <a:solidFill>
                  <a:schemeClr val="accent3"/>
                </a:solidFill>
              </a:rPr>
              <a:t>27,895,039.32 </a:t>
            </a:r>
            <a:r>
              <a:rPr lang="bg-BG" dirty="0" smtClean="0">
                <a:solidFill>
                  <a:schemeClr val="accent3"/>
                </a:solidFill>
              </a:rPr>
              <a:t>лв., </a:t>
            </a:r>
            <a:r>
              <a:rPr lang="bg-BG" dirty="0" smtClean="0"/>
              <a:t>Сертифицирани средства: </a:t>
            </a:r>
            <a:r>
              <a:rPr lang="bg-BG" dirty="0">
                <a:solidFill>
                  <a:schemeClr val="accent3"/>
                </a:solidFill>
              </a:rPr>
              <a:t>27,895,039.32 лв.</a:t>
            </a:r>
            <a:endParaRPr lang="ru-RU" dirty="0">
              <a:solidFill>
                <a:schemeClr val="accent3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70514"/>
              </p:ext>
            </p:extLst>
          </p:nvPr>
        </p:nvGraphicFramePr>
        <p:xfrm>
          <a:off x="188534" y="3411986"/>
          <a:ext cx="11745801" cy="25866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90617">
                  <a:extLst>
                    <a:ext uri="{9D8B030D-6E8A-4147-A177-3AD203B41FA5}">
                      <a16:colId xmlns:a16="http://schemas.microsoft.com/office/drawing/2014/main" val="1335103441"/>
                    </a:ext>
                  </a:extLst>
                </a:gridCol>
                <a:gridCol w="1093509">
                  <a:extLst>
                    <a:ext uri="{9D8B030D-6E8A-4147-A177-3AD203B41FA5}">
                      <a16:colId xmlns:a16="http://schemas.microsoft.com/office/drawing/2014/main" val="1002968195"/>
                    </a:ext>
                  </a:extLst>
                </a:gridCol>
                <a:gridCol w="886119">
                  <a:extLst>
                    <a:ext uri="{9D8B030D-6E8A-4147-A177-3AD203B41FA5}">
                      <a16:colId xmlns:a16="http://schemas.microsoft.com/office/drawing/2014/main" val="3649064658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3501115398"/>
                    </a:ext>
                  </a:extLst>
                </a:gridCol>
                <a:gridCol w="1319754">
                  <a:extLst>
                    <a:ext uri="{9D8B030D-6E8A-4147-A177-3AD203B41FA5}">
                      <a16:colId xmlns:a16="http://schemas.microsoft.com/office/drawing/2014/main" val="666120607"/>
                    </a:ext>
                  </a:extLst>
                </a:gridCol>
              </a:tblGrid>
              <a:tr h="33045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Име на индикатора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Вид на индикатора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Мерна </a:t>
                      </a:r>
                      <a:r>
                        <a:rPr lang="bg-BG" sz="1400" u="none" strike="noStrike" dirty="0" smtClean="0">
                          <a:effectLst/>
                        </a:rPr>
                        <a:t>единица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Целева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Верифицирана стойност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174704"/>
                  </a:ext>
                </a:extLst>
              </a:tr>
              <a:tr h="21522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346190"/>
                  </a:ext>
                </a:extLst>
              </a:tr>
              <a:tr h="1076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Дял на 30-34-годишните завършили висше образование, от включените в дейности по ОП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Резултат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33.80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33.80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216355"/>
                  </a:ext>
                </a:extLst>
              </a:tr>
              <a:tr h="860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Студенти по приоритетни специалности, получили стипендии и специални стипендии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Изпълнение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600" u="none" strike="noStrike" dirty="0">
                          <a:effectLst/>
                        </a:rPr>
                        <a:t>Брой</a:t>
                      </a:r>
                      <a:endParaRPr lang="bg-BG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41501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41501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458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56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5322</TotalTime>
  <Words>3003</Words>
  <Application>Microsoft Office PowerPoint</Application>
  <PresentationFormat>Widescreen</PresentationFormat>
  <Paragraphs>510</Paragraphs>
  <Slides>25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Retrospect</vt:lpstr>
      <vt:lpstr>ИНФОРМАЦИЯ ЗА НАПРЕДЪКА ПО ОПЕРАТИВНА ПРОГРАМА „НАУКА И ОБРАЗОВАНИЕ ЗА ИНТЕЛИГЕНТЕН РАСТЕЖ“ 2014-2020 г.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 ЗА ИЗПЪЛНЕНИЕТО НА ОПЕРАТИВНА ПРОГРАМА  „НАУКА И ОБРАЗОВАНИЕ ЗА ИНТЕЛИГЕНТЕН РАСТЕЖ“ 2014-2020 Г.</dc:title>
  <dc:creator>Svetomira G Kaloyanova</dc:creator>
  <cp:lastModifiedBy>Nx-03</cp:lastModifiedBy>
  <cp:revision>397</cp:revision>
  <cp:lastPrinted>2017-07-22T14:43:57Z</cp:lastPrinted>
  <dcterms:created xsi:type="dcterms:W3CDTF">2016-05-13T12:08:51Z</dcterms:created>
  <dcterms:modified xsi:type="dcterms:W3CDTF">2018-12-16T21:19:52Z</dcterms:modified>
</cp:coreProperties>
</file>