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9" r:id="rId2"/>
    <p:sldId id="292" r:id="rId3"/>
    <p:sldId id="270" r:id="rId4"/>
    <p:sldId id="294" r:id="rId5"/>
    <p:sldId id="271" r:id="rId6"/>
    <p:sldId id="293" r:id="rId7"/>
    <p:sldId id="289" r:id="rId8"/>
    <p:sldId id="291" r:id="rId9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C214"/>
    <a:srgbClr val="3A9C46"/>
    <a:srgbClr val="30A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38" autoAdjust="0"/>
    <p:restoredTop sz="97192" autoAdjust="0"/>
  </p:normalViewPr>
  <p:slideViewPr>
    <p:cSldViewPr>
      <p:cViewPr varScale="1">
        <p:scale>
          <a:sx n="82" d="100"/>
          <a:sy n="82" d="100"/>
        </p:scale>
        <p:origin x="99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33DDD-C105-4225-BE0F-539C7FC0595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160267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5710"/>
            <a:ext cx="5438775" cy="44665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6AA3F-7167-428B-A467-A7B9BC2776C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1493767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6AA3F-7167-428B-A467-A7B9BC2776C1}" type="slidenum">
              <a:rPr lang="bg-BG" smtClean="0"/>
              <a:t>1</a:t>
            </a:fld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4987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6AA3F-7167-428B-A467-A7B9BC2776C1}" type="slidenum">
              <a:rPr lang="bg-BG" smtClean="0"/>
              <a:t>2</a:t>
            </a:fld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03647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7F5692C-EA8E-4FFC-9523-92D315DBEFCB}" type="slidenum">
              <a:rPr lang="sl-SI" smtClean="0"/>
              <a:pPr>
                <a:defRPr/>
              </a:pPr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32990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381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8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3099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380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500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874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0111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8350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063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510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921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F1871-8CDF-4104-BD4F-B19C2AAD0EB4}" type="datetimeFigureOut">
              <a:rPr lang="de-DE" smtClean="0"/>
              <a:t>07.12.2018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24F5C-CB6B-4336-89E0-5B986C43B5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041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1053830"/>
            <a:ext cx="6153683" cy="5648339"/>
          </a:xfrm>
          <a:prstGeom prst="rect">
            <a:avLst/>
          </a:prstGeom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33110" y="4869160"/>
            <a:ext cx="8424936" cy="1512168"/>
          </a:xfrm>
        </p:spPr>
        <p:txBody>
          <a:bodyPr>
            <a:noAutofit/>
          </a:bodyPr>
          <a:lstStyle/>
          <a:p>
            <a:pPr algn="l"/>
            <a:r>
              <a:rPr lang="ru-RU" sz="1600" cap="all" dirty="0">
                <a:solidFill>
                  <a:schemeClr val="tx1"/>
                </a:solidFill>
              </a:rPr>
              <a:t>ВЕЛИЗАР ПЕТРОВ</a:t>
            </a:r>
          </a:p>
          <a:p>
            <a:pPr algn="l"/>
            <a:r>
              <a:rPr lang="ru-RU" sz="1600" cap="all" dirty="0">
                <a:solidFill>
                  <a:schemeClr val="tx1"/>
                </a:solidFill>
              </a:rPr>
              <a:t>АГЕНЦИЯ ЗА РЕГИОНАЛНО РАЗВИТИЕ С</a:t>
            </a:r>
          </a:p>
          <a:p>
            <a:pPr algn="l"/>
            <a:r>
              <a:rPr lang="ru-RU" sz="1600" cap="all" dirty="0">
                <a:solidFill>
                  <a:schemeClr val="tx1"/>
                </a:solidFill>
              </a:rPr>
              <a:t>БИЗНЕС ЦЕНТЪР ЗА ПОДПОМАГАНЕ НА</a:t>
            </a:r>
          </a:p>
          <a:p>
            <a:pPr algn="l"/>
            <a:r>
              <a:rPr lang="ru-RU" sz="1600" cap="all" dirty="0">
                <a:solidFill>
                  <a:schemeClr val="tx1"/>
                </a:solidFill>
              </a:rPr>
              <a:t>МАЛКИ И СРЕДНИ ПРЕДПРИЯТИЯ – ПЛОВДИВ </a:t>
            </a:r>
          </a:p>
          <a:p>
            <a:pPr algn="l"/>
            <a:r>
              <a:rPr lang="bg-BG" sz="1600" dirty="0">
                <a:solidFill>
                  <a:schemeClr val="tx1"/>
                </a:solidFill>
              </a:rPr>
              <a:t>Декември 2018 г.  </a:t>
            </a:r>
            <a:endParaRPr lang="de-DE" sz="1600" dirty="0">
              <a:solidFill>
                <a:schemeClr val="tx1"/>
              </a:solidFill>
            </a:endParaRPr>
          </a:p>
          <a:p>
            <a:pPr algn="l"/>
            <a:endParaRPr lang="de-DE" sz="1600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193044" y="2996952"/>
            <a:ext cx="8705068" cy="17590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err="1"/>
              <a:t>Приемственост</a:t>
            </a:r>
            <a:r>
              <a:rPr lang="ru-RU" sz="2800" b="1" dirty="0"/>
              <a:t> и трансфер на бизнес в регионите </a:t>
            </a:r>
            <a:br>
              <a:rPr lang="ru-RU" sz="2800" b="1" dirty="0"/>
            </a:br>
            <a:r>
              <a:rPr lang="ru-RU" sz="2800" b="1" cap="all" dirty="0"/>
              <a:t>Развитие и </a:t>
            </a:r>
            <a:r>
              <a:rPr lang="ru-RU" sz="2800" b="1" cap="all" dirty="0" err="1"/>
              <a:t>постигнати</a:t>
            </a:r>
            <a:r>
              <a:rPr lang="ru-RU" sz="2800" b="1" cap="all" dirty="0"/>
              <a:t> </a:t>
            </a:r>
            <a:r>
              <a:rPr lang="ru-RU" sz="2800" b="1" cap="all" dirty="0" err="1"/>
              <a:t>резултати</a:t>
            </a:r>
            <a:endParaRPr lang="en-GB" sz="2800" b="1" cap="all" dirty="0"/>
          </a:p>
        </p:txBody>
      </p:sp>
      <p:pic>
        <p:nvPicPr>
          <p:cNvPr id="5" name="Picture 2" descr="T:\Projekte\Lotsendienst\007-Interreg-EUROPE-2016\Kommunikation\STOB_regions_EU_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40" y="260648"/>
            <a:ext cx="437669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169550"/>
              </p:ext>
            </p:extLst>
          </p:nvPr>
        </p:nvGraphicFramePr>
        <p:xfrm>
          <a:off x="0" y="6669359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88912"/>
            <a:ext cx="93461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397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1053830"/>
            <a:ext cx="6153683" cy="5648339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-431404" y="2707826"/>
            <a:ext cx="4715372" cy="5051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b="1" dirty="0">
                <a:solidFill>
                  <a:schemeClr val="bg1"/>
                </a:solidFill>
              </a:rPr>
              <a:t>ОСНОВНИ  ПАРАМЕТРИ</a:t>
            </a:r>
            <a:endParaRPr lang="en-GB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T:\Projekte\Lotsendienst\007-Interreg-EUROPE-2016\Kommunikation\STOB_regions_EU_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437669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au 7"/>
          <p:cNvGraphicFramePr>
            <a:graphicFrameLocks noGrp="1"/>
          </p:cNvGraphicFramePr>
          <p:nvPr>
            <p:extLst/>
          </p:nvPr>
        </p:nvGraphicFramePr>
        <p:xfrm>
          <a:off x="0" y="6669359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017" y="4437112"/>
            <a:ext cx="1246293" cy="8640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460BCAC-3B6A-405E-A3A5-25AF78CE7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440" y="3645024"/>
            <a:ext cx="5657888" cy="30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358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501774"/>
          </a:xfrm>
        </p:spPr>
        <p:txBody>
          <a:bodyPr>
            <a:normAutofit/>
          </a:bodyPr>
          <a:lstStyle/>
          <a:p>
            <a:pPr algn="l" fontAlgn="base">
              <a:spcAft>
                <a:spcPct val="0"/>
              </a:spcAft>
            </a:pPr>
            <a:r>
              <a:rPr lang="bg-BG" altLang="sl-SI" sz="2400" b="1" cap="all" dirty="0">
                <a:solidFill>
                  <a:srgbClr val="0D3F91"/>
                </a:solidFill>
                <a:latin typeface="+mn-lt"/>
                <a:ea typeface="Open Sans" pitchFamily="34" charset="0"/>
                <a:cs typeface="Open Sans" pitchFamily="34" charset="0"/>
              </a:rPr>
              <a:t>въведение</a:t>
            </a:r>
            <a:endParaRPr lang="sl-SI" altLang="sl-SI" sz="2400" b="1" cap="all" dirty="0">
              <a:solidFill>
                <a:srgbClr val="0D3F91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4456" y="948738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T:\Projekte\Lotsendienst\007-Interreg-EUROPE-2016\Kommunikation\STOB_regions_EU_FLAG.png">
            <a:extLst>
              <a:ext uri="{FF2B5EF4-FFF2-40B4-BE49-F238E27FC236}">
                <a16:creationId xmlns:a16="http://schemas.microsoft.com/office/drawing/2014/main" id="{7188AD9A-5150-4A4C-B032-BA552DF71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598140" cy="99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grada vsebine 2">
            <a:extLst>
              <a:ext uri="{FF2B5EF4-FFF2-40B4-BE49-F238E27FC236}">
                <a16:creationId xmlns:a16="http://schemas.microsoft.com/office/drawing/2014/main" id="{19431146-3E22-4233-97A0-357E746E5F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2761" y="1440668"/>
            <a:ext cx="8458200" cy="14509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STOB Regions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работи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за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оптимизи</a:t>
            </a:r>
            <a:r>
              <a:rPr lang="bg-BG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ране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политиките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областта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развитието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и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прехвърлянето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бизнес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, чрез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иницииране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процес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обучение,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обмяна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опит, оценка,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прехвърляне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и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надграждане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добрите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практики в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партньорските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региони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  <a:endParaRPr lang="bg-BG" sz="2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pic>
        <p:nvPicPr>
          <p:cNvPr id="12" name="Picture 3" descr="C:\Users\ISOK-PC-1175\Google Drive\INSiGHTS PROJECT\INSiGHTS_DANUBE\INSiGHTS_RP1_01012017-30062017\INSiGHTS_WP3_Act3.1_D3.1.2_Smolyan_20170615\IMG_20170615_124500.jpg">
            <a:extLst>
              <a:ext uri="{FF2B5EF4-FFF2-40B4-BE49-F238E27FC236}">
                <a16:creationId xmlns:a16="http://schemas.microsoft.com/office/drawing/2014/main" id="{FC5B933B-B33B-49E4-BC8D-D6BCBC491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1"/>
            <a:ext cx="4104401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29D516E-E8FF-41FF-A68F-5CBDB8234D58}"/>
              </a:ext>
            </a:extLst>
          </p:cNvPr>
          <p:cNvSpPr txBox="1"/>
          <p:nvPr/>
        </p:nvSpPr>
        <p:spPr>
          <a:xfrm>
            <a:off x="452761" y="2891640"/>
            <a:ext cx="41044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Проектът бе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представен юни 2017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г. 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пред членовете на Регионалния съвет за развитие и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Регионалния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координационен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комитет на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Южен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централен район от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Велизар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Петров,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изпълнителен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директор на АРР БЦ МСП. </a:t>
            </a:r>
            <a:endParaRPr lang="bg-BG" sz="2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62757A-594B-483E-924E-0FCD40885E92}"/>
              </a:ext>
            </a:extLst>
          </p:cNvPr>
          <p:cNvSpPr txBox="1"/>
          <p:nvPr/>
        </p:nvSpPr>
        <p:spPr>
          <a:xfrm>
            <a:off x="467544" y="5540514"/>
            <a:ext cx="84434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Бе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взето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решение 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постигнатото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по Проекта 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периодично да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бъде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bg-BG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докладвано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33051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501774"/>
          </a:xfrm>
        </p:spPr>
        <p:txBody>
          <a:bodyPr>
            <a:normAutofit/>
          </a:bodyPr>
          <a:lstStyle/>
          <a:p>
            <a:pPr algn="l" fontAlgn="base">
              <a:spcAft>
                <a:spcPct val="0"/>
              </a:spcAft>
            </a:pPr>
            <a:r>
              <a:rPr lang="bg-BG" altLang="sl-SI" sz="2400" b="1" cap="all" dirty="0">
                <a:solidFill>
                  <a:srgbClr val="0D3F91"/>
                </a:solidFill>
                <a:latin typeface="+mn-lt"/>
                <a:ea typeface="Open Sans" pitchFamily="34" charset="0"/>
                <a:cs typeface="Open Sans" pitchFamily="34" charset="0"/>
              </a:rPr>
              <a:t>въведение</a:t>
            </a:r>
            <a:endParaRPr lang="sl-SI" altLang="sl-SI" sz="2400" b="1" cap="all" dirty="0">
              <a:solidFill>
                <a:srgbClr val="0D3F91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4456" y="948738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T:\Projekte\Lotsendienst\007-Interreg-EUROPE-2016\Kommunikation\STOB_regions_EU_FLAG.png">
            <a:extLst>
              <a:ext uri="{FF2B5EF4-FFF2-40B4-BE49-F238E27FC236}">
                <a16:creationId xmlns:a16="http://schemas.microsoft.com/office/drawing/2014/main" id="{7188AD9A-5150-4A4C-B032-BA552DF71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598140" cy="99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grada vsebine 2">
            <a:extLst>
              <a:ext uri="{FF2B5EF4-FFF2-40B4-BE49-F238E27FC236}">
                <a16:creationId xmlns:a16="http://schemas.microsoft.com/office/drawing/2014/main" id="{19431146-3E22-4233-97A0-357E746E5F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2761" y="1440668"/>
            <a:ext cx="8458200" cy="14509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STOB Regions </a:t>
            </a:r>
            <a:r>
              <a:rPr lang="ru-RU" sz="20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работи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за: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Оптимизи</a:t>
            </a:r>
            <a:r>
              <a:rPr lang="bg-BG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ране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Националната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стратегия за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насърчаване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на малки и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средни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предприятия в </a:t>
            </a:r>
            <a:r>
              <a:rPr lang="ru-RU" sz="2000" b="1" i="1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България</a:t>
            </a:r>
            <a:r>
              <a:rPr lang="ru-RU" sz="2000" b="1" i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2014-2020</a:t>
            </a:r>
            <a:endParaRPr lang="en-US" sz="2000" b="1" i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0" indent="0">
              <a:buNone/>
            </a:pPr>
            <a:endParaRPr lang="bg-BG" sz="2000" dirty="0"/>
          </a:p>
        </p:txBody>
      </p:sp>
      <p:pic>
        <p:nvPicPr>
          <p:cNvPr id="1026" name="Picture 2" descr="ÐÐ°ÑÐ¸Ð¾Ð½Ð°Ð»Ð½Ð° ÑÑÑÐ°ÑÐµÐ³Ð¸Ñ Ð·Ð° Ð½Ð°ÑÑÑÑÐ°Ð²Ð°Ð½Ðµ Ð½Ð° ÐÐ¡Ð Ð² ÐÑÐ»Ð³Ð°ÑÐ¸Ñ 2014-2020 Small Business Act">
            <a:extLst>
              <a:ext uri="{FF2B5EF4-FFF2-40B4-BE49-F238E27FC236}">
                <a16:creationId xmlns:a16="http://schemas.microsoft.com/office/drawing/2014/main" id="{71B3E23D-F10E-4F90-AE0E-6B81D51A3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2" y="3311268"/>
            <a:ext cx="7724775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095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395536" y="519266"/>
            <a:ext cx="7344815" cy="699934"/>
          </a:xfrm>
        </p:spPr>
        <p:txBody>
          <a:bodyPr>
            <a:normAutofit/>
          </a:bodyPr>
          <a:lstStyle/>
          <a:p>
            <a:pPr algn="l" fontAlgn="base">
              <a:spcAft>
                <a:spcPct val="0"/>
              </a:spcAft>
            </a:pPr>
            <a:r>
              <a:rPr lang="bg-BG" sz="2400" b="1" dirty="0">
                <a:solidFill>
                  <a:srgbClr val="0D3F91"/>
                </a:solidFill>
                <a:latin typeface="+mn-lt"/>
                <a:ea typeface="Open Sans" pitchFamily="34" charset="0"/>
                <a:cs typeface="Open Sans" pitchFamily="34" charset="0"/>
              </a:rPr>
              <a:t>ПРОВЕДЕНИ ПАРТНЬОРСКИ СРЕЩИ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76250" y="1905000"/>
            <a:ext cx="8213732" cy="3352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14" name="Content Placeholder 1">
            <a:extLst>
              <a:ext uri="{FF2B5EF4-FFF2-40B4-BE49-F238E27FC236}">
                <a16:creationId xmlns:a16="http://schemas.microsoft.com/office/drawing/2014/main" id="{96059398-59D9-4313-9F21-83DDBCD87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4456" y="948738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T:\Projekte\Lotsendienst\007-Interreg-EUROPE-2016\Kommunikation\STOB_regions_EU_FLAG.png">
            <a:extLst>
              <a:ext uri="{FF2B5EF4-FFF2-40B4-BE49-F238E27FC236}">
                <a16:creationId xmlns:a16="http://schemas.microsoft.com/office/drawing/2014/main" id="{2E99725A-126E-4B31-9329-D8BADF1DC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598140" cy="99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11E098D-CA51-425F-B19C-9CCD1F647621}"/>
              </a:ext>
            </a:extLst>
          </p:cNvPr>
          <p:cNvSpPr/>
          <p:nvPr/>
        </p:nvSpPr>
        <p:spPr>
          <a:xfrm>
            <a:off x="543744" y="1295400"/>
            <a:ext cx="81430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Франкфурт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Одер, Германия  (март 2017); 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Повишаване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чувствителността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осведомеността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шансовете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препятствията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при трансфер/психология на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кампанията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наследяване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Каяни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Финландия (септември 2017);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„Иновации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трансфер на знания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 </a:t>
            </a:r>
            <a:endParaRPr lang="bg-BG" sz="20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Краков, Полша, (декември 2017); </a:t>
            </a:r>
            <a:r>
              <a:rPr lang="bg-BG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Консултантски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услуги за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целия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процес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прехвърляне“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Пловдив, България (март 2018); </a:t>
            </a:r>
            <a:r>
              <a:rPr lang="bg-BG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Различни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целеви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групи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потенциални</a:t>
            </a:r>
            <a:r>
              <a:rPr lang="en-US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купувачи“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Есберг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Дания (юни 2018); </a:t>
            </a:r>
            <a:r>
              <a:rPr lang="bg-BG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Оценяване на бизнеса“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Букурещ, Румъния (септември 2018); </a:t>
            </a:r>
            <a:r>
              <a:rPr lang="bg-BG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Среща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продавачи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купувачи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бизнес“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Севиля, Испания (декември 2018); 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"Трансфер на бизнес в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селските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i="1" dirty="0" err="1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райони</a:t>
            </a:r>
            <a:r>
              <a:rPr lang="ru-RU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 </a:t>
            </a:r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097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395536" y="519266"/>
            <a:ext cx="7344815" cy="699934"/>
          </a:xfrm>
        </p:spPr>
        <p:txBody>
          <a:bodyPr>
            <a:normAutofit/>
          </a:bodyPr>
          <a:lstStyle/>
          <a:p>
            <a:pPr algn="l" fontAlgn="base">
              <a:spcAft>
                <a:spcPct val="0"/>
              </a:spcAft>
            </a:pPr>
            <a:r>
              <a:rPr lang="bg-BG" sz="2400" b="1" dirty="0">
                <a:solidFill>
                  <a:srgbClr val="0D3F91"/>
                </a:solidFill>
                <a:latin typeface="+mn-lt"/>
                <a:ea typeface="Open Sans" pitchFamily="34" charset="0"/>
                <a:cs typeface="Open Sans" pitchFamily="34" charset="0"/>
              </a:rPr>
              <a:t>ДРУГИ СРЕЩИ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76250" y="1905000"/>
            <a:ext cx="8213732" cy="3352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14" name="Content Placeholder 1">
            <a:extLst>
              <a:ext uri="{FF2B5EF4-FFF2-40B4-BE49-F238E27FC236}">
                <a16:creationId xmlns:a16="http://schemas.microsoft.com/office/drawing/2014/main" id="{96059398-59D9-4313-9F21-83DDBCD87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4456" y="948738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T:\Projekte\Lotsendienst\007-Interreg-EUROPE-2016\Kommunikation\STOB_regions_EU_FLAG.png">
            <a:extLst>
              <a:ext uri="{FF2B5EF4-FFF2-40B4-BE49-F238E27FC236}">
                <a16:creationId xmlns:a16="http://schemas.microsoft.com/office/drawing/2014/main" id="{2E99725A-126E-4B31-9329-D8BADF1DC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598140" cy="99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11E098D-CA51-425F-B19C-9CCD1F647621}"/>
              </a:ext>
            </a:extLst>
          </p:cNvPr>
          <p:cNvSpPr/>
          <p:nvPr/>
        </p:nvSpPr>
        <p:spPr>
          <a:xfrm>
            <a:off x="543744" y="1295400"/>
            <a:ext cx="829471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София, България  (ноември 2018); </a:t>
            </a:r>
            <a:r>
              <a:rPr lang="bg-BG" sz="2000" i="1" dirty="0">
                <a:solidFill>
                  <a:srgbClr val="0D3F9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Тематична работна среща за Платформата за обмен и знания за политики</a:t>
            </a:r>
            <a:endParaRPr lang="ru-RU" sz="2000" i="1" dirty="0">
              <a:solidFill>
                <a:srgbClr val="0D3F9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Акцент на срещата бяха добрите практики по проектите. </a:t>
            </a:r>
          </a:p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нея проект 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STOB regions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бе представен като добра практика.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E9F38B-D27C-49CE-ACF6-AC0FFEF60B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356992"/>
            <a:ext cx="4388443" cy="34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DB4B4B-B830-4B9E-965C-8D3BABE002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56992"/>
            <a:ext cx="4560000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498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>
            <a:normAutofit/>
          </a:bodyPr>
          <a:lstStyle/>
          <a:p>
            <a:pPr algn="l"/>
            <a:r>
              <a:rPr lang="bg-BG" sz="2400" b="1" dirty="0">
                <a:solidFill>
                  <a:srgbClr val="0D3F91"/>
                </a:solidFill>
                <a:latin typeface="+mn-lt"/>
                <a:ea typeface="Open Sans" pitchFamily="34" charset="0"/>
                <a:cs typeface="Open Sans" pitchFamily="34" charset="0"/>
              </a:rPr>
              <a:t>ПЛАТФОРМАТА </a:t>
            </a:r>
            <a:r>
              <a:rPr lang="en-US" sz="2400" b="1" dirty="0">
                <a:solidFill>
                  <a:srgbClr val="0D3F91"/>
                </a:solidFill>
                <a:latin typeface="+mn-lt"/>
                <a:ea typeface="Open Sans" pitchFamily="34" charset="0"/>
                <a:cs typeface="Open Sans" pitchFamily="34" charset="0"/>
              </a:rPr>
              <a:t>SUCCESSIONWIKI</a:t>
            </a:r>
            <a:endParaRPr lang="bg-BG" sz="2400" b="1" dirty="0">
              <a:solidFill>
                <a:srgbClr val="0D3F91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1600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Content Placeholder 1">
            <a:extLst>
              <a:ext uri="{FF2B5EF4-FFF2-40B4-BE49-F238E27FC236}">
                <a16:creationId xmlns:a16="http://schemas.microsoft.com/office/drawing/2014/main" id="{D7D1AA3F-5F95-426D-B1BA-11BC280169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14456" y="948738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T:\Projekte\Lotsendienst\007-Interreg-EUROPE-2016\Kommunikation\STOB_regions_EU_FLAG.png">
            <a:extLst>
              <a:ext uri="{FF2B5EF4-FFF2-40B4-BE49-F238E27FC236}">
                <a16:creationId xmlns:a16="http://schemas.microsoft.com/office/drawing/2014/main" id="{A9F275F8-4C19-43FA-91DD-663C5D059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598140" cy="99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637148E-9BF0-4FB2-BCB4-6132F53252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79748"/>
            <a:ext cx="9144000" cy="479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86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30" y="1053830"/>
            <a:ext cx="6153683" cy="5648339"/>
          </a:xfrm>
          <a:prstGeom prst="rect">
            <a:avLst/>
          </a:prstGeom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67544" y="4293096"/>
            <a:ext cx="6400800" cy="1296144"/>
          </a:xfrm>
        </p:spPr>
        <p:txBody>
          <a:bodyPr>
            <a:noAutofit/>
          </a:bodyPr>
          <a:lstStyle/>
          <a:p>
            <a:r>
              <a:rPr lang="bg-BG" dirty="0"/>
              <a:t>Телефон</a:t>
            </a:r>
            <a:r>
              <a:rPr lang="fr-FR" dirty="0"/>
              <a:t>:</a:t>
            </a:r>
            <a:r>
              <a:rPr lang="bg-BG" dirty="0"/>
              <a:t> 0</a:t>
            </a:r>
            <a:r>
              <a:rPr lang="fr-FR" dirty="0"/>
              <a:t>32</a:t>
            </a:r>
            <a:r>
              <a:rPr lang="bg-BG" dirty="0"/>
              <a:t> /</a:t>
            </a:r>
            <a:r>
              <a:rPr lang="fr-FR" dirty="0"/>
              <a:t> 902 399; 902 504</a:t>
            </a:r>
            <a:br>
              <a:rPr lang="fr-FR" dirty="0"/>
            </a:br>
            <a:r>
              <a:rPr lang="fr-FR" dirty="0"/>
              <a:t>  e-mail: rdaplovdiv@gmail.com</a:t>
            </a:r>
            <a:br>
              <a:rPr lang="fr-FR" dirty="0"/>
            </a:br>
            <a:r>
              <a:rPr lang="fr-FR" dirty="0"/>
              <a:t>rda-bg.org </a:t>
            </a:r>
            <a:endParaRPr lang="de-DE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107504" y="3212976"/>
            <a:ext cx="8705068" cy="17590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b="1" dirty="0"/>
              <a:t>ВЪПРОСИ, КОМЕНТАРИ</a:t>
            </a:r>
            <a:r>
              <a:rPr lang="en-GB" b="1" dirty="0"/>
              <a:t>? </a:t>
            </a:r>
          </a:p>
        </p:txBody>
      </p:sp>
      <p:pic>
        <p:nvPicPr>
          <p:cNvPr id="5" name="Picture 2" descr="T:\Projekte\Lotsendienst\007-Interreg-EUROPE-2016\Kommunikation\STOB_regions_EU_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40" y="260648"/>
            <a:ext cx="437669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452175"/>
              </p:ext>
            </p:extLst>
          </p:nvPr>
        </p:nvGraphicFramePr>
        <p:xfrm>
          <a:off x="0" y="6669359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88912"/>
            <a:ext cx="93461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51312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314</Words>
  <Application>Microsoft Office PowerPoint</Application>
  <PresentationFormat>On-screen Show (4:3)</PresentationFormat>
  <Paragraphs>35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Open Sans</vt:lpstr>
      <vt:lpstr>Wingdings</vt:lpstr>
      <vt:lpstr>Larissa</vt:lpstr>
      <vt:lpstr>PowerPoint Presentation</vt:lpstr>
      <vt:lpstr>PowerPoint Presentation</vt:lpstr>
      <vt:lpstr>въведение</vt:lpstr>
      <vt:lpstr>въведение</vt:lpstr>
      <vt:lpstr>ПРОВЕДЕНИ ПАРТНЬОРСКИ СРЕЩИ</vt:lpstr>
      <vt:lpstr>ДРУГИ СРЕЩИ</vt:lpstr>
      <vt:lpstr>ПЛАТФОРМАТА SUCCESSIONWIKI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Sandy Trautmann</dc:creator>
  <cp:lastModifiedBy>Ardes USer</cp:lastModifiedBy>
  <cp:revision>94</cp:revision>
  <cp:lastPrinted>2018-11-02T11:56:07Z</cp:lastPrinted>
  <dcterms:created xsi:type="dcterms:W3CDTF">2017-03-01T07:58:17Z</dcterms:created>
  <dcterms:modified xsi:type="dcterms:W3CDTF">2018-12-07T14:28:20Z</dcterms:modified>
</cp:coreProperties>
</file>