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7" r:id="rId9"/>
    <p:sldId id="264" r:id="rId10"/>
    <p:sldId id="271" r:id="rId11"/>
    <p:sldId id="269" r:id="rId12"/>
    <p:sldId id="270" r:id="rId13"/>
    <p:sldId id="272" r:id="rId14"/>
    <p:sldId id="268" r:id="rId15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76137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24616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78914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840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14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945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1341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48921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6365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48749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0263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11471-E28A-4D35-8D3F-2E111424AA5C}" type="datetimeFigureOut">
              <a:rPr lang="bg-BG" smtClean="0"/>
              <a:t>8.4.2019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57223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4978"/>
            <a:ext cx="12192000" cy="463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0040" y="2526030"/>
            <a:ext cx="11588575" cy="3932577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Изготвяне на цялостен системен </a:t>
            </a:r>
            <a:r>
              <a:rPr lang="bg-BG" sz="2400" dirty="0" smtClean="0"/>
              <a:t>анализ;</a:t>
            </a:r>
            <a:endParaRPr lang="bg-BG" sz="2400" dirty="0"/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Систематизиране дейността на областните и общински комисии по проблемите на безопасността на движението по </a:t>
            </a:r>
            <a:r>
              <a:rPr lang="bg-BG" sz="2400" dirty="0" smtClean="0"/>
              <a:t>пътищата</a:t>
            </a:r>
            <a:r>
              <a:rPr lang="bg-BG" sz="2400" dirty="0" smtClean="0"/>
              <a:t>;</a:t>
            </a:r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 smtClean="0"/>
              <a:t>Засилване на ефективността на контрола за спазване на правилата за движение по пътищата;</a:t>
            </a:r>
            <a:endParaRPr lang="bg-BG" sz="2400" dirty="0"/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От концентрация на ПТП към риск от </a:t>
            </a:r>
            <a:r>
              <a:rPr lang="bg-BG" sz="2400" dirty="0" smtClean="0"/>
              <a:t>ПТП;</a:t>
            </a:r>
            <a:endParaRPr lang="bg-BG" sz="2400" dirty="0"/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Засилване ролята на одита на пътната безопасност </a:t>
            </a:r>
            <a:r>
              <a:rPr lang="bg-BG" sz="2400" dirty="0" smtClean="0"/>
              <a:t>;</a:t>
            </a:r>
            <a:endParaRPr lang="bg-BG" sz="2400" dirty="0"/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Подготовка на нова стратегия за периода </a:t>
            </a:r>
            <a:r>
              <a:rPr lang="bg-BG" sz="2400" dirty="0" smtClean="0"/>
              <a:t>2021-2030;</a:t>
            </a:r>
            <a:endParaRPr lang="bg-BG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320040" y="1346100"/>
            <a:ext cx="3280046" cy="872359"/>
          </a:xfrm>
          <a:prstGeom prst="roundRect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  <a:alpha val="36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Първи стъпки</a:t>
            </a:r>
            <a:endParaRPr lang="bg-BG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67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55869" y="253538"/>
            <a:ext cx="5796049" cy="1131827"/>
          </a:xfrm>
          <a:prstGeom prst="roundRect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  <a:alpha val="1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bg-BG" sz="3200" b="1" dirty="0" smtClean="0"/>
              <a:t>Актуални задачи Решение № 16 / 17.01.2019 г. на МС</a:t>
            </a:r>
            <a:endParaRPr lang="bg-BG" sz="2800" b="1" dirty="0"/>
          </a:p>
        </p:txBody>
      </p:sp>
      <p:sp>
        <p:nvSpPr>
          <p:cNvPr id="6" name="Rounded Rectangle 5"/>
          <p:cNvSpPr/>
          <p:nvPr/>
        </p:nvSpPr>
        <p:spPr>
          <a:xfrm>
            <a:off x="3956859" y="1446415"/>
            <a:ext cx="8005156" cy="5245330"/>
          </a:xfrm>
          <a:prstGeom prst="roundRect">
            <a:avLst/>
          </a:prstGeom>
          <a:solidFill>
            <a:schemeClr val="dk1">
              <a:alpha val="38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 smtClean="0"/>
              <a:t>Приема като водещ подхода „Безопасни системи“ с визия за постигане на нулева смъртност;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 smtClean="0"/>
              <a:t>Мото на 2019 – „Пази семейството си на пътя“ – фокус върху семейната среда като фактор за изграждане на поведението на участниците в движението;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 smtClean="0"/>
              <a:t>Ръководителите на организации на бюджетна издръжка да внедрят система от мерки за предпазване на служители от ПТП по време на работа;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 smtClean="0"/>
              <a:t>Мерки за успокояване на скоростта на входовете на населените места;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 smtClean="0"/>
              <a:t>Мерки за обезопасяване на неподвижни препятствия;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 smtClean="0"/>
              <a:t>Оценка на риска за уязвимите участници и мерки за предотвратяването му в ГПОД;</a:t>
            </a:r>
          </a:p>
        </p:txBody>
      </p:sp>
    </p:spTree>
    <p:extLst>
      <p:ext uri="{BB962C8B-B14F-4D97-AF65-F5344CB8AC3E}">
        <p14:creationId xmlns:p14="http://schemas.microsoft.com/office/powerpoint/2010/main" val="169936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69361" y="148590"/>
            <a:ext cx="5548126" cy="939506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atMod val="103000"/>
                  <a:lumMod val="102000"/>
                  <a:tint val="94000"/>
                  <a:alpha val="1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bg-BG" sz="3200" b="1" dirty="0" smtClean="0"/>
              <a:t>„Безопасни системи“</a:t>
            </a:r>
            <a:endParaRPr lang="bg-BG" sz="3200" b="1" dirty="0"/>
          </a:p>
        </p:txBody>
      </p:sp>
      <p:sp>
        <p:nvSpPr>
          <p:cNvPr id="5" name="Rounded Rectangle 4"/>
          <p:cNvSpPr/>
          <p:nvPr/>
        </p:nvSpPr>
        <p:spPr>
          <a:xfrm>
            <a:off x="5554980" y="1248115"/>
            <a:ext cx="6543145" cy="5277375"/>
          </a:xfrm>
          <a:prstGeom prst="roundRect">
            <a:avLst/>
          </a:prstGeom>
          <a:solidFill>
            <a:schemeClr val="dk1">
              <a:alpha val="38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2400" dirty="0"/>
              <a:t>Безопасността </a:t>
            </a:r>
            <a:r>
              <a:rPr lang="bg-BG" sz="2400" dirty="0" smtClean="0"/>
              <a:t>на системата е на </a:t>
            </a:r>
            <a:r>
              <a:rPr lang="bg-BG" sz="2400" dirty="0"/>
              <a:t>първо </a:t>
            </a:r>
            <a:r>
              <a:rPr lang="bg-BG" sz="2400" dirty="0" smtClean="0"/>
              <a:t>място, за да опази уязвимия човек същества и да толерира грешките. Това изисква отговорност на всички звена и системен подход:</a:t>
            </a:r>
            <a:endParaRPr lang="bg-BG" sz="24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 smtClean="0"/>
              <a:t>Безопасна </a:t>
            </a:r>
            <a:r>
              <a:rPr lang="bg-BG" sz="2000" dirty="0"/>
              <a:t>инфраструктура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Безопасни моторни превозни средства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Безопасно поведение на водачите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Ясни и предвидими правила за движение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Ефективно правоприлагане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Ефективна реакция при ПТП</a:t>
            </a:r>
          </a:p>
        </p:txBody>
      </p:sp>
    </p:spTree>
    <p:extLst>
      <p:ext uri="{BB962C8B-B14F-4D97-AF65-F5344CB8AC3E}">
        <p14:creationId xmlns:p14="http://schemas.microsoft.com/office/powerpoint/2010/main" val="281962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ther killed in mishap, close shave for daughters ...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444" y="3209879"/>
            <a:ext cx="5343698" cy="2875612"/>
          </a:xfrm>
        </p:spPr>
      </p:pic>
      <p:sp>
        <p:nvSpPr>
          <p:cNvPr id="5" name="Rounded Rectangle 4"/>
          <p:cNvSpPr/>
          <p:nvPr/>
        </p:nvSpPr>
        <p:spPr>
          <a:xfrm>
            <a:off x="2139428" y="412421"/>
            <a:ext cx="5574784" cy="91234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Дискусионни въпроси</a:t>
            </a:r>
            <a:endParaRPr lang="bg-B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98516" y="1670859"/>
            <a:ext cx="5953299" cy="4414632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>
                <a:solidFill>
                  <a:schemeClr val="tx1"/>
                </a:solidFill>
              </a:rPr>
              <a:t>Годишни доклади </a:t>
            </a:r>
            <a:r>
              <a:rPr lang="bg-BG" sz="2400" dirty="0">
                <a:solidFill>
                  <a:schemeClr val="tx1"/>
                </a:solidFill>
              </a:rPr>
              <a:t>за </a:t>
            </a:r>
            <a:r>
              <a:rPr lang="bg-BG" sz="2400" dirty="0">
                <a:solidFill>
                  <a:schemeClr val="tx1"/>
                </a:solidFill>
              </a:rPr>
              <a:t>дейността по подобряване на безопасността на </a:t>
            </a:r>
            <a:r>
              <a:rPr lang="bg-BG" sz="2400" dirty="0" smtClean="0">
                <a:solidFill>
                  <a:schemeClr val="tx1"/>
                </a:solidFill>
              </a:rPr>
              <a:t>движението;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>
                <a:solidFill>
                  <a:schemeClr val="tx1"/>
                </a:solidFill>
              </a:rPr>
              <a:t>План-програма </a:t>
            </a:r>
            <a:r>
              <a:rPr lang="bg-BG" sz="2400" dirty="0">
                <a:solidFill>
                  <a:schemeClr val="tx1"/>
                </a:solidFill>
              </a:rPr>
              <a:t>за подобряване на безопасността на движението по </a:t>
            </a:r>
            <a:r>
              <a:rPr lang="bg-BG" sz="2400" dirty="0" smtClean="0">
                <a:solidFill>
                  <a:schemeClr val="tx1"/>
                </a:solidFill>
              </a:rPr>
              <a:t>пътищата;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>
                <a:solidFill>
                  <a:schemeClr val="tx1"/>
                </a:solidFill>
              </a:rPr>
              <a:t>Основни проблеми на територията на Южен Централен Район?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>
                <a:solidFill>
                  <a:schemeClr val="tx1"/>
                </a:solidFill>
              </a:rPr>
              <a:t>Необходими мерки за подобряване на безопасността?</a:t>
            </a:r>
            <a:endParaRPr lang="bg-BG" sz="24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937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6197930" y="5696607"/>
            <a:ext cx="5868358" cy="93566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Благодаря Ви за вниманието!</a:t>
            </a:r>
            <a:endParaRPr lang="bg-BG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255" y="1148254"/>
            <a:ext cx="4931979" cy="4931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7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848" y="4080438"/>
            <a:ext cx="10515600" cy="4351338"/>
          </a:xfrm>
        </p:spPr>
        <p:txBody>
          <a:bodyPr>
            <a:normAutofit/>
          </a:bodyPr>
          <a:lstStyle/>
          <a:p>
            <a:r>
              <a:rPr lang="bg-BG" sz="2400" dirty="0" smtClean="0"/>
              <a:t>Безопасността на движението е право, но и </a:t>
            </a:r>
            <a:r>
              <a:rPr lang="bg-BG" sz="2400" b="1" dirty="0" smtClean="0"/>
              <a:t>ОТГОВОРНОСТ</a:t>
            </a:r>
            <a:r>
              <a:rPr lang="bg-BG" sz="2400" dirty="0" smtClean="0"/>
              <a:t> на всеки;</a:t>
            </a:r>
          </a:p>
          <a:p>
            <a:r>
              <a:rPr lang="bg-BG" sz="2400" dirty="0" smtClean="0"/>
              <a:t>Намаляване на убитите и ранените при пътно-транспортни произшествия;</a:t>
            </a:r>
          </a:p>
          <a:p>
            <a:r>
              <a:rPr lang="bg-BG" sz="2400" dirty="0" smtClean="0"/>
              <a:t>Координация между държавните институции;</a:t>
            </a:r>
          </a:p>
          <a:p>
            <a:r>
              <a:rPr lang="bg-BG" sz="2400" dirty="0" smtClean="0"/>
              <a:t>Взаимодействие с неправителствения сектор;</a:t>
            </a:r>
          </a:p>
          <a:p>
            <a:r>
              <a:rPr lang="bg-BG" sz="2400" dirty="0" smtClean="0"/>
              <a:t>Нов вид култура на всички нива, вкл. в училище и в семейството.</a:t>
            </a:r>
            <a:endParaRPr lang="bg-BG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579" y="159997"/>
            <a:ext cx="3930869" cy="392044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861847" y="1324764"/>
            <a:ext cx="6852745" cy="170415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000" b="1" dirty="0"/>
              <a:t>Националната стратегия за </a:t>
            </a:r>
            <a:r>
              <a:rPr lang="bg-BG" sz="2000" b="1" dirty="0" smtClean="0"/>
              <a:t>подобряване на безопасността</a:t>
            </a:r>
            <a:r>
              <a:rPr lang="bg-BG" sz="2000" b="1" dirty="0"/>
              <a:t/>
            </a:r>
            <a:br>
              <a:rPr lang="bg-BG" sz="2000" b="1" dirty="0"/>
            </a:br>
            <a:r>
              <a:rPr lang="bg-BG" sz="2000" b="1" dirty="0" smtClean="0"/>
              <a:t>на </a:t>
            </a:r>
            <a:r>
              <a:rPr lang="bg-BG" sz="2000" b="1" dirty="0"/>
              <a:t>движението по пътищата </a:t>
            </a:r>
            <a:r>
              <a:rPr lang="bg-BG" sz="2000" b="1" dirty="0" smtClean="0"/>
              <a:t>на Република </a:t>
            </a:r>
            <a:r>
              <a:rPr lang="bg-BG" sz="2000" b="1" dirty="0"/>
              <a:t>България </a:t>
            </a:r>
            <a:r>
              <a:rPr lang="bg-BG" sz="2000" b="1" dirty="0" smtClean="0"/>
              <a:t>за </a:t>
            </a:r>
            <a:r>
              <a:rPr lang="bg-BG" sz="2000" b="1" dirty="0"/>
              <a:t>периода 2011-2020 г.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947581" y="417678"/>
            <a:ext cx="3933495" cy="92764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b="1" dirty="0" smtClean="0"/>
              <a:t>Заложени цели за 2020 г</a:t>
            </a:r>
            <a:r>
              <a:rPr lang="bg-BG" sz="2000" b="1" dirty="0" smtClean="0"/>
              <a:t>.</a:t>
            </a:r>
            <a:endParaRPr lang="bg-BG" sz="2000" b="1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582349" y="1559386"/>
            <a:ext cx="1127123" cy="2080300"/>
            <a:chOff x="2526619" y="3231420"/>
            <a:chExt cx="1325880" cy="2447151"/>
          </a:xfrm>
        </p:grpSpPr>
        <p:sp>
          <p:nvSpPr>
            <p:cNvPr id="8" name="Rounded Rectangle 7"/>
            <p:cNvSpPr/>
            <p:nvPr/>
          </p:nvSpPr>
          <p:spPr>
            <a:xfrm>
              <a:off x="2526619" y="4539657"/>
              <a:ext cx="1325880" cy="1138914"/>
            </a:xfrm>
            <a:prstGeom prst="roundRect">
              <a:avLst>
                <a:gd name="adj" fmla="val 5138"/>
              </a:avLst>
            </a:prstGeom>
            <a:solidFill>
              <a:srgbClr val="C11D07"/>
            </a:solidFill>
            <a:ln w="25400" cap="flat" cmpd="sng" algn="ctr">
              <a:noFill/>
              <a:prstDash val="solid"/>
            </a:ln>
            <a:effectLst>
              <a:outerShdw blurRad="317500" dist="38100" dir="5400000" algn="t" rotWithShape="0">
                <a:prstClr val="black">
                  <a:alpha val="65000"/>
                </a:prstClr>
              </a:outerShdw>
            </a:effectLst>
            <a:scene3d>
              <a:camera prst="perspectiveRelaxed" fov="7200000">
                <a:rot lat="17673596" lon="0" rev="0"/>
              </a:camera>
              <a:lightRig rig="threePt" dir="t">
                <a:rot lat="0" lon="0" rev="10200000"/>
              </a:lightRig>
            </a:scene3d>
            <a:sp3d extrusionH="38100" prstMaterial="plastic">
              <a:bevelT w="50800" h="508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Isosceles Triangle 35"/>
            <p:cNvSpPr/>
            <p:nvPr/>
          </p:nvSpPr>
          <p:spPr>
            <a:xfrm>
              <a:off x="2701879" y="3231420"/>
              <a:ext cx="975360" cy="2069621"/>
            </a:xfrm>
            <a:custGeom>
              <a:avLst/>
              <a:gdLst>
                <a:gd name="connsiteX0" fmla="*/ 509840 w 975360"/>
                <a:gd name="connsiteY0" fmla="*/ 792 h 2069621"/>
                <a:gd name="connsiteX1" fmla="*/ 563039 w 975360"/>
                <a:gd name="connsiteY1" fmla="*/ 10265 h 2069621"/>
                <a:gd name="connsiteX2" fmla="*/ 975360 w 975360"/>
                <a:gd name="connsiteY2" fmla="*/ 1885811 h 2069621"/>
                <a:gd name="connsiteX3" fmla="*/ 487880 w 975360"/>
                <a:gd name="connsiteY3" fmla="*/ 2069621 h 2069621"/>
                <a:gd name="connsiteX4" fmla="*/ 400 w 975360"/>
                <a:gd name="connsiteY4" fmla="*/ 1885811 h 2069621"/>
                <a:gd name="connsiteX5" fmla="*/ 447 w 975360"/>
                <a:gd name="connsiteY5" fmla="*/ 1885602 h 2069621"/>
                <a:gd name="connsiteX6" fmla="*/ 0 w 975360"/>
                <a:gd name="connsiteY6" fmla="*/ 1885602 h 2069621"/>
                <a:gd name="connsiteX7" fmla="*/ 410486 w 975360"/>
                <a:gd name="connsiteY7" fmla="*/ 8836 h 2069621"/>
                <a:gd name="connsiteX8" fmla="*/ 509840 w 975360"/>
                <a:gd name="connsiteY8" fmla="*/ 792 h 206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60" h="2069621">
                  <a:moveTo>
                    <a:pt x="509840" y="792"/>
                  </a:moveTo>
                  <a:cubicBezTo>
                    <a:pt x="527756" y="1978"/>
                    <a:pt x="545585" y="4458"/>
                    <a:pt x="563039" y="10265"/>
                  </a:cubicBezTo>
                  <a:lnTo>
                    <a:pt x="975360" y="1885811"/>
                  </a:lnTo>
                  <a:cubicBezTo>
                    <a:pt x="975360" y="2008368"/>
                    <a:pt x="757108" y="2069621"/>
                    <a:pt x="487880" y="2069621"/>
                  </a:cubicBezTo>
                  <a:cubicBezTo>
                    <a:pt x="218652" y="2069621"/>
                    <a:pt x="400" y="2008368"/>
                    <a:pt x="400" y="1885811"/>
                  </a:cubicBezTo>
                  <a:cubicBezTo>
                    <a:pt x="416" y="1885741"/>
                    <a:pt x="431" y="1885671"/>
                    <a:pt x="447" y="1885602"/>
                  </a:cubicBezTo>
                  <a:lnTo>
                    <a:pt x="0" y="1885602"/>
                  </a:lnTo>
                  <a:lnTo>
                    <a:pt x="410486" y="8836"/>
                  </a:lnTo>
                  <a:cubicBezTo>
                    <a:pt x="444336" y="757"/>
                    <a:pt x="477232" y="-1367"/>
                    <a:pt x="509840" y="792"/>
                  </a:cubicBezTo>
                  <a:close/>
                </a:path>
              </a:pathLst>
            </a:custGeom>
            <a:gradFill>
              <a:gsLst>
                <a:gs pos="0">
                  <a:srgbClr val="F82306"/>
                </a:gs>
                <a:gs pos="100000">
                  <a:srgbClr val="A01704"/>
                </a:gs>
                <a:gs pos="40000">
                  <a:srgbClr val="F83B22"/>
                </a:gs>
              </a:gsLst>
              <a:lin ang="240000" scaled="0"/>
            </a:gradFill>
            <a:ln w="25400" cap="flat" cmpd="sng" algn="ctr">
              <a:noFill/>
              <a:prstDash val="solid"/>
            </a:ln>
            <a:effectLst>
              <a:innerShdw blurRad="317500" dist="50800" dir="3000000">
                <a:prstClr val="black">
                  <a:alpha val="35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Isosceles Triangle 35"/>
            <p:cNvSpPr/>
            <p:nvPr/>
          </p:nvSpPr>
          <p:spPr>
            <a:xfrm>
              <a:off x="2753496" y="4525954"/>
              <a:ext cx="860697" cy="384360"/>
            </a:xfrm>
            <a:custGeom>
              <a:avLst/>
              <a:gdLst/>
              <a:ahLst/>
              <a:cxnLst/>
              <a:rect l="l" t="t" r="r" b="b"/>
              <a:pathLst>
                <a:path w="860697" h="384360">
                  <a:moveTo>
                    <a:pt x="70995" y="0"/>
                  </a:moveTo>
                  <a:cubicBezTo>
                    <a:pt x="181101" y="30977"/>
                    <a:pt x="302713" y="47879"/>
                    <a:pt x="430508" y="47879"/>
                  </a:cubicBezTo>
                  <a:cubicBezTo>
                    <a:pt x="558047" y="47879"/>
                    <a:pt x="679426" y="31045"/>
                    <a:pt x="789368" y="226"/>
                  </a:cubicBezTo>
                  <a:lnTo>
                    <a:pt x="860697" y="324684"/>
                  </a:lnTo>
                  <a:cubicBezTo>
                    <a:pt x="727135" y="363624"/>
                    <a:pt x="582050" y="384360"/>
                    <a:pt x="430508" y="384360"/>
                  </a:cubicBezTo>
                  <a:cubicBezTo>
                    <a:pt x="278845" y="384360"/>
                    <a:pt x="133651" y="363591"/>
                    <a:pt x="0" y="32459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F8F8"/>
                </a:gs>
                <a:gs pos="100000">
                  <a:srgbClr val="969696"/>
                </a:gs>
              </a:gsLst>
              <a:lin ang="0" scaled="1"/>
              <a:tileRect/>
            </a:gradFill>
            <a:ln w="12700" cap="rnd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Isosceles Triangle 35"/>
            <p:cNvSpPr/>
            <p:nvPr/>
          </p:nvSpPr>
          <p:spPr>
            <a:xfrm>
              <a:off x="2882253" y="3951642"/>
              <a:ext cx="603182" cy="353398"/>
            </a:xfrm>
            <a:custGeom>
              <a:avLst/>
              <a:gdLst/>
              <a:ahLst/>
              <a:cxnLst/>
              <a:rect l="l" t="t" r="r" b="b"/>
              <a:pathLst>
                <a:path w="603182" h="353398">
                  <a:moveTo>
                    <a:pt x="68157" y="0"/>
                  </a:moveTo>
                  <a:cubicBezTo>
                    <a:pt x="141180" y="21147"/>
                    <a:pt x="220051" y="31240"/>
                    <a:pt x="302056" y="31240"/>
                  </a:cubicBezTo>
                  <a:cubicBezTo>
                    <a:pt x="383587" y="31240"/>
                    <a:pt x="462020" y="21263"/>
                    <a:pt x="534675" y="299"/>
                  </a:cubicBezTo>
                  <a:lnTo>
                    <a:pt x="603182" y="311919"/>
                  </a:lnTo>
                  <a:cubicBezTo>
                    <a:pt x="508278" y="338955"/>
                    <a:pt x="407075" y="353398"/>
                    <a:pt x="302056" y="353398"/>
                  </a:cubicBezTo>
                  <a:cubicBezTo>
                    <a:pt x="196690" y="353398"/>
                    <a:pt x="95166" y="338859"/>
                    <a:pt x="0" y="31161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F8F8"/>
                </a:gs>
                <a:gs pos="100000">
                  <a:srgbClr val="969696"/>
                </a:gs>
              </a:gsLst>
              <a:lin ang="0" scaled="1"/>
              <a:tileRect/>
            </a:gradFill>
            <a:ln w="12700" cap="rnd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Isosceles Triangle 35"/>
            <p:cNvSpPr/>
            <p:nvPr/>
          </p:nvSpPr>
          <p:spPr>
            <a:xfrm>
              <a:off x="3006985" y="3432205"/>
              <a:ext cx="353718" cy="280374"/>
            </a:xfrm>
            <a:custGeom>
              <a:avLst/>
              <a:gdLst/>
              <a:ahLst/>
              <a:cxnLst/>
              <a:rect l="l" t="t" r="r" b="b"/>
              <a:pathLst>
                <a:path w="353718" h="280374">
                  <a:moveTo>
                    <a:pt x="56505" y="0"/>
                  </a:moveTo>
                  <a:cubicBezTo>
                    <a:pt x="95458" y="7520"/>
                    <a:pt x="136018" y="11189"/>
                    <a:pt x="177626" y="11189"/>
                  </a:cubicBezTo>
                  <a:cubicBezTo>
                    <a:pt x="218579" y="11189"/>
                    <a:pt x="258515" y="7635"/>
                    <a:pt x="296925" y="462"/>
                  </a:cubicBezTo>
                  <a:lnTo>
                    <a:pt x="353718" y="258800"/>
                  </a:lnTo>
                  <a:cubicBezTo>
                    <a:pt x="297487" y="273547"/>
                    <a:pt x="238387" y="280374"/>
                    <a:pt x="177626" y="280374"/>
                  </a:cubicBezTo>
                  <a:cubicBezTo>
                    <a:pt x="116307" y="280374"/>
                    <a:pt x="56679" y="273421"/>
                    <a:pt x="0" y="2583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F8F8"/>
                </a:gs>
                <a:gs pos="100000">
                  <a:srgbClr val="969696"/>
                </a:gs>
              </a:gsLst>
              <a:lin ang="0" scaled="1"/>
              <a:tileRect/>
            </a:gradFill>
            <a:ln w="12700" cap="rnd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Isosceles Triangle 35"/>
            <p:cNvSpPr/>
            <p:nvPr/>
          </p:nvSpPr>
          <p:spPr>
            <a:xfrm>
              <a:off x="2792584" y="3232362"/>
              <a:ext cx="378767" cy="2058550"/>
            </a:xfrm>
            <a:custGeom>
              <a:avLst/>
              <a:gdLst/>
              <a:ahLst/>
              <a:cxnLst/>
              <a:rect l="l" t="t" r="r" b="b"/>
              <a:pathLst>
                <a:path w="378767" h="2058550">
                  <a:moveTo>
                    <a:pt x="378767" y="0"/>
                  </a:moveTo>
                  <a:lnTo>
                    <a:pt x="221834" y="2058550"/>
                  </a:lnTo>
                  <a:cubicBezTo>
                    <a:pt x="131841" y="2048309"/>
                    <a:pt x="54775" y="2028807"/>
                    <a:pt x="0" y="1999947"/>
                  </a:cubicBezTo>
                  <a:lnTo>
                    <a:pt x="259148" y="285117"/>
                  </a:lnTo>
                  <a:lnTo>
                    <a:pt x="319782" y="7894"/>
                  </a:lnTo>
                  <a:cubicBezTo>
                    <a:pt x="339721" y="3135"/>
                    <a:pt x="359328" y="443"/>
                    <a:pt x="378767" y="0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Isosceles Triangle 35"/>
            <p:cNvSpPr/>
            <p:nvPr/>
          </p:nvSpPr>
          <p:spPr>
            <a:xfrm>
              <a:off x="3081496" y="3232259"/>
              <a:ext cx="153711" cy="2068782"/>
            </a:xfrm>
            <a:custGeom>
              <a:avLst/>
              <a:gdLst/>
              <a:ahLst/>
              <a:cxnLst/>
              <a:rect l="l" t="t" r="r" b="b"/>
              <a:pathLst>
                <a:path w="153711" h="2068782">
                  <a:moveTo>
                    <a:pt x="117624" y="0"/>
                  </a:moveTo>
                  <a:lnTo>
                    <a:pt x="153711" y="2067454"/>
                  </a:lnTo>
                  <a:cubicBezTo>
                    <a:pt x="138761" y="2068584"/>
                    <a:pt x="123595" y="2068782"/>
                    <a:pt x="108264" y="2068782"/>
                  </a:cubicBezTo>
                  <a:cubicBezTo>
                    <a:pt x="71048" y="2068782"/>
                    <a:pt x="34806" y="2067612"/>
                    <a:pt x="0" y="2064968"/>
                  </a:cubicBezTo>
                  <a:lnTo>
                    <a:pt x="100882" y="62"/>
                  </a:ln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027" y="4260915"/>
            <a:ext cx="2925698" cy="2597085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8950829" y="4148261"/>
            <a:ext cx="3083775" cy="2309934"/>
            <a:chOff x="6453494" y="2317132"/>
            <a:chExt cx="1969724" cy="2047043"/>
          </a:xfrm>
        </p:grpSpPr>
        <p:sp>
          <p:nvSpPr>
            <p:cNvPr id="17" name="Oval 16"/>
            <p:cNvSpPr/>
            <p:nvPr/>
          </p:nvSpPr>
          <p:spPr>
            <a:xfrm>
              <a:off x="6453494" y="3671628"/>
              <a:ext cx="1969724" cy="69254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482976" y="2317132"/>
              <a:ext cx="1741714" cy="1741714"/>
            </a:xfrm>
            <a:prstGeom prst="ellipse">
              <a:avLst/>
            </a:prstGeom>
            <a:gradFill>
              <a:gsLst>
                <a:gs pos="13000">
                  <a:srgbClr val="0070C0"/>
                </a:gs>
                <a:gs pos="71000">
                  <a:srgbClr val="00B0F0"/>
                </a:gs>
              </a:gsLst>
              <a:lin ang="5400000" scaled="1"/>
            </a:gradFill>
            <a:ln w="127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6766202" y="2584987"/>
              <a:ext cx="1371601" cy="1206005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 г.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bg-BG" kern="0" dirty="0" smtClean="0">
                  <a:solidFill>
                    <a:sysClr val="window" lastClr="FFFFFF"/>
                  </a:solidFill>
                  <a:latin typeface="Calibri"/>
                </a:rPr>
                <a:t>Не повече от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6363</a:t>
              </a: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329444" y="2850428"/>
              <a:ext cx="18473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US" sz="36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795403" y="1470137"/>
            <a:ext cx="3085600" cy="2167005"/>
            <a:chOff x="6453494" y="2317132"/>
            <a:chExt cx="1969724" cy="2047043"/>
          </a:xfrm>
        </p:grpSpPr>
        <p:sp>
          <p:nvSpPr>
            <p:cNvPr id="22" name="Oval 21"/>
            <p:cNvSpPr/>
            <p:nvPr/>
          </p:nvSpPr>
          <p:spPr>
            <a:xfrm>
              <a:off x="6453494" y="3671628"/>
              <a:ext cx="1969724" cy="69254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6581146" y="2317132"/>
              <a:ext cx="1741714" cy="1741714"/>
            </a:xfrm>
            <a:prstGeom prst="ellipse">
              <a:avLst/>
            </a:prstGeom>
            <a:gradFill>
              <a:gsLst>
                <a:gs pos="13000">
                  <a:srgbClr val="0070C0"/>
                </a:gs>
                <a:gs pos="71000">
                  <a:srgbClr val="00B0F0"/>
                </a:gs>
              </a:gsLst>
              <a:lin ang="5400000" scaled="1"/>
            </a:gradFill>
            <a:ln w="127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765473" y="2535277"/>
              <a:ext cx="1371601" cy="1206005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 г.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bg-BG" kern="0" dirty="0" smtClean="0">
                  <a:solidFill>
                    <a:sysClr val="window" lastClr="FFFFFF"/>
                  </a:solidFill>
                  <a:latin typeface="Calibri"/>
                </a:rPr>
                <a:t>Не повече от </a:t>
              </a:r>
              <a:r>
                <a:rPr lang="bg-BG" sz="3200" b="1" kern="0" dirty="0" smtClean="0">
                  <a:solidFill>
                    <a:srgbClr val="FF0000"/>
                  </a:solidFill>
                  <a:latin typeface="Calibri"/>
                </a:rPr>
                <a:t>388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335725" y="2852511"/>
              <a:ext cx="18473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US" sz="36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9" name="Right Arrow 28"/>
          <p:cNvSpPr/>
          <p:nvPr/>
        </p:nvSpPr>
        <p:spPr>
          <a:xfrm>
            <a:off x="2870636" y="4683912"/>
            <a:ext cx="5924767" cy="826733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b="1" dirty="0"/>
              <a:t>Намаляване на броя на ранените с 20 % спрямо 2010 г.</a:t>
            </a:r>
          </a:p>
        </p:txBody>
      </p:sp>
      <p:sp>
        <p:nvSpPr>
          <p:cNvPr id="30" name="Right Arrow 29"/>
          <p:cNvSpPr/>
          <p:nvPr/>
        </p:nvSpPr>
        <p:spPr>
          <a:xfrm>
            <a:off x="2870637" y="2039645"/>
            <a:ext cx="5924766" cy="8633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b="1" dirty="0"/>
              <a:t>Намаляване на броя на убитите с 50 % спрямо 2010 г.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9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340" y="161851"/>
            <a:ext cx="8655005" cy="4884173"/>
          </a:xfrm>
        </p:spPr>
      </p:pic>
      <p:sp>
        <p:nvSpPr>
          <p:cNvPr id="4" name="Rounded Rectangle 3"/>
          <p:cNvSpPr/>
          <p:nvPr/>
        </p:nvSpPr>
        <p:spPr>
          <a:xfrm>
            <a:off x="1349600" y="3499945"/>
            <a:ext cx="9953297" cy="93325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 smtClean="0"/>
              <a:t>Проблеми в сферата на безопасността на движението по пътищата</a:t>
            </a:r>
            <a:endParaRPr lang="bg-BG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6124" y="5193170"/>
            <a:ext cx="12004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 smtClean="0"/>
              <a:t>Незадоволителен напредък за постигане на показателите заложени в Стратегията;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 smtClean="0"/>
              <a:t>Липса на взаимодействие и координирани действия между отговорните институции;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 smtClean="0"/>
              <a:t>Прехвърляне на отговорност;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 smtClean="0"/>
              <a:t>Законодателството в сферата е обемно, сложно и създава рискове;</a:t>
            </a:r>
            <a:endParaRPr lang="bg-BG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1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58864" y="441434"/>
            <a:ext cx="8274269" cy="7237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000" b="1" dirty="0" smtClean="0"/>
              <a:t>Недостатъци в сегашния модел за управление на пътната безопасност</a:t>
            </a:r>
            <a:endParaRPr lang="bg-BG" sz="2000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96158" y="3405351"/>
            <a:ext cx="10515600" cy="4351338"/>
          </a:xfrm>
        </p:spPr>
        <p:txBody>
          <a:bodyPr>
            <a:normAutofit/>
          </a:bodyPr>
          <a:lstStyle/>
          <a:p>
            <a:r>
              <a:rPr lang="bg-BG" sz="2400" dirty="0" smtClean="0"/>
              <a:t>Прехвърляне на отговорност</a:t>
            </a:r>
          </a:p>
          <a:p>
            <a:r>
              <a:rPr lang="bg-BG" sz="2400" dirty="0" smtClean="0"/>
              <a:t>Многобройни нормативни документи</a:t>
            </a:r>
          </a:p>
          <a:p>
            <a:r>
              <a:rPr lang="bg-BG" sz="2400" dirty="0" smtClean="0"/>
              <a:t>Недостатъчно взаимодействие с НПО сектора</a:t>
            </a:r>
          </a:p>
          <a:p>
            <a:r>
              <a:rPr lang="bg-BG" sz="2400" dirty="0" smtClean="0"/>
              <a:t>Ненавременни превантивни мерки за намаляване на ПТП</a:t>
            </a:r>
            <a:endParaRPr lang="bg-BG" sz="2400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871545" y="2887608"/>
            <a:ext cx="483476" cy="76725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6095999" y="2984938"/>
            <a:ext cx="1303284" cy="110358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147034" y="3951890"/>
            <a:ext cx="1135118" cy="64113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8713076" y="5025420"/>
            <a:ext cx="725214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593021" y="1669667"/>
            <a:ext cx="2317531" cy="123118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chemeClr val="tx1"/>
                </a:solidFill>
              </a:rPr>
              <a:t>множество отговорни институции</a:t>
            </a:r>
            <a:endParaRPr lang="bg-BG" sz="1600" b="1" dirty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7005139" y="1655083"/>
            <a:ext cx="2840421" cy="1451059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chemeClr val="tx1"/>
                </a:solidFill>
              </a:rPr>
              <a:t>Риск от припокриване или липса на регулация</a:t>
            </a:r>
            <a:endParaRPr lang="bg-BG" sz="1600" b="1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8145514" y="3093710"/>
            <a:ext cx="3400093" cy="122971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>
                <a:solidFill>
                  <a:schemeClr val="tx1"/>
                </a:solidFill>
              </a:rPr>
              <a:t>А</a:t>
            </a:r>
            <a:r>
              <a:rPr lang="bg-BG" sz="1600" b="1" dirty="0" smtClean="0">
                <a:solidFill>
                  <a:schemeClr val="tx1"/>
                </a:solidFill>
              </a:rPr>
              <a:t>нгажираността на гражданското общество не е достатъчно висока</a:t>
            </a:r>
            <a:endParaRPr lang="bg-BG" sz="1600" b="1" dirty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9373915" y="4323419"/>
            <a:ext cx="2410806" cy="235536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chemeClr val="tx1"/>
                </a:solidFill>
              </a:rPr>
              <a:t>Липса на системен анализ, наблюдение и съответно финансов ресурс</a:t>
            </a:r>
            <a:endParaRPr lang="bg-BG" sz="1600" b="1" dirty="0">
              <a:solidFill>
                <a:schemeClr val="tx1"/>
              </a:solidFill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69" y="1226370"/>
            <a:ext cx="2138855" cy="21388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4393325" y="462453"/>
            <a:ext cx="6547945" cy="311106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dirty="0" smtClean="0">
                <a:solidFill>
                  <a:schemeClr val="tx1"/>
                </a:solidFill>
              </a:rPr>
              <a:t>На базата на направения анализ и констатираните пропуски в политиката за безопасност на движението по пътищата, правителството взе решение за създаването на нов модел за управление на пътната безопасност в Република България.</a:t>
            </a:r>
          </a:p>
          <a:p>
            <a:pPr algn="just"/>
            <a:endParaRPr lang="bg-BG" dirty="0">
              <a:solidFill>
                <a:schemeClr val="tx1"/>
              </a:solidFill>
            </a:endParaRPr>
          </a:p>
          <a:p>
            <a:pPr algn="just"/>
            <a:r>
              <a:rPr lang="bg-BG" dirty="0" smtClean="0">
                <a:solidFill>
                  <a:schemeClr val="tx1"/>
                </a:solidFill>
              </a:rPr>
              <a:t>Следвайки добрите практики и препоръките на международната общност и с цел значителното подобряване на безопасността бе създадено координиращото и контролиращо звено </a:t>
            </a: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7446579" y="3678616"/>
            <a:ext cx="441435" cy="7567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Rounded Rectangle 4"/>
          <p:cNvSpPr/>
          <p:nvPr/>
        </p:nvSpPr>
        <p:spPr>
          <a:xfrm>
            <a:off x="4748048" y="4540461"/>
            <a:ext cx="58384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Държавна агенция „Безопасност на движението по пътищата“</a:t>
            </a:r>
            <a:endParaRPr lang="bg-B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3" y="914400"/>
            <a:ext cx="5426992" cy="594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56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251706" y="4703975"/>
            <a:ext cx="5109870" cy="99544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 на работата</a:t>
            </a:r>
            <a:endParaRPr lang="bg-BG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27523" y="1970202"/>
            <a:ext cx="4112036" cy="2487497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/>
              <a:t>Отчетност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/>
              <a:t>Прозрачност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/>
              <a:t>Сътрудничество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/>
              <a:t>Координация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/>
              <a:t>Ясни цели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 smtClean="0"/>
              <a:t>Обективност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815" y="374207"/>
            <a:ext cx="6592185" cy="40834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80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5006642" y="180352"/>
            <a:ext cx="4088524" cy="90388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Очаквани резултати</a:t>
            </a:r>
            <a:endParaRPr lang="bg-B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016468" y="807864"/>
            <a:ext cx="8068873" cy="3941379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chemeClr val="tx1"/>
                </a:solidFill>
              </a:rPr>
              <a:t>Подобряване на координацията между институциите;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chemeClr val="tx1"/>
                </a:solidFill>
              </a:rPr>
              <a:t>Ангажирането на неправителствения сектор с различни инициативи;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chemeClr val="tx1"/>
                </a:solidFill>
              </a:rPr>
              <a:t>Безпристрастен анализ на данните свързани с безопасността на движението;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chemeClr val="tx1"/>
                </a:solidFill>
              </a:rPr>
              <a:t>Осигуряването на мониторинг и контрол на резултатите от прилагането на политиката за пътна безопасност;</a:t>
            </a:r>
          </a:p>
          <a:p>
            <a:pPr algn="ctr"/>
            <a:endParaRPr lang="bg-BG" sz="2000" dirty="0"/>
          </a:p>
        </p:txBody>
      </p:sp>
      <p:sp>
        <p:nvSpPr>
          <p:cNvPr id="5" name="Striped Right Arrow 4"/>
          <p:cNvSpPr/>
          <p:nvPr/>
        </p:nvSpPr>
        <p:spPr>
          <a:xfrm rot="5400000">
            <a:off x="6429361" y="4304892"/>
            <a:ext cx="1243085" cy="888702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ounded Rectangle 5"/>
          <p:cNvSpPr/>
          <p:nvPr/>
        </p:nvSpPr>
        <p:spPr>
          <a:xfrm>
            <a:off x="0" y="5100379"/>
            <a:ext cx="12192000" cy="1347717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Цялостното подобряване на пътната безопасност в страната и намаляването на броя на убитите и ранените при пътно-транспортни произшествия.</a:t>
            </a:r>
            <a:endParaRPr lang="bg-BG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75" y="1148489"/>
            <a:ext cx="3608398" cy="39518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4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109543" y="650449"/>
            <a:ext cx="6978869" cy="151468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на </a:t>
            </a:r>
            <a:r>
              <a:rPr lang="bg-B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Държавна агенция „Безопасност на движението по пътищата“</a:t>
            </a:r>
            <a:endParaRPr lang="bg-B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82867" y="2375337"/>
            <a:ext cx="10205545" cy="3710153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bg-BG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bg-BG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chemeClr val="tx1"/>
                </a:solidFill>
              </a:rPr>
              <a:t>Разработва </a:t>
            </a:r>
            <a:r>
              <a:rPr lang="bg-BG" sz="2000" dirty="0">
                <a:solidFill>
                  <a:schemeClr val="tx1"/>
                </a:solidFill>
              </a:rPr>
              <a:t>политика за повишаване на безопасността по пътищата;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Разработва нормативни актове в областта на </a:t>
            </a:r>
            <a:r>
              <a:rPr lang="bg-BG" sz="2000" dirty="0" smtClean="0">
                <a:solidFill>
                  <a:schemeClr val="tx1"/>
                </a:solidFill>
              </a:rPr>
              <a:t>безопасността на движението;</a:t>
            </a:r>
            <a:endParaRPr lang="bg-BG" sz="20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Наблюдава и анализира ефекта от изпълнението на мерките за повишаване на безопасността на движението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chemeClr val="tx1"/>
                </a:solidFill>
              </a:rPr>
              <a:t>Изгражда </a:t>
            </a:r>
            <a:r>
              <a:rPr lang="bg-BG" sz="2000" dirty="0">
                <a:solidFill>
                  <a:schemeClr val="tx1"/>
                </a:solidFill>
              </a:rPr>
              <a:t>и развива информационни системи;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Събира и системно анализира данни за пътната безопасност;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Провежда образователни и информационни кампании;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Ръководи консултативния процес с гражданското общество и останалите заинтересовани страни;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608" y="87270"/>
            <a:ext cx="3384330" cy="30779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3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675</Words>
  <Application>Microsoft Office PowerPoint</Application>
  <PresentationFormat>Widescreen</PresentationFormat>
  <Paragraphs>83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Недостатъци в сегашния модел за управление на пътната безопасност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Актуални задачи Решение № 16 / 17.01.2019 г. на МС</vt:lpstr>
      <vt:lpstr>„Безопасни системи“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Държавна агенция за пътна безопасност ДАПБ</dc:title>
  <dc:creator>Ралица Василева</dc:creator>
  <cp:lastModifiedBy>Малина Крумова</cp:lastModifiedBy>
  <cp:revision>65</cp:revision>
  <dcterms:created xsi:type="dcterms:W3CDTF">2018-10-31T13:05:01Z</dcterms:created>
  <dcterms:modified xsi:type="dcterms:W3CDTF">2019-04-08T14:09:48Z</dcterms:modified>
</cp:coreProperties>
</file>