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5" r:id="rId10"/>
    <p:sldId id="266" r:id="rId11"/>
    <p:sldId id="267" r:id="rId12"/>
    <p:sldId id="27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-54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28D6F-3232-4001-9793-8851AFC8E7B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0FC74B-B277-4D33-8A55-0A1F9E60E48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58270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bg-BG" smtClean="0"/>
              <a:t>Щракнете, за да редактирате стила на подзаглавието в образеца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F632A-2F64-4F4C-A3C9-D104900601A3}" type="datetime1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54552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4717-D549-4F59-9DE8-6892BABF09DC}" type="datetime1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02292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80004-6A8F-4DA0-94FD-09084704FB48}" type="datetime1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291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7AA-0E12-42B9-A9CA-9C50E47CEC72}" type="datetime1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7389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9E227-3350-4146-B28C-1BA98FE2FE22}" type="datetime1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90506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EB44A-FC2B-4BB2-822B-7A47880B4810}" type="datetime1">
              <a:rPr lang="bg-BG" smtClean="0"/>
              <a:t>6.6.2019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165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B9D3-72A4-49EE-8B8E-4D53E88BC2A6}" type="datetime1">
              <a:rPr lang="bg-BG" smtClean="0"/>
              <a:t>6.6.2019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87291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1699-F4D1-4937-9348-F4AF6F060116}" type="datetime1">
              <a:rPr lang="bg-BG" smtClean="0"/>
              <a:t>6.6.2019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4952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2E1BD-6729-4370-A647-CC570D4A6E2A}" type="datetime1">
              <a:rPr lang="bg-BG" smtClean="0"/>
              <a:t>6.6.2019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203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34BD-066D-45C5-9A22-F8CCA56EBA65}" type="datetime1">
              <a:rPr lang="bg-BG" smtClean="0"/>
              <a:t>6.6.2019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36768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bg-BG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bg-BG" smtClean="0"/>
              <a:t>Редактиране на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6F8D-143E-4CA9-9F0A-48A2D6DC4181}" type="datetime1">
              <a:rPr lang="bg-BG" smtClean="0"/>
              <a:t>6.6.2019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47347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Редактиране на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E4F72-A185-46F2-97A6-C8656C97D94A}" type="datetime1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bg-BG" smtClean="0"/>
              <a:t>Проект „Стратегии за интегриран, бавен, зелен и здравословен туризъм“ – </a:t>
            </a:r>
            <a:r>
              <a:rPr lang="en-US" smtClean="0"/>
              <a:t>INSiGHTS – Integrated Slow, Green and Healthy Tourism Strategies” </a:t>
            </a:r>
            <a:r>
              <a:rPr lang="bg-BG" smtClean="0"/>
              <a:t>по Програмата за транснационално сътрудничество „Дунав 2014 – 2020 г.“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D1043-437D-42C5-9A5E-D5995E03B8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91450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97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210050"/>
            <a:ext cx="12192000" cy="647950"/>
          </a:xfrm>
        </p:spPr>
        <p:txBody>
          <a:bodyPr/>
          <a:lstStyle/>
          <a:p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lang="en-US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lang="bg-BG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Стратегия </a:t>
            </a:r>
            <a:r>
              <a:rPr lang="bg-BG" u="sng" dirty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интегриран и устойчив туризъм на област Пловдив </a:t>
            </a:r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2019-202</a:t>
            </a:r>
            <a:r>
              <a:rPr lang="en-US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endParaRPr lang="ru-RU" u="sng" dirty="0" smtClean="0">
              <a:solidFill>
                <a:srgbClr val="38562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746975" y="369332"/>
            <a:ext cx="11075831" cy="6860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500"/>
              </a:spcAft>
            </a:pPr>
            <a:r>
              <a:rPr lang="bg-BG" sz="1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СТРАТЕГИЧЕСКА ЦЕЛ 1: Осигуряване на условия за създаване на благоприятна околна, бизнес и жизнена среда за развитие на интегриран и устойчив туризъм в област Пловдив. </a:t>
            </a:r>
            <a:endParaRPr lang="bg-BG" sz="19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500"/>
              </a:spcAft>
            </a:pPr>
            <a:r>
              <a:rPr lang="bg-BG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 1.1. </a:t>
            </a:r>
            <a:r>
              <a:rPr lang="bg-BG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Устойчиво управление на средата в туристическата дестинация</a:t>
            </a:r>
            <a:r>
              <a:rPr lang="bg-BG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50000"/>
              </a:lnSpc>
              <a:spcAft>
                <a:spcPts val="500"/>
              </a:spcAft>
            </a:pPr>
            <a:r>
              <a:rPr lang="bg-BG" sz="1900" b="1" spc="2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 1.2.</a:t>
            </a:r>
            <a:r>
              <a:rPr lang="bg-BG" sz="1900" spc="2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Управление на качеството на туристическия продукт. </a:t>
            </a:r>
            <a:endParaRPr lang="bg-BG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sz="19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ПРИОРИТЕТ 1.3.</a:t>
            </a:r>
            <a:r>
              <a:rPr lang="bg-BG" sz="1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Устойчиво развитие на организациите и центровете, свързани с туристическия </a:t>
            </a:r>
            <a:r>
              <a:rPr lang="bg-BG" sz="19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сектор</a:t>
            </a:r>
            <a:r>
              <a:rPr lang="bg-BG" sz="1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bg-BG" sz="19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500"/>
              </a:spcAft>
            </a:pPr>
            <a:r>
              <a:rPr lang="bg-BG" sz="19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СТРАТЕГИЧЕСКА </a:t>
            </a:r>
            <a:r>
              <a:rPr lang="bg-BG" sz="1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 2: Осигуряване на ресурси (човешки, финансови, информационни и материални) за развитието на интегриран и устойчив туризъм в област Пловдив.</a:t>
            </a:r>
            <a:endParaRPr lang="bg-BG" sz="19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bg-BG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 2.1.</a:t>
            </a:r>
            <a:r>
              <a:rPr lang="bg-BG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Управление и развитие на човешките ресурси в туристическия сектор.</a:t>
            </a:r>
            <a:endParaRPr lang="bg-BG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sz="19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ПРИОРИТЕТ 2.2.</a:t>
            </a:r>
            <a:r>
              <a:rPr lang="bg-BG" sz="1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Насърчаване на инвестициите за развитието на интегриран и устойчив туризъм.</a:t>
            </a:r>
            <a:endParaRPr lang="bg-BG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sz="19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ПРИОРИТЕТ 2.3.</a:t>
            </a:r>
            <a:r>
              <a:rPr lang="bg-BG" sz="1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Информационната осигуреност на дестинацията - предпоставка за информирани управленски решения и за информиран избор на посетителите.</a:t>
            </a:r>
            <a:endParaRPr lang="bg-BG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500"/>
              </a:spcAft>
            </a:pPr>
            <a:endParaRPr lang="bg-BG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500"/>
              </a:spcAft>
            </a:pPr>
            <a:endParaRPr lang="bg-BG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34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210050"/>
            <a:ext cx="12192000" cy="647950"/>
          </a:xfrm>
        </p:spPr>
        <p:txBody>
          <a:bodyPr/>
          <a:lstStyle/>
          <a:p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lang="en-US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lang="bg-BG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Стратегия </a:t>
            </a:r>
            <a:r>
              <a:rPr lang="bg-BG" u="sng" dirty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интегриран и устойчив туризъм на област Пловдив </a:t>
            </a:r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2019-202</a:t>
            </a:r>
            <a:r>
              <a:rPr lang="en-US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endParaRPr lang="ru-RU" u="sng" dirty="0" smtClean="0">
              <a:solidFill>
                <a:srgbClr val="38562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218941" y="515155"/>
            <a:ext cx="11642501" cy="6569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sz="1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СТРАТЕГИЧЕСКА ЦЕЛ 3: Осигуряване на условия за развитие и  управление на специализиран и комплексен туризъм съобразно потенциала на ресурсите в област Пловдив.</a:t>
            </a:r>
            <a:endParaRPr lang="bg-BG" sz="19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 3.1. </a:t>
            </a:r>
            <a:r>
              <a:rPr lang="bg-BG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Разгръщане на възможностите за развитие на наличните ресурси в туристически продукти и услуги за специализиран и комплексен туризъм, съобразени с въздействията върху околната среда</a:t>
            </a:r>
            <a:r>
              <a:rPr lang="bg-BG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 3.2. </a:t>
            </a:r>
            <a:r>
              <a:rPr lang="bg-BG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Управление на атракциите и осигуряване на качествено туристическо обслужване и преживяване.</a:t>
            </a:r>
            <a:r>
              <a:rPr lang="bg-BG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19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bg-BG" sz="1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СТРАТЕГИЧЕСКА ЦЕЛ 4: Укрепване на взаимодействието между участниците в управлението и изпълнението на туризма и насърчаване на междуинституционалното и международното сътрудничество за осигуряване на развитие на интегрирания и устойчив туризъм в област Пловдив.</a:t>
            </a:r>
            <a:endParaRPr lang="bg-BG" sz="19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bg-BG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 4.1. </a:t>
            </a:r>
            <a:r>
              <a:rPr lang="bg-BG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Прилагане на механизми за координация и партньорство между всички заинтересовани страни в туристическия процес</a:t>
            </a:r>
            <a:r>
              <a:rPr lang="bg-BG" sz="1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 4.2. </a:t>
            </a:r>
            <a:r>
              <a:rPr lang="bg-BG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на междуинституционалното и международното сътрудничество. </a:t>
            </a:r>
            <a:endParaRPr lang="bg-BG" sz="1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endParaRPr lang="bg-BG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endParaRPr lang="bg-BG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60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210050"/>
            <a:ext cx="12192000" cy="647950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INSiGHTS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sng" strike="noStrike" kern="1200" cap="none" spc="0" normalizeH="0" baseline="0" noProof="0" dirty="0" smtClean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Стратегия </a:t>
            </a:r>
            <a:r>
              <a:rPr kumimoji="0" lang="bg-BG" sz="1800" b="0" i="0" u="sng" strike="noStrike" kern="1200" cap="none" spc="0" normalizeH="0" baseline="0" noProof="0" dirty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за интегриран и устойчив туризъм на област Пловдив </a:t>
            </a:r>
            <a:r>
              <a:rPr kumimoji="0" lang="bg-BG" sz="1800" b="0" i="0" u="sng" strike="noStrike" kern="1200" cap="none" spc="0" normalizeH="0" baseline="0" noProof="0" dirty="0" smtClean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2019-202</a:t>
            </a:r>
            <a:r>
              <a:rPr kumimoji="0" lang="en-US" sz="1800" b="0" i="0" u="sng" strike="noStrike" kern="1200" cap="none" spc="0" normalizeH="0" baseline="0" noProof="0" dirty="0" smtClean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7</a:t>
            </a:r>
            <a:endParaRPr kumimoji="0" lang="ru-RU" sz="1800" b="0" i="0" u="sng" strike="noStrike" kern="1200" cap="none" spc="0" normalizeH="0" baseline="0" noProof="0" dirty="0" smtClean="0">
              <a:ln>
                <a:noFill/>
              </a:ln>
              <a:solidFill>
                <a:srgbClr val="385623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218941" y="515155"/>
            <a:ext cx="11642501" cy="6344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b="1" dirty="0">
                <a:solidFill>
                  <a:srgbClr val="53813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КООРДИНАЦИЯ, МОНИТОРИНГ И ИЗПЪЛНЕНИЕ НА </a:t>
            </a:r>
            <a:r>
              <a:rPr lang="bg-BG" b="1" dirty="0" smtClean="0">
                <a:solidFill>
                  <a:srgbClr val="53813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СТРАТЕГИЯТА</a:t>
            </a:r>
          </a:p>
          <a:p>
            <a:pPr marL="285750" lvl="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В изпълнение на чл. 10, т. 1 от Закона за туризма </a:t>
            </a:r>
            <a:r>
              <a:rPr lang="bg-BG" b="1" dirty="0">
                <a:latin typeface="Times New Roman" panose="02020603050405020304" pitchFamily="18" charset="0"/>
                <a:ea typeface="Calibri" panose="020F0502020204030204" pitchFamily="34" charset="0"/>
              </a:rPr>
              <a:t>кметовете на всяка от 18-те общини </a:t>
            </a: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в област Пловдив на основание чл. 12, т. 1 </a:t>
            </a:r>
            <a:r>
              <a:rPr lang="bg-BG" b="1" dirty="0">
                <a:latin typeface="Times New Roman" panose="02020603050405020304" pitchFamily="18" charset="0"/>
                <a:ea typeface="Calibri" panose="020F0502020204030204" pitchFamily="34" charset="0"/>
              </a:rPr>
              <a:t>разработват програма</a:t>
            </a:r>
            <a:r>
              <a:rPr lang="bg-BG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g-BG" b="1" dirty="0">
                <a:latin typeface="Times New Roman" panose="02020603050405020304" pitchFamily="18" charset="0"/>
                <a:ea typeface="Calibri" panose="020F0502020204030204" pitchFamily="34" charset="0"/>
              </a:rPr>
              <a:t>за развитие на туризма </a:t>
            </a: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на територията на общината и подготвят отчета за нейното </a:t>
            </a:r>
            <a:r>
              <a:rPr lang="bg-B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изпълнение.</a:t>
            </a:r>
          </a:p>
          <a:p>
            <a:pPr marL="285750" lvl="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Общинските консултативни съвети </a:t>
            </a:r>
            <a:r>
              <a:rPr lang="bg-BG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 въпросите на туризма</a:t>
            </a: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bg-B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създадени </a:t>
            </a: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съгласно чл. 13, ал. 1 от Закона за туризма, </a:t>
            </a:r>
            <a:r>
              <a:rPr lang="bg-B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разглеждат </a:t>
            </a: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програмите и отчетите и след одобрението им ги </a:t>
            </a:r>
            <a:r>
              <a:rPr lang="bg-B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внасят </a:t>
            </a: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за приемане от общинския съвет</a:t>
            </a:r>
            <a:r>
              <a:rPr lang="bg-B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Въз основа на чл. 11, ал. 1 </a:t>
            </a:r>
            <a:r>
              <a:rPr lang="bg-BG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общинският съвет приема програма за развитие на туризма </a:t>
            </a:r>
            <a:r>
              <a:rPr lang="bg-B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 </a:t>
            </a: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всяка </a:t>
            </a:r>
            <a:r>
              <a:rPr lang="bg-B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община.</a:t>
            </a:r>
          </a:p>
          <a:p>
            <a:pPr marL="285750" lvl="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Стратегическите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цели,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приоритетите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и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мерките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Стратегията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за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интегриран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и устойчив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туризъм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област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Пловдив 2019-2025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се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изпълняват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чрез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общинските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програми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за развитие на туризма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посочен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период на действие.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lvl="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Съгласуваните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и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приети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общински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програми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се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изпращат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на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областния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управител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както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и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отчетите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за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изпълнение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на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дейностите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по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програмата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за развитие на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туризма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във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всяка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община от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област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Пловдив. </a:t>
            </a:r>
            <a:endParaRPr lang="bg-BG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marR="0" lvl="0" indent="449580" algn="just" defTabSz="4572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44958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bg-BG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11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210050"/>
            <a:ext cx="12192000" cy="647950"/>
          </a:xfrm>
        </p:spPr>
        <p:txBody>
          <a:bodyPr/>
          <a:lstStyle/>
          <a:p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lang="en-US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lang="bg-BG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Стратегия </a:t>
            </a:r>
            <a:r>
              <a:rPr lang="bg-BG" u="sng" dirty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интегриран и устойчив туризъм на област Пловдив </a:t>
            </a:r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2019-202</a:t>
            </a:r>
            <a:r>
              <a:rPr lang="en-US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endParaRPr lang="ru-RU" u="sng" dirty="0" smtClean="0">
              <a:solidFill>
                <a:srgbClr val="38562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837127" y="892098"/>
            <a:ext cx="10612191" cy="496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СТРАТЕГИЧЕСКАТА РАМКА НА ДОКУМЕНТА ВКЛЮЧВА: 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предпоставки </a:t>
            </a:r>
            <a:r>
              <a:rPr lang="bg-BG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възможности за развитие на интегриран </a:t>
            </a:r>
            <a:r>
              <a:rPr lang="bg-BG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туризъм,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стратегически </a:t>
            </a:r>
            <a:r>
              <a:rPr lang="bg-BG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 за устойчив туризъм, </a:t>
            </a:r>
            <a:endParaRPr lang="bg-BG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демографски </a:t>
            </a:r>
            <a:r>
              <a:rPr lang="bg-BG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икономически профил на региона, </a:t>
            </a:r>
            <a:endParaRPr lang="bg-BG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bg-BG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състоянието по общини, </a:t>
            </a:r>
            <a:endParaRPr lang="bg-BG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обши </a:t>
            </a:r>
            <a:r>
              <a:rPr lang="bg-BG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изводи и препоръки, </a:t>
            </a:r>
            <a:endParaRPr lang="bg-BG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формулиране </a:t>
            </a:r>
            <a:r>
              <a:rPr lang="bg-BG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визия и мисия за развитие, </a:t>
            </a:r>
            <a:endParaRPr lang="bg-BG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bg-BG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дефиниране </a:t>
            </a:r>
            <a:r>
              <a:rPr lang="bg-BG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основни стратегически цели, приоритети и свързани с тях конкретни мерки.</a:t>
            </a:r>
            <a:endParaRPr lang="bg-BG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44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bg-BG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ПРЕДПОСТАВКИ И ВЪЗМОЖНОСТИ</a:t>
            </a: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bg-BG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bg-BG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bg-BG" sz="2000" dirty="0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idx="1"/>
          </p:nvPr>
        </p:nvSpPr>
        <p:spPr>
          <a:xfrm>
            <a:off x="748061" y="1004581"/>
            <a:ext cx="10695878" cy="53517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Наличие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благоприятни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природни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ресурси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богатство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културни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исторически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забележителности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традиции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опит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предлагането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туристически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услуги за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практикуване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различни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видове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туризъм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целогодишно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територията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област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Пловдив.</a:t>
            </a:r>
          </a:p>
          <a:p>
            <a:pPr>
              <a:lnSpc>
                <a:spcPct val="150000"/>
              </a:lnSpc>
            </a:pPr>
            <a:r>
              <a:rPr lang="bg-BG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bg-BG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ъздаване </a:t>
            </a:r>
            <a:r>
              <a:rPr lang="bg-BG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условия за развитието на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специализирани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видове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туризъм</a:t>
            </a:r>
            <a:r>
              <a:rPr lang="bg-BG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по-широка мрежа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базирани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местните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ценности </a:t>
            </a:r>
            <a:r>
              <a:rPr lang="bg-BG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мрежа от пространствени съчетания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съобразно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значимостта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за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съответния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обособен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ареал. </a:t>
            </a:r>
            <a:endParaRPr lang="en-US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 развитие на туризма чрез </a:t>
            </a:r>
            <a:r>
              <a:rPr lang="bg-BG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разгъване на туристическата мрежа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(популярен и бавен туризъм) съобразно потребностите от почивка.</a:t>
            </a:r>
            <a:endParaRPr lang="bg-BG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838199" y="6356354"/>
            <a:ext cx="10926337" cy="365125"/>
          </a:xfrm>
        </p:spPr>
        <p:txBody>
          <a:bodyPr/>
          <a:lstStyle/>
          <a:p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lang="en-US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lang="bg-BG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Стратегия </a:t>
            </a:r>
            <a:r>
              <a:rPr lang="bg-BG" u="sng" dirty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интегриран и устойчив туризъм на област Пловдив </a:t>
            </a:r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2019-202</a:t>
            </a:r>
            <a:r>
              <a:rPr lang="en-US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endParaRPr lang="ru-RU" u="sng" dirty="0" smtClean="0">
              <a:solidFill>
                <a:srgbClr val="38562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09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758283"/>
            <a:ext cx="10515600" cy="13716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ИНТЕГРИРАНОТО ПРЕДЛАГАНЕ НА </a:t>
            </a: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НАЛИЧНИТЕ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РЕСУРСИ В АДЕКВАТНИ ТУРИСТИЧЕСКИ ПАКЕТИ, МАКСИМАЛНО ОБХВАЩАЩИ ПРОСТРАНСТВЕНИТЕ СЪЧЕТАНИЯ НА ТУРИСТИЧЕСКИТЕ РЕСУРСИ В ОБЛАСТТА, КЛЮЧОВА РОЛЯ ИМАТ: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bg-BG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2272787"/>
            <a:ext cx="10515600" cy="3501471"/>
          </a:xfrm>
        </p:spPr>
        <p:txBody>
          <a:bodyPr>
            <a:normAutofit fontScale="92500" lnSpcReduction="10000"/>
          </a:bodyPr>
          <a:lstStyle/>
          <a:p>
            <a:pPr marL="571494" indent="-342900" algn="just">
              <a:lnSpc>
                <a:spcPct val="150000"/>
              </a:lnSpc>
              <a:spcAft>
                <a:spcPts val="600"/>
              </a:spcAft>
            </a:pP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Доставчиците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туристическа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информация и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туристически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продукти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ТИЦ,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туроператори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туристически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агенции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хотели, заведения за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хранене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събития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др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.;</a:t>
            </a:r>
            <a:endParaRPr lang="ru-RU" sz="2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494" indent="-342900" algn="just">
              <a:lnSpc>
                <a:spcPct val="150000"/>
              </a:lnSpc>
              <a:spcAft>
                <a:spcPts val="600"/>
              </a:spcAft>
            </a:pP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Органите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местното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самоуправление – </a:t>
            </a:r>
            <a:r>
              <a:rPr lang="ru-RU" sz="22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общините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494" indent="-342900" algn="just">
              <a:lnSpc>
                <a:spcPct val="150000"/>
              </a:lnSpc>
              <a:spcAft>
                <a:spcPts val="600"/>
              </a:spcAft>
            </a:pP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Организациите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 управление на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туристическите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райони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съгласно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чл. 18 от Закона за 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туризма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571494" indent="-342900" algn="just">
              <a:lnSpc>
                <a:spcPct val="150000"/>
              </a:lnSpc>
              <a:spcAft>
                <a:spcPts val="600"/>
              </a:spcAft>
            </a:pP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Електронните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туристически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платформи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600"/>
              </a:spcAft>
              <a:buNone/>
            </a:pPr>
            <a:endParaRPr lang="bg-BG" sz="2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490655" y="6356354"/>
            <a:ext cx="11463452" cy="365125"/>
          </a:xfrm>
        </p:spPr>
        <p:txBody>
          <a:bodyPr/>
          <a:lstStyle/>
          <a:p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lang="en-US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lang="bg-BG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Стратегия </a:t>
            </a:r>
            <a:r>
              <a:rPr lang="bg-BG" u="sng" dirty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интегриран и устойчив туризъм на област Пловдив </a:t>
            </a:r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2019-202</a:t>
            </a:r>
            <a:r>
              <a:rPr lang="en-US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endParaRPr lang="ru-RU" u="sng" dirty="0" smtClean="0">
              <a:solidFill>
                <a:srgbClr val="38562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51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лавие 4"/>
          <p:cNvSpPr>
            <a:spLocks noGrp="1"/>
          </p:cNvSpPr>
          <p:nvPr>
            <p:ph type="ctrTitle"/>
          </p:nvPr>
        </p:nvSpPr>
        <p:spPr>
          <a:xfrm>
            <a:off x="1524000" y="570054"/>
            <a:ext cx="9144000" cy="1381409"/>
          </a:xfrm>
        </p:spPr>
        <p:txBody>
          <a:bodyPr anchor="t">
            <a:normAutofit/>
          </a:bodyPr>
          <a:lstStyle/>
          <a:p>
            <a:pPr indent="449580">
              <a:lnSpc>
                <a:spcPct val="100000"/>
              </a:lnSpc>
              <a:spcAft>
                <a:spcPts val="600"/>
              </a:spcAft>
            </a:pPr>
            <a:r>
              <a:rPr lang="bg-BG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ПРОДУКТОВА ВЕРИГА ЗА </a:t>
            </a: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ИНТЕГРИРАН </a:t>
            </a:r>
            <a:r>
              <a:rPr lang="bg-BG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УСТОЙЧИВ </a:t>
            </a: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ТУРИЗЪМ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ru-RU" sz="20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бменът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между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всички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компоненти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продуктовата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верига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допринася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регионалното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развитие на туризма в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общността</a:t>
            </a:r>
            <a:endParaRPr lang="bg-BG" sz="2000" b="1" dirty="0"/>
          </a:p>
        </p:txBody>
      </p:sp>
      <p:sp>
        <p:nvSpPr>
          <p:cNvPr id="7" name="Подзаглавие 6"/>
          <p:cNvSpPr>
            <a:spLocks noGrp="1"/>
          </p:cNvSpPr>
          <p:nvPr>
            <p:ph type="subTitle" idx="1"/>
          </p:nvPr>
        </p:nvSpPr>
        <p:spPr>
          <a:xfrm>
            <a:off x="1524000" y="1750741"/>
            <a:ext cx="9144000" cy="3507059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301083" y="6356354"/>
            <a:ext cx="11496907" cy="365125"/>
          </a:xfrm>
        </p:spPr>
        <p:txBody>
          <a:bodyPr/>
          <a:lstStyle/>
          <a:p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lang="en-US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lang="bg-BG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Стратегия </a:t>
            </a:r>
            <a:r>
              <a:rPr lang="bg-BG" u="sng" dirty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интегриран и устойчив туризъм на област Пловдив </a:t>
            </a:r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2019-202</a:t>
            </a:r>
            <a:r>
              <a:rPr lang="en-US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endParaRPr lang="ru-RU" u="sng" dirty="0" smtClean="0">
              <a:solidFill>
                <a:srgbClr val="38562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8" name="Картина 7" descr="temp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10" y="1750741"/>
            <a:ext cx="9637690" cy="41735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569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210050"/>
            <a:ext cx="12192000" cy="647950"/>
          </a:xfrm>
        </p:spPr>
        <p:txBody>
          <a:bodyPr/>
          <a:lstStyle/>
          <a:p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lang="en-US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lang="bg-BG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Стратегия </a:t>
            </a:r>
            <a:r>
              <a:rPr lang="bg-BG" u="sng" dirty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интегриран и устойчив туризъм на област Пловдив </a:t>
            </a:r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2019-202</a:t>
            </a:r>
            <a:r>
              <a:rPr lang="en-US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endParaRPr lang="ru-RU" u="sng" dirty="0" smtClean="0">
              <a:solidFill>
                <a:srgbClr val="38562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683955" y="600671"/>
            <a:ext cx="10174310" cy="611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800"/>
              </a:spcAft>
            </a:pPr>
            <a:r>
              <a:rPr lang="bg-BG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ПРОДУКТОВАТА ВЕРИГА БАЛАНСИРА ИКОНОМИЧЕСКАТА, ЕКОЛОГИЧНАТА, СОЦИАЛНАТА И ЕТИЧНАТА УСТОЙЧИВОСТ ЧРЕЗ:</a:t>
            </a:r>
            <a:endParaRPr lang="bg-BG" b="1" dirty="0" smtClean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bg-BG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Консервация</a:t>
            </a: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опазване на биологичното разнообразие и природните ресурси, както и взаимно разбиране от местните жители и туристите, че опазването на околната среда е от жизненоважно значение. </a:t>
            </a:r>
            <a:endParaRPr lang="bg-BG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Стимулиране и използване на нови подходи с цел подобряване обслужването на граждани и туристи на територията на местата за посещение.</a:t>
            </a:r>
            <a:endParaRPr lang="bg-BG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Жителите трябва да могат да се възползват от туризма чрез подобряване на стандарта на живот, местното овластяване, намаляване на бедността и  постигане на положителен културен обмен. </a:t>
            </a:r>
            <a:endParaRPr lang="bg-BG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Устойчивостта за туристическия бизнес означава насочване към дългосрочна рентабилност чрез целенасочена ценова политика (клиент и инвестиция), както и чрез привлекателни и разнообразни продукти.</a:t>
            </a:r>
            <a:endParaRPr lang="bg-BG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bg-B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42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210050"/>
            <a:ext cx="12192000" cy="647950"/>
          </a:xfrm>
        </p:spPr>
        <p:txBody>
          <a:bodyPr/>
          <a:lstStyle/>
          <a:p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lang="en-US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lang="bg-BG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Стратегия </a:t>
            </a:r>
            <a:r>
              <a:rPr lang="bg-BG" u="sng" dirty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интегриран и устойчив туризъм на област Пловдив </a:t>
            </a:r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2019-202</a:t>
            </a:r>
            <a:r>
              <a:rPr lang="en-US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endParaRPr lang="ru-RU" u="sng" dirty="0" smtClean="0">
              <a:solidFill>
                <a:srgbClr val="38562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Правоъгълник 2"/>
          <p:cNvSpPr/>
          <p:nvPr/>
        </p:nvSpPr>
        <p:spPr>
          <a:xfrm>
            <a:off x="721217" y="476518"/>
            <a:ext cx="11359165" cy="574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bg-BG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ИЗВОДИ  И  ПРЕПОРЪКИ: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endParaRPr lang="bg-BG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bg-BG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Географското </a:t>
            </a: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разположение, климатът и природните ресурси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отлична база и добра предпоставка за развитието на 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туризъм; </a:t>
            </a:r>
          </a:p>
          <a:p>
            <a:pPr marL="342900" lvl="0" indent="-342900" algn="just"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bg-BG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Културно-историческото </a:t>
            </a:r>
            <a:r>
              <a:rPr lang="bg-BG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наследство </a:t>
            </a:r>
            <a:r>
              <a:rPr lang="bg-BG" dirty="0">
                <a:latin typeface="Times New Roman" panose="02020603050405020304" pitchFamily="18" charset="0"/>
                <a:ea typeface="Calibri" panose="020F0502020204030204" pitchFamily="34" charset="0"/>
              </a:rPr>
              <a:t>на територията на област Пловдив е изключително богато и в същото време в голямата си част остава </a:t>
            </a:r>
            <a:r>
              <a:rPr lang="bg-B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непопулярно;</a:t>
            </a:r>
          </a:p>
          <a:p>
            <a:pPr marL="342900" lvl="0" indent="-342900" algn="just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bg-BG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Туристическата </a:t>
            </a: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инфраструктура е </a:t>
            </a:r>
            <a:r>
              <a:rPr lang="bg-BG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неравномерна 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непълна;</a:t>
            </a:r>
            <a:endParaRPr lang="bg-B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bg-BG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Местата </a:t>
            </a: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настаняване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област Пловдив всяка година се 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увеличават, но неравномерно е териториалното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разпределение на легловата 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база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bg-BG" dirty="0"/>
          </a:p>
          <a:p>
            <a:pPr marL="342900" lvl="0" indent="-342900" algn="just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Труден достъп до финансиране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слаба инвестиционна активност (ИКТ, инфраструктура, човешки ресурси, 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реклама);</a:t>
            </a:r>
          </a:p>
          <a:p>
            <a:pPr marL="342900" lvl="0" indent="-342900" algn="just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bg-BG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Липса </a:t>
            </a: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единна база данни за туризма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нуждите на потребителите и заинтересованите 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страни – ЕСТИ е на етап въвеждане на данни; </a:t>
            </a:r>
          </a:p>
          <a:p>
            <a:pPr marL="342900" lvl="0" indent="-342900" algn="just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bg-BG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Информационна </a:t>
            </a: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обезпеченост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туристическите дестинации и специализирани видове туризъм 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съществуват много канали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представящи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единични 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продукти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bg-B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преодоляване 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дефицити в онлайн представянето на местните дестинации и </a:t>
            </a:r>
            <a:r>
              <a:rPr lang="bg-BG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предлагането им в по-широка мрежа от туристически продукти</a:t>
            </a:r>
            <a:r>
              <a:rPr lang="bg-BG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bg-BG" dirty="0"/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1384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210050"/>
            <a:ext cx="12192000" cy="647950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INSiGHTS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sng" strike="noStrike" kern="1200" cap="none" spc="0" normalizeH="0" baseline="0" noProof="0" dirty="0" smtClean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Стратегия </a:t>
            </a:r>
            <a:r>
              <a:rPr kumimoji="0" lang="bg-BG" sz="1800" b="0" i="0" u="sng" strike="noStrike" kern="1200" cap="none" spc="0" normalizeH="0" baseline="0" noProof="0" dirty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за интегриран и устойчив туризъм на област Пловдив </a:t>
            </a:r>
            <a:r>
              <a:rPr kumimoji="0" lang="bg-BG" sz="1800" b="0" i="0" u="sng" strike="noStrike" kern="1200" cap="none" spc="0" normalizeH="0" baseline="0" noProof="0" dirty="0" smtClean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2019-202</a:t>
            </a:r>
            <a:r>
              <a:rPr kumimoji="0" lang="en-US" sz="1800" b="0" i="0" u="sng" strike="noStrike" kern="1200" cap="none" spc="0" normalizeH="0" baseline="0" noProof="0" dirty="0" smtClean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7</a:t>
            </a:r>
            <a:endParaRPr kumimoji="0" lang="ru-RU" sz="1800" b="0" i="0" u="sng" strike="noStrike" kern="1200" cap="none" spc="0" normalizeH="0" baseline="0" noProof="0" dirty="0" smtClean="0">
              <a:ln>
                <a:noFill/>
              </a:ln>
              <a:solidFill>
                <a:srgbClr val="385623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476518" y="369332"/>
            <a:ext cx="11191741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ИЗВОДИ И ПРЕПОРЪКИ: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Затруднена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транспортна достъпност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до туристическите атракции на територията на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област Пловдив; 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Недостатъчно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и/или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некачествени означения за туристическите обекти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липса на означения на английски език;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Ограничен е достъпът за хора с увреждания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;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Недостиг и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липса на обучени кадри в туризма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значително текучество на персонала;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Недостатъчно и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неефективно сътрудничество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между общините, сдруженията, туристическите информационни центрове, туристическите организации, образователните институции и бизнеса в областта на туризма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създадените</a:t>
            </a:r>
            <a:r>
              <a:rPr kumimoji="0" lang="bg-BG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ОУТР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не членуват всички общини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на територията на област Пловдив, което може да повлияе на устойчивото развитие на туризма в областта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Необходимост от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адекватни системи за </a:t>
            </a: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управление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 о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сигуряване на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подходящ баланс между изискванията за защита на природата и атрактивните туристически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дейности.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Устойчивото развитие на туризма в общините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се свързва с устойчивото използване и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съхранение на природните ресурси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с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реализация на финансови постъпления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 местните общности под формата на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инвестиции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за изграждане и поддържане на  туристическа и техническа инфраструктура, с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развитие на местния бизнес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чрез създаване на възможности за развитие на посетителския поток и туризма, както и с </a:t>
            </a:r>
            <a:r>
              <a:rPr kumimoji="0" lang="bg-BG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реализация на допълнителни приходи за местното население чрез алтернативна заетост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 съответни форми туризъм (градски, селски, културен, винен, екологичен и др.) и съпътстващите ги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дейности.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657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210050"/>
            <a:ext cx="12192000" cy="647950"/>
          </a:xfrm>
        </p:spPr>
        <p:txBody>
          <a:bodyPr/>
          <a:lstStyle/>
          <a:p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„Стратегии за интегриран, бавен, зелен и здравословен туризъм“ – </a:t>
            </a:r>
            <a:r>
              <a:rPr lang="en-US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Integrated Slow, Green and Healthy Tourism Strategies” </a:t>
            </a:r>
            <a:r>
              <a:rPr lang="bg-BG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Програмата за транснационално сътрудничество „Дунав 2014 – 2020 г.“</a:t>
            </a:r>
            <a:endParaRPr lang="bg-BG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Стратегия </a:t>
            </a:r>
            <a:r>
              <a:rPr lang="bg-BG" u="sng" dirty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интегриран и устойчив туризъм на област Пловдив </a:t>
            </a:r>
            <a:r>
              <a:rPr lang="bg-BG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2019-202</a:t>
            </a:r>
            <a:r>
              <a:rPr lang="en-US" u="sng" dirty="0" smtClean="0">
                <a:solidFill>
                  <a:srgbClr val="38562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endParaRPr lang="ru-RU" u="sng" dirty="0" smtClean="0">
              <a:solidFill>
                <a:srgbClr val="38562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244700" y="369332"/>
            <a:ext cx="11732652" cy="6430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</a:pPr>
            <a:r>
              <a:rPr lang="bg-BG" b="1" dirty="0" smtClean="0">
                <a:solidFill>
                  <a:srgbClr val="53813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ВИЗИЯ</a:t>
            </a:r>
            <a:endParaRPr lang="bg-BG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ИНТЕГРИРАНИЯТ И УСТОЙЧИВ ТУРИЗЪМ Е НЕРАЗДЕЛНА ЧАСТ ОТ СТРАТЕГИЧЕСКОТО РАЗВИТИЕ НА ОБЛАСТ ПЛОВДИВ КАТО РЕГИОН С ПРОСПЕРИРАЩА ИКОНОМИКА, НАРАСТВАЩ ЖИЗНЕН СТАНДАРТ НА НАСЕЛЕНИЕТО, СЪХРАНЕНО КУЛТУРНО НАСЛЕДСТВО И ПОДДЪРЖАНА ЗДРАВОСЛОВНА ОКОЛНА СРЕДА - ОБЕКТ НА ЦЕЛОГОДИШНА ТУРИСТИЧЕСКА АТРАКТИВНОСТ.</a:t>
            </a:r>
            <a:endParaRPr lang="bg-BG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bg-BG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</a:pPr>
            <a:r>
              <a:rPr lang="bg-BG" b="1" dirty="0" smtClean="0">
                <a:solidFill>
                  <a:srgbClr val="53813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МИСИЯ</a:t>
            </a:r>
            <a:endParaRPr lang="bg-B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bg-BG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Генерираният растеж на интегрирания </a:t>
            </a:r>
            <a:r>
              <a:rPr lang="bg-BG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устойчив туризъм в област </a:t>
            </a:r>
            <a:r>
              <a:rPr lang="bg-BG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Пловдив </a:t>
            </a:r>
            <a:r>
              <a:rPr lang="bg-BG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 основава на:</a:t>
            </a:r>
            <a:endParaRPr lang="bg-BG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bg-BG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сътрудничество</a:t>
            </a:r>
            <a:r>
              <a:rPr lang="bg-BG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между всички заинтересовани страни, </a:t>
            </a:r>
            <a:endParaRPr lang="bg-BG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bg-BG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създаване на </a:t>
            </a:r>
            <a:r>
              <a:rPr lang="bg-BG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за устойчиво развитие и управление на туристическите ресурси</a:t>
            </a:r>
            <a:r>
              <a:rPr lang="bg-BG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организирана мрежа и в пряка зависимост от факторите за опазване на околната среда, </a:t>
            </a:r>
            <a:endParaRPr lang="bg-BG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bg-BG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повишаване на конкурентоспособността </a:t>
            </a:r>
            <a:r>
              <a:rPr lang="bg-BG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туристическия сектор, </a:t>
            </a:r>
            <a:endParaRPr lang="bg-BG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bg-BG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достъпността и качеството на туристическия продукт</a:t>
            </a:r>
            <a:r>
              <a:rPr lang="bg-BG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bg-BG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bg-BG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постигането на </a:t>
            </a:r>
            <a:r>
              <a:rPr lang="bg-BG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баланс между благополучието на туристите и устойчивия растеж на местните общности</a:t>
            </a:r>
            <a:r>
              <a:rPr lang="bg-BG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bg-BG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95300" algn="just">
              <a:lnSpc>
                <a:spcPct val="150000"/>
              </a:lnSpc>
              <a:spcAft>
                <a:spcPts val="800"/>
              </a:spcAft>
            </a:pPr>
            <a:r>
              <a:rPr lang="bg-BG" sz="12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bg-BG" sz="12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bg-BG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4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на Office">
  <a:themeElements>
    <a:clrScheme name="Тема н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н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н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на Office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4955</TotalTime>
  <Words>1706</Words>
  <Application>Microsoft Office PowerPoint</Application>
  <PresentationFormat>Custom</PresentationFormat>
  <Paragraphs>96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Тема на Office</vt:lpstr>
      <vt:lpstr>PowerPoint Presentation</vt:lpstr>
      <vt:lpstr>PowerPoint Presentation</vt:lpstr>
      <vt:lpstr>ПРЕДПОСТАВКИ И ВЪЗМОЖНОСТИ: </vt:lpstr>
      <vt:lpstr> ЗА ИНТЕГРИРАНОТО ПРЕДЛАГАНЕ НА НАЛИЧНИТЕ РЕСУРСИ В АДЕКВАТНИ ТУРИСТИЧЕСКИ ПАКЕТИ, МАКСИМАЛНО ОБХВАЩАЩИ ПРОСТРАНСТВЕНИТЕ СЪЧЕТАНИЯ НА ТУРИСТИЧЕСКИТЕ РЕСУРСИ В ОБЛАСТТА, КЛЮЧОВА РОЛЯ ИМАТ: </vt:lpstr>
      <vt:lpstr>ПРОДУКТОВА ВЕРИГА ЗА ИНТЕГРИРАН И УСТОЙЧИВ ТУРИЗЪМ Oбменът между всички компоненти в продуктовата верига допринася за регионалното развитие на туризма в общността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Симеон Николов</dc:creator>
  <cp:lastModifiedBy>Administrator</cp:lastModifiedBy>
  <cp:revision>68</cp:revision>
  <dcterms:created xsi:type="dcterms:W3CDTF">2019-03-19T09:46:42Z</dcterms:created>
  <dcterms:modified xsi:type="dcterms:W3CDTF">2019-06-06T13:34:16Z</dcterms:modified>
</cp:coreProperties>
</file>