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7" r:id="rId2"/>
    <p:sldId id="468" r:id="rId3"/>
    <p:sldId id="488" r:id="rId4"/>
    <p:sldId id="504" r:id="rId5"/>
    <p:sldId id="573" r:id="rId6"/>
    <p:sldId id="503" r:id="rId7"/>
    <p:sldId id="511" r:id="rId8"/>
    <p:sldId id="512" r:id="rId9"/>
    <p:sldId id="513" r:id="rId10"/>
    <p:sldId id="514" r:id="rId11"/>
    <p:sldId id="569" r:id="rId12"/>
    <p:sldId id="515" r:id="rId13"/>
    <p:sldId id="510" r:id="rId14"/>
    <p:sldId id="554" r:id="rId15"/>
    <p:sldId id="531" r:id="rId16"/>
    <p:sldId id="534" r:id="rId17"/>
    <p:sldId id="499" r:id="rId18"/>
    <p:sldId id="560" r:id="rId19"/>
    <p:sldId id="562" r:id="rId20"/>
    <p:sldId id="563" r:id="rId21"/>
    <p:sldId id="566" r:id="rId22"/>
    <p:sldId id="567" r:id="rId23"/>
    <p:sldId id="568" r:id="rId24"/>
    <p:sldId id="539" r:id="rId25"/>
    <p:sldId id="544" r:id="rId26"/>
    <p:sldId id="537" r:id="rId27"/>
    <p:sldId id="574" r:id="rId28"/>
    <p:sldId id="558" r:id="rId29"/>
    <p:sldId id="559" r:id="rId30"/>
    <p:sldId id="549" r:id="rId31"/>
    <p:sldId id="506" r:id="rId32"/>
    <p:sldId id="472" r:id="rId33"/>
  </p:sldIdLst>
  <p:sldSz cx="12192000" cy="6858000"/>
  <p:notesSz cx="6797675" cy="9928225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6169CA8-7F5E-4A88-8DAB-896C69E13A25}">
          <p14:sldIdLst>
            <p14:sldId id="257"/>
            <p14:sldId id="468"/>
            <p14:sldId id="488"/>
            <p14:sldId id="504"/>
            <p14:sldId id="573"/>
            <p14:sldId id="503"/>
            <p14:sldId id="511"/>
            <p14:sldId id="512"/>
            <p14:sldId id="513"/>
            <p14:sldId id="514"/>
            <p14:sldId id="569"/>
            <p14:sldId id="515"/>
            <p14:sldId id="510"/>
            <p14:sldId id="554"/>
            <p14:sldId id="531"/>
            <p14:sldId id="534"/>
            <p14:sldId id="499"/>
            <p14:sldId id="560"/>
            <p14:sldId id="562"/>
            <p14:sldId id="563"/>
            <p14:sldId id="566"/>
            <p14:sldId id="567"/>
            <p14:sldId id="568"/>
            <p14:sldId id="539"/>
            <p14:sldId id="544"/>
            <p14:sldId id="537"/>
            <p14:sldId id="574"/>
            <p14:sldId id="558"/>
            <p14:sldId id="559"/>
            <p14:sldId id="549"/>
            <p14:sldId id="506"/>
            <p14:sldId id="472"/>
          </p14:sldIdLst>
        </p14:section>
        <p14:section name="Untitled Section" id="{39B621EA-DB57-451B-92CB-6957905D1399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9" autoAdjust="0"/>
    <p:restoredTop sz="99645" autoAdjust="0"/>
  </p:normalViewPr>
  <p:slideViewPr>
    <p:cSldViewPr snapToGrid="0">
      <p:cViewPr>
        <p:scale>
          <a:sx n="80" d="100"/>
          <a:sy n="80" d="100"/>
        </p:scale>
        <p:origin x="-6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8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3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6.bin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work\NCRD\2018\MRRB_SocioAnalys\Work\Demo_DD\Dia_Unempl_Seminar1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Awork\NCRD\2018\MRRB_SocioAnalys\Work\TTI_SV\Internet\Dia_Nuts2_Summar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/>
              <a:t>БВП на жител лв.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Sheet4!$B$1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Sheet4!$A$2:$A$8</c:f>
              <c:strCache>
                <c:ptCount val="7"/>
                <c:pt idx="0">
                  <c:v>Общо за страната</c:v>
                </c:pt>
                <c:pt idx="1">
                  <c:v>Северозападен</c:v>
                </c:pt>
                <c:pt idx="2">
                  <c:v>Северен централен</c:v>
                </c:pt>
                <c:pt idx="3">
                  <c:v>Североизточен</c:v>
                </c:pt>
                <c:pt idx="4">
                  <c:v>Югоизточен</c:v>
                </c:pt>
                <c:pt idx="5">
                  <c:v>Югозападен</c:v>
                </c:pt>
                <c:pt idx="6">
                  <c:v>Южен централен</c:v>
                </c:pt>
              </c:strCache>
            </c:strRef>
          </c:cat>
          <c:val>
            <c:numRef>
              <c:f>Sheet4!$B$2:$B$8</c:f>
              <c:numCache>
                <c:formatCode>0</c:formatCode>
                <c:ptCount val="7"/>
                <c:pt idx="0">
                  <c:v>9924</c:v>
                </c:pt>
                <c:pt idx="1">
                  <c:v>6090</c:v>
                </c:pt>
                <c:pt idx="2">
                  <c:v>6527</c:v>
                </c:pt>
                <c:pt idx="3">
                  <c:v>8030</c:v>
                </c:pt>
                <c:pt idx="4">
                  <c:v>8017</c:v>
                </c:pt>
                <c:pt idx="5">
                  <c:v>17013</c:v>
                </c:pt>
                <c:pt idx="6">
                  <c:v>6981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7BB-46EB-862A-9777861F761E}"/>
            </c:ext>
          </c:extLst>
        </c:ser>
        <c:ser>
          <c:idx val="1"/>
          <c:order val="1"/>
          <c:tx>
            <c:strRef>
              <c:f>Sheet4!$C$1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Sheet4!$A$2:$A$8</c:f>
              <c:strCache>
                <c:ptCount val="7"/>
                <c:pt idx="0">
                  <c:v>Общо за страната</c:v>
                </c:pt>
                <c:pt idx="1">
                  <c:v>Северозападен</c:v>
                </c:pt>
                <c:pt idx="2">
                  <c:v>Северен централен</c:v>
                </c:pt>
                <c:pt idx="3">
                  <c:v>Североизточен</c:v>
                </c:pt>
                <c:pt idx="4">
                  <c:v>Югоизточен</c:v>
                </c:pt>
                <c:pt idx="5">
                  <c:v>Югозападен</c:v>
                </c:pt>
                <c:pt idx="6">
                  <c:v>Южен централен</c:v>
                </c:pt>
              </c:strCache>
            </c:strRef>
          </c:cat>
          <c:val>
            <c:numRef>
              <c:f>Sheet4!$C$2:$C$8</c:f>
              <c:numCache>
                <c:formatCode>0</c:formatCode>
                <c:ptCount val="7"/>
                <c:pt idx="0">
                  <c:v>10990</c:v>
                </c:pt>
                <c:pt idx="1">
                  <c:v>6914</c:v>
                </c:pt>
                <c:pt idx="2">
                  <c:v>7414</c:v>
                </c:pt>
                <c:pt idx="3">
                  <c:v>8936</c:v>
                </c:pt>
                <c:pt idx="4">
                  <c:v>8844</c:v>
                </c:pt>
                <c:pt idx="5">
                  <c:v>18333</c:v>
                </c:pt>
                <c:pt idx="6">
                  <c:v>7692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7BB-46EB-862A-9777861F761E}"/>
            </c:ext>
          </c:extLst>
        </c:ser>
        <c:ser>
          <c:idx val="2"/>
          <c:order val="2"/>
          <c:tx>
            <c:strRef>
              <c:f>Sheet4!$D$1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Sheet4!$A$2:$A$8</c:f>
              <c:strCache>
                <c:ptCount val="7"/>
                <c:pt idx="0">
                  <c:v>Общо за страната</c:v>
                </c:pt>
                <c:pt idx="1">
                  <c:v>Северозападен</c:v>
                </c:pt>
                <c:pt idx="2">
                  <c:v>Северен централен</c:v>
                </c:pt>
                <c:pt idx="3">
                  <c:v>Североизточен</c:v>
                </c:pt>
                <c:pt idx="4">
                  <c:v>Югоизточен</c:v>
                </c:pt>
                <c:pt idx="5">
                  <c:v>Югозападен</c:v>
                </c:pt>
                <c:pt idx="6">
                  <c:v>Южен централен</c:v>
                </c:pt>
              </c:strCache>
            </c:strRef>
          </c:cat>
          <c:val>
            <c:numRef>
              <c:f>Sheet4!$D$2:$D$8</c:f>
              <c:numCache>
                <c:formatCode>0</c:formatCode>
                <c:ptCount val="7"/>
                <c:pt idx="0">
                  <c:v>11229</c:v>
                </c:pt>
                <c:pt idx="1">
                  <c:v>7033</c:v>
                </c:pt>
                <c:pt idx="2">
                  <c:v>7754</c:v>
                </c:pt>
                <c:pt idx="3">
                  <c:v>9329</c:v>
                </c:pt>
                <c:pt idx="4">
                  <c:v>9338</c:v>
                </c:pt>
                <c:pt idx="5">
                  <c:v>18309</c:v>
                </c:pt>
                <c:pt idx="6">
                  <c:v>7959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7BB-46EB-862A-9777861F761E}"/>
            </c:ext>
          </c:extLst>
        </c:ser>
        <c:ser>
          <c:idx val="3"/>
          <c:order val="3"/>
          <c:tx>
            <c:strRef>
              <c:f>Sheet4!$E$1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Sheet4!$A$2:$A$8</c:f>
              <c:strCache>
                <c:ptCount val="7"/>
                <c:pt idx="0">
                  <c:v>Общо за страната</c:v>
                </c:pt>
                <c:pt idx="1">
                  <c:v>Северозападен</c:v>
                </c:pt>
                <c:pt idx="2">
                  <c:v>Северен централен</c:v>
                </c:pt>
                <c:pt idx="3">
                  <c:v>Североизточен</c:v>
                </c:pt>
                <c:pt idx="4">
                  <c:v>Югоизточен</c:v>
                </c:pt>
                <c:pt idx="5">
                  <c:v>Югозападен</c:v>
                </c:pt>
                <c:pt idx="6">
                  <c:v>Южен централен</c:v>
                </c:pt>
              </c:strCache>
            </c:strRef>
          </c:cat>
          <c:val>
            <c:numRef>
              <c:f>Sheet4!$E$2:$E$8</c:f>
              <c:numCache>
                <c:formatCode>0</c:formatCode>
                <c:ptCount val="7"/>
                <c:pt idx="0">
                  <c:v>11310</c:v>
                </c:pt>
                <c:pt idx="1">
                  <c:v>7106</c:v>
                </c:pt>
                <c:pt idx="2">
                  <c:v>7999</c:v>
                </c:pt>
                <c:pt idx="3">
                  <c:v>9366</c:v>
                </c:pt>
                <c:pt idx="4">
                  <c:v>9563</c:v>
                </c:pt>
                <c:pt idx="5">
                  <c:v>18258</c:v>
                </c:pt>
                <c:pt idx="6">
                  <c:v>7982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7BB-46EB-862A-9777861F761E}"/>
            </c:ext>
          </c:extLst>
        </c:ser>
        <c:ser>
          <c:idx val="4"/>
          <c:order val="4"/>
          <c:tx>
            <c:strRef>
              <c:f>Sheet4!$F$1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Sheet4!$A$2:$A$8</c:f>
              <c:strCache>
                <c:ptCount val="7"/>
                <c:pt idx="0">
                  <c:v>Общо за страната</c:v>
                </c:pt>
                <c:pt idx="1">
                  <c:v>Северозападен</c:v>
                </c:pt>
                <c:pt idx="2">
                  <c:v>Северен централен</c:v>
                </c:pt>
                <c:pt idx="3">
                  <c:v>Североизточен</c:v>
                </c:pt>
                <c:pt idx="4">
                  <c:v>Югоизточен</c:v>
                </c:pt>
                <c:pt idx="5">
                  <c:v>Югозападен</c:v>
                </c:pt>
                <c:pt idx="6">
                  <c:v>Южен централен</c:v>
                </c:pt>
              </c:strCache>
            </c:strRef>
          </c:cat>
          <c:val>
            <c:numRef>
              <c:f>Sheet4!$F$2:$F$8</c:f>
              <c:numCache>
                <c:formatCode>0</c:formatCode>
                <c:ptCount val="7"/>
                <c:pt idx="0">
                  <c:v>11577</c:v>
                </c:pt>
                <c:pt idx="1">
                  <c:v>7408</c:v>
                </c:pt>
                <c:pt idx="2">
                  <c:v>8403</c:v>
                </c:pt>
                <c:pt idx="3">
                  <c:v>9795</c:v>
                </c:pt>
                <c:pt idx="4">
                  <c:v>9842</c:v>
                </c:pt>
                <c:pt idx="5">
                  <c:v>18566</c:v>
                </c:pt>
                <c:pt idx="6">
                  <c:v>7899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7BB-46EB-862A-9777861F761E}"/>
            </c:ext>
          </c:extLst>
        </c:ser>
        <c:ser>
          <c:idx val="5"/>
          <c:order val="5"/>
          <c:tx>
            <c:strRef>
              <c:f>Sheet4!$G$1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Sheet4!$A$2:$A$8</c:f>
              <c:strCache>
                <c:ptCount val="7"/>
                <c:pt idx="0">
                  <c:v>Общо за страната</c:v>
                </c:pt>
                <c:pt idx="1">
                  <c:v>Северозападен</c:v>
                </c:pt>
                <c:pt idx="2">
                  <c:v>Северен централен</c:v>
                </c:pt>
                <c:pt idx="3">
                  <c:v>Североизточен</c:v>
                </c:pt>
                <c:pt idx="4">
                  <c:v>Югоизточен</c:v>
                </c:pt>
                <c:pt idx="5">
                  <c:v>Югозападен</c:v>
                </c:pt>
                <c:pt idx="6">
                  <c:v>Южен централен</c:v>
                </c:pt>
              </c:strCache>
            </c:strRef>
          </c:cat>
          <c:val>
            <c:numRef>
              <c:f>Sheet4!$G$2:$G$8</c:f>
              <c:numCache>
                <c:formatCode>0</c:formatCode>
                <c:ptCount val="7"/>
                <c:pt idx="0">
                  <c:v>12339</c:v>
                </c:pt>
                <c:pt idx="1">
                  <c:v>7606</c:v>
                </c:pt>
                <c:pt idx="2">
                  <c:v>8627</c:v>
                </c:pt>
                <c:pt idx="3">
                  <c:v>10193</c:v>
                </c:pt>
                <c:pt idx="4">
                  <c:v>10256</c:v>
                </c:pt>
                <c:pt idx="5">
                  <c:v>19984</c:v>
                </c:pt>
                <c:pt idx="6">
                  <c:v>8722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57BB-46EB-862A-9777861F761E}"/>
            </c:ext>
          </c:extLst>
        </c:ser>
        <c:ser>
          <c:idx val="6"/>
          <c:order val="6"/>
          <c:tx>
            <c:strRef>
              <c:f>Sheet4!$H$1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Sheet4!$A$2:$A$8</c:f>
              <c:strCache>
                <c:ptCount val="7"/>
                <c:pt idx="0">
                  <c:v>Общо за страната</c:v>
                </c:pt>
                <c:pt idx="1">
                  <c:v>Северозападен</c:v>
                </c:pt>
                <c:pt idx="2">
                  <c:v>Северен централен</c:v>
                </c:pt>
                <c:pt idx="3">
                  <c:v>Североизточен</c:v>
                </c:pt>
                <c:pt idx="4">
                  <c:v>Югоизточен</c:v>
                </c:pt>
                <c:pt idx="5">
                  <c:v>Югозападен</c:v>
                </c:pt>
                <c:pt idx="6">
                  <c:v>Южен централен</c:v>
                </c:pt>
              </c:strCache>
            </c:strRef>
          </c:cat>
          <c:val>
            <c:numRef>
              <c:f>Sheet4!$H$2:$H$8</c:f>
              <c:numCache>
                <c:formatCode>0</c:formatCode>
                <c:ptCount val="7"/>
                <c:pt idx="0">
                  <c:v>13206</c:v>
                </c:pt>
                <c:pt idx="1">
                  <c:v>8014</c:v>
                </c:pt>
                <c:pt idx="2">
                  <c:v>9111</c:v>
                </c:pt>
                <c:pt idx="3">
                  <c:v>10629</c:v>
                </c:pt>
                <c:pt idx="4">
                  <c:v>11623</c:v>
                </c:pt>
                <c:pt idx="5">
                  <c:v>21293</c:v>
                </c:pt>
                <c:pt idx="6">
                  <c:v>9230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7BB-46EB-862A-9777861F761E}"/>
            </c:ext>
          </c:extLst>
        </c:ser>
        <c:ser>
          <c:idx val="7"/>
          <c:order val="7"/>
          <c:tx>
            <c:strRef>
              <c:f>Sheet4!$I$1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Sheet4!$A$2:$A$8</c:f>
              <c:strCache>
                <c:ptCount val="7"/>
                <c:pt idx="0">
                  <c:v>Общо за страната</c:v>
                </c:pt>
                <c:pt idx="1">
                  <c:v>Северозападен</c:v>
                </c:pt>
                <c:pt idx="2">
                  <c:v>Северен централен</c:v>
                </c:pt>
                <c:pt idx="3">
                  <c:v>Североизточен</c:v>
                </c:pt>
                <c:pt idx="4">
                  <c:v>Югоизточен</c:v>
                </c:pt>
                <c:pt idx="5">
                  <c:v>Югозападен</c:v>
                </c:pt>
                <c:pt idx="6">
                  <c:v>Южен централен</c:v>
                </c:pt>
              </c:strCache>
            </c:strRef>
          </c:cat>
          <c:val>
            <c:numRef>
              <c:f>Sheet4!$I$2:$I$8</c:f>
              <c:numCache>
                <c:formatCode>0</c:formatCode>
                <c:ptCount val="7"/>
                <c:pt idx="0">
                  <c:v>14280</c:v>
                </c:pt>
                <c:pt idx="1">
                  <c:v>8938</c:v>
                </c:pt>
                <c:pt idx="2">
                  <c:v>9818</c:v>
                </c:pt>
                <c:pt idx="3">
                  <c:v>11398</c:v>
                </c:pt>
                <c:pt idx="4">
                  <c:v>12538</c:v>
                </c:pt>
                <c:pt idx="5">
                  <c:v>22913</c:v>
                </c:pt>
                <c:pt idx="6">
                  <c:v>10009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57BB-46EB-862A-9777861F76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8316672"/>
        <c:axId val="98318208"/>
      </c:barChart>
      <c:catAx>
        <c:axId val="98316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318208"/>
        <c:crosses val="autoZero"/>
        <c:auto val="1"/>
        <c:lblAlgn val="ctr"/>
        <c:lblOffset val="100"/>
        <c:noMultiLvlLbl val="0"/>
      </c:catAx>
      <c:valAx>
        <c:axId val="98318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316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/>
              <a:t>БДС - млн.лв.</a:t>
            </a:r>
            <a:endParaRPr lang="en-US"/>
          </a:p>
        </c:rich>
      </c:tx>
      <c:layout/>
      <c:overlay val="0"/>
      <c:spPr>
        <a:noFill/>
        <a:ln w="25400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'niwo 2 god.'!$F$2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4F81BD"/>
            </a:solidFill>
            <a:ln w="25400">
              <a:noFill/>
            </a:ln>
          </c:spPr>
          <c:invertIfNegative val="0"/>
          <c:cat>
            <c:strRef>
              <c:f>'niwo 2 god.'!$A$3:$E$9</c:f>
              <c:strCache>
                <c:ptCount val="7"/>
                <c:pt idx="0">
                  <c:v>Северозападен район</c:v>
                </c:pt>
                <c:pt idx="1">
                  <c:v>Северен централен район</c:v>
                </c:pt>
                <c:pt idx="2">
                  <c:v>Североизточен район</c:v>
                </c:pt>
                <c:pt idx="3">
                  <c:v>Югоизточен район</c:v>
                </c:pt>
                <c:pt idx="4">
                  <c:v>Югозападен район</c:v>
                </c:pt>
                <c:pt idx="5">
                  <c:v>Южен централен район</c:v>
                </c:pt>
                <c:pt idx="6">
                  <c:v>РБ</c:v>
                </c:pt>
              </c:strCache>
            </c:strRef>
          </c:cat>
          <c:val>
            <c:numRef>
              <c:f>'niwo 2 god.'!$F$3:$F$9</c:f>
              <c:numCache>
                <c:formatCode>0</c:formatCode>
                <c:ptCount val="7"/>
                <c:pt idx="0" formatCode="#,##0">
                  <c:v>4973.6729999999998</c:v>
                </c:pt>
                <c:pt idx="1">
                  <c:v>5756.2309999999998</c:v>
                </c:pt>
                <c:pt idx="2">
                  <c:v>7680.1360000000004</c:v>
                </c:pt>
                <c:pt idx="3">
                  <c:v>8722.8870000000006</c:v>
                </c:pt>
                <c:pt idx="4">
                  <c:v>33373.279000000002</c:v>
                </c:pt>
                <c:pt idx="5">
                  <c:v>9964.4750000000022</c:v>
                </c:pt>
                <c:pt idx="6" formatCode="#,##0">
                  <c:v>70470.681000000011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3A7-4BF9-A441-BE84D6223B0A}"/>
            </c:ext>
          </c:extLst>
        </c:ser>
        <c:ser>
          <c:idx val="1"/>
          <c:order val="1"/>
          <c:tx>
            <c:strRef>
              <c:f>'niwo 2 god.'!$G$2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C0504D"/>
            </a:solidFill>
            <a:ln w="25400">
              <a:noFill/>
            </a:ln>
          </c:spPr>
          <c:invertIfNegative val="0"/>
          <c:cat>
            <c:strRef>
              <c:f>'niwo 2 god.'!$A$3:$E$9</c:f>
              <c:strCache>
                <c:ptCount val="7"/>
                <c:pt idx="0">
                  <c:v>Северозападен район</c:v>
                </c:pt>
                <c:pt idx="1">
                  <c:v>Северен централен район</c:v>
                </c:pt>
                <c:pt idx="2">
                  <c:v>Североизточен район</c:v>
                </c:pt>
                <c:pt idx="3">
                  <c:v>Югоизточен район</c:v>
                </c:pt>
                <c:pt idx="4">
                  <c:v>Югозападен район</c:v>
                </c:pt>
                <c:pt idx="5">
                  <c:v>Южен централен район</c:v>
                </c:pt>
                <c:pt idx="6">
                  <c:v>РБ</c:v>
                </c:pt>
              </c:strCache>
            </c:strRef>
          </c:cat>
          <c:val>
            <c:numRef>
              <c:f>'niwo 2 god.'!$G$3:$G$9</c:f>
              <c:numCache>
                <c:formatCode>General</c:formatCode>
                <c:ptCount val="7"/>
                <c:pt idx="0" formatCode="0">
                  <c:v>5185.5750000000007</c:v>
                </c:pt>
                <c:pt idx="1">
                  <c:v>6075</c:v>
                </c:pt>
                <c:pt idx="2">
                  <c:v>8115</c:v>
                </c:pt>
                <c:pt idx="3">
                  <c:v>9096</c:v>
                </c:pt>
                <c:pt idx="4">
                  <c:v>34296</c:v>
                </c:pt>
                <c:pt idx="5">
                  <c:v>9966</c:v>
                </c:pt>
                <c:pt idx="6" formatCode="0">
                  <c:v>72733.574999999997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3A7-4BF9-A441-BE84D6223B0A}"/>
            </c:ext>
          </c:extLst>
        </c:ser>
        <c:ser>
          <c:idx val="2"/>
          <c:order val="2"/>
          <c:tx>
            <c:strRef>
              <c:f>'niwo 2 god.'!$H$2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9BBB59"/>
            </a:solidFill>
            <a:ln w="25400">
              <a:noFill/>
            </a:ln>
          </c:spPr>
          <c:invertIfNegative val="0"/>
          <c:cat>
            <c:strRef>
              <c:f>'niwo 2 god.'!$A$3:$E$9</c:f>
              <c:strCache>
                <c:ptCount val="7"/>
                <c:pt idx="0">
                  <c:v>Северозападен район</c:v>
                </c:pt>
                <c:pt idx="1">
                  <c:v>Северен централен район</c:v>
                </c:pt>
                <c:pt idx="2">
                  <c:v>Североизточен район</c:v>
                </c:pt>
                <c:pt idx="3">
                  <c:v>Югоизточен район</c:v>
                </c:pt>
                <c:pt idx="4">
                  <c:v>Югозападен район</c:v>
                </c:pt>
                <c:pt idx="5">
                  <c:v>Южен централен район</c:v>
                </c:pt>
                <c:pt idx="6">
                  <c:v>РБ</c:v>
                </c:pt>
              </c:strCache>
            </c:strRef>
          </c:cat>
          <c:val>
            <c:numRef>
              <c:f>'niwo 2 god.'!$H$3:$H$9</c:f>
              <c:numCache>
                <c:formatCode>General</c:formatCode>
                <c:ptCount val="7"/>
                <c:pt idx="0">
                  <c:v>5197</c:v>
                </c:pt>
                <c:pt idx="1">
                  <c:v>6117</c:v>
                </c:pt>
                <c:pt idx="2">
                  <c:v>8344</c:v>
                </c:pt>
                <c:pt idx="3">
                  <c:v>9357</c:v>
                </c:pt>
                <c:pt idx="4">
                  <c:v>36672</c:v>
                </c:pt>
                <c:pt idx="5">
                  <c:v>10683</c:v>
                </c:pt>
                <c:pt idx="6">
                  <c:v>76370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3A7-4BF9-A441-BE84D6223B0A}"/>
            </c:ext>
          </c:extLst>
        </c:ser>
        <c:ser>
          <c:idx val="3"/>
          <c:order val="3"/>
          <c:tx>
            <c:strRef>
              <c:f>'niwo 2 god.'!$I$2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8064A2"/>
            </a:solidFill>
            <a:ln w="25400">
              <a:noFill/>
            </a:ln>
          </c:spPr>
          <c:invertIfNegative val="0"/>
          <c:cat>
            <c:strRef>
              <c:f>'niwo 2 god.'!$A$3:$E$9</c:f>
              <c:strCache>
                <c:ptCount val="7"/>
                <c:pt idx="0">
                  <c:v>Северозападен район</c:v>
                </c:pt>
                <c:pt idx="1">
                  <c:v>Северен централен район</c:v>
                </c:pt>
                <c:pt idx="2">
                  <c:v>Североизточен район</c:v>
                </c:pt>
                <c:pt idx="3">
                  <c:v>Югоизточен район</c:v>
                </c:pt>
                <c:pt idx="4">
                  <c:v>Югозападен район</c:v>
                </c:pt>
                <c:pt idx="5">
                  <c:v>Южен централен район</c:v>
                </c:pt>
                <c:pt idx="6">
                  <c:v>РБ</c:v>
                </c:pt>
              </c:strCache>
            </c:strRef>
          </c:cat>
          <c:val>
            <c:numRef>
              <c:f>'niwo 2 god.'!$I$3:$I$9</c:f>
              <c:numCache>
                <c:formatCode>General</c:formatCode>
                <c:ptCount val="7"/>
                <c:pt idx="0" formatCode="#,##0">
                  <c:v>5371</c:v>
                </c:pt>
                <c:pt idx="1">
                  <c:v>6371</c:v>
                </c:pt>
                <c:pt idx="2">
                  <c:v>8638</c:v>
                </c:pt>
                <c:pt idx="3">
                  <c:v>10524</c:v>
                </c:pt>
                <c:pt idx="4">
                  <c:v>38916</c:v>
                </c:pt>
                <c:pt idx="5">
                  <c:v>11398</c:v>
                </c:pt>
                <c:pt idx="6" formatCode="#,##0">
                  <c:v>81218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3A7-4BF9-A441-BE84D6223B0A}"/>
            </c:ext>
          </c:extLst>
        </c:ser>
        <c:ser>
          <c:idx val="4"/>
          <c:order val="4"/>
          <c:tx>
            <c:strRef>
              <c:f>'niwo 2 god.'!$J$2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4BACC6"/>
            </a:solidFill>
            <a:ln w="25400">
              <a:noFill/>
            </a:ln>
          </c:spPr>
          <c:invertIfNegative val="0"/>
          <c:cat>
            <c:strRef>
              <c:f>'niwo 2 god.'!$A$3:$E$9</c:f>
              <c:strCache>
                <c:ptCount val="7"/>
                <c:pt idx="0">
                  <c:v>Северозападен район</c:v>
                </c:pt>
                <c:pt idx="1">
                  <c:v>Северен централен район</c:v>
                </c:pt>
                <c:pt idx="2">
                  <c:v>Североизточен район</c:v>
                </c:pt>
                <c:pt idx="3">
                  <c:v>Югоизточен район</c:v>
                </c:pt>
                <c:pt idx="4">
                  <c:v>Югозападен район</c:v>
                </c:pt>
                <c:pt idx="5">
                  <c:v>Южен централен район</c:v>
                </c:pt>
                <c:pt idx="6">
                  <c:v>РБ</c:v>
                </c:pt>
              </c:strCache>
            </c:strRef>
          </c:cat>
          <c:val>
            <c:numRef>
              <c:f>'niwo 2 god.'!$J$3:$J$9</c:f>
              <c:numCache>
                <c:formatCode>General</c:formatCode>
                <c:ptCount val="7"/>
                <c:pt idx="0" formatCode="#,##0">
                  <c:v>5913</c:v>
                </c:pt>
                <c:pt idx="1">
                  <c:v>6814</c:v>
                </c:pt>
                <c:pt idx="2">
                  <c:v>9257</c:v>
                </c:pt>
                <c:pt idx="3">
                  <c:v>11340</c:v>
                </c:pt>
                <c:pt idx="4">
                  <c:v>41968</c:v>
                </c:pt>
                <c:pt idx="5">
                  <c:v>12342</c:v>
                </c:pt>
                <c:pt idx="6" formatCode="#,##0">
                  <c:v>87634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3A7-4BF9-A441-BE84D6223B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1020416"/>
        <c:axId val="101021952"/>
        <c:axId val="0"/>
      </c:bar3DChart>
      <c:catAx>
        <c:axId val="101020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021952"/>
        <c:crosses val="autoZero"/>
        <c:auto val="1"/>
        <c:lblAlgn val="ctr"/>
        <c:lblOffset val="100"/>
        <c:noMultiLvlLbl val="0"/>
      </c:catAx>
      <c:valAx>
        <c:axId val="101021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02041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spPr>
        <a:noFill/>
        <a:ln w="25400">
          <a:noFill/>
        </a:ln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/>
              <a:t>БДС по сектори млн.лв.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Sheet3!$C$5</c:f>
              <c:strCache>
                <c:ptCount val="1"/>
                <c:pt idx="0">
                  <c:v>Северозападен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multiLvlStrRef>
              <c:f>Sheet3!$D$3:$X$4</c:f>
              <c:multiLvlStrCache>
                <c:ptCount val="21"/>
                <c:lvl>
                  <c:pt idx="0">
                    <c:v>Селско, горско и рибно стопанство</c:v>
                  </c:pt>
                  <c:pt idx="1">
                    <c:v>Индустрия</c:v>
                  </c:pt>
                  <c:pt idx="2">
                    <c:v>Услуги</c:v>
                  </c:pt>
                  <c:pt idx="3">
                    <c:v>Селско, горско и рибно стопанство</c:v>
                  </c:pt>
                  <c:pt idx="4">
                    <c:v>Индустрия</c:v>
                  </c:pt>
                  <c:pt idx="5">
                    <c:v>Услуги</c:v>
                  </c:pt>
                  <c:pt idx="6">
                    <c:v>Селско, горско и рибно стопанство</c:v>
                  </c:pt>
                  <c:pt idx="7">
                    <c:v>Индустрия</c:v>
                  </c:pt>
                  <c:pt idx="8">
                    <c:v>Услуги</c:v>
                  </c:pt>
                  <c:pt idx="9">
                    <c:v>Селско, горско и рибно стопанство</c:v>
                  </c:pt>
                  <c:pt idx="10">
                    <c:v>Индустрия</c:v>
                  </c:pt>
                  <c:pt idx="11">
                    <c:v>Услуги</c:v>
                  </c:pt>
                  <c:pt idx="12">
                    <c:v>Селско, горско и рибно стопанство</c:v>
                  </c:pt>
                  <c:pt idx="13">
                    <c:v>Индустрия</c:v>
                  </c:pt>
                  <c:pt idx="14">
                    <c:v>Услуги</c:v>
                  </c:pt>
                  <c:pt idx="15">
                    <c:v>Селско, горско и рибно стопанство</c:v>
                  </c:pt>
                  <c:pt idx="16">
                    <c:v>Индустрия</c:v>
                  </c:pt>
                  <c:pt idx="17">
                    <c:v>Услуги</c:v>
                  </c:pt>
                  <c:pt idx="18">
                    <c:v>Селско, горско и рибно стопанство</c:v>
                  </c:pt>
                  <c:pt idx="19">
                    <c:v>Индустрия</c:v>
                  </c:pt>
                  <c:pt idx="20">
                    <c:v>Услуги</c:v>
                  </c:pt>
                </c:lvl>
                <c:lvl>
                  <c:pt idx="0">
                    <c:v>2011</c:v>
                  </c:pt>
                  <c:pt idx="3">
                    <c:v>2012</c:v>
                  </c:pt>
                  <c:pt idx="6">
                    <c:v>2013</c:v>
                  </c:pt>
                  <c:pt idx="9">
                    <c:v>2014</c:v>
                  </c:pt>
                  <c:pt idx="12">
                    <c:v>2015</c:v>
                  </c:pt>
                  <c:pt idx="15">
                    <c:v>2016</c:v>
                  </c:pt>
                  <c:pt idx="18">
                    <c:v>2017</c:v>
                  </c:pt>
                </c:lvl>
              </c:multiLvlStrCache>
            </c:multiLvlStrRef>
          </c:cat>
          <c:val>
            <c:numRef>
              <c:f>Sheet3!$D$5:$X$5</c:f>
              <c:numCache>
                <c:formatCode>0</c:formatCode>
                <c:ptCount val="21"/>
                <c:pt idx="0">
                  <c:v>630.99599999999998</c:v>
                </c:pt>
                <c:pt idx="1">
                  <c:v>1695.8109999999999</c:v>
                </c:pt>
                <c:pt idx="2">
                  <c:v>2766.4359999999997</c:v>
                </c:pt>
                <c:pt idx="3">
                  <c:v>613.00600000000009</c:v>
                </c:pt>
                <c:pt idx="4">
                  <c:v>1704.0919999999999</c:v>
                </c:pt>
                <c:pt idx="5">
                  <c:v>2734.0149999999999</c:v>
                </c:pt>
                <c:pt idx="6" formatCode="#,##0">
                  <c:v>632.774</c:v>
                </c:pt>
                <c:pt idx="7" formatCode="#,##0">
                  <c:v>1591.4519999999998</c:v>
                </c:pt>
                <c:pt idx="8" formatCode="#,##0">
                  <c:v>2749.4470000000001</c:v>
                </c:pt>
                <c:pt idx="9" formatCode="#,##0">
                  <c:v>648.29999999999995</c:v>
                </c:pt>
                <c:pt idx="10" formatCode="#,##0">
                  <c:v>1726.087</c:v>
                </c:pt>
                <c:pt idx="11" formatCode="#,##0">
                  <c:v>2811.1880000000006</c:v>
                </c:pt>
                <c:pt idx="12" formatCode="#,##0">
                  <c:v>625.28899999999999</c:v>
                </c:pt>
                <c:pt idx="13" formatCode="#,##0">
                  <c:v>1723.2350000000001</c:v>
                </c:pt>
                <c:pt idx="14" formatCode="#,##0">
                  <c:v>2848.2799999999997</c:v>
                </c:pt>
                <c:pt idx="15" formatCode="#,##0">
                  <c:v>710.60400000000004</c:v>
                </c:pt>
                <c:pt idx="16" formatCode="#,##0">
                  <c:v>1758.796</c:v>
                </c:pt>
                <c:pt idx="17" formatCode="#,##0">
                  <c:v>2901.5720000000001</c:v>
                </c:pt>
                <c:pt idx="18">
                  <c:v>697.51900000000001</c:v>
                </c:pt>
                <c:pt idx="19">
                  <c:v>2076.8650000000002</c:v>
                </c:pt>
                <c:pt idx="20">
                  <c:v>3138.51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0F0-47AF-B996-5AB77FB35A22}"/>
            </c:ext>
          </c:extLst>
        </c:ser>
        <c:ser>
          <c:idx val="1"/>
          <c:order val="1"/>
          <c:tx>
            <c:strRef>
              <c:f>Sheet3!$C$6</c:f>
              <c:strCache>
                <c:ptCount val="1"/>
                <c:pt idx="0">
                  <c:v>северен централен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multiLvlStrRef>
              <c:f>Sheet3!$D$3:$X$4</c:f>
              <c:multiLvlStrCache>
                <c:ptCount val="21"/>
                <c:lvl>
                  <c:pt idx="0">
                    <c:v>Селско, горско и рибно стопанство</c:v>
                  </c:pt>
                  <c:pt idx="1">
                    <c:v>Индустрия</c:v>
                  </c:pt>
                  <c:pt idx="2">
                    <c:v>Услуги</c:v>
                  </c:pt>
                  <c:pt idx="3">
                    <c:v>Селско, горско и рибно стопанство</c:v>
                  </c:pt>
                  <c:pt idx="4">
                    <c:v>Индустрия</c:v>
                  </c:pt>
                  <c:pt idx="5">
                    <c:v>Услуги</c:v>
                  </c:pt>
                  <c:pt idx="6">
                    <c:v>Селско, горско и рибно стопанство</c:v>
                  </c:pt>
                  <c:pt idx="7">
                    <c:v>Индустрия</c:v>
                  </c:pt>
                  <c:pt idx="8">
                    <c:v>Услуги</c:v>
                  </c:pt>
                  <c:pt idx="9">
                    <c:v>Селско, горско и рибно стопанство</c:v>
                  </c:pt>
                  <c:pt idx="10">
                    <c:v>Индустрия</c:v>
                  </c:pt>
                  <c:pt idx="11">
                    <c:v>Услуги</c:v>
                  </c:pt>
                  <c:pt idx="12">
                    <c:v>Селско, горско и рибно стопанство</c:v>
                  </c:pt>
                  <c:pt idx="13">
                    <c:v>Индустрия</c:v>
                  </c:pt>
                  <c:pt idx="14">
                    <c:v>Услуги</c:v>
                  </c:pt>
                  <c:pt idx="15">
                    <c:v>Селско, горско и рибно стопанство</c:v>
                  </c:pt>
                  <c:pt idx="16">
                    <c:v>Индустрия</c:v>
                  </c:pt>
                  <c:pt idx="17">
                    <c:v>Услуги</c:v>
                  </c:pt>
                  <c:pt idx="18">
                    <c:v>Селско, горско и рибно стопанство</c:v>
                  </c:pt>
                  <c:pt idx="19">
                    <c:v>Индустрия</c:v>
                  </c:pt>
                  <c:pt idx="20">
                    <c:v>Услуги</c:v>
                  </c:pt>
                </c:lvl>
                <c:lvl>
                  <c:pt idx="0">
                    <c:v>2011</c:v>
                  </c:pt>
                  <c:pt idx="3">
                    <c:v>2012</c:v>
                  </c:pt>
                  <c:pt idx="6">
                    <c:v>2013</c:v>
                  </c:pt>
                  <c:pt idx="9">
                    <c:v>2014</c:v>
                  </c:pt>
                  <c:pt idx="12">
                    <c:v>2015</c:v>
                  </c:pt>
                  <c:pt idx="15">
                    <c:v>2016</c:v>
                  </c:pt>
                  <c:pt idx="18">
                    <c:v>2017</c:v>
                  </c:pt>
                </c:lvl>
              </c:multiLvlStrCache>
            </c:multiLvlStrRef>
          </c:cat>
          <c:val>
            <c:numRef>
              <c:f>Sheet3!$D$6:$X$6</c:f>
              <c:numCache>
                <c:formatCode>0</c:formatCode>
                <c:ptCount val="21"/>
                <c:pt idx="0">
                  <c:v>589</c:v>
                </c:pt>
                <c:pt idx="1">
                  <c:v>1764</c:v>
                </c:pt>
                <c:pt idx="2">
                  <c:v>3209</c:v>
                </c:pt>
                <c:pt idx="3">
                  <c:v>607.28500000000008</c:v>
                </c:pt>
                <c:pt idx="4">
                  <c:v>1900.2459999999996</c:v>
                </c:pt>
                <c:pt idx="5">
                  <c:v>3188.8090000000002</c:v>
                </c:pt>
                <c:pt idx="6" formatCode="#,##0">
                  <c:v>640.97299999999996</c:v>
                </c:pt>
                <c:pt idx="7" formatCode="#,##0">
                  <c:v>1883.4050000000002</c:v>
                </c:pt>
                <c:pt idx="8" formatCode="#,##0">
                  <c:v>3231.8530000000001</c:v>
                </c:pt>
                <c:pt idx="9" formatCode="#,##0">
                  <c:v>625.298</c:v>
                </c:pt>
                <c:pt idx="10" formatCode="#,##0">
                  <c:v>2050.4389999999999</c:v>
                </c:pt>
                <c:pt idx="11" formatCode="#,##0">
                  <c:v>3399.5439999999999</c:v>
                </c:pt>
                <c:pt idx="12" formatCode="#,##0">
                  <c:v>587.15599999999995</c:v>
                </c:pt>
                <c:pt idx="13" formatCode="#,##0">
                  <c:v>2055.402</c:v>
                </c:pt>
                <c:pt idx="14" formatCode="#,##0">
                  <c:v>3474.8690000000001</c:v>
                </c:pt>
                <c:pt idx="15" formatCode="#,##0">
                  <c:v>592.21399999999994</c:v>
                </c:pt>
                <c:pt idx="16" formatCode="#,##0">
                  <c:v>2195.8090000000002</c:v>
                </c:pt>
                <c:pt idx="17" formatCode="#,##0">
                  <c:v>3582.9879999999998</c:v>
                </c:pt>
                <c:pt idx="18">
                  <c:v>644.93899999999996</c:v>
                </c:pt>
                <c:pt idx="19">
                  <c:v>2351.2800000000002</c:v>
                </c:pt>
                <c:pt idx="20">
                  <c:v>3818.0360000000001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0F0-47AF-B996-5AB77FB35A22}"/>
            </c:ext>
          </c:extLst>
        </c:ser>
        <c:ser>
          <c:idx val="2"/>
          <c:order val="2"/>
          <c:tx>
            <c:strRef>
              <c:f>Sheet3!$C$7</c:f>
              <c:strCache>
                <c:ptCount val="1"/>
                <c:pt idx="0">
                  <c:v>Североизточен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multiLvlStrRef>
              <c:f>Sheet3!$D$3:$X$4</c:f>
              <c:multiLvlStrCache>
                <c:ptCount val="21"/>
                <c:lvl>
                  <c:pt idx="0">
                    <c:v>Селско, горско и рибно стопанство</c:v>
                  </c:pt>
                  <c:pt idx="1">
                    <c:v>Индустрия</c:v>
                  </c:pt>
                  <c:pt idx="2">
                    <c:v>Услуги</c:v>
                  </c:pt>
                  <c:pt idx="3">
                    <c:v>Селско, горско и рибно стопанство</c:v>
                  </c:pt>
                  <c:pt idx="4">
                    <c:v>Индустрия</c:v>
                  </c:pt>
                  <c:pt idx="5">
                    <c:v>Услуги</c:v>
                  </c:pt>
                  <c:pt idx="6">
                    <c:v>Селско, горско и рибно стопанство</c:v>
                  </c:pt>
                  <c:pt idx="7">
                    <c:v>Индустрия</c:v>
                  </c:pt>
                  <c:pt idx="8">
                    <c:v>Услуги</c:v>
                  </c:pt>
                  <c:pt idx="9">
                    <c:v>Селско, горско и рибно стопанство</c:v>
                  </c:pt>
                  <c:pt idx="10">
                    <c:v>Индустрия</c:v>
                  </c:pt>
                  <c:pt idx="11">
                    <c:v>Услуги</c:v>
                  </c:pt>
                  <c:pt idx="12">
                    <c:v>Селско, горско и рибно стопанство</c:v>
                  </c:pt>
                  <c:pt idx="13">
                    <c:v>Индустрия</c:v>
                  </c:pt>
                  <c:pt idx="14">
                    <c:v>Услуги</c:v>
                  </c:pt>
                  <c:pt idx="15">
                    <c:v>Селско, горско и рибно стопанство</c:v>
                  </c:pt>
                  <c:pt idx="16">
                    <c:v>Индустрия</c:v>
                  </c:pt>
                  <c:pt idx="17">
                    <c:v>Услуги</c:v>
                  </c:pt>
                  <c:pt idx="18">
                    <c:v>Селско, горско и рибно стопанство</c:v>
                  </c:pt>
                  <c:pt idx="19">
                    <c:v>Индустрия</c:v>
                  </c:pt>
                  <c:pt idx="20">
                    <c:v>Услуги</c:v>
                  </c:pt>
                </c:lvl>
                <c:lvl>
                  <c:pt idx="0">
                    <c:v>2011</c:v>
                  </c:pt>
                  <c:pt idx="3">
                    <c:v>2012</c:v>
                  </c:pt>
                  <c:pt idx="6">
                    <c:v>2013</c:v>
                  </c:pt>
                  <c:pt idx="9">
                    <c:v>2014</c:v>
                  </c:pt>
                  <c:pt idx="12">
                    <c:v>2015</c:v>
                  </c:pt>
                  <c:pt idx="15">
                    <c:v>2016</c:v>
                  </c:pt>
                  <c:pt idx="18">
                    <c:v>2017</c:v>
                  </c:pt>
                </c:lvl>
              </c:multiLvlStrCache>
            </c:multiLvlStrRef>
          </c:cat>
          <c:val>
            <c:numRef>
              <c:f>Sheet3!$D$7:$X$7</c:f>
              <c:numCache>
                <c:formatCode>0</c:formatCode>
                <c:ptCount val="21"/>
                <c:pt idx="0">
                  <c:v>596.54299999999989</c:v>
                </c:pt>
                <c:pt idx="1">
                  <c:v>2232.8119999999999</c:v>
                </c:pt>
                <c:pt idx="2">
                  <c:v>4704.8900000000003</c:v>
                </c:pt>
                <c:pt idx="3">
                  <c:v>608.13</c:v>
                </c:pt>
                <c:pt idx="4">
                  <c:v>2294.8339999999998</c:v>
                </c:pt>
                <c:pt idx="5">
                  <c:v>4843.7029999999995</c:v>
                </c:pt>
                <c:pt idx="6" formatCode="#,##0">
                  <c:v>607.15700000000004</c:v>
                </c:pt>
                <c:pt idx="7" formatCode="#,##0">
                  <c:v>2165.5419999999999</c:v>
                </c:pt>
                <c:pt idx="8" formatCode="#,##0">
                  <c:v>4907.4370000000008</c:v>
                </c:pt>
                <c:pt idx="9" formatCode="#,##0">
                  <c:v>626.29099999999994</c:v>
                </c:pt>
                <c:pt idx="10" formatCode="#,##0">
                  <c:v>2340.5679999999998</c:v>
                </c:pt>
                <c:pt idx="11" formatCode="#,##0">
                  <c:v>5146.2969999999996</c:v>
                </c:pt>
                <c:pt idx="12" formatCode="#,##0">
                  <c:v>605.13</c:v>
                </c:pt>
                <c:pt idx="13" formatCode="#,##0">
                  <c:v>2417.7199999999998</c:v>
                </c:pt>
                <c:pt idx="14" formatCode="#,##0">
                  <c:v>5321.4359999999997</c:v>
                </c:pt>
                <c:pt idx="15" formatCode="#,##0">
                  <c:v>621.07100000000003</c:v>
                </c:pt>
                <c:pt idx="16" formatCode="#,##0">
                  <c:v>2525.5519999999997</c:v>
                </c:pt>
                <c:pt idx="17" formatCode="#,##0">
                  <c:v>5490.9340000000002</c:v>
                </c:pt>
                <c:pt idx="18">
                  <c:v>692.00099999999998</c:v>
                </c:pt>
                <c:pt idx="19">
                  <c:v>2666.7650000000003</c:v>
                </c:pt>
                <c:pt idx="20">
                  <c:v>5898.4479999999994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0F0-47AF-B996-5AB77FB35A22}"/>
            </c:ext>
          </c:extLst>
        </c:ser>
        <c:ser>
          <c:idx val="3"/>
          <c:order val="3"/>
          <c:tx>
            <c:strRef>
              <c:f>Sheet3!$C$8</c:f>
              <c:strCache>
                <c:ptCount val="1"/>
                <c:pt idx="0">
                  <c:v>Югоизточен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multiLvlStrRef>
              <c:f>Sheet3!$D$3:$X$4</c:f>
              <c:multiLvlStrCache>
                <c:ptCount val="21"/>
                <c:lvl>
                  <c:pt idx="0">
                    <c:v>Селско, горско и рибно стопанство</c:v>
                  </c:pt>
                  <c:pt idx="1">
                    <c:v>Индустрия</c:v>
                  </c:pt>
                  <c:pt idx="2">
                    <c:v>Услуги</c:v>
                  </c:pt>
                  <c:pt idx="3">
                    <c:v>Селско, горско и рибно стопанство</c:v>
                  </c:pt>
                  <c:pt idx="4">
                    <c:v>Индустрия</c:v>
                  </c:pt>
                  <c:pt idx="5">
                    <c:v>Услуги</c:v>
                  </c:pt>
                  <c:pt idx="6">
                    <c:v>Селско, горско и рибно стопанство</c:v>
                  </c:pt>
                  <c:pt idx="7">
                    <c:v>Индустрия</c:v>
                  </c:pt>
                  <c:pt idx="8">
                    <c:v>Услуги</c:v>
                  </c:pt>
                  <c:pt idx="9">
                    <c:v>Селско, горско и рибно стопанство</c:v>
                  </c:pt>
                  <c:pt idx="10">
                    <c:v>Индустрия</c:v>
                  </c:pt>
                  <c:pt idx="11">
                    <c:v>Услуги</c:v>
                  </c:pt>
                  <c:pt idx="12">
                    <c:v>Селско, горско и рибно стопанство</c:v>
                  </c:pt>
                  <c:pt idx="13">
                    <c:v>Индустрия</c:v>
                  </c:pt>
                  <c:pt idx="14">
                    <c:v>Услуги</c:v>
                  </c:pt>
                  <c:pt idx="15">
                    <c:v>Селско, горско и рибно стопанство</c:v>
                  </c:pt>
                  <c:pt idx="16">
                    <c:v>Индустрия</c:v>
                  </c:pt>
                  <c:pt idx="17">
                    <c:v>Услуги</c:v>
                  </c:pt>
                  <c:pt idx="18">
                    <c:v>Селско, горско и рибно стопанство</c:v>
                  </c:pt>
                  <c:pt idx="19">
                    <c:v>Индустрия</c:v>
                  </c:pt>
                  <c:pt idx="20">
                    <c:v>Услуги</c:v>
                  </c:pt>
                </c:lvl>
                <c:lvl>
                  <c:pt idx="0">
                    <c:v>2011</c:v>
                  </c:pt>
                  <c:pt idx="3">
                    <c:v>2012</c:v>
                  </c:pt>
                  <c:pt idx="6">
                    <c:v>2013</c:v>
                  </c:pt>
                  <c:pt idx="9">
                    <c:v>2014</c:v>
                  </c:pt>
                  <c:pt idx="12">
                    <c:v>2015</c:v>
                  </c:pt>
                  <c:pt idx="15">
                    <c:v>2016</c:v>
                  </c:pt>
                  <c:pt idx="18">
                    <c:v>2017</c:v>
                  </c:pt>
                </c:lvl>
              </c:multiLvlStrCache>
            </c:multiLvlStrRef>
          </c:cat>
          <c:val>
            <c:numRef>
              <c:f>Sheet3!$D$8:$X$8</c:f>
              <c:numCache>
                <c:formatCode>0</c:formatCode>
                <c:ptCount val="21"/>
                <c:pt idx="0">
                  <c:v>527.68499999999995</c:v>
                </c:pt>
                <c:pt idx="1">
                  <c:v>3360.6319999999996</c:v>
                </c:pt>
                <c:pt idx="2">
                  <c:v>4431.9359999999997</c:v>
                </c:pt>
                <c:pt idx="3">
                  <c:v>533.81700000000001</c:v>
                </c:pt>
                <c:pt idx="4">
                  <c:v>3636.2510000000002</c:v>
                </c:pt>
                <c:pt idx="5">
                  <c:v>4479.1119999999992</c:v>
                </c:pt>
                <c:pt idx="6" formatCode="#,##0">
                  <c:v>539.35299999999995</c:v>
                </c:pt>
                <c:pt idx="7" formatCode="#,##0">
                  <c:v>3575.5870000000004</c:v>
                </c:pt>
                <c:pt idx="8" formatCode="#,##0">
                  <c:v>4607.9470000000001</c:v>
                </c:pt>
                <c:pt idx="9" formatCode="#,##0">
                  <c:v>555.31799999999998</c:v>
                </c:pt>
                <c:pt idx="10" formatCode="#,##0">
                  <c:v>3846.2160000000003</c:v>
                </c:pt>
                <c:pt idx="11" formatCode="#,##0">
                  <c:v>4694.058</c:v>
                </c:pt>
                <c:pt idx="12" formatCode="#,##0">
                  <c:v>533.77</c:v>
                </c:pt>
                <c:pt idx="13" formatCode="#,##0">
                  <c:v>3903.2110000000002</c:v>
                </c:pt>
                <c:pt idx="14" formatCode="#,##0">
                  <c:v>4919.5340000000006</c:v>
                </c:pt>
                <c:pt idx="15" formatCode="#,##0">
                  <c:v>551.68299999999999</c:v>
                </c:pt>
                <c:pt idx="16" formatCode="#,##0">
                  <c:v>4893.1299999999992</c:v>
                </c:pt>
                <c:pt idx="17" formatCode="#,##0">
                  <c:v>5079.101999999999</c:v>
                </c:pt>
                <c:pt idx="18">
                  <c:v>618.95799999999997</c:v>
                </c:pt>
                <c:pt idx="19">
                  <c:v>5246.2610000000004</c:v>
                </c:pt>
                <c:pt idx="20">
                  <c:v>5474.7859999999991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0F0-47AF-B996-5AB77FB35A22}"/>
            </c:ext>
          </c:extLst>
        </c:ser>
        <c:ser>
          <c:idx val="4"/>
          <c:order val="4"/>
          <c:tx>
            <c:strRef>
              <c:f>Sheet3!$C$9</c:f>
              <c:strCache>
                <c:ptCount val="1"/>
                <c:pt idx="0">
                  <c:v>Югозападен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multiLvlStrRef>
              <c:f>Sheet3!$D$3:$X$4</c:f>
              <c:multiLvlStrCache>
                <c:ptCount val="21"/>
                <c:lvl>
                  <c:pt idx="0">
                    <c:v>Селско, горско и рибно стопанство</c:v>
                  </c:pt>
                  <c:pt idx="1">
                    <c:v>Индустрия</c:v>
                  </c:pt>
                  <c:pt idx="2">
                    <c:v>Услуги</c:v>
                  </c:pt>
                  <c:pt idx="3">
                    <c:v>Селско, горско и рибно стопанство</c:v>
                  </c:pt>
                  <c:pt idx="4">
                    <c:v>Индустрия</c:v>
                  </c:pt>
                  <c:pt idx="5">
                    <c:v>Услуги</c:v>
                  </c:pt>
                  <c:pt idx="6">
                    <c:v>Селско, горско и рибно стопанство</c:v>
                  </c:pt>
                  <c:pt idx="7">
                    <c:v>Индустрия</c:v>
                  </c:pt>
                  <c:pt idx="8">
                    <c:v>Услуги</c:v>
                  </c:pt>
                  <c:pt idx="9">
                    <c:v>Селско, горско и рибно стопанство</c:v>
                  </c:pt>
                  <c:pt idx="10">
                    <c:v>Индустрия</c:v>
                  </c:pt>
                  <c:pt idx="11">
                    <c:v>Услуги</c:v>
                  </c:pt>
                  <c:pt idx="12">
                    <c:v>Селско, горско и рибно стопанство</c:v>
                  </c:pt>
                  <c:pt idx="13">
                    <c:v>Индустрия</c:v>
                  </c:pt>
                  <c:pt idx="14">
                    <c:v>Услуги</c:v>
                  </c:pt>
                  <c:pt idx="15">
                    <c:v>Селско, горско и рибно стопанство</c:v>
                  </c:pt>
                  <c:pt idx="16">
                    <c:v>Индустрия</c:v>
                  </c:pt>
                  <c:pt idx="17">
                    <c:v>Услуги</c:v>
                  </c:pt>
                  <c:pt idx="18">
                    <c:v>Селско, горско и рибно стопанство</c:v>
                  </c:pt>
                  <c:pt idx="19">
                    <c:v>Индустрия</c:v>
                  </c:pt>
                  <c:pt idx="20">
                    <c:v>Услуги</c:v>
                  </c:pt>
                </c:lvl>
                <c:lvl>
                  <c:pt idx="0">
                    <c:v>2011</c:v>
                  </c:pt>
                  <c:pt idx="3">
                    <c:v>2012</c:v>
                  </c:pt>
                  <c:pt idx="6">
                    <c:v>2013</c:v>
                  </c:pt>
                  <c:pt idx="9">
                    <c:v>2014</c:v>
                  </c:pt>
                  <c:pt idx="12">
                    <c:v>2015</c:v>
                  </c:pt>
                  <c:pt idx="15">
                    <c:v>2016</c:v>
                  </c:pt>
                  <c:pt idx="18">
                    <c:v>2017</c:v>
                  </c:pt>
                </c:lvl>
              </c:multiLvlStrCache>
            </c:multiLvlStrRef>
          </c:cat>
          <c:val>
            <c:numRef>
              <c:f>Sheet3!$D$9:$X$9</c:f>
              <c:numCache>
                <c:formatCode>0</c:formatCode>
                <c:ptCount val="21"/>
                <c:pt idx="0">
                  <c:v>505.15000000000055</c:v>
                </c:pt>
                <c:pt idx="1">
                  <c:v>8010.043999999999</c:v>
                </c:pt>
                <c:pt idx="2">
                  <c:v>25672.998</c:v>
                </c:pt>
                <c:pt idx="3">
                  <c:v>533.20799999999974</c:v>
                </c:pt>
                <c:pt idx="4">
                  <c:v>7292.6539999999986</c:v>
                </c:pt>
                <c:pt idx="5">
                  <c:v>25918.871000000003</c:v>
                </c:pt>
                <c:pt idx="6" formatCode="#,##0">
                  <c:v>523.202</c:v>
                </c:pt>
                <c:pt idx="7" formatCode="#,##0">
                  <c:v>6456.6409999999996</c:v>
                </c:pt>
                <c:pt idx="8" formatCode="#,##0">
                  <c:v>26393.436000000002</c:v>
                </c:pt>
                <c:pt idx="9" formatCode="#,##0">
                  <c:v>554.49599999999998</c:v>
                </c:pt>
                <c:pt idx="10" formatCode="#,##0">
                  <c:v>6480.6910000000007</c:v>
                </c:pt>
                <c:pt idx="11" formatCode="#,##0">
                  <c:v>27260.670999999998</c:v>
                </c:pt>
                <c:pt idx="12" formatCode="#,##0">
                  <c:v>549.46699999999998</c:v>
                </c:pt>
                <c:pt idx="13" formatCode="#,##0">
                  <c:v>7119.0050000000001</c:v>
                </c:pt>
                <c:pt idx="14" formatCode="#,##0">
                  <c:v>29003.657999999999</c:v>
                </c:pt>
                <c:pt idx="15" formatCode="#,##0">
                  <c:v>559.12899999999991</c:v>
                </c:pt>
                <c:pt idx="16" formatCode="#,##0">
                  <c:v>7297.6049999999996</c:v>
                </c:pt>
                <c:pt idx="17" formatCode="#,##0">
                  <c:v>31059.519000000004</c:v>
                </c:pt>
                <c:pt idx="18">
                  <c:v>615.255</c:v>
                </c:pt>
                <c:pt idx="19">
                  <c:v>7955.8880000000008</c:v>
                </c:pt>
                <c:pt idx="20">
                  <c:v>33397.209000000003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0F0-47AF-B996-5AB77FB35A22}"/>
            </c:ext>
          </c:extLst>
        </c:ser>
        <c:ser>
          <c:idx val="5"/>
          <c:order val="5"/>
          <c:tx>
            <c:strRef>
              <c:f>Sheet3!$C$10</c:f>
              <c:strCache>
                <c:ptCount val="1"/>
                <c:pt idx="0">
                  <c:v>Южен централен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multiLvlStrRef>
              <c:f>Sheet3!$D$3:$X$4</c:f>
              <c:multiLvlStrCache>
                <c:ptCount val="21"/>
                <c:lvl>
                  <c:pt idx="0">
                    <c:v>Селско, горско и рибно стопанство</c:v>
                  </c:pt>
                  <c:pt idx="1">
                    <c:v>Индустрия</c:v>
                  </c:pt>
                  <c:pt idx="2">
                    <c:v>Услуги</c:v>
                  </c:pt>
                  <c:pt idx="3">
                    <c:v>Селско, горско и рибно стопанство</c:v>
                  </c:pt>
                  <c:pt idx="4">
                    <c:v>Индустрия</c:v>
                  </c:pt>
                  <c:pt idx="5">
                    <c:v>Услуги</c:v>
                  </c:pt>
                  <c:pt idx="6">
                    <c:v>Селско, горско и рибно стопанство</c:v>
                  </c:pt>
                  <c:pt idx="7">
                    <c:v>Индустрия</c:v>
                  </c:pt>
                  <c:pt idx="8">
                    <c:v>Услуги</c:v>
                  </c:pt>
                  <c:pt idx="9">
                    <c:v>Селско, горско и рибно стопанство</c:v>
                  </c:pt>
                  <c:pt idx="10">
                    <c:v>Индустрия</c:v>
                  </c:pt>
                  <c:pt idx="11">
                    <c:v>Услуги</c:v>
                  </c:pt>
                  <c:pt idx="12">
                    <c:v>Селско, горско и рибно стопанство</c:v>
                  </c:pt>
                  <c:pt idx="13">
                    <c:v>Индустрия</c:v>
                  </c:pt>
                  <c:pt idx="14">
                    <c:v>Услуги</c:v>
                  </c:pt>
                  <c:pt idx="15">
                    <c:v>Селско, горско и рибно стопанство</c:v>
                  </c:pt>
                  <c:pt idx="16">
                    <c:v>Индустрия</c:v>
                  </c:pt>
                  <c:pt idx="17">
                    <c:v>Услуги</c:v>
                  </c:pt>
                  <c:pt idx="18">
                    <c:v>Селско, горско и рибно стопанство</c:v>
                  </c:pt>
                  <c:pt idx="19">
                    <c:v>Индустрия</c:v>
                  </c:pt>
                  <c:pt idx="20">
                    <c:v>Услуги</c:v>
                  </c:pt>
                </c:lvl>
                <c:lvl>
                  <c:pt idx="0">
                    <c:v>2011</c:v>
                  </c:pt>
                  <c:pt idx="3">
                    <c:v>2012</c:v>
                  </c:pt>
                  <c:pt idx="6">
                    <c:v>2013</c:v>
                  </c:pt>
                  <c:pt idx="9">
                    <c:v>2014</c:v>
                  </c:pt>
                  <c:pt idx="12">
                    <c:v>2015</c:v>
                  </c:pt>
                  <c:pt idx="15">
                    <c:v>2016</c:v>
                  </c:pt>
                  <c:pt idx="18">
                    <c:v>2017</c:v>
                  </c:pt>
                </c:lvl>
              </c:multiLvlStrCache>
            </c:multiLvlStrRef>
          </c:cat>
          <c:val>
            <c:numRef>
              <c:f>Sheet3!$D$10:$X$10</c:f>
              <c:numCache>
                <c:formatCode>0</c:formatCode>
                <c:ptCount val="21"/>
                <c:pt idx="0">
                  <c:v>861.875</c:v>
                </c:pt>
                <c:pt idx="1">
                  <c:v>3622.5230000000006</c:v>
                </c:pt>
                <c:pt idx="2">
                  <c:v>5442.5610000000006</c:v>
                </c:pt>
                <c:pt idx="3">
                  <c:v>845.23299999999995</c:v>
                </c:pt>
                <c:pt idx="4">
                  <c:v>3681.8510000000006</c:v>
                </c:pt>
                <c:pt idx="5">
                  <c:v>5573.6219999999994</c:v>
                </c:pt>
                <c:pt idx="6" formatCode="#,##0">
                  <c:v>832.28700000000003</c:v>
                </c:pt>
                <c:pt idx="7" formatCode="#,##0">
                  <c:v>3546.0450000000001</c:v>
                </c:pt>
                <c:pt idx="8" formatCode="#,##0">
                  <c:v>5586.1430000000009</c:v>
                </c:pt>
                <c:pt idx="9" formatCode="#,##0">
                  <c:v>808.86199999999985</c:v>
                </c:pt>
                <c:pt idx="10" formatCode="#,##0">
                  <c:v>3390.6690000000003</c:v>
                </c:pt>
                <c:pt idx="11" formatCode="#,##0">
                  <c:v>5766.74</c:v>
                </c:pt>
                <c:pt idx="12" formatCode="#,##0">
                  <c:v>763.15099999999995</c:v>
                </c:pt>
                <c:pt idx="13" formatCode="#,##0">
                  <c:v>4116.5300000000007</c:v>
                </c:pt>
                <c:pt idx="14" formatCode="#,##0">
                  <c:v>5983.3809999999994</c:v>
                </c:pt>
                <c:pt idx="15" formatCode="#,##0">
                  <c:v>782.12000000000012</c:v>
                </c:pt>
                <c:pt idx="16" formatCode="#,##0">
                  <c:v>4321.8739999999998</c:v>
                </c:pt>
                <c:pt idx="17" formatCode="#,##0">
                  <c:v>6293.9230000000007</c:v>
                </c:pt>
                <c:pt idx="18">
                  <c:v>844.952</c:v>
                </c:pt>
                <c:pt idx="19">
                  <c:v>4626.8559999999998</c:v>
                </c:pt>
                <c:pt idx="20">
                  <c:v>6869.7259999999997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00F0-47AF-B996-5AB77FB35A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1088640"/>
        <c:axId val="101102720"/>
        <c:axId val="0"/>
      </c:bar3DChart>
      <c:catAx>
        <c:axId val="101088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102720"/>
        <c:crosses val="autoZero"/>
        <c:auto val="1"/>
        <c:lblAlgn val="ctr"/>
        <c:lblOffset val="100"/>
        <c:noMultiLvlLbl val="0"/>
      </c:catAx>
      <c:valAx>
        <c:axId val="101102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088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/>
              <a:t>МСП - брой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Sheet1!$A$2:$B$35</c:f>
              <c:multiLvlStrCache>
                <c:ptCount val="34"/>
                <c:lvl>
                  <c:pt idx="0">
                    <c:v>Общо</c:v>
                  </c:pt>
                  <c:pt idx="1">
                    <c:v>0 - 9</c:v>
                  </c:pt>
                  <c:pt idx="2">
                    <c:v>10 - 49</c:v>
                  </c:pt>
                  <c:pt idx="3">
                    <c:v>50 - 249</c:v>
                  </c:pt>
                  <c:pt idx="5">
                    <c:v>Общо</c:v>
                  </c:pt>
                  <c:pt idx="6">
                    <c:v>0 - 9</c:v>
                  </c:pt>
                  <c:pt idx="7">
                    <c:v>10 - 49</c:v>
                  </c:pt>
                  <c:pt idx="8">
                    <c:v>50 - 249</c:v>
                  </c:pt>
                  <c:pt idx="10">
                    <c:v>Общо</c:v>
                  </c:pt>
                  <c:pt idx="11">
                    <c:v>0 - 9</c:v>
                  </c:pt>
                  <c:pt idx="12">
                    <c:v>10 - 49</c:v>
                  </c:pt>
                  <c:pt idx="13">
                    <c:v>50 - 249</c:v>
                  </c:pt>
                  <c:pt idx="15">
                    <c:v>Общо</c:v>
                  </c:pt>
                  <c:pt idx="16">
                    <c:v>0 - 9</c:v>
                  </c:pt>
                  <c:pt idx="17">
                    <c:v>10 - 49</c:v>
                  </c:pt>
                  <c:pt idx="18">
                    <c:v>50 - 249</c:v>
                  </c:pt>
                  <c:pt idx="20">
                    <c:v>Общо</c:v>
                  </c:pt>
                  <c:pt idx="21">
                    <c:v>0 - 9</c:v>
                  </c:pt>
                  <c:pt idx="22">
                    <c:v>10 - 49</c:v>
                  </c:pt>
                  <c:pt idx="23">
                    <c:v>50 - 249</c:v>
                  </c:pt>
                  <c:pt idx="25">
                    <c:v>Общо</c:v>
                  </c:pt>
                  <c:pt idx="26">
                    <c:v>0 - 9</c:v>
                  </c:pt>
                  <c:pt idx="27">
                    <c:v>10 - 49</c:v>
                  </c:pt>
                  <c:pt idx="28">
                    <c:v>50 - 249</c:v>
                  </c:pt>
                  <c:pt idx="30">
                    <c:v>Общо</c:v>
                  </c:pt>
                  <c:pt idx="31">
                    <c:v>0 - 9</c:v>
                  </c:pt>
                  <c:pt idx="32">
                    <c:v>10 - 49</c:v>
                  </c:pt>
                  <c:pt idx="33">
                    <c:v>50 - 249</c:v>
                  </c:pt>
                </c:lvl>
                <c:lvl>
                  <c:pt idx="0">
                    <c:v>РБ</c:v>
                  </c:pt>
                  <c:pt idx="5">
                    <c:v>СЗР</c:v>
                  </c:pt>
                  <c:pt idx="10">
                    <c:v>СЦР</c:v>
                  </c:pt>
                  <c:pt idx="15">
                    <c:v>СИР</c:v>
                  </c:pt>
                  <c:pt idx="20">
                    <c:v>ЮИР</c:v>
                  </c:pt>
                  <c:pt idx="25">
                    <c:v>ЮЗР</c:v>
                  </c:pt>
                  <c:pt idx="30">
                    <c:v>ЮЦР</c:v>
                  </c:pt>
                </c:lvl>
              </c:multiLvlStrCache>
            </c:multiLvlStrRef>
          </c:cat>
          <c:val>
            <c:numRef>
              <c:f>Sheet1!$C$2:$C$35</c:f>
              <c:numCache>
                <c:formatCode>General</c:formatCode>
                <c:ptCount val="34"/>
                <c:pt idx="0">
                  <c:v>366177</c:v>
                </c:pt>
                <c:pt idx="1">
                  <c:v>337147</c:v>
                </c:pt>
                <c:pt idx="2">
                  <c:v>24368</c:v>
                </c:pt>
                <c:pt idx="3">
                  <c:v>4662</c:v>
                </c:pt>
                <c:pt idx="5">
                  <c:v>28572</c:v>
                </c:pt>
                <c:pt idx="6">
                  <c:v>26379</c:v>
                </c:pt>
                <c:pt idx="7">
                  <c:v>1831</c:v>
                </c:pt>
                <c:pt idx="8">
                  <c:v>362</c:v>
                </c:pt>
                <c:pt idx="10">
                  <c:v>34802</c:v>
                </c:pt>
                <c:pt idx="11">
                  <c:v>31790</c:v>
                </c:pt>
                <c:pt idx="12">
                  <c:v>2496</c:v>
                </c:pt>
                <c:pt idx="13">
                  <c:v>516</c:v>
                </c:pt>
                <c:pt idx="15">
                  <c:v>50367</c:v>
                </c:pt>
                <c:pt idx="16">
                  <c:v>46700</c:v>
                </c:pt>
                <c:pt idx="17">
                  <c:v>3127</c:v>
                </c:pt>
                <c:pt idx="18">
                  <c:v>540</c:v>
                </c:pt>
                <c:pt idx="20">
                  <c:v>52101</c:v>
                </c:pt>
                <c:pt idx="21">
                  <c:v>48307</c:v>
                </c:pt>
                <c:pt idx="22">
                  <c:v>3215</c:v>
                </c:pt>
                <c:pt idx="23">
                  <c:v>579</c:v>
                </c:pt>
                <c:pt idx="25">
                  <c:v>134789</c:v>
                </c:pt>
                <c:pt idx="26">
                  <c:v>123730</c:v>
                </c:pt>
                <c:pt idx="27">
                  <c:v>9223</c:v>
                </c:pt>
                <c:pt idx="28">
                  <c:v>1836</c:v>
                </c:pt>
                <c:pt idx="30">
                  <c:v>65546</c:v>
                </c:pt>
                <c:pt idx="31">
                  <c:v>60241</c:v>
                </c:pt>
                <c:pt idx="32">
                  <c:v>4476</c:v>
                </c:pt>
                <c:pt idx="33">
                  <c:v>829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08-4C2D-9CC8-A67D47FF7868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Sheet1!$A$2:$B$35</c:f>
              <c:multiLvlStrCache>
                <c:ptCount val="34"/>
                <c:lvl>
                  <c:pt idx="0">
                    <c:v>Общо</c:v>
                  </c:pt>
                  <c:pt idx="1">
                    <c:v>0 - 9</c:v>
                  </c:pt>
                  <c:pt idx="2">
                    <c:v>10 - 49</c:v>
                  </c:pt>
                  <c:pt idx="3">
                    <c:v>50 - 249</c:v>
                  </c:pt>
                  <c:pt idx="5">
                    <c:v>Общо</c:v>
                  </c:pt>
                  <c:pt idx="6">
                    <c:v>0 - 9</c:v>
                  </c:pt>
                  <c:pt idx="7">
                    <c:v>10 - 49</c:v>
                  </c:pt>
                  <c:pt idx="8">
                    <c:v>50 - 249</c:v>
                  </c:pt>
                  <c:pt idx="10">
                    <c:v>Общо</c:v>
                  </c:pt>
                  <c:pt idx="11">
                    <c:v>0 - 9</c:v>
                  </c:pt>
                  <c:pt idx="12">
                    <c:v>10 - 49</c:v>
                  </c:pt>
                  <c:pt idx="13">
                    <c:v>50 - 249</c:v>
                  </c:pt>
                  <c:pt idx="15">
                    <c:v>Общо</c:v>
                  </c:pt>
                  <c:pt idx="16">
                    <c:v>0 - 9</c:v>
                  </c:pt>
                  <c:pt idx="17">
                    <c:v>10 - 49</c:v>
                  </c:pt>
                  <c:pt idx="18">
                    <c:v>50 - 249</c:v>
                  </c:pt>
                  <c:pt idx="20">
                    <c:v>Общо</c:v>
                  </c:pt>
                  <c:pt idx="21">
                    <c:v>0 - 9</c:v>
                  </c:pt>
                  <c:pt idx="22">
                    <c:v>10 - 49</c:v>
                  </c:pt>
                  <c:pt idx="23">
                    <c:v>50 - 249</c:v>
                  </c:pt>
                  <c:pt idx="25">
                    <c:v>Общо</c:v>
                  </c:pt>
                  <c:pt idx="26">
                    <c:v>0 - 9</c:v>
                  </c:pt>
                  <c:pt idx="27">
                    <c:v>10 - 49</c:v>
                  </c:pt>
                  <c:pt idx="28">
                    <c:v>50 - 249</c:v>
                  </c:pt>
                  <c:pt idx="30">
                    <c:v>Общо</c:v>
                  </c:pt>
                  <c:pt idx="31">
                    <c:v>0 - 9</c:v>
                  </c:pt>
                  <c:pt idx="32">
                    <c:v>10 - 49</c:v>
                  </c:pt>
                  <c:pt idx="33">
                    <c:v>50 - 249</c:v>
                  </c:pt>
                </c:lvl>
                <c:lvl>
                  <c:pt idx="0">
                    <c:v>РБ</c:v>
                  </c:pt>
                  <c:pt idx="5">
                    <c:v>СЗР</c:v>
                  </c:pt>
                  <c:pt idx="10">
                    <c:v>СЦР</c:v>
                  </c:pt>
                  <c:pt idx="15">
                    <c:v>СИР</c:v>
                  </c:pt>
                  <c:pt idx="20">
                    <c:v>ЮИР</c:v>
                  </c:pt>
                  <c:pt idx="25">
                    <c:v>ЮЗР</c:v>
                  </c:pt>
                  <c:pt idx="30">
                    <c:v>ЮЦР</c:v>
                  </c:pt>
                </c:lvl>
              </c:multiLvlStrCache>
            </c:multiLvlStrRef>
          </c:cat>
          <c:val>
            <c:numRef>
              <c:f>Sheet1!$D$2:$D$35</c:f>
              <c:numCache>
                <c:formatCode>General</c:formatCode>
                <c:ptCount val="34"/>
                <c:pt idx="0">
                  <c:v>365484</c:v>
                </c:pt>
                <c:pt idx="1">
                  <c:v>336631</c:v>
                </c:pt>
                <c:pt idx="2">
                  <c:v>24317</c:v>
                </c:pt>
                <c:pt idx="3">
                  <c:v>4536</c:v>
                </c:pt>
                <c:pt idx="5">
                  <c:v>27924</c:v>
                </c:pt>
                <c:pt idx="6">
                  <c:v>25706</c:v>
                </c:pt>
                <c:pt idx="7">
                  <c:v>1858</c:v>
                </c:pt>
                <c:pt idx="8">
                  <c:v>360</c:v>
                </c:pt>
                <c:pt idx="10">
                  <c:v>34392</c:v>
                </c:pt>
                <c:pt idx="11">
                  <c:v>31393</c:v>
                </c:pt>
                <c:pt idx="12">
                  <c:v>2475</c:v>
                </c:pt>
                <c:pt idx="13">
                  <c:v>524</c:v>
                </c:pt>
                <c:pt idx="15">
                  <c:v>49769</c:v>
                </c:pt>
                <c:pt idx="16">
                  <c:v>46144</c:v>
                </c:pt>
                <c:pt idx="17">
                  <c:v>3089</c:v>
                </c:pt>
                <c:pt idx="18">
                  <c:v>536</c:v>
                </c:pt>
                <c:pt idx="20">
                  <c:v>52322</c:v>
                </c:pt>
                <c:pt idx="21">
                  <c:v>48539</c:v>
                </c:pt>
                <c:pt idx="22">
                  <c:v>3226</c:v>
                </c:pt>
                <c:pt idx="23">
                  <c:v>557</c:v>
                </c:pt>
                <c:pt idx="25">
                  <c:v>135934</c:v>
                </c:pt>
                <c:pt idx="26">
                  <c:v>124958</c:v>
                </c:pt>
                <c:pt idx="27">
                  <c:v>9214</c:v>
                </c:pt>
                <c:pt idx="28">
                  <c:v>1762</c:v>
                </c:pt>
                <c:pt idx="30">
                  <c:v>65143</c:v>
                </c:pt>
                <c:pt idx="31">
                  <c:v>59891</c:v>
                </c:pt>
                <c:pt idx="32">
                  <c:v>4455</c:v>
                </c:pt>
                <c:pt idx="33">
                  <c:v>797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08-4C2D-9CC8-A67D47FF7868}"/>
            </c:ext>
          </c:extLst>
        </c:ser>
        <c:ser>
          <c:idx val="2"/>
          <c:order val="2"/>
          <c:tx>
            <c:strRef>
              <c:f>Sheet1!$E$1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Sheet1!$A$2:$B$35</c:f>
              <c:multiLvlStrCache>
                <c:ptCount val="34"/>
                <c:lvl>
                  <c:pt idx="0">
                    <c:v>Общо</c:v>
                  </c:pt>
                  <c:pt idx="1">
                    <c:v>0 - 9</c:v>
                  </c:pt>
                  <c:pt idx="2">
                    <c:v>10 - 49</c:v>
                  </c:pt>
                  <c:pt idx="3">
                    <c:v>50 - 249</c:v>
                  </c:pt>
                  <c:pt idx="5">
                    <c:v>Общо</c:v>
                  </c:pt>
                  <c:pt idx="6">
                    <c:v>0 - 9</c:v>
                  </c:pt>
                  <c:pt idx="7">
                    <c:v>10 - 49</c:v>
                  </c:pt>
                  <c:pt idx="8">
                    <c:v>50 - 249</c:v>
                  </c:pt>
                  <c:pt idx="10">
                    <c:v>Общо</c:v>
                  </c:pt>
                  <c:pt idx="11">
                    <c:v>0 - 9</c:v>
                  </c:pt>
                  <c:pt idx="12">
                    <c:v>10 - 49</c:v>
                  </c:pt>
                  <c:pt idx="13">
                    <c:v>50 - 249</c:v>
                  </c:pt>
                  <c:pt idx="15">
                    <c:v>Общо</c:v>
                  </c:pt>
                  <c:pt idx="16">
                    <c:v>0 - 9</c:v>
                  </c:pt>
                  <c:pt idx="17">
                    <c:v>10 - 49</c:v>
                  </c:pt>
                  <c:pt idx="18">
                    <c:v>50 - 249</c:v>
                  </c:pt>
                  <c:pt idx="20">
                    <c:v>Общо</c:v>
                  </c:pt>
                  <c:pt idx="21">
                    <c:v>0 - 9</c:v>
                  </c:pt>
                  <c:pt idx="22">
                    <c:v>10 - 49</c:v>
                  </c:pt>
                  <c:pt idx="23">
                    <c:v>50 - 249</c:v>
                  </c:pt>
                  <c:pt idx="25">
                    <c:v>Общо</c:v>
                  </c:pt>
                  <c:pt idx="26">
                    <c:v>0 - 9</c:v>
                  </c:pt>
                  <c:pt idx="27">
                    <c:v>10 - 49</c:v>
                  </c:pt>
                  <c:pt idx="28">
                    <c:v>50 - 249</c:v>
                  </c:pt>
                  <c:pt idx="30">
                    <c:v>Общо</c:v>
                  </c:pt>
                  <c:pt idx="31">
                    <c:v>0 - 9</c:v>
                  </c:pt>
                  <c:pt idx="32">
                    <c:v>10 - 49</c:v>
                  </c:pt>
                  <c:pt idx="33">
                    <c:v>50 - 249</c:v>
                  </c:pt>
                </c:lvl>
                <c:lvl>
                  <c:pt idx="0">
                    <c:v>РБ</c:v>
                  </c:pt>
                  <c:pt idx="5">
                    <c:v>СЗР</c:v>
                  </c:pt>
                  <c:pt idx="10">
                    <c:v>СЦР</c:v>
                  </c:pt>
                  <c:pt idx="15">
                    <c:v>СИР</c:v>
                  </c:pt>
                  <c:pt idx="20">
                    <c:v>ЮИР</c:v>
                  </c:pt>
                  <c:pt idx="25">
                    <c:v>ЮЗР</c:v>
                  </c:pt>
                  <c:pt idx="30">
                    <c:v>ЮЦР</c:v>
                  </c:pt>
                </c:lvl>
              </c:multiLvlStrCache>
            </c:multiLvlStrRef>
          </c:cat>
          <c:val>
            <c:numRef>
              <c:f>Sheet1!$E$2:$E$35</c:f>
              <c:numCache>
                <c:formatCode>General</c:formatCode>
                <c:ptCount val="34"/>
                <c:pt idx="0">
                  <c:v>371299</c:v>
                </c:pt>
                <c:pt idx="1">
                  <c:v>342934</c:v>
                </c:pt>
                <c:pt idx="2">
                  <c:v>23830</c:v>
                </c:pt>
                <c:pt idx="3">
                  <c:v>4535</c:v>
                </c:pt>
                <c:pt idx="5">
                  <c:v>28222</c:v>
                </c:pt>
                <c:pt idx="6">
                  <c:v>26005</c:v>
                </c:pt>
                <c:pt idx="7">
                  <c:v>1862</c:v>
                </c:pt>
                <c:pt idx="8">
                  <c:v>355</c:v>
                </c:pt>
                <c:pt idx="10">
                  <c:v>34504</c:v>
                </c:pt>
                <c:pt idx="11">
                  <c:v>31551</c:v>
                </c:pt>
                <c:pt idx="12">
                  <c:v>2435</c:v>
                </c:pt>
                <c:pt idx="13">
                  <c:v>518</c:v>
                </c:pt>
                <c:pt idx="15">
                  <c:v>50421</c:v>
                </c:pt>
                <c:pt idx="16">
                  <c:v>46832</c:v>
                </c:pt>
                <c:pt idx="17">
                  <c:v>3052</c:v>
                </c:pt>
                <c:pt idx="18">
                  <c:v>537</c:v>
                </c:pt>
                <c:pt idx="20">
                  <c:v>53603</c:v>
                </c:pt>
                <c:pt idx="21">
                  <c:v>49808</c:v>
                </c:pt>
                <c:pt idx="22">
                  <c:v>3242</c:v>
                </c:pt>
                <c:pt idx="23">
                  <c:v>553</c:v>
                </c:pt>
                <c:pt idx="25">
                  <c:v>138676</c:v>
                </c:pt>
                <c:pt idx="26">
                  <c:v>128020</c:v>
                </c:pt>
                <c:pt idx="27">
                  <c:v>8902</c:v>
                </c:pt>
                <c:pt idx="28">
                  <c:v>1754</c:v>
                </c:pt>
                <c:pt idx="30">
                  <c:v>65873</c:v>
                </c:pt>
                <c:pt idx="31">
                  <c:v>60718</c:v>
                </c:pt>
                <c:pt idx="32">
                  <c:v>4337</c:v>
                </c:pt>
                <c:pt idx="33">
                  <c:v>818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08-4C2D-9CC8-A67D47FF7868}"/>
            </c:ext>
          </c:extLst>
        </c:ser>
        <c:ser>
          <c:idx val="3"/>
          <c:order val="3"/>
          <c:tx>
            <c:strRef>
              <c:f>Sheet1!$F$1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multiLvlStrRef>
              <c:f>Sheet1!$A$2:$B$35</c:f>
              <c:multiLvlStrCache>
                <c:ptCount val="34"/>
                <c:lvl>
                  <c:pt idx="0">
                    <c:v>Общо</c:v>
                  </c:pt>
                  <c:pt idx="1">
                    <c:v>0 - 9</c:v>
                  </c:pt>
                  <c:pt idx="2">
                    <c:v>10 - 49</c:v>
                  </c:pt>
                  <c:pt idx="3">
                    <c:v>50 - 249</c:v>
                  </c:pt>
                  <c:pt idx="5">
                    <c:v>Общо</c:v>
                  </c:pt>
                  <c:pt idx="6">
                    <c:v>0 - 9</c:v>
                  </c:pt>
                  <c:pt idx="7">
                    <c:v>10 - 49</c:v>
                  </c:pt>
                  <c:pt idx="8">
                    <c:v>50 - 249</c:v>
                  </c:pt>
                  <c:pt idx="10">
                    <c:v>Общо</c:v>
                  </c:pt>
                  <c:pt idx="11">
                    <c:v>0 - 9</c:v>
                  </c:pt>
                  <c:pt idx="12">
                    <c:v>10 - 49</c:v>
                  </c:pt>
                  <c:pt idx="13">
                    <c:v>50 - 249</c:v>
                  </c:pt>
                  <c:pt idx="15">
                    <c:v>Общо</c:v>
                  </c:pt>
                  <c:pt idx="16">
                    <c:v>0 - 9</c:v>
                  </c:pt>
                  <c:pt idx="17">
                    <c:v>10 - 49</c:v>
                  </c:pt>
                  <c:pt idx="18">
                    <c:v>50 - 249</c:v>
                  </c:pt>
                  <c:pt idx="20">
                    <c:v>Общо</c:v>
                  </c:pt>
                  <c:pt idx="21">
                    <c:v>0 - 9</c:v>
                  </c:pt>
                  <c:pt idx="22">
                    <c:v>10 - 49</c:v>
                  </c:pt>
                  <c:pt idx="23">
                    <c:v>50 - 249</c:v>
                  </c:pt>
                  <c:pt idx="25">
                    <c:v>Общо</c:v>
                  </c:pt>
                  <c:pt idx="26">
                    <c:v>0 - 9</c:v>
                  </c:pt>
                  <c:pt idx="27">
                    <c:v>10 - 49</c:v>
                  </c:pt>
                  <c:pt idx="28">
                    <c:v>50 - 249</c:v>
                  </c:pt>
                  <c:pt idx="30">
                    <c:v>Общо</c:v>
                  </c:pt>
                  <c:pt idx="31">
                    <c:v>0 - 9</c:v>
                  </c:pt>
                  <c:pt idx="32">
                    <c:v>10 - 49</c:v>
                  </c:pt>
                  <c:pt idx="33">
                    <c:v>50 - 249</c:v>
                  </c:pt>
                </c:lvl>
                <c:lvl>
                  <c:pt idx="0">
                    <c:v>РБ</c:v>
                  </c:pt>
                  <c:pt idx="5">
                    <c:v>СЗР</c:v>
                  </c:pt>
                  <c:pt idx="10">
                    <c:v>СЦР</c:v>
                  </c:pt>
                  <c:pt idx="15">
                    <c:v>СИР</c:v>
                  </c:pt>
                  <c:pt idx="20">
                    <c:v>ЮИР</c:v>
                  </c:pt>
                  <c:pt idx="25">
                    <c:v>ЮЗР</c:v>
                  </c:pt>
                  <c:pt idx="30">
                    <c:v>ЮЦР</c:v>
                  </c:pt>
                </c:lvl>
              </c:multiLvlStrCache>
            </c:multiLvlStrRef>
          </c:cat>
          <c:val>
            <c:numRef>
              <c:f>Sheet1!$F$2:$F$35</c:f>
              <c:numCache>
                <c:formatCode>General</c:formatCode>
                <c:ptCount val="34"/>
                <c:pt idx="0">
                  <c:v>376637</c:v>
                </c:pt>
                <c:pt idx="1">
                  <c:v>348372</c:v>
                </c:pt>
                <c:pt idx="2">
                  <c:v>23768</c:v>
                </c:pt>
                <c:pt idx="3">
                  <c:v>4497</c:v>
                </c:pt>
                <c:pt idx="5">
                  <c:v>28146</c:v>
                </c:pt>
                <c:pt idx="6">
                  <c:v>25968</c:v>
                </c:pt>
                <c:pt idx="7">
                  <c:v>1821</c:v>
                </c:pt>
                <c:pt idx="8">
                  <c:v>357</c:v>
                </c:pt>
                <c:pt idx="10">
                  <c:v>34474</c:v>
                </c:pt>
                <c:pt idx="11">
                  <c:v>31541</c:v>
                </c:pt>
                <c:pt idx="12">
                  <c:v>2428</c:v>
                </c:pt>
                <c:pt idx="13">
                  <c:v>505</c:v>
                </c:pt>
                <c:pt idx="15">
                  <c:v>50977</c:v>
                </c:pt>
                <c:pt idx="16">
                  <c:v>47358</c:v>
                </c:pt>
                <c:pt idx="17">
                  <c:v>3090</c:v>
                </c:pt>
                <c:pt idx="18">
                  <c:v>529</c:v>
                </c:pt>
                <c:pt idx="20">
                  <c:v>54390</c:v>
                </c:pt>
                <c:pt idx="21">
                  <c:v>50598</c:v>
                </c:pt>
                <c:pt idx="22">
                  <c:v>3225</c:v>
                </c:pt>
                <c:pt idx="23">
                  <c:v>567</c:v>
                </c:pt>
                <c:pt idx="25">
                  <c:v>142625</c:v>
                </c:pt>
                <c:pt idx="26">
                  <c:v>131969</c:v>
                </c:pt>
                <c:pt idx="27">
                  <c:v>8923</c:v>
                </c:pt>
                <c:pt idx="28">
                  <c:v>1733</c:v>
                </c:pt>
                <c:pt idx="30">
                  <c:v>66025</c:v>
                </c:pt>
                <c:pt idx="31">
                  <c:v>60938</c:v>
                </c:pt>
                <c:pt idx="32">
                  <c:v>4281</c:v>
                </c:pt>
                <c:pt idx="33">
                  <c:v>806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808-4C2D-9CC8-A67D47FF7868}"/>
            </c:ext>
          </c:extLst>
        </c:ser>
        <c:ser>
          <c:idx val="4"/>
          <c:order val="4"/>
          <c:tx>
            <c:strRef>
              <c:f>Sheet1!$G$1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multiLvlStrRef>
              <c:f>Sheet1!$A$2:$B$35</c:f>
              <c:multiLvlStrCache>
                <c:ptCount val="34"/>
                <c:lvl>
                  <c:pt idx="0">
                    <c:v>Общо</c:v>
                  </c:pt>
                  <c:pt idx="1">
                    <c:v>0 - 9</c:v>
                  </c:pt>
                  <c:pt idx="2">
                    <c:v>10 - 49</c:v>
                  </c:pt>
                  <c:pt idx="3">
                    <c:v>50 - 249</c:v>
                  </c:pt>
                  <c:pt idx="5">
                    <c:v>Общо</c:v>
                  </c:pt>
                  <c:pt idx="6">
                    <c:v>0 - 9</c:v>
                  </c:pt>
                  <c:pt idx="7">
                    <c:v>10 - 49</c:v>
                  </c:pt>
                  <c:pt idx="8">
                    <c:v>50 - 249</c:v>
                  </c:pt>
                  <c:pt idx="10">
                    <c:v>Общо</c:v>
                  </c:pt>
                  <c:pt idx="11">
                    <c:v>0 - 9</c:v>
                  </c:pt>
                  <c:pt idx="12">
                    <c:v>10 - 49</c:v>
                  </c:pt>
                  <c:pt idx="13">
                    <c:v>50 - 249</c:v>
                  </c:pt>
                  <c:pt idx="15">
                    <c:v>Общо</c:v>
                  </c:pt>
                  <c:pt idx="16">
                    <c:v>0 - 9</c:v>
                  </c:pt>
                  <c:pt idx="17">
                    <c:v>10 - 49</c:v>
                  </c:pt>
                  <c:pt idx="18">
                    <c:v>50 - 249</c:v>
                  </c:pt>
                  <c:pt idx="20">
                    <c:v>Общо</c:v>
                  </c:pt>
                  <c:pt idx="21">
                    <c:v>0 - 9</c:v>
                  </c:pt>
                  <c:pt idx="22">
                    <c:v>10 - 49</c:v>
                  </c:pt>
                  <c:pt idx="23">
                    <c:v>50 - 249</c:v>
                  </c:pt>
                  <c:pt idx="25">
                    <c:v>Общо</c:v>
                  </c:pt>
                  <c:pt idx="26">
                    <c:v>0 - 9</c:v>
                  </c:pt>
                  <c:pt idx="27">
                    <c:v>10 - 49</c:v>
                  </c:pt>
                  <c:pt idx="28">
                    <c:v>50 - 249</c:v>
                  </c:pt>
                  <c:pt idx="30">
                    <c:v>Общо</c:v>
                  </c:pt>
                  <c:pt idx="31">
                    <c:v>0 - 9</c:v>
                  </c:pt>
                  <c:pt idx="32">
                    <c:v>10 - 49</c:v>
                  </c:pt>
                  <c:pt idx="33">
                    <c:v>50 - 249</c:v>
                  </c:pt>
                </c:lvl>
                <c:lvl>
                  <c:pt idx="0">
                    <c:v>РБ</c:v>
                  </c:pt>
                  <c:pt idx="5">
                    <c:v>СЗР</c:v>
                  </c:pt>
                  <c:pt idx="10">
                    <c:v>СЦР</c:v>
                  </c:pt>
                  <c:pt idx="15">
                    <c:v>СИР</c:v>
                  </c:pt>
                  <c:pt idx="20">
                    <c:v>ЮИР</c:v>
                  </c:pt>
                  <c:pt idx="25">
                    <c:v>ЮЗР</c:v>
                  </c:pt>
                  <c:pt idx="30">
                    <c:v>ЮЦР</c:v>
                  </c:pt>
                </c:lvl>
              </c:multiLvlStrCache>
            </c:multiLvlStrRef>
          </c:cat>
          <c:val>
            <c:numRef>
              <c:f>Sheet1!$G$2:$G$35</c:f>
              <c:numCache>
                <c:formatCode>General</c:formatCode>
                <c:ptCount val="34"/>
                <c:pt idx="0">
                  <c:v>383153</c:v>
                </c:pt>
                <c:pt idx="1">
                  <c:v>354988</c:v>
                </c:pt>
                <c:pt idx="2">
                  <c:v>23656</c:v>
                </c:pt>
                <c:pt idx="3">
                  <c:v>4509</c:v>
                </c:pt>
                <c:pt idx="5">
                  <c:v>28308</c:v>
                </c:pt>
                <c:pt idx="6">
                  <c:v>26146</c:v>
                </c:pt>
                <c:pt idx="7">
                  <c:v>1809</c:v>
                </c:pt>
                <c:pt idx="8">
                  <c:v>353</c:v>
                </c:pt>
                <c:pt idx="10">
                  <c:v>34641</c:v>
                </c:pt>
                <c:pt idx="11">
                  <c:v>31798</c:v>
                </c:pt>
                <c:pt idx="12">
                  <c:v>2344</c:v>
                </c:pt>
                <c:pt idx="13">
                  <c:v>499</c:v>
                </c:pt>
                <c:pt idx="15">
                  <c:v>51465</c:v>
                </c:pt>
                <c:pt idx="16">
                  <c:v>47757</c:v>
                </c:pt>
                <c:pt idx="17">
                  <c:v>3156</c:v>
                </c:pt>
                <c:pt idx="18">
                  <c:v>552</c:v>
                </c:pt>
                <c:pt idx="20">
                  <c:v>55311</c:v>
                </c:pt>
                <c:pt idx="21">
                  <c:v>51535</c:v>
                </c:pt>
                <c:pt idx="22">
                  <c:v>3211</c:v>
                </c:pt>
                <c:pt idx="23">
                  <c:v>565</c:v>
                </c:pt>
                <c:pt idx="25">
                  <c:v>146662</c:v>
                </c:pt>
                <c:pt idx="26">
                  <c:v>136044</c:v>
                </c:pt>
                <c:pt idx="27">
                  <c:v>8892</c:v>
                </c:pt>
                <c:pt idx="28">
                  <c:v>1726</c:v>
                </c:pt>
                <c:pt idx="30">
                  <c:v>66766</c:v>
                </c:pt>
                <c:pt idx="31">
                  <c:v>61708</c:v>
                </c:pt>
                <c:pt idx="32">
                  <c:v>4244</c:v>
                </c:pt>
                <c:pt idx="33">
                  <c:v>814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808-4C2D-9CC8-A67D47FF7868}"/>
            </c:ext>
          </c:extLst>
        </c:ser>
        <c:ser>
          <c:idx val="5"/>
          <c:order val="5"/>
          <c:tx>
            <c:strRef>
              <c:f>Sheet1!$H$1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multiLvlStrRef>
              <c:f>Sheet1!$A$2:$B$35</c:f>
              <c:multiLvlStrCache>
                <c:ptCount val="34"/>
                <c:lvl>
                  <c:pt idx="0">
                    <c:v>Общо</c:v>
                  </c:pt>
                  <c:pt idx="1">
                    <c:v>0 - 9</c:v>
                  </c:pt>
                  <c:pt idx="2">
                    <c:v>10 - 49</c:v>
                  </c:pt>
                  <c:pt idx="3">
                    <c:v>50 - 249</c:v>
                  </c:pt>
                  <c:pt idx="5">
                    <c:v>Общо</c:v>
                  </c:pt>
                  <c:pt idx="6">
                    <c:v>0 - 9</c:v>
                  </c:pt>
                  <c:pt idx="7">
                    <c:v>10 - 49</c:v>
                  </c:pt>
                  <c:pt idx="8">
                    <c:v>50 - 249</c:v>
                  </c:pt>
                  <c:pt idx="10">
                    <c:v>Общо</c:v>
                  </c:pt>
                  <c:pt idx="11">
                    <c:v>0 - 9</c:v>
                  </c:pt>
                  <c:pt idx="12">
                    <c:v>10 - 49</c:v>
                  </c:pt>
                  <c:pt idx="13">
                    <c:v>50 - 249</c:v>
                  </c:pt>
                  <c:pt idx="15">
                    <c:v>Общо</c:v>
                  </c:pt>
                  <c:pt idx="16">
                    <c:v>0 - 9</c:v>
                  </c:pt>
                  <c:pt idx="17">
                    <c:v>10 - 49</c:v>
                  </c:pt>
                  <c:pt idx="18">
                    <c:v>50 - 249</c:v>
                  </c:pt>
                  <c:pt idx="20">
                    <c:v>Общо</c:v>
                  </c:pt>
                  <c:pt idx="21">
                    <c:v>0 - 9</c:v>
                  </c:pt>
                  <c:pt idx="22">
                    <c:v>10 - 49</c:v>
                  </c:pt>
                  <c:pt idx="23">
                    <c:v>50 - 249</c:v>
                  </c:pt>
                  <c:pt idx="25">
                    <c:v>Общо</c:v>
                  </c:pt>
                  <c:pt idx="26">
                    <c:v>0 - 9</c:v>
                  </c:pt>
                  <c:pt idx="27">
                    <c:v>10 - 49</c:v>
                  </c:pt>
                  <c:pt idx="28">
                    <c:v>50 - 249</c:v>
                  </c:pt>
                  <c:pt idx="30">
                    <c:v>Общо</c:v>
                  </c:pt>
                  <c:pt idx="31">
                    <c:v>0 - 9</c:v>
                  </c:pt>
                  <c:pt idx="32">
                    <c:v>10 - 49</c:v>
                  </c:pt>
                  <c:pt idx="33">
                    <c:v>50 - 249</c:v>
                  </c:pt>
                </c:lvl>
                <c:lvl>
                  <c:pt idx="0">
                    <c:v>РБ</c:v>
                  </c:pt>
                  <c:pt idx="5">
                    <c:v>СЗР</c:v>
                  </c:pt>
                  <c:pt idx="10">
                    <c:v>СЦР</c:v>
                  </c:pt>
                  <c:pt idx="15">
                    <c:v>СИР</c:v>
                  </c:pt>
                  <c:pt idx="20">
                    <c:v>ЮИР</c:v>
                  </c:pt>
                  <c:pt idx="25">
                    <c:v>ЮЗР</c:v>
                  </c:pt>
                  <c:pt idx="30">
                    <c:v>ЮЦР</c:v>
                  </c:pt>
                </c:lvl>
              </c:multiLvlStrCache>
            </c:multiLvlStrRef>
          </c:cat>
          <c:val>
            <c:numRef>
              <c:f>Sheet1!$H$2:$H$35</c:f>
              <c:numCache>
                <c:formatCode>General</c:formatCode>
                <c:ptCount val="34"/>
                <c:pt idx="0">
                  <c:v>392721</c:v>
                </c:pt>
                <c:pt idx="1">
                  <c:v>363905</c:v>
                </c:pt>
                <c:pt idx="2">
                  <c:v>24264</c:v>
                </c:pt>
                <c:pt idx="3">
                  <c:v>4552</c:v>
                </c:pt>
                <c:pt idx="5">
                  <c:v>28535</c:v>
                </c:pt>
                <c:pt idx="6">
                  <c:v>26352</c:v>
                </c:pt>
                <c:pt idx="7">
                  <c:v>1828</c:v>
                </c:pt>
                <c:pt idx="8">
                  <c:v>355</c:v>
                </c:pt>
                <c:pt idx="10">
                  <c:v>35438</c:v>
                </c:pt>
                <c:pt idx="11">
                  <c:v>32543</c:v>
                </c:pt>
                <c:pt idx="12">
                  <c:v>2393</c:v>
                </c:pt>
                <c:pt idx="13">
                  <c:v>502</c:v>
                </c:pt>
                <c:pt idx="15">
                  <c:v>52548</c:v>
                </c:pt>
                <c:pt idx="16">
                  <c:v>48779</c:v>
                </c:pt>
                <c:pt idx="17">
                  <c:v>3216</c:v>
                </c:pt>
                <c:pt idx="18">
                  <c:v>553</c:v>
                </c:pt>
                <c:pt idx="20">
                  <c:v>56518</c:v>
                </c:pt>
                <c:pt idx="21">
                  <c:v>52713</c:v>
                </c:pt>
                <c:pt idx="22">
                  <c:v>3233</c:v>
                </c:pt>
                <c:pt idx="23">
                  <c:v>572</c:v>
                </c:pt>
                <c:pt idx="25">
                  <c:v>151600</c:v>
                </c:pt>
                <c:pt idx="26">
                  <c:v>140679</c:v>
                </c:pt>
                <c:pt idx="27">
                  <c:v>9184</c:v>
                </c:pt>
                <c:pt idx="28">
                  <c:v>1737</c:v>
                </c:pt>
                <c:pt idx="30">
                  <c:v>68082</c:v>
                </c:pt>
                <c:pt idx="31">
                  <c:v>62839</c:v>
                </c:pt>
                <c:pt idx="32">
                  <c:v>4410</c:v>
                </c:pt>
                <c:pt idx="33">
                  <c:v>833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808-4C2D-9CC8-A67D47FF7868}"/>
            </c:ext>
          </c:extLst>
        </c:ser>
        <c:ser>
          <c:idx val="6"/>
          <c:order val="6"/>
          <c:tx>
            <c:strRef>
              <c:f>Sheet1!$I$1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multiLvlStrRef>
              <c:f>Sheet1!$A$2:$B$35</c:f>
              <c:multiLvlStrCache>
                <c:ptCount val="34"/>
                <c:lvl>
                  <c:pt idx="0">
                    <c:v>Общо</c:v>
                  </c:pt>
                  <c:pt idx="1">
                    <c:v>0 - 9</c:v>
                  </c:pt>
                  <c:pt idx="2">
                    <c:v>10 - 49</c:v>
                  </c:pt>
                  <c:pt idx="3">
                    <c:v>50 - 249</c:v>
                  </c:pt>
                  <c:pt idx="5">
                    <c:v>Общо</c:v>
                  </c:pt>
                  <c:pt idx="6">
                    <c:v>0 - 9</c:v>
                  </c:pt>
                  <c:pt idx="7">
                    <c:v>10 - 49</c:v>
                  </c:pt>
                  <c:pt idx="8">
                    <c:v>50 - 249</c:v>
                  </c:pt>
                  <c:pt idx="10">
                    <c:v>Общо</c:v>
                  </c:pt>
                  <c:pt idx="11">
                    <c:v>0 - 9</c:v>
                  </c:pt>
                  <c:pt idx="12">
                    <c:v>10 - 49</c:v>
                  </c:pt>
                  <c:pt idx="13">
                    <c:v>50 - 249</c:v>
                  </c:pt>
                  <c:pt idx="15">
                    <c:v>Общо</c:v>
                  </c:pt>
                  <c:pt idx="16">
                    <c:v>0 - 9</c:v>
                  </c:pt>
                  <c:pt idx="17">
                    <c:v>10 - 49</c:v>
                  </c:pt>
                  <c:pt idx="18">
                    <c:v>50 - 249</c:v>
                  </c:pt>
                  <c:pt idx="20">
                    <c:v>Общо</c:v>
                  </c:pt>
                  <c:pt idx="21">
                    <c:v>0 - 9</c:v>
                  </c:pt>
                  <c:pt idx="22">
                    <c:v>10 - 49</c:v>
                  </c:pt>
                  <c:pt idx="23">
                    <c:v>50 - 249</c:v>
                  </c:pt>
                  <c:pt idx="25">
                    <c:v>Общо</c:v>
                  </c:pt>
                  <c:pt idx="26">
                    <c:v>0 - 9</c:v>
                  </c:pt>
                  <c:pt idx="27">
                    <c:v>10 - 49</c:v>
                  </c:pt>
                  <c:pt idx="28">
                    <c:v>50 - 249</c:v>
                  </c:pt>
                  <c:pt idx="30">
                    <c:v>Общо</c:v>
                  </c:pt>
                  <c:pt idx="31">
                    <c:v>0 - 9</c:v>
                  </c:pt>
                  <c:pt idx="32">
                    <c:v>10 - 49</c:v>
                  </c:pt>
                  <c:pt idx="33">
                    <c:v>50 - 249</c:v>
                  </c:pt>
                </c:lvl>
                <c:lvl>
                  <c:pt idx="0">
                    <c:v>РБ</c:v>
                  </c:pt>
                  <c:pt idx="5">
                    <c:v>СЗР</c:v>
                  </c:pt>
                  <c:pt idx="10">
                    <c:v>СЦР</c:v>
                  </c:pt>
                  <c:pt idx="15">
                    <c:v>СИР</c:v>
                  </c:pt>
                  <c:pt idx="20">
                    <c:v>ЮИР</c:v>
                  </c:pt>
                  <c:pt idx="25">
                    <c:v>ЮЗР</c:v>
                  </c:pt>
                  <c:pt idx="30">
                    <c:v>ЮЦР</c:v>
                  </c:pt>
                </c:lvl>
              </c:multiLvlStrCache>
            </c:multiLvlStrRef>
          </c:cat>
          <c:val>
            <c:numRef>
              <c:f>Sheet1!$I$2:$I$35</c:f>
              <c:numCache>
                <c:formatCode>General</c:formatCode>
                <c:ptCount val="34"/>
                <c:pt idx="0">
                  <c:v>404209</c:v>
                </c:pt>
                <c:pt idx="1">
                  <c:v>375123</c:v>
                </c:pt>
                <c:pt idx="2">
                  <c:v>24500</c:v>
                </c:pt>
                <c:pt idx="3">
                  <c:v>4586</c:v>
                </c:pt>
                <c:pt idx="5">
                  <c:v>28866</c:v>
                </c:pt>
                <c:pt idx="6">
                  <c:v>26677</c:v>
                </c:pt>
                <c:pt idx="7">
                  <c:v>1850</c:v>
                </c:pt>
                <c:pt idx="8">
                  <c:v>339</c:v>
                </c:pt>
                <c:pt idx="10">
                  <c:v>35957</c:v>
                </c:pt>
                <c:pt idx="11">
                  <c:v>33028</c:v>
                </c:pt>
                <c:pt idx="12">
                  <c:v>2436</c:v>
                </c:pt>
                <c:pt idx="13">
                  <c:v>493</c:v>
                </c:pt>
                <c:pt idx="15">
                  <c:v>53556</c:v>
                </c:pt>
                <c:pt idx="16">
                  <c:v>49849</c:v>
                </c:pt>
                <c:pt idx="17">
                  <c:v>3145</c:v>
                </c:pt>
                <c:pt idx="18">
                  <c:v>562</c:v>
                </c:pt>
                <c:pt idx="20">
                  <c:v>57475</c:v>
                </c:pt>
                <c:pt idx="21">
                  <c:v>53684</c:v>
                </c:pt>
                <c:pt idx="22">
                  <c:v>3238</c:v>
                </c:pt>
                <c:pt idx="23">
                  <c:v>553</c:v>
                </c:pt>
                <c:pt idx="25">
                  <c:v>157948</c:v>
                </c:pt>
                <c:pt idx="26">
                  <c:v>146754</c:v>
                </c:pt>
                <c:pt idx="27">
                  <c:v>9407</c:v>
                </c:pt>
                <c:pt idx="28">
                  <c:v>1787</c:v>
                </c:pt>
                <c:pt idx="30">
                  <c:v>70407</c:v>
                </c:pt>
                <c:pt idx="31">
                  <c:v>65131</c:v>
                </c:pt>
                <c:pt idx="32">
                  <c:v>4424</c:v>
                </c:pt>
                <c:pt idx="33">
                  <c:v>852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808-4C2D-9CC8-A67D47FF7868}"/>
            </c:ext>
          </c:extLst>
        </c:ser>
        <c:ser>
          <c:idx val="7"/>
          <c:order val="7"/>
          <c:tx>
            <c:strRef>
              <c:f>Sheet1!$J$1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multiLvlStrRef>
              <c:f>Sheet1!$A$2:$B$35</c:f>
              <c:multiLvlStrCache>
                <c:ptCount val="34"/>
                <c:lvl>
                  <c:pt idx="0">
                    <c:v>Общо</c:v>
                  </c:pt>
                  <c:pt idx="1">
                    <c:v>0 - 9</c:v>
                  </c:pt>
                  <c:pt idx="2">
                    <c:v>10 - 49</c:v>
                  </c:pt>
                  <c:pt idx="3">
                    <c:v>50 - 249</c:v>
                  </c:pt>
                  <c:pt idx="5">
                    <c:v>Общо</c:v>
                  </c:pt>
                  <c:pt idx="6">
                    <c:v>0 - 9</c:v>
                  </c:pt>
                  <c:pt idx="7">
                    <c:v>10 - 49</c:v>
                  </c:pt>
                  <c:pt idx="8">
                    <c:v>50 - 249</c:v>
                  </c:pt>
                  <c:pt idx="10">
                    <c:v>Общо</c:v>
                  </c:pt>
                  <c:pt idx="11">
                    <c:v>0 - 9</c:v>
                  </c:pt>
                  <c:pt idx="12">
                    <c:v>10 - 49</c:v>
                  </c:pt>
                  <c:pt idx="13">
                    <c:v>50 - 249</c:v>
                  </c:pt>
                  <c:pt idx="15">
                    <c:v>Общо</c:v>
                  </c:pt>
                  <c:pt idx="16">
                    <c:v>0 - 9</c:v>
                  </c:pt>
                  <c:pt idx="17">
                    <c:v>10 - 49</c:v>
                  </c:pt>
                  <c:pt idx="18">
                    <c:v>50 - 249</c:v>
                  </c:pt>
                  <c:pt idx="20">
                    <c:v>Общо</c:v>
                  </c:pt>
                  <c:pt idx="21">
                    <c:v>0 - 9</c:v>
                  </c:pt>
                  <c:pt idx="22">
                    <c:v>10 - 49</c:v>
                  </c:pt>
                  <c:pt idx="23">
                    <c:v>50 - 249</c:v>
                  </c:pt>
                  <c:pt idx="25">
                    <c:v>Общо</c:v>
                  </c:pt>
                  <c:pt idx="26">
                    <c:v>0 - 9</c:v>
                  </c:pt>
                  <c:pt idx="27">
                    <c:v>10 - 49</c:v>
                  </c:pt>
                  <c:pt idx="28">
                    <c:v>50 - 249</c:v>
                  </c:pt>
                  <c:pt idx="30">
                    <c:v>Общо</c:v>
                  </c:pt>
                  <c:pt idx="31">
                    <c:v>0 - 9</c:v>
                  </c:pt>
                  <c:pt idx="32">
                    <c:v>10 - 49</c:v>
                  </c:pt>
                  <c:pt idx="33">
                    <c:v>50 - 249</c:v>
                  </c:pt>
                </c:lvl>
                <c:lvl>
                  <c:pt idx="0">
                    <c:v>РБ</c:v>
                  </c:pt>
                  <c:pt idx="5">
                    <c:v>СЗР</c:v>
                  </c:pt>
                  <c:pt idx="10">
                    <c:v>СЦР</c:v>
                  </c:pt>
                  <c:pt idx="15">
                    <c:v>СИР</c:v>
                  </c:pt>
                  <c:pt idx="20">
                    <c:v>ЮИР</c:v>
                  </c:pt>
                  <c:pt idx="25">
                    <c:v>ЮЗР</c:v>
                  </c:pt>
                  <c:pt idx="30">
                    <c:v>ЮЦР</c:v>
                  </c:pt>
                </c:lvl>
              </c:multiLvlStrCache>
            </c:multiLvlStrRef>
          </c:cat>
          <c:val>
            <c:numRef>
              <c:f>Sheet1!$J$2:$J$35</c:f>
              <c:numCache>
                <c:formatCode>General</c:formatCode>
                <c:ptCount val="34"/>
                <c:pt idx="0">
                  <c:v>405566</c:v>
                </c:pt>
                <c:pt idx="1">
                  <c:v>375754</c:v>
                </c:pt>
                <c:pt idx="2">
                  <c:v>25211</c:v>
                </c:pt>
                <c:pt idx="3">
                  <c:v>4601</c:v>
                </c:pt>
                <c:pt idx="5">
                  <c:v>28723</c:v>
                </c:pt>
                <c:pt idx="6">
                  <c:v>26504</c:v>
                </c:pt>
                <c:pt idx="7">
                  <c:v>1880</c:v>
                </c:pt>
                <c:pt idx="8">
                  <c:v>339</c:v>
                </c:pt>
                <c:pt idx="10">
                  <c:v>36203</c:v>
                </c:pt>
                <c:pt idx="11">
                  <c:v>33245</c:v>
                </c:pt>
                <c:pt idx="12">
                  <c:v>2459</c:v>
                </c:pt>
                <c:pt idx="13">
                  <c:v>499</c:v>
                </c:pt>
                <c:pt idx="15">
                  <c:v>53074</c:v>
                </c:pt>
                <c:pt idx="16">
                  <c:v>49262</c:v>
                </c:pt>
                <c:pt idx="17">
                  <c:v>3258</c:v>
                </c:pt>
                <c:pt idx="18">
                  <c:v>554</c:v>
                </c:pt>
                <c:pt idx="20">
                  <c:v>57322</c:v>
                </c:pt>
                <c:pt idx="21">
                  <c:v>53424</c:v>
                </c:pt>
                <c:pt idx="22">
                  <c:v>3342</c:v>
                </c:pt>
                <c:pt idx="23">
                  <c:v>556</c:v>
                </c:pt>
                <c:pt idx="25">
                  <c:v>159300</c:v>
                </c:pt>
                <c:pt idx="26">
                  <c:v>147768</c:v>
                </c:pt>
                <c:pt idx="27">
                  <c:v>9753</c:v>
                </c:pt>
                <c:pt idx="28">
                  <c:v>1779</c:v>
                </c:pt>
                <c:pt idx="30">
                  <c:v>70944</c:v>
                </c:pt>
                <c:pt idx="31">
                  <c:v>65551</c:v>
                </c:pt>
                <c:pt idx="32">
                  <c:v>4519</c:v>
                </c:pt>
                <c:pt idx="33">
                  <c:v>874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808-4C2D-9CC8-A67D47FF78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1054720"/>
        <c:axId val="100282368"/>
      </c:barChart>
      <c:catAx>
        <c:axId val="101054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282368"/>
        <c:crosses val="autoZero"/>
        <c:auto val="1"/>
        <c:lblAlgn val="ctr"/>
        <c:lblOffset val="100"/>
        <c:noMultiLvlLbl val="0"/>
      </c:catAx>
      <c:valAx>
        <c:axId val="100282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054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/>
              <a:t>Малки и</a:t>
            </a:r>
            <a:r>
              <a:rPr lang="bg-BG" baseline="0"/>
              <a:t> средни предприятия - брой 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Sheet2!$A$2</c:f>
              <c:strCache>
                <c:ptCount val="1"/>
                <c:pt idx="0">
                  <c:v>II/сектор/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Sheet2!$B$1:$I$1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Sheet2!$B$2:$I$2</c:f>
              <c:numCache>
                <c:formatCode>General</c:formatCode>
                <c:ptCount val="8"/>
                <c:pt idx="0">
                  <c:v>53623</c:v>
                </c:pt>
                <c:pt idx="1">
                  <c:v>51749</c:v>
                </c:pt>
                <c:pt idx="2">
                  <c:v>51195</c:v>
                </c:pt>
                <c:pt idx="3">
                  <c:v>51334</c:v>
                </c:pt>
                <c:pt idx="4">
                  <c:v>51712</c:v>
                </c:pt>
                <c:pt idx="5">
                  <c:v>52744</c:v>
                </c:pt>
                <c:pt idx="6">
                  <c:v>53347</c:v>
                </c:pt>
                <c:pt idx="7">
                  <c:v>53582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F91-4C35-8414-0964B9C8E2C1}"/>
            </c:ext>
          </c:extLst>
        </c:ser>
        <c:ser>
          <c:idx val="1"/>
          <c:order val="1"/>
          <c:tx>
            <c:strRef>
              <c:f>Sheet2!$A$3</c:f>
              <c:strCache>
                <c:ptCount val="1"/>
                <c:pt idx="0">
                  <c:v>III/сектор/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Sheet2!$B$1:$I$1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Sheet2!$B$3:$I$3</c:f>
              <c:numCache>
                <c:formatCode>General</c:formatCode>
                <c:ptCount val="8"/>
                <c:pt idx="0">
                  <c:v>258749</c:v>
                </c:pt>
                <c:pt idx="1">
                  <c:v>257461</c:v>
                </c:pt>
                <c:pt idx="2">
                  <c:v>260661</c:v>
                </c:pt>
                <c:pt idx="3">
                  <c:v>261806</c:v>
                </c:pt>
                <c:pt idx="4">
                  <c:v>267108</c:v>
                </c:pt>
                <c:pt idx="5">
                  <c:v>272448</c:v>
                </c:pt>
                <c:pt idx="6">
                  <c:v>281675</c:v>
                </c:pt>
                <c:pt idx="7">
                  <c:v>285853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F91-4C35-8414-0964B9C8E2C1}"/>
            </c:ext>
          </c:extLst>
        </c:ser>
        <c:ser>
          <c:idx val="2"/>
          <c:order val="2"/>
          <c:tx>
            <c:strRef>
              <c:f>Sheet2!$A$4</c:f>
              <c:strCache>
                <c:ptCount val="1"/>
                <c:pt idx="0">
                  <c:v>РБ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Sheet2!$B$1:$I$1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Sheet2!$B$4:$I$4</c:f>
              <c:numCache>
                <c:formatCode>General</c:formatCode>
                <c:ptCount val="8"/>
                <c:pt idx="0">
                  <c:v>312372</c:v>
                </c:pt>
                <c:pt idx="1">
                  <c:v>309210</c:v>
                </c:pt>
                <c:pt idx="2">
                  <c:v>311856</c:v>
                </c:pt>
                <c:pt idx="3">
                  <c:v>313140</c:v>
                </c:pt>
                <c:pt idx="4">
                  <c:v>318820</c:v>
                </c:pt>
                <c:pt idx="5">
                  <c:v>325192</c:v>
                </c:pt>
                <c:pt idx="6">
                  <c:v>335022</c:v>
                </c:pt>
                <c:pt idx="7">
                  <c:v>339435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F91-4C35-8414-0964B9C8E2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0330496"/>
        <c:axId val="100516608"/>
      </c:barChart>
      <c:catAx>
        <c:axId val="100330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516608"/>
        <c:crosses val="autoZero"/>
        <c:auto val="1"/>
        <c:lblAlgn val="ctr"/>
        <c:lblOffset val="100"/>
        <c:noMultiLvlLbl val="0"/>
      </c:catAx>
      <c:valAx>
        <c:axId val="100516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330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just"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bg-BG"/>
              <a:t>ЧПИ с натрупване - х.евро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РБ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Sheet1!$B$1:$L$1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strCache>
            </c:strRef>
          </c:cat>
          <c:val>
            <c:numRef>
              <c:f>Sheet1!$B$2:$L$2</c:f>
              <c:numCache>
                <c:formatCode>0.0</c:formatCode>
                <c:ptCount val="11"/>
                <c:pt idx="0">
                  <c:v>15167125.4</c:v>
                </c:pt>
                <c:pt idx="1">
                  <c:v>19185002.899999999</c:v>
                </c:pt>
                <c:pt idx="2">
                  <c:v>20441581.199999999</c:v>
                </c:pt>
                <c:pt idx="3">
                  <c:v>22114446.300000001</c:v>
                </c:pt>
                <c:pt idx="4">
                  <c:v>21644918</c:v>
                </c:pt>
                <c:pt idx="5">
                  <c:v>21950596.100000001</c:v>
                </c:pt>
                <c:pt idx="6">
                  <c:v>23339733.100000001</c:v>
                </c:pt>
                <c:pt idx="7">
                  <c:v>21581579.600000001</c:v>
                </c:pt>
                <c:pt idx="8">
                  <c:v>23163272.699999999</c:v>
                </c:pt>
                <c:pt idx="9">
                  <c:v>23508864.899999999</c:v>
                </c:pt>
                <c:pt idx="10">
                  <c:v>24475195.800000001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8A1-4D0E-A341-466144EC515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Северозападен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Sheet1!$B$1:$L$1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strCache>
            </c:strRef>
          </c:cat>
          <c:val>
            <c:numRef>
              <c:f>Sheet1!$B$3:$L$3</c:f>
              <c:numCache>
                <c:formatCode>0.0</c:formatCode>
                <c:ptCount val="11"/>
                <c:pt idx="0">
                  <c:v>425802.2</c:v>
                </c:pt>
                <c:pt idx="1">
                  <c:v>500961.1</c:v>
                </c:pt>
                <c:pt idx="2">
                  <c:v>495573.8</c:v>
                </c:pt>
                <c:pt idx="3">
                  <c:v>512142</c:v>
                </c:pt>
                <c:pt idx="4">
                  <c:v>539099.1</c:v>
                </c:pt>
                <c:pt idx="5">
                  <c:v>573295.30000000005</c:v>
                </c:pt>
                <c:pt idx="6">
                  <c:v>700969</c:v>
                </c:pt>
                <c:pt idx="7">
                  <c:v>664722.1</c:v>
                </c:pt>
                <c:pt idx="8">
                  <c:v>620794.80000000005</c:v>
                </c:pt>
                <c:pt idx="9">
                  <c:v>512084.1</c:v>
                </c:pt>
                <c:pt idx="10">
                  <c:v>560673.19999999995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48A1-4D0E-A341-466144EC5151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Северен централен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Sheet1!$B$1:$L$1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strCache>
            </c:strRef>
          </c:cat>
          <c:val>
            <c:numRef>
              <c:f>Sheet1!$B$4:$L$4</c:f>
              <c:numCache>
                <c:formatCode>0.0</c:formatCode>
                <c:ptCount val="11"/>
                <c:pt idx="0">
                  <c:v>437292.6</c:v>
                </c:pt>
                <c:pt idx="1">
                  <c:v>797173.7</c:v>
                </c:pt>
                <c:pt idx="2">
                  <c:v>759508.1</c:v>
                </c:pt>
                <c:pt idx="3">
                  <c:v>815908.1</c:v>
                </c:pt>
                <c:pt idx="4">
                  <c:v>807175.4</c:v>
                </c:pt>
                <c:pt idx="5">
                  <c:v>841791.2</c:v>
                </c:pt>
                <c:pt idx="6">
                  <c:v>879943.1</c:v>
                </c:pt>
                <c:pt idx="7">
                  <c:v>905311.8</c:v>
                </c:pt>
                <c:pt idx="8">
                  <c:v>876758</c:v>
                </c:pt>
                <c:pt idx="9">
                  <c:v>981830.7</c:v>
                </c:pt>
                <c:pt idx="10">
                  <c:v>1023630.2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48A1-4D0E-A341-466144EC5151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Североизточен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Sheet1!$B$1:$L$1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strCache>
            </c:strRef>
          </c:cat>
          <c:val>
            <c:numRef>
              <c:f>Sheet1!$B$5:$L$5</c:f>
              <c:numCache>
                <c:formatCode>0.0</c:formatCode>
                <c:ptCount val="11"/>
                <c:pt idx="0">
                  <c:v>1460034.8</c:v>
                </c:pt>
                <c:pt idx="1">
                  <c:v>2053308.6</c:v>
                </c:pt>
                <c:pt idx="2">
                  <c:v>2083919.1</c:v>
                </c:pt>
                <c:pt idx="3">
                  <c:v>2102923.2000000002</c:v>
                </c:pt>
                <c:pt idx="4">
                  <c:v>2018734.6</c:v>
                </c:pt>
                <c:pt idx="5">
                  <c:v>2024996.6</c:v>
                </c:pt>
                <c:pt idx="6">
                  <c:v>2041479.7</c:v>
                </c:pt>
                <c:pt idx="7">
                  <c:v>2093916.7</c:v>
                </c:pt>
                <c:pt idx="8">
                  <c:v>2271913.7000000002</c:v>
                </c:pt>
                <c:pt idx="9">
                  <c:v>2359757.1</c:v>
                </c:pt>
                <c:pt idx="10">
                  <c:v>2568878.5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48A1-4D0E-A341-466144EC5151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Югоизточен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Sheet1!$B$1:$L$1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strCache>
            </c:strRef>
          </c:cat>
          <c:val>
            <c:numRef>
              <c:f>Sheet1!$B$6:$L$6</c:f>
              <c:numCache>
                <c:formatCode>0.0</c:formatCode>
                <c:ptCount val="11"/>
                <c:pt idx="0">
                  <c:v>1472215.7</c:v>
                </c:pt>
                <c:pt idx="1">
                  <c:v>1639288.3</c:v>
                </c:pt>
                <c:pt idx="2">
                  <c:v>1857192</c:v>
                </c:pt>
                <c:pt idx="3">
                  <c:v>2728916.2</c:v>
                </c:pt>
                <c:pt idx="4">
                  <c:v>2947248.8</c:v>
                </c:pt>
                <c:pt idx="5">
                  <c:v>2866239.7</c:v>
                </c:pt>
                <c:pt idx="6">
                  <c:v>3385948.9</c:v>
                </c:pt>
                <c:pt idx="7">
                  <c:v>2057290.7</c:v>
                </c:pt>
                <c:pt idx="8">
                  <c:v>2897055.6</c:v>
                </c:pt>
                <c:pt idx="9">
                  <c:v>2847711.8</c:v>
                </c:pt>
                <c:pt idx="10">
                  <c:v>2983233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48A1-4D0E-A341-466144EC5151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Югозападен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Sheet1!$B$1:$L$1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strCache>
            </c:strRef>
          </c:cat>
          <c:val>
            <c:numRef>
              <c:f>Sheet1!$B$7:$L$7</c:f>
              <c:numCache>
                <c:formatCode>0.0</c:formatCode>
                <c:ptCount val="11"/>
                <c:pt idx="0">
                  <c:v>10404969.200000001</c:v>
                </c:pt>
                <c:pt idx="1">
                  <c:v>12853513.1</c:v>
                </c:pt>
                <c:pt idx="2">
                  <c:v>13872872.9</c:v>
                </c:pt>
                <c:pt idx="3">
                  <c:v>14295496.300000001</c:v>
                </c:pt>
                <c:pt idx="4">
                  <c:v>13423894</c:v>
                </c:pt>
                <c:pt idx="5">
                  <c:v>13611094.699999999</c:v>
                </c:pt>
                <c:pt idx="6">
                  <c:v>13959046.800000001</c:v>
                </c:pt>
                <c:pt idx="7">
                  <c:v>13561493.800000001</c:v>
                </c:pt>
                <c:pt idx="8">
                  <c:v>14053146.800000001</c:v>
                </c:pt>
                <c:pt idx="9">
                  <c:v>14238769.4</c:v>
                </c:pt>
                <c:pt idx="10">
                  <c:v>14496156.6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48A1-4D0E-A341-466144EC5151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Южен централен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strRef>
              <c:f>Sheet1!$B$1:$L$1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strCache>
            </c:strRef>
          </c:cat>
          <c:val>
            <c:numRef>
              <c:f>Sheet1!$B$8:$L$8</c:f>
              <c:numCache>
                <c:formatCode>0.0</c:formatCode>
                <c:ptCount val="11"/>
                <c:pt idx="0">
                  <c:v>966810.9</c:v>
                </c:pt>
                <c:pt idx="1">
                  <c:v>1340758.1000000001</c:v>
                </c:pt>
                <c:pt idx="2">
                  <c:v>1372515.3</c:v>
                </c:pt>
                <c:pt idx="3">
                  <c:v>1659060.5</c:v>
                </c:pt>
                <c:pt idx="4">
                  <c:v>1908766.1</c:v>
                </c:pt>
                <c:pt idx="5">
                  <c:v>2033178.6</c:v>
                </c:pt>
                <c:pt idx="6">
                  <c:v>2372345.6</c:v>
                </c:pt>
                <c:pt idx="7">
                  <c:v>2298844.5</c:v>
                </c:pt>
                <c:pt idx="8">
                  <c:v>2443603.7999999998</c:v>
                </c:pt>
                <c:pt idx="9">
                  <c:v>2568711.7999999998</c:v>
                </c:pt>
                <c:pt idx="10">
                  <c:v>2842624.3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48A1-4D0E-A341-466144EC51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467264"/>
        <c:axId val="101469184"/>
      </c:lineChart>
      <c:catAx>
        <c:axId val="101467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469184"/>
        <c:crosses val="autoZero"/>
        <c:auto val="1"/>
        <c:lblAlgn val="ctr"/>
        <c:lblOffset val="100"/>
        <c:noMultiLvlLbl val="0"/>
      </c:catAx>
      <c:valAx>
        <c:axId val="101469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467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demo!$B$62</c:f>
              <c:strCache>
                <c:ptCount val="1"/>
                <c:pt idx="0">
                  <c:v>2013 г.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demo!$A$63:$A$69</c:f>
              <c:strCache>
                <c:ptCount val="7"/>
                <c:pt idx="0">
                  <c:v>СЗ</c:v>
                </c:pt>
                <c:pt idx="1">
                  <c:v>СЦ</c:v>
                </c:pt>
                <c:pt idx="2">
                  <c:v>СИ</c:v>
                </c:pt>
                <c:pt idx="3">
                  <c:v>ЮИ</c:v>
                </c:pt>
                <c:pt idx="4">
                  <c:v>ЮЗ</c:v>
                </c:pt>
                <c:pt idx="5">
                  <c:v>ЮЦ</c:v>
                </c:pt>
                <c:pt idx="6">
                  <c:v>БГ</c:v>
                </c:pt>
              </c:strCache>
            </c:strRef>
          </c:cat>
          <c:val>
            <c:numRef>
              <c:f>demo!$B$63:$B$69</c:f>
              <c:numCache>
                <c:formatCode>0.00</c:formatCode>
                <c:ptCount val="7"/>
                <c:pt idx="0">
                  <c:v>19.600000000000001</c:v>
                </c:pt>
                <c:pt idx="1">
                  <c:v>12.8</c:v>
                </c:pt>
                <c:pt idx="2">
                  <c:v>12.5</c:v>
                </c:pt>
                <c:pt idx="3">
                  <c:v>12.7</c:v>
                </c:pt>
                <c:pt idx="4">
                  <c:v>7.1</c:v>
                </c:pt>
                <c:pt idx="5">
                  <c:v>13.5</c:v>
                </c:pt>
                <c:pt idx="6" formatCode="General">
                  <c:v>11.76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D93-4F64-B667-485FD2ED4F55}"/>
            </c:ext>
          </c:extLst>
        </c:ser>
        <c:ser>
          <c:idx val="1"/>
          <c:order val="1"/>
          <c:tx>
            <c:strRef>
              <c:f>demo!$C$62</c:f>
              <c:strCache>
                <c:ptCount val="1"/>
                <c:pt idx="0">
                  <c:v>2014 г.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demo!$A$63:$A$69</c:f>
              <c:strCache>
                <c:ptCount val="7"/>
                <c:pt idx="0">
                  <c:v>СЗ</c:v>
                </c:pt>
                <c:pt idx="1">
                  <c:v>СЦ</c:v>
                </c:pt>
                <c:pt idx="2">
                  <c:v>СИ</c:v>
                </c:pt>
                <c:pt idx="3">
                  <c:v>ЮИ</c:v>
                </c:pt>
                <c:pt idx="4">
                  <c:v>ЮЗ</c:v>
                </c:pt>
                <c:pt idx="5">
                  <c:v>ЮЦ</c:v>
                </c:pt>
                <c:pt idx="6">
                  <c:v>БГ</c:v>
                </c:pt>
              </c:strCache>
            </c:strRef>
          </c:cat>
          <c:val>
            <c:numRef>
              <c:f>demo!$C$63:$C$69</c:f>
              <c:numCache>
                <c:formatCode>0.00</c:formatCode>
                <c:ptCount val="7"/>
                <c:pt idx="0">
                  <c:v>18.961682337478518</c:v>
                </c:pt>
                <c:pt idx="1">
                  <c:v>11.237860802956085</c:v>
                </c:pt>
                <c:pt idx="2">
                  <c:v>11.594013218783012</c:v>
                </c:pt>
                <c:pt idx="3">
                  <c:v>11.100780603419848</c:v>
                </c:pt>
                <c:pt idx="4">
                  <c:v>6.4969431954601582</c:v>
                </c:pt>
                <c:pt idx="5">
                  <c:v>11.98122279385751</c:v>
                </c:pt>
                <c:pt idx="6" formatCode="General">
                  <c:v>10.7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D93-4F64-B667-485FD2ED4F55}"/>
            </c:ext>
          </c:extLst>
        </c:ser>
        <c:ser>
          <c:idx val="2"/>
          <c:order val="2"/>
          <c:tx>
            <c:strRef>
              <c:f>demo!$D$62</c:f>
              <c:strCache>
                <c:ptCount val="1"/>
                <c:pt idx="0">
                  <c:v>2015 г.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demo!$A$63:$A$69</c:f>
              <c:strCache>
                <c:ptCount val="7"/>
                <c:pt idx="0">
                  <c:v>СЗ</c:v>
                </c:pt>
                <c:pt idx="1">
                  <c:v>СЦ</c:v>
                </c:pt>
                <c:pt idx="2">
                  <c:v>СИ</c:v>
                </c:pt>
                <c:pt idx="3">
                  <c:v>ЮИ</c:v>
                </c:pt>
                <c:pt idx="4">
                  <c:v>ЮЗ</c:v>
                </c:pt>
                <c:pt idx="5">
                  <c:v>ЮЦ</c:v>
                </c:pt>
                <c:pt idx="6">
                  <c:v>БГ</c:v>
                </c:pt>
              </c:strCache>
            </c:strRef>
          </c:cat>
          <c:val>
            <c:numRef>
              <c:f>demo!$D$63:$D$69</c:f>
              <c:numCache>
                <c:formatCode>0.0</c:formatCode>
                <c:ptCount val="7"/>
                <c:pt idx="0">
                  <c:v>18.233153133865009</c:v>
                </c:pt>
                <c:pt idx="1">
                  <c:v>10.564095786421722</c:v>
                </c:pt>
                <c:pt idx="2">
                  <c:v>10.896614907122624</c:v>
                </c:pt>
                <c:pt idx="3">
                  <c:v>10.24698896432287</c:v>
                </c:pt>
                <c:pt idx="4">
                  <c:v>6.1003873581179935</c:v>
                </c:pt>
                <c:pt idx="5">
                  <c:v>11.030985195494592</c:v>
                </c:pt>
                <c:pt idx="6" formatCode="General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D93-4F64-B667-485FD2ED4F55}"/>
            </c:ext>
          </c:extLst>
        </c:ser>
        <c:ser>
          <c:idx val="3"/>
          <c:order val="3"/>
          <c:tx>
            <c:strRef>
              <c:f>demo!$E$62</c:f>
              <c:strCache>
                <c:ptCount val="1"/>
                <c:pt idx="0">
                  <c:v>2016 г.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demo!$A$63:$A$69</c:f>
              <c:strCache>
                <c:ptCount val="7"/>
                <c:pt idx="0">
                  <c:v>СЗ</c:v>
                </c:pt>
                <c:pt idx="1">
                  <c:v>СЦ</c:v>
                </c:pt>
                <c:pt idx="2">
                  <c:v>СИ</c:v>
                </c:pt>
                <c:pt idx="3">
                  <c:v>ЮИ</c:v>
                </c:pt>
                <c:pt idx="4">
                  <c:v>ЮЗ</c:v>
                </c:pt>
                <c:pt idx="5">
                  <c:v>ЮЦ</c:v>
                </c:pt>
                <c:pt idx="6">
                  <c:v>БГ</c:v>
                </c:pt>
              </c:strCache>
            </c:strRef>
          </c:cat>
          <c:val>
            <c:numRef>
              <c:f>demo!$E$63:$E$69</c:f>
              <c:numCache>
                <c:formatCode>0.00</c:formatCode>
                <c:ptCount val="7"/>
                <c:pt idx="0">
                  <c:v>14.640166045186652</c:v>
                </c:pt>
                <c:pt idx="1">
                  <c:v>8.6</c:v>
                </c:pt>
                <c:pt idx="2">
                  <c:v>8.8864530845385108</c:v>
                </c:pt>
                <c:pt idx="3">
                  <c:v>8.0577250803687495</c:v>
                </c:pt>
                <c:pt idx="4">
                  <c:v>4.8</c:v>
                </c:pt>
                <c:pt idx="5">
                  <c:v>8.4723414932928538</c:v>
                </c:pt>
                <c:pt idx="6" formatCode="General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D93-4F64-B667-485FD2ED4F55}"/>
            </c:ext>
          </c:extLst>
        </c:ser>
        <c:ser>
          <c:idx val="4"/>
          <c:order val="4"/>
          <c:tx>
            <c:strRef>
              <c:f>demo!$F$62</c:f>
              <c:strCache>
                <c:ptCount val="1"/>
                <c:pt idx="0">
                  <c:v>2017 г.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demo!$A$63:$A$69</c:f>
              <c:strCache>
                <c:ptCount val="7"/>
                <c:pt idx="0">
                  <c:v>СЗ</c:v>
                </c:pt>
                <c:pt idx="1">
                  <c:v>СЦ</c:v>
                </c:pt>
                <c:pt idx="2">
                  <c:v>СИ</c:v>
                </c:pt>
                <c:pt idx="3">
                  <c:v>ЮИ</c:v>
                </c:pt>
                <c:pt idx="4">
                  <c:v>ЮЗ</c:v>
                </c:pt>
                <c:pt idx="5">
                  <c:v>ЮЦ</c:v>
                </c:pt>
                <c:pt idx="6">
                  <c:v>БГ</c:v>
                </c:pt>
              </c:strCache>
            </c:strRef>
          </c:cat>
          <c:val>
            <c:numRef>
              <c:f>demo!$F$63:$F$69</c:f>
              <c:numCache>
                <c:formatCode>0.00</c:formatCode>
                <c:ptCount val="7"/>
                <c:pt idx="0">
                  <c:v>12.69</c:v>
                </c:pt>
                <c:pt idx="1">
                  <c:v>7.8258068246586436</c:v>
                </c:pt>
                <c:pt idx="2">
                  <c:v>7.6519832848769269</c:v>
                </c:pt>
                <c:pt idx="3">
                  <c:v>6.96</c:v>
                </c:pt>
                <c:pt idx="4">
                  <c:v>4.49</c:v>
                </c:pt>
                <c:pt idx="5">
                  <c:v>7.58</c:v>
                </c:pt>
                <c:pt idx="6" formatCode="General">
                  <c:v>7.06927749380091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D93-4F64-B667-485FD2ED4F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96629504"/>
        <c:axId val="96631040"/>
      </c:barChart>
      <c:catAx>
        <c:axId val="96629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6631040"/>
        <c:crosses val="autoZero"/>
        <c:auto val="1"/>
        <c:lblAlgn val="ctr"/>
        <c:lblOffset val="100"/>
        <c:noMultiLvlLbl val="0"/>
      </c:catAx>
      <c:valAx>
        <c:axId val="96631040"/>
        <c:scaling>
          <c:orientation val="minMax"/>
          <c:max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6629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408237431859486E-2"/>
          <c:y val="3.8344221317246144E-2"/>
          <c:w val="0.82087583282858878"/>
          <c:h val="0.600352481381643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Sheet1!$B$13</c:f>
              <c:strCache>
                <c:ptCount val="1"/>
                <c:pt idx="0">
                  <c:v>Достъп на домакинствата до интернет  %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Sheet1!$A$14:$A$19</c:f>
              <c:strCache>
                <c:ptCount val="6"/>
                <c:pt idx="0">
                  <c:v>СЗ</c:v>
                </c:pt>
                <c:pt idx="1">
                  <c:v>СЦ</c:v>
                </c:pt>
                <c:pt idx="2">
                  <c:v>СИ</c:v>
                </c:pt>
                <c:pt idx="3">
                  <c:v>ЮИ</c:v>
                </c:pt>
                <c:pt idx="4">
                  <c:v>ЮЗ</c:v>
                </c:pt>
                <c:pt idx="5">
                  <c:v>ЮЦ</c:v>
                </c:pt>
              </c:strCache>
            </c:strRef>
          </c:cat>
          <c:val>
            <c:numRef>
              <c:f>Sheet1!$B$14:$B$19</c:f>
              <c:numCache>
                <c:formatCode>0.0%</c:formatCode>
                <c:ptCount val="6"/>
                <c:pt idx="0">
                  <c:v>0.65200000000000002</c:v>
                </c:pt>
                <c:pt idx="1">
                  <c:v>0.68500000000000005</c:v>
                </c:pt>
                <c:pt idx="2">
                  <c:v>0.7390000000000001</c:v>
                </c:pt>
                <c:pt idx="3">
                  <c:v>0.7</c:v>
                </c:pt>
                <c:pt idx="4">
                  <c:v>0.753</c:v>
                </c:pt>
                <c:pt idx="5">
                  <c:v>0.73699999999999999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A34-4C99-BA19-E84A688A8C80}"/>
            </c:ext>
          </c:extLst>
        </c:ser>
        <c:ser>
          <c:idx val="2"/>
          <c:order val="2"/>
          <c:tx>
            <c:strRef>
              <c:f>Sheet1!$D$13</c:f>
              <c:strCache>
                <c:ptCount val="1"/>
                <c:pt idx="0">
                  <c:v>Лица, регулярно използващи интернет  %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Sheet1!$A$14:$A$19</c:f>
              <c:strCache>
                <c:ptCount val="6"/>
                <c:pt idx="0">
                  <c:v>СЗ</c:v>
                </c:pt>
                <c:pt idx="1">
                  <c:v>СЦ</c:v>
                </c:pt>
                <c:pt idx="2">
                  <c:v>СИ</c:v>
                </c:pt>
                <c:pt idx="3">
                  <c:v>ЮИ</c:v>
                </c:pt>
                <c:pt idx="4">
                  <c:v>ЮЗ</c:v>
                </c:pt>
                <c:pt idx="5">
                  <c:v>ЮЦ</c:v>
                </c:pt>
              </c:strCache>
            </c:strRef>
          </c:cat>
          <c:val>
            <c:numRef>
              <c:f>Sheet1!$D$14:$D$19</c:f>
              <c:numCache>
                <c:formatCode>0.0%</c:formatCode>
                <c:ptCount val="6"/>
                <c:pt idx="0">
                  <c:v>0.58299999999999996</c:v>
                </c:pt>
                <c:pt idx="1">
                  <c:v>0.61699999999999999</c:v>
                </c:pt>
                <c:pt idx="2">
                  <c:v>0.66299999999999992</c:v>
                </c:pt>
                <c:pt idx="3">
                  <c:v>0.60699999999999998</c:v>
                </c:pt>
                <c:pt idx="4">
                  <c:v>0.69200000000000006</c:v>
                </c:pt>
                <c:pt idx="5">
                  <c:v>0.59399999999999997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A34-4C99-BA19-E84A688A8C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97651328"/>
        <c:axId val="97677696"/>
      </c:barChart>
      <c:barChart>
        <c:barDir val="col"/>
        <c:grouping val="clustered"/>
        <c:varyColors val="0"/>
        <c:ser>
          <c:idx val="4"/>
          <c:order val="4"/>
          <c:tx>
            <c:strRef>
              <c:f>Sheet1!$F$13</c:f>
              <c:strCache>
                <c:ptCount val="1"/>
                <c:pt idx="0">
                  <c:v>Население, попадащо в “Бяла зона”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Sheet1!$A$14:$A$19</c:f>
              <c:strCache>
                <c:ptCount val="6"/>
                <c:pt idx="0">
                  <c:v>СЗ</c:v>
                </c:pt>
                <c:pt idx="1">
                  <c:v>СЦ</c:v>
                </c:pt>
                <c:pt idx="2">
                  <c:v>СИ</c:v>
                </c:pt>
                <c:pt idx="3">
                  <c:v>ЮИ</c:v>
                </c:pt>
                <c:pt idx="4">
                  <c:v>ЮЗ</c:v>
                </c:pt>
                <c:pt idx="5">
                  <c:v>ЮЦ</c:v>
                </c:pt>
              </c:strCache>
            </c:strRef>
          </c:cat>
          <c:val>
            <c:numRef>
              <c:f>Sheet1!$F$14:$F$19</c:f>
              <c:numCache>
                <c:formatCode>0.0%</c:formatCode>
                <c:ptCount val="6"/>
                <c:pt idx="0">
                  <c:v>2.53E-2</c:v>
                </c:pt>
                <c:pt idx="1">
                  <c:v>7.7000000000000002E-3</c:v>
                </c:pt>
                <c:pt idx="2">
                  <c:v>2.4E-2</c:v>
                </c:pt>
                <c:pt idx="3">
                  <c:v>4.7000000000000002E-3</c:v>
                </c:pt>
                <c:pt idx="4">
                  <c:v>1.35E-2</c:v>
                </c:pt>
                <c:pt idx="5">
                  <c:v>2.2100000000000002E-2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A34-4C99-BA19-E84A688A8C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97680768"/>
        <c:axId val="97679232"/>
      </c:barChart>
      <c:lineChart>
        <c:grouping val="standard"/>
        <c:varyColors val="0"/>
        <c:ser>
          <c:idx val="1"/>
          <c:order val="1"/>
          <c:tx>
            <c:strRef>
              <c:f>Sheet1!$C$13</c:f>
              <c:strCache>
                <c:ptCount val="1"/>
                <c:pt idx="0">
                  <c:v>България - Достъп на домакинствата до интернет  %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Sheet1!$A$14:$A$19</c:f>
              <c:strCache>
                <c:ptCount val="6"/>
                <c:pt idx="0">
                  <c:v>СЗ</c:v>
                </c:pt>
                <c:pt idx="1">
                  <c:v>СЦ</c:v>
                </c:pt>
                <c:pt idx="2">
                  <c:v>СИ</c:v>
                </c:pt>
                <c:pt idx="3">
                  <c:v>ЮИ</c:v>
                </c:pt>
                <c:pt idx="4">
                  <c:v>ЮЗ</c:v>
                </c:pt>
                <c:pt idx="5">
                  <c:v>ЮЦ</c:v>
                </c:pt>
              </c:strCache>
            </c:strRef>
          </c:cat>
          <c:val>
            <c:numRef>
              <c:f>Sheet1!$C$14:$C$19</c:f>
              <c:numCache>
                <c:formatCode>0.0%</c:formatCode>
                <c:ptCount val="6"/>
                <c:pt idx="0">
                  <c:v>0.72099999999999997</c:v>
                </c:pt>
                <c:pt idx="1">
                  <c:v>0.72099999999999997</c:v>
                </c:pt>
                <c:pt idx="2">
                  <c:v>0.72099999999999997</c:v>
                </c:pt>
                <c:pt idx="3">
                  <c:v>0.72099999999999997</c:v>
                </c:pt>
                <c:pt idx="4">
                  <c:v>0.72099999999999997</c:v>
                </c:pt>
                <c:pt idx="5">
                  <c:v>0.72099999999999997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8A34-4C99-BA19-E84A688A8C80}"/>
            </c:ext>
          </c:extLst>
        </c:ser>
        <c:ser>
          <c:idx val="3"/>
          <c:order val="3"/>
          <c:tx>
            <c:strRef>
              <c:f>Sheet1!$E$13</c:f>
              <c:strCache>
                <c:ptCount val="1"/>
                <c:pt idx="0">
                  <c:v>България - Лица, регулярно използващи интернет  %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Sheet1!$A$14:$A$19</c:f>
              <c:strCache>
                <c:ptCount val="6"/>
                <c:pt idx="0">
                  <c:v>СЗ</c:v>
                </c:pt>
                <c:pt idx="1">
                  <c:v>СЦ</c:v>
                </c:pt>
                <c:pt idx="2">
                  <c:v>СИ</c:v>
                </c:pt>
                <c:pt idx="3">
                  <c:v>ЮИ</c:v>
                </c:pt>
                <c:pt idx="4">
                  <c:v>ЮЗ</c:v>
                </c:pt>
                <c:pt idx="5">
                  <c:v>ЮЦ</c:v>
                </c:pt>
              </c:strCache>
            </c:strRef>
          </c:cat>
          <c:val>
            <c:numRef>
              <c:f>Sheet1!$E$14:$E$19</c:f>
              <c:numCache>
                <c:formatCode>0.0%</c:formatCode>
                <c:ptCount val="6"/>
                <c:pt idx="0">
                  <c:v>0.63600000000000001</c:v>
                </c:pt>
                <c:pt idx="1">
                  <c:v>0.63600000000000001</c:v>
                </c:pt>
                <c:pt idx="2">
                  <c:v>0.63600000000000001</c:v>
                </c:pt>
                <c:pt idx="3">
                  <c:v>0.63600000000000001</c:v>
                </c:pt>
                <c:pt idx="4">
                  <c:v>0.63600000000000001</c:v>
                </c:pt>
                <c:pt idx="5">
                  <c:v>0.63600000000000001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8A34-4C99-BA19-E84A688A8C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51328"/>
        <c:axId val="97677696"/>
      </c:lineChart>
      <c:lineChart>
        <c:grouping val="standard"/>
        <c:varyColors val="0"/>
        <c:ser>
          <c:idx val="5"/>
          <c:order val="5"/>
          <c:tx>
            <c:strRef>
              <c:f>Sheet1!$G$13</c:f>
              <c:strCache>
                <c:ptCount val="1"/>
                <c:pt idx="0">
                  <c:v>България - Население, попадащо в “Бяла зона”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Sheet1!$A$14:$A$19</c:f>
              <c:strCache>
                <c:ptCount val="6"/>
                <c:pt idx="0">
                  <c:v>СЗ</c:v>
                </c:pt>
                <c:pt idx="1">
                  <c:v>СЦ</c:v>
                </c:pt>
                <c:pt idx="2">
                  <c:v>СИ</c:v>
                </c:pt>
                <c:pt idx="3">
                  <c:v>ЮИ</c:v>
                </c:pt>
                <c:pt idx="4">
                  <c:v>ЮЗ</c:v>
                </c:pt>
                <c:pt idx="5">
                  <c:v>ЮЦ</c:v>
                </c:pt>
              </c:strCache>
            </c:strRef>
          </c:cat>
          <c:val>
            <c:numRef>
              <c:f>Sheet1!$G$14:$G$19</c:f>
              <c:numCache>
                <c:formatCode>0.0%</c:formatCode>
                <c:ptCount val="6"/>
                <c:pt idx="0">
                  <c:v>1.5900000000000001E-2</c:v>
                </c:pt>
                <c:pt idx="1">
                  <c:v>1.5900000000000001E-2</c:v>
                </c:pt>
                <c:pt idx="2">
                  <c:v>1.5900000000000001E-2</c:v>
                </c:pt>
                <c:pt idx="3">
                  <c:v>1.5900000000000001E-2</c:v>
                </c:pt>
                <c:pt idx="4">
                  <c:v>1.5900000000000001E-2</c:v>
                </c:pt>
                <c:pt idx="5">
                  <c:v>1.5900000000000001E-2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8A34-4C99-BA19-E84A688A8C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80768"/>
        <c:axId val="97679232"/>
      </c:lineChart>
      <c:catAx>
        <c:axId val="9765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677696"/>
        <c:crosses val="autoZero"/>
        <c:auto val="1"/>
        <c:lblAlgn val="ctr"/>
        <c:lblOffset val="100"/>
        <c:noMultiLvlLbl val="0"/>
      </c:catAx>
      <c:valAx>
        <c:axId val="97677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651328"/>
        <c:crosses val="autoZero"/>
        <c:crossBetween val="between"/>
      </c:valAx>
      <c:valAx>
        <c:axId val="97679232"/>
        <c:scaling>
          <c:orientation val="minMax"/>
          <c:max val="5.000000000000001E-2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680768"/>
        <c:crosses val="max"/>
        <c:crossBetween val="between"/>
      </c:valAx>
      <c:catAx>
        <c:axId val="976807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767923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0826334208223984E-2"/>
          <c:y val="0.70970542470548093"/>
          <c:w val="0.80693700787401579"/>
          <c:h val="0.262516835638332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0.85857</cdr:y>
    </cdr:from>
    <cdr:to>
      <cdr:x>1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0" y="3422323"/>
          <a:ext cx="5359991" cy="5637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bg-BG" sz="2000" b="1" dirty="0" smtClean="0">
              <a:latin typeface="Arial" panose="020B0604020202020204" pitchFamily="34" charset="0"/>
              <a:cs typeface="Arial" panose="020B0604020202020204" pitchFamily="34" charset="0"/>
            </a:rPr>
            <a:t>ЮЦР на ІІ място - МСП 71 064 бр.</a:t>
          </a:r>
          <a:r>
            <a:rPr lang="bg-BG" sz="2000" dirty="0" smtClean="0">
              <a:latin typeface="Arial" panose="020B0604020202020204" pitchFamily="34" charset="0"/>
              <a:cs typeface="Arial" panose="020B0604020202020204" pitchFamily="34" charset="0"/>
            </a:rPr>
            <a:t>(2017 г.) </a:t>
          </a:r>
          <a:endParaRPr lang="en-CA" sz="20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9C2FB-79A2-41EB-AE07-B35FB246C72E}" type="datetimeFigureOut">
              <a:rPr lang="en-CA" smtClean="0"/>
              <a:t>26/07/2019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A2015A-A5C4-495A-894D-05BC096BDC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6143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61E57-66F8-424F-BFE7-F4153F250EE0}" type="datetimeFigureOut">
              <a:rPr lang="bg-BG" smtClean="0"/>
              <a:t>26.7.2019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7E8BCE-6E16-40D8-A53F-7273F51E93E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98979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E8BCE-6E16-40D8-A53F-7273F51E93E4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86237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3F15B6-ED73-4752-8844-351B062EC5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220EFE6-84A1-40EC-B4D3-AAEAEAB677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E2F18E4-3493-4B45-919D-569BFF305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26.7.2019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D46AF4A-EA45-411D-B039-2F21DEB41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8800F4-67D7-4489-A91C-93559AC39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43632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97623B0-54EE-4AA2-95B4-9C01A9A07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C21C216-D4E5-4572-888C-024FDF3B28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B9C25D3-9D87-4B82-BAC4-1E602D2BB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26.7.2019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6633EE4-20FD-4364-91AF-B7EDA7539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354E013-E0B2-4DF2-B765-ACB45923C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85867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37B29A5-1FB9-446E-8EFD-1CD2CE13A1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90DD17C-B535-4B21-BA36-3CD36278FE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BBA01D0-71F4-4799-A4DF-51C7C604D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26.7.2019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5A0DAB0-6C37-4182-8723-10A25F11E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7488BE7-0A4E-4F52-905A-D3E418775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2121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396ACB-5B33-4D1D-A79A-0B4EF8167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481B2EF-0B2E-4077-BFBA-BF5780DA4A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A3F4DF1-A26E-4972-9219-65E140F32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26.7.2019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B08FDF2-175D-49C7-9F39-62EBAC6B5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CB2A5A3-95F1-49F7-B960-75A5831DC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18788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701175-6531-47CF-B6B0-F593D9C2D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D2D565D-1FDD-439A-BEDE-463B7BA83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118D074-78BC-4779-9F7C-9829AC1CC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26.7.2019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C3093B-2C09-40BF-9804-099449634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06125CD-FDEF-4C4C-9499-1F9555862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16982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EB2DBF-A4B6-4D11-8638-0F82BC76D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C553963-7B13-4F14-99A0-21FCFC1FFE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E95059D-CAA7-4459-BAB9-828B7CFBC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6F20A2B-2767-4936-823E-9A04C4771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26.7.2019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2F8DFEA-C3B6-4683-B542-8096484C1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687E145-FDA2-46EA-B47B-6CAB01FD7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39324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489EDF-54D6-48FC-A349-C5F98AD73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541CDA7-C860-4D02-B37F-F15A126B7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FE34258-730D-4A47-B590-41A2672665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29FBDE5-2BFD-49BA-B46A-6FAAA8B317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B0D9C459-BDF2-4F94-8D98-216557C61E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942506B-BF1C-49C6-AC9C-AC538A713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26.7.2019 г.</a:t>
            </a:fld>
            <a:endParaRPr lang="bg-BG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9427DAB-A189-490B-A446-19472EA9C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4BFBD371-A5A6-45A5-846D-2010A3726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68548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300C2D-7C5A-4739-9A8B-1B4BCF938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45B7A56-3C52-40AD-951A-1E522399A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26.7.2019 г.</a:t>
            </a:fld>
            <a:endParaRPr lang="bg-BG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661B045-C5BD-46C2-9BE2-ABF665AAC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C183521-23A4-4999-95CF-534F14716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6742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3101D2B-3167-4B0B-881E-B01364C6E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26.7.2019 г.</a:t>
            </a:fld>
            <a:endParaRPr lang="bg-BG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A1FFB0E-394F-4C50-9F16-AEFA53A94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0F2290A-2BE3-47FF-BF54-4E0FE62F9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31776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E60A23-F8E1-4E0E-B899-BB06EF38E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5568D1E-401C-497C-B64D-DA7D67B51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F529366-B59F-4EFF-912D-F8A06DAC28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CE31528-D1FC-4C36-9A10-ACDEA90BA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26.7.2019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08E622D-1806-4C80-8318-D51C40B8E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56748DE-8469-418F-8EE7-E459ECA90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19145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CE3C0F7-DE81-4A63-A4A0-207DF8EC7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331ACB1-C8DC-4450-9369-ED8E144842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98136B7-54E8-438F-8E61-2DA25142B4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CF12574-8649-4E92-BA4F-ECFD0EE36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26.7.2019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DD059FF-72A9-45F3-9F96-B5CB3B98D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30B36B1-5F8E-49C7-9F36-EA07A6D9A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01182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33B93FE-7F24-43E0-B0D1-2C3E2B8CA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6A3C852-9323-447D-BCE8-2E5071B840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806EAF0-B156-4263-832B-32201410CD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1DAB8-2763-4A47-9D3B-D38DB9A8EA88}" type="datetimeFigureOut">
              <a:rPr lang="bg-BG" smtClean="0"/>
              <a:t>26.7.2019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9AA20E-19E9-4038-9499-5792C6DE9A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927DF4B-65A1-4946-BAE4-8643733846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5502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chart" Target="../charts/chart5.xml"/><Relationship Id="rId7" Type="http://schemas.openxmlformats.org/officeDocument/2006/relationships/image" Target="../media/image4.emf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11" Type="http://schemas.openxmlformats.org/officeDocument/2006/relationships/image" Target="../media/image21.emf"/><Relationship Id="rId5" Type="http://schemas.openxmlformats.org/officeDocument/2006/relationships/image" Target="../media/image3.emf"/><Relationship Id="rId10" Type="http://schemas.openxmlformats.org/officeDocument/2006/relationships/image" Target="../media/image20.e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12" Type="http://schemas.openxmlformats.org/officeDocument/2006/relationships/image" Target="../media/image24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8.bin"/><Relationship Id="rId5" Type="http://schemas.openxmlformats.org/officeDocument/2006/relationships/image" Target="../media/image3.emf"/><Relationship Id="rId10" Type="http://schemas.openxmlformats.org/officeDocument/2006/relationships/image" Target="../media/image23.e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7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pn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32.jpeg"/><Relationship Id="rId5" Type="http://schemas.openxmlformats.org/officeDocument/2006/relationships/image" Target="../media/image4.emf"/><Relationship Id="rId10" Type="http://schemas.openxmlformats.org/officeDocument/2006/relationships/image" Target="../media/image31.jpeg"/><Relationship Id="rId4" Type="http://schemas.openxmlformats.org/officeDocument/2006/relationships/image" Target="../media/image3.emf"/><Relationship Id="rId9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png"/><Relationship Id="rId9" Type="http://schemas.openxmlformats.org/officeDocument/2006/relationships/chart" Target="../charts/chart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39.emf"/><Relationship Id="rId7" Type="http://schemas.openxmlformats.org/officeDocument/2006/relationships/image" Target="../media/image4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.png"/><Relationship Id="rId7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3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10" Type="http://schemas.openxmlformats.org/officeDocument/2006/relationships/image" Target="../media/image44.png"/><Relationship Id="rId4" Type="http://schemas.openxmlformats.org/officeDocument/2006/relationships/image" Target="../media/image3.emf"/><Relationship Id="rId9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12" Type="http://schemas.openxmlformats.org/officeDocument/2006/relationships/image" Target="../media/image4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11" Type="http://schemas.openxmlformats.org/officeDocument/2006/relationships/oleObject" Target="../embeddings/oleObject10.bin"/><Relationship Id="rId5" Type="http://schemas.openxmlformats.org/officeDocument/2006/relationships/image" Target="../media/image3.emf"/><Relationship Id="rId10" Type="http://schemas.openxmlformats.org/officeDocument/2006/relationships/image" Target="../media/image45.e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9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emf"/><Relationship Id="rId11" Type="http://schemas.openxmlformats.org/officeDocument/2006/relationships/image" Target="../media/image47.emf"/><Relationship Id="rId5" Type="http://schemas.openxmlformats.org/officeDocument/2006/relationships/image" Target="../media/image3.emf"/><Relationship Id="rId10" Type="http://schemas.openxmlformats.org/officeDocument/2006/relationships/oleObject" Target="../embeddings/oleObject11.bin"/><Relationship Id="rId4" Type="http://schemas.openxmlformats.org/officeDocument/2006/relationships/image" Target="../media/image2.png"/><Relationship Id="rId9" Type="http://schemas.openxmlformats.org/officeDocument/2006/relationships/image" Target="../media/image48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hyperlink" Target="mailto:office@ncrdhp.b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11" Type="http://schemas.openxmlformats.org/officeDocument/2006/relationships/image" Target="../media/image10.png"/><Relationship Id="rId5" Type="http://schemas.openxmlformats.org/officeDocument/2006/relationships/image" Target="../media/image3.emf"/><Relationship Id="rId10" Type="http://schemas.openxmlformats.org/officeDocument/2006/relationships/image" Target="../media/image9.jpeg"/><Relationship Id="rId4" Type="http://schemas.openxmlformats.org/officeDocument/2006/relationships/image" Target="../media/image2.pn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13.png"/><Relationship Id="rId7" Type="http://schemas.openxmlformats.org/officeDocument/2006/relationships/image" Target="../media/image4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10" Type="http://schemas.openxmlformats.org/officeDocument/2006/relationships/image" Target="../media/image14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16.jpeg"/><Relationship Id="rId7" Type="http://schemas.openxmlformats.org/officeDocument/2006/relationships/image" Target="../media/image4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10" Type="http://schemas.openxmlformats.org/officeDocument/2006/relationships/image" Target="../media/image17.jpe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10" Type="http://schemas.openxmlformats.org/officeDocument/2006/relationships/image" Target="../media/image19.jpeg"/><Relationship Id="rId4" Type="http://schemas.openxmlformats.org/officeDocument/2006/relationships/image" Target="../media/image3.emf"/><Relationship Id="rId9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8990" y="1567473"/>
            <a:ext cx="11014745" cy="2387600"/>
          </a:xfrm>
        </p:spPr>
        <p:txBody>
          <a:bodyPr>
            <a:noAutofit/>
          </a:bodyPr>
          <a:lstStyle/>
          <a:p>
            <a:r>
              <a:rPr lang="bg-BG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Социално-икономически анализ на районите в Р. България </a:t>
            </a:r>
            <a:br>
              <a:rPr lang="bg-BG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CA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880493" y="4148667"/>
            <a:ext cx="10607624" cy="1800678"/>
          </a:xfrm>
        </p:spPr>
        <p:txBody>
          <a:bodyPr>
            <a:normAutofit fontScale="77500" lnSpcReduction="20000"/>
          </a:bodyPr>
          <a:lstStyle/>
          <a:p>
            <a:r>
              <a:rPr lang="bg-BG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Съвет за регионално развитие, Южен Централен район </a:t>
            </a:r>
          </a:p>
          <a:p>
            <a:r>
              <a:rPr lang="bg-BG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26.07.</a:t>
            </a:r>
            <a:r>
              <a:rPr lang="en-CA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</a:t>
            </a:r>
            <a:r>
              <a:rPr lang="bg-BG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 г</a:t>
            </a:r>
            <a:r>
              <a:rPr lang="bg-BG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Смолян</a:t>
            </a:r>
            <a:endParaRPr lang="bg-BG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21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2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Бюджетна </a:t>
            </a:r>
            <a:r>
              <a:rPr lang="ru-RU" sz="2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линия BG16RFOP001-8.002- 0005 „Бюджетна линия на сектор „Стратегическо планиране и програмиране“, Приоритетна ос 8 „Техническа помощ“ на ОП „Региони в растеж” 2014-2020 г., съфинансирана от Европейския съюз чрез Европейския фонд за регионално развитие и от държавния бюджет на Р.България</a:t>
            </a:r>
            <a:endParaRPr lang="en-CA" sz="2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C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30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Content Placeholder 7">
            <a:extLst>
              <a:ext uri="{FF2B5EF4-FFF2-40B4-BE49-F238E27FC236}">
                <a16:creationId xmlns:a16="http://schemas.microsoft.com/office/drawing/2014/main" xmlns="" id="{745B7904-93C4-4238-B0D0-0CA76CC8FB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7222570"/>
              </p:ext>
            </p:extLst>
          </p:nvPr>
        </p:nvGraphicFramePr>
        <p:xfrm>
          <a:off x="526306" y="1963273"/>
          <a:ext cx="5359991" cy="3986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Content Placeholder 6">
            <a:extLst>
              <a:ext uri="{FF2B5EF4-FFF2-40B4-BE49-F238E27FC236}">
                <a16:creationId xmlns:a16="http://schemas.microsoft.com/office/drawing/2014/main" xmlns="" id="{12A90007-AEA9-4C42-86E8-FEA9D970AB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5147473"/>
              </p:ext>
            </p:extLst>
          </p:nvPr>
        </p:nvGraphicFramePr>
        <p:xfrm>
          <a:off x="5921952" y="2070668"/>
          <a:ext cx="5157787" cy="368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4838"/>
            <a:ext cx="10515600" cy="1358189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Малки и средни предприятия (МСП)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sp>
        <p:nvSpPr>
          <p:cNvPr id="16" name="Content Placeholder 9">
            <a:extLst>
              <a:ext uri="{FF2B5EF4-FFF2-40B4-BE49-F238E27FC236}">
                <a16:creationId xmlns:a16="http://schemas.microsoft.com/office/drawing/2014/main" xmlns="" id="{B450D105-FB32-4ABA-87E8-C17F47D62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306" y="1565217"/>
            <a:ext cx="4062786" cy="505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400" b="1" i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Динамика (райони)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xmlns="" id="{C3FE95BE-A424-4268-AE1F-E593E60A8254}"/>
              </a:ext>
            </a:extLst>
          </p:cNvPr>
          <p:cNvSpPr txBox="1">
            <a:spLocks/>
          </p:cNvSpPr>
          <p:nvPr/>
        </p:nvSpPr>
        <p:spPr>
          <a:xfrm>
            <a:off x="5921952" y="1565217"/>
            <a:ext cx="5885483" cy="50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bg-BG" sz="2400" b="1" i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Динамика (страна)</a:t>
            </a:r>
          </a:p>
        </p:txBody>
      </p:sp>
    </p:spTree>
    <p:extLst>
      <p:ext uri="{BB962C8B-B14F-4D97-AF65-F5344CB8AC3E}">
        <p14:creationId xmlns:p14="http://schemas.microsoft.com/office/powerpoint/2010/main" val="3251869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 idx="4294967295"/>
          </p:nvPr>
        </p:nvSpPr>
        <p:spPr>
          <a:xfrm>
            <a:off x="588963" y="1287463"/>
            <a:ext cx="11014075" cy="533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bg-BG" altLang="bg-BG" sz="3200" b="1" dirty="0" smtClean="0">
                <a:latin typeface="Verdana" panose="020B0604030504040204" pitchFamily="34" charset="0"/>
              </a:rPr>
              <a:t>Разходи за НИРД - % от БВП </a:t>
            </a:r>
            <a:r>
              <a:rPr lang="bg-BG" altLang="bg-BG" sz="2800" dirty="0" smtClean="0">
                <a:latin typeface="Verdana" panose="020B0604030504040204" pitchFamily="34" charset="0"/>
              </a:rPr>
              <a:t>– ниски, териториално концентрирани (ЮЗР)</a:t>
            </a:r>
            <a:endParaRPr lang="en-CA" altLang="bg-BG" sz="2800" dirty="0" smtClean="0">
              <a:latin typeface="Verdana" panose="020B0604030504040204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213" y="5940425"/>
            <a:ext cx="7794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425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5" name="TextBox 6"/>
          <p:cNvSpPr txBox="1">
            <a:spLocks noChangeArrowheads="1"/>
          </p:cNvSpPr>
          <p:nvPr/>
        </p:nvSpPr>
        <p:spPr bwMode="auto">
          <a:xfrm>
            <a:off x="6683375" y="5940425"/>
            <a:ext cx="4160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</a:rPr>
              <a:t>Национален център за териториално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</a:rPr>
              <a:t>развитие ЕАД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5988050"/>
            <a:ext cx="10048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1181100" y="5949950"/>
            <a:ext cx="617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10248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0"/>
            <a:ext cx="61214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130175"/>
            <a:ext cx="6122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38" y="92075"/>
            <a:ext cx="577215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8063"/>
            <a:ext cx="122110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52" name="Object 14"/>
          <p:cNvGraphicFramePr>
            <a:graphicFrameLocks noChangeAspect="1"/>
          </p:cNvGraphicFramePr>
          <p:nvPr/>
        </p:nvGraphicFramePr>
        <p:xfrm>
          <a:off x="458788" y="1963738"/>
          <a:ext cx="5321300" cy="395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5" name="Chart" r:id="rId9" imgW="5886471" imgH="4905299" progId="Excel.Chart.8">
                  <p:embed/>
                </p:oleObj>
              </mc:Choice>
              <mc:Fallback>
                <p:oleObj name="Chart" r:id="rId9" imgW="5886471" imgH="4905299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788" y="1963738"/>
                        <a:ext cx="5321300" cy="3952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53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763" y="2365375"/>
            <a:ext cx="5756275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10553033" y="4199467"/>
            <a:ext cx="194119" cy="671688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14686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4838"/>
            <a:ext cx="10515600" cy="1358189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Чуждестранни преки инвестиции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sp>
        <p:nvSpPr>
          <p:cNvPr id="16" name="Content Placeholder 9">
            <a:extLst>
              <a:ext uri="{FF2B5EF4-FFF2-40B4-BE49-F238E27FC236}">
                <a16:creationId xmlns:a16="http://schemas.microsoft.com/office/drawing/2014/main" xmlns="" id="{B450D105-FB32-4ABA-87E8-C17F47D62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306" y="1565217"/>
            <a:ext cx="2244845" cy="505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600" b="1" i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Състояние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xmlns="" id="{C3FE95BE-A424-4268-AE1F-E593E60A8254}"/>
              </a:ext>
            </a:extLst>
          </p:cNvPr>
          <p:cNvSpPr txBox="1">
            <a:spLocks/>
          </p:cNvSpPr>
          <p:nvPr/>
        </p:nvSpPr>
        <p:spPr>
          <a:xfrm>
            <a:off x="6306517" y="1565217"/>
            <a:ext cx="2244845" cy="50545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bg-BG" b="1" i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Динамика</a:t>
            </a:r>
          </a:p>
        </p:txBody>
      </p:sp>
      <p:graphicFrame>
        <p:nvGraphicFramePr>
          <p:cNvPr id="19" name="Content Placeholder 6">
            <a:extLst>
              <a:ext uri="{FF2B5EF4-FFF2-40B4-BE49-F238E27FC236}">
                <a16:creationId xmlns:a16="http://schemas.microsoft.com/office/drawing/2014/main" xmlns="" id="{89F02303-F4AB-4C27-BCE9-745B6AC6FF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1936401"/>
              </p:ext>
            </p:extLst>
          </p:nvPr>
        </p:nvGraphicFramePr>
        <p:xfrm>
          <a:off x="6105673" y="1995897"/>
          <a:ext cx="5157787" cy="368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33AF571-9BBD-47A4-B785-9E891FB856F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99" y="1940959"/>
            <a:ext cx="5595901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372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873" y="45514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Пазар на труда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5130039" y="2041992"/>
            <a:ext cx="6594536" cy="4816008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600"/>
              </a:spcBef>
            </a:pPr>
            <a:r>
              <a:rPr lang="bg-BG" sz="3000" dirty="0" smtClean="0">
                <a:latin typeface="Verdana" pitchFamily="34" charset="0"/>
              </a:rPr>
              <a:t>Намаляване на населението в </a:t>
            </a:r>
            <a:r>
              <a:rPr lang="bg-BG" sz="3000" dirty="0">
                <a:latin typeface="Verdana" pitchFamily="34" charset="0"/>
              </a:rPr>
              <a:t>трудоспособна възраст - </a:t>
            </a:r>
            <a:r>
              <a:rPr lang="ru-RU" sz="3000" dirty="0">
                <a:latin typeface="Verdana" pitchFamily="34" charset="0"/>
              </a:rPr>
              <a:t>от  </a:t>
            </a:r>
            <a:r>
              <a:rPr lang="ru-RU" sz="3000" dirty="0" smtClean="0">
                <a:latin typeface="Verdana" pitchFamily="34" charset="0"/>
              </a:rPr>
              <a:t>4 420 000 </a:t>
            </a:r>
            <a:r>
              <a:rPr lang="ru-RU" sz="3000" dirty="0">
                <a:latin typeface="Verdana" pitchFamily="34" charset="0"/>
              </a:rPr>
              <a:t>на 3 226 000 д.</a:t>
            </a:r>
            <a:r>
              <a:rPr lang="bg-BG" sz="3000" dirty="0">
                <a:latin typeface="Verdana" pitchFamily="34" charset="0"/>
              </a:rPr>
              <a:t>;</a:t>
            </a:r>
          </a:p>
          <a:p>
            <a:pPr>
              <a:spcBef>
                <a:spcPts val="600"/>
              </a:spcBef>
            </a:pPr>
            <a:r>
              <a:rPr lang="bg-BG" sz="3000" dirty="0">
                <a:latin typeface="Verdana" pitchFamily="34" charset="0"/>
              </a:rPr>
              <a:t>Застаряване на работната сила при динамичен пазар на труда </a:t>
            </a:r>
            <a:r>
              <a:rPr lang="bg-BG" sz="3000" dirty="0" smtClean="0">
                <a:latin typeface="Verdana" pitchFamily="34" charset="0"/>
              </a:rPr>
              <a:t>- </a:t>
            </a:r>
            <a:r>
              <a:rPr lang="en-CA" sz="3000" dirty="0" smtClean="0">
                <a:latin typeface="Verdana" pitchFamily="34" charset="0"/>
              </a:rPr>
              <a:t>LLL</a:t>
            </a:r>
            <a:r>
              <a:rPr lang="bg-BG" sz="3000" dirty="0" smtClean="0">
                <a:latin typeface="Verdana" pitchFamily="34" charset="0"/>
              </a:rPr>
              <a:t>;</a:t>
            </a:r>
            <a:endParaRPr lang="bg-BG" sz="3000" dirty="0">
              <a:latin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bg-BG" sz="3000" dirty="0">
                <a:latin typeface="Verdana" pitchFamily="34" charset="0"/>
              </a:rPr>
              <a:t>Абсолютният и относителен дял на населението на възраст </a:t>
            </a:r>
            <a:r>
              <a:rPr lang="bg-BG" sz="3000" dirty="0" smtClean="0">
                <a:latin typeface="Verdana" pitchFamily="34" charset="0"/>
              </a:rPr>
              <a:t>65</a:t>
            </a:r>
            <a:r>
              <a:rPr lang="en-CA" sz="3000" dirty="0">
                <a:latin typeface="Verdana" pitchFamily="34" charset="0"/>
              </a:rPr>
              <a:t>+</a:t>
            </a:r>
            <a:r>
              <a:rPr lang="bg-BG" sz="3000" dirty="0" smtClean="0">
                <a:latin typeface="Verdana" pitchFamily="34" charset="0"/>
              </a:rPr>
              <a:t> до </a:t>
            </a:r>
            <a:r>
              <a:rPr lang="bg-BG" sz="3000" dirty="0">
                <a:latin typeface="Verdana" pitchFamily="34" charset="0"/>
              </a:rPr>
              <a:t>около 30% през </a:t>
            </a:r>
            <a:r>
              <a:rPr lang="bg-BG" sz="3000" dirty="0" smtClean="0">
                <a:latin typeface="Verdana" pitchFamily="34" charset="0"/>
              </a:rPr>
              <a:t>2050</a:t>
            </a:r>
            <a:r>
              <a:rPr lang="en-US" sz="3000" dirty="0" smtClean="0">
                <a:latin typeface="Verdana" pitchFamily="34" charset="0"/>
              </a:rPr>
              <a:t>;</a:t>
            </a:r>
            <a:r>
              <a:rPr lang="ru-RU" sz="3000" dirty="0" smtClean="0">
                <a:latin typeface="Verdana" pitchFamily="34" charset="0"/>
              </a:rPr>
              <a:t> </a:t>
            </a:r>
            <a:endParaRPr lang="ru-RU" sz="3000" dirty="0">
              <a:latin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3000" dirty="0" smtClean="0">
                <a:latin typeface="Verdana" pitchFamily="34" charset="0"/>
              </a:rPr>
              <a:t>Натиск върху </a:t>
            </a:r>
            <a:r>
              <a:rPr lang="ru-RU" sz="3000" dirty="0">
                <a:latin typeface="Verdana" pitchFamily="34" charset="0"/>
              </a:rPr>
              <a:t>публичните разходи за пенсии, здравеопазване и социални грижи;</a:t>
            </a:r>
          </a:p>
          <a:p>
            <a:pPr>
              <a:spcBef>
                <a:spcPts val="600"/>
              </a:spcBef>
            </a:pPr>
            <a:r>
              <a:rPr lang="ru-RU" sz="3000" dirty="0">
                <a:latin typeface="Verdana" pitchFamily="34" charset="0"/>
              </a:rPr>
              <a:t>Намаление на населението с около 20% до 14 годишна възраст - намаляване </a:t>
            </a:r>
            <a:r>
              <a:rPr lang="ru-RU" sz="3000" dirty="0" smtClean="0">
                <a:latin typeface="Verdana" pitchFamily="34" charset="0"/>
              </a:rPr>
              <a:t>на </a:t>
            </a:r>
            <a:r>
              <a:rPr lang="ru-RU" sz="3000" dirty="0">
                <a:latin typeface="Verdana" pitchFamily="34" charset="0"/>
              </a:rPr>
              <a:t>учениците и училищата</a:t>
            </a:r>
            <a:r>
              <a:rPr lang="ru-RU" sz="3000" dirty="0" smtClean="0">
                <a:latin typeface="Verdana" pitchFamily="34" charset="0"/>
              </a:rPr>
              <a:t>;</a:t>
            </a:r>
          </a:p>
          <a:p>
            <a:pPr>
              <a:spcBef>
                <a:spcPts val="600"/>
              </a:spcBef>
            </a:pPr>
            <a:endParaRPr lang="en-C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1960" y="4115712"/>
            <a:ext cx="45735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Равнище на </a:t>
            </a:r>
            <a:r>
              <a:rPr lang="bg-BG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безработица – </a:t>
            </a:r>
            <a:r>
              <a:rPr lang="bg-BG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 всички области с безработица над 10% само една от Южна България –</a:t>
            </a:r>
            <a:r>
              <a:rPr lang="bg-BG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Смолян (10.5%)</a:t>
            </a:r>
            <a:endParaRPr lang="bg-BG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="" xmlns:a16="http://schemas.microsoft.com/office/drawing/2014/main" id="{DB24B4FC-7F6E-4BB0-9B93-5905FD7DD9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638346"/>
              </p:ext>
            </p:extLst>
          </p:nvPr>
        </p:nvGraphicFramePr>
        <p:xfrm>
          <a:off x="440135" y="1409539"/>
          <a:ext cx="4457114" cy="2078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61960" y="3656675"/>
            <a:ext cx="4467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dirty="0" smtClean="0"/>
              <a:t>ЮЦР - </a:t>
            </a:r>
            <a:r>
              <a:rPr lang="bg-BG" sz="2400" b="1" dirty="0"/>
              <a:t>5</a:t>
            </a:r>
            <a:r>
              <a:rPr lang="en-CA" sz="2400" b="1" dirty="0" smtClean="0"/>
              <a:t>.</a:t>
            </a:r>
            <a:r>
              <a:rPr lang="bg-BG" sz="2400" b="1" dirty="0" smtClean="0"/>
              <a:t>3</a:t>
            </a:r>
            <a:r>
              <a:rPr lang="en-CA" sz="2400" b="1" dirty="0" smtClean="0"/>
              <a:t>%,</a:t>
            </a:r>
            <a:r>
              <a:rPr lang="bg-BG" sz="2400" b="1" dirty="0" smtClean="0"/>
              <a:t>  при 3.3% ЮЗР </a:t>
            </a:r>
            <a:r>
              <a:rPr lang="en-CA" sz="2400" b="1" dirty="0" smtClean="0"/>
              <a:t> </a:t>
            </a: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2087565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 idx="4294967295"/>
          </p:nvPr>
        </p:nvSpPr>
        <p:spPr>
          <a:xfrm>
            <a:off x="588963" y="1349376"/>
            <a:ext cx="11372850" cy="41751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bg-BG" sz="3100" b="1" dirty="0" smtClean="0">
                <a:latin typeface="Verdana" panose="020B0604030504040204" pitchFamily="34" charset="0"/>
              </a:rPr>
              <a:t>Заетост </a:t>
            </a:r>
            <a:r>
              <a:rPr lang="ru-RU" altLang="bg-BG" sz="3100" dirty="0" smtClean="0">
                <a:latin typeface="Verdana" panose="020B0604030504040204" pitchFamily="34" charset="0"/>
              </a:rPr>
              <a:t>- </a:t>
            </a:r>
            <a:r>
              <a:rPr lang="ru-RU" altLang="bg-BG" sz="2800" dirty="0" smtClean="0">
                <a:latin typeface="Verdana" panose="020B0604030504040204" pitchFamily="34" charset="0"/>
              </a:rPr>
              <a:t>догонване на средната за ЕС</a:t>
            </a:r>
            <a:r>
              <a:rPr lang="bg-BG" altLang="bg-BG" sz="2800" dirty="0" smtClean="0">
                <a:latin typeface="Verdana" panose="020B0604030504040204" pitchFamily="34" charset="0"/>
              </a:rPr>
              <a:t/>
            </a:r>
            <a:br>
              <a:rPr lang="bg-BG" altLang="bg-BG" sz="2800" dirty="0" smtClean="0">
                <a:latin typeface="Verdana" panose="020B0604030504040204" pitchFamily="34" charset="0"/>
              </a:rPr>
            </a:br>
            <a:r>
              <a:rPr lang="ru-RU" altLang="bg-BG" sz="2800" b="1" dirty="0" smtClean="0">
                <a:latin typeface="Verdana" panose="020B0604030504040204" pitchFamily="34" charset="0"/>
              </a:rPr>
              <a:t>Увеличаване на заетостта във всички области  на ЮЦР </a:t>
            </a:r>
            <a:r>
              <a:rPr lang="ru-RU" altLang="bg-BG" sz="2800" dirty="0" smtClean="0">
                <a:latin typeface="Verdana" panose="020B0604030504040204" pitchFamily="34" charset="0"/>
              </a:rPr>
              <a:t>в периода 2014 – 2017 г. - за ЮЦР 71.3% (20-64 г.) </a:t>
            </a:r>
            <a:br>
              <a:rPr lang="ru-RU" altLang="bg-BG" sz="2800" dirty="0" smtClean="0">
                <a:latin typeface="Verdana" panose="020B0604030504040204" pitchFamily="34" charset="0"/>
              </a:rPr>
            </a:br>
            <a:endParaRPr lang="en-CA" altLang="bg-BG" sz="2800" dirty="0" smtClean="0">
              <a:latin typeface="Verdana" panose="020B0604030504040204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213" y="5940425"/>
            <a:ext cx="7794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425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6683375" y="5940425"/>
            <a:ext cx="4160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</a:rPr>
              <a:t>Национален център за териториално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</a:rPr>
              <a:t>развитие ЕАД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5988050"/>
            <a:ext cx="10048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1181100" y="5949950"/>
            <a:ext cx="617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9224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63500"/>
            <a:ext cx="61214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130175"/>
            <a:ext cx="6122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38" y="92075"/>
            <a:ext cx="577215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6138"/>
            <a:ext cx="122110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228" name="Object 13"/>
          <p:cNvGraphicFramePr>
            <a:graphicFrameLocks noChangeAspect="1"/>
          </p:cNvGraphicFramePr>
          <p:nvPr/>
        </p:nvGraphicFramePr>
        <p:xfrm>
          <a:off x="6096000" y="1803400"/>
          <a:ext cx="5695950" cy="418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4" name="Chart" r:id="rId9" imgW="5876864" imgH="4314825" progId="Excel.Chart.8">
                  <p:embed/>
                </p:oleObj>
              </mc:Choice>
              <mc:Fallback>
                <p:oleObj name="Chart" r:id="rId9" imgW="5876864" imgH="4314825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803400"/>
                        <a:ext cx="5695950" cy="418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9" name="Object 14"/>
          <p:cNvGraphicFramePr>
            <a:graphicFrameLocks noChangeAspect="1"/>
          </p:cNvGraphicFramePr>
          <p:nvPr/>
        </p:nvGraphicFramePr>
        <p:xfrm>
          <a:off x="304800" y="1822450"/>
          <a:ext cx="5591175" cy="398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5" name="Chart" r:id="rId11" imgW="5000550" imgH="3562274" progId="Excel.Chart.8">
                  <p:embed/>
                </p:oleObj>
              </mc:Choice>
              <mc:Fallback>
                <p:oleObj name="Chart" r:id="rId11" imgW="5000550" imgH="3562274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822450"/>
                        <a:ext cx="5591175" cy="3983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9704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9971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Образование</a:t>
            </a:r>
            <a:endParaRPr lang="en-CA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4" name="Content Placeholder 13" descr="Edu_Students_02_sm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98811" y="1885350"/>
            <a:ext cx="5597189" cy="3960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890395"/>
            <a:ext cx="5714999" cy="4351338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bg-BG" sz="2000" dirty="0">
                <a:latin typeface="Verdana" pitchFamily="34" charset="0"/>
              </a:rPr>
              <a:t>Намаляване на дела на преждевременно напусналите системите за образование и обучение под </a:t>
            </a:r>
            <a:r>
              <a:rPr lang="bg-BG" sz="2000" b="1" dirty="0">
                <a:latin typeface="Verdana" pitchFamily="34" charset="0"/>
              </a:rPr>
              <a:t>11%</a:t>
            </a:r>
            <a:r>
              <a:rPr lang="bg-BG" sz="2000" dirty="0">
                <a:latin typeface="Verdana" pitchFamily="34" charset="0"/>
              </a:rPr>
              <a:t> </a:t>
            </a:r>
            <a:r>
              <a:rPr lang="en-US" sz="2000" dirty="0">
                <a:latin typeface="Verdana" pitchFamily="34" charset="0"/>
              </a:rPr>
              <a:t>(</a:t>
            </a:r>
            <a:r>
              <a:rPr lang="bg-BG" sz="2000" dirty="0" smtClean="0">
                <a:latin typeface="Verdana" pitchFamily="34" charset="0"/>
              </a:rPr>
              <a:t>2017–12.7%, </a:t>
            </a:r>
            <a:r>
              <a:rPr lang="bg-BG" sz="2000" b="1" dirty="0" smtClean="0">
                <a:latin typeface="Verdana" pitchFamily="34" charset="0"/>
              </a:rPr>
              <a:t>ЮЦР–15.9%</a:t>
            </a:r>
            <a:r>
              <a:rPr lang="bg-BG" sz="2000" dirty="0" smtClean="0">
                <a:latin typeface="Verdana" pitchFamily="34" charset="0"/>
              </a:rPr>
              <a:t>)</a:t>
            </a:r>
          </a:p>
          <a:p>
            <a:pPr>
              <a:spcBef>
                <a:spcPts val="300"/>
              </a:spcBef>
            </a:pPr>
            <a:r>
              <a:rPr lang="bg-BG" sz="2000" dirty="0" smtClean="0">
                <a:latin typeface="Verdana" pitchFamily="34" charset="0"/>
              </a:rPr>
              <a:t>Завършили висше образование във възрастовата група от 30 до 34 години – </a:t>
            </a:r>
            <a:r>
              <a:rPr lang="bg-BG" sz="2000" b="1" dirty="0" smtClean="0">
                <a:latin typeface="Verdana" pitchFamily="34" charset="0"/>
              </a:rPr>
              <a:t>36%</a:t>
            </a:r>
            <a:r>
              <a:rPr lang="bg-BG" sz="2000" dirty="0" smtClean="0">
                <a:latin typeface="Verdana" pitchFamily="34" charset="0"/>
              </a:rPr>
              <a:t> </a:t>
            </a:r>
            <a:r>
              <a:rPr lang="en-US" sz="2000" dirty="0" smtClean="0">
                <a:latin typeface="Verdana" pitchFamily="34" charset="0"/>
              </a:rPr>
              <a:t>(</a:t>
            </a:r>
            <a:r>
              <a:rPr lang="bg-BG" sz="2000" dirty="0" smtClean="0">
                <a:latin typeface="Verdana" pitchFamily="34" charset="0"/>
              </a:rPr>
              <a:t>2017 – 32.8%</a:t>
            </a:r>
            <a:r>
              <a:rPr lang="en-US" sz="2000" dirty="0" smtClean="0">
                <a:latin typeface="Verdana" pitchFamily="34" charset="0"/>
              </a:rPr>
              <a:t>);</a:t>
            </a:r>
            <a:endParaRPr lang="bg-BG" sz="2000" dirty="0" smtClean="0">
              <a:latin typeface="Verdana" pitchFamily="34" charset="0"/>
            </a:endParaRPr>
          </a:p>
          <a:p>
            <a:pPr>
              <a:spcBef>
                <a:spcPts val="300"/>
              </a:spcBef>
            </a:pPr>
            <a:r>
              <a:rPr lang="bg-BG" sz="2000" dirty="0" smtClean="0">
                <a:latin typeface="Verdana" pitchFamily="34" charset="0"/>
              </a:rPr>
              <a:t>Участие </a:t>
            </a:r>
            <a:r>
              <a:rPr lang="bg-BG" sz="2000" dirty="0">
                <a:latin typeface="Verdana" pitchFamily="34" charset="0"/>
              </a:rPr>
              <a:t>в предучилищно образование – </a:t>
            </a:r>
            <a:r>
              <a:rPr lang="en-US" sz="2000" b="1" dirty="0">
                <a:latin typeface="Verdana" pitchFamily="34" charset="0"/>
              </a:rPr>
              <a:t>90</a:t>
            </a:r>
            <a:r>
              <a:rPr lang="bg-BG" sz="2000" b="1" dirty="0">
                <a:latin typeface="Verdana" pitchFamily="34" charset="0"/>
              </a:rPr>
              <a:t>%</a:t>
            </a:r>
            <a:r>
              <a:rPr lang="bg-BG" sz="2000" dirty="0">
                <a:latin typeface="Verdana" pitchFamily="34" charset="0"/>
              </a:rPr>
              <a:t> </a:t>
            </a:r>
            <a:r>
              <a:rPr lang="en-US" sz="2000" dirty="0">
                <a:latin typeface="Verdana" pitchFamily="34" charset="0"/>
              </a:rPr>
              <a:t>(</a:t>
            </a:r>
            <a:r>
              <a:rPr lang="bg-BG" sz="2000" dirty="0">
                <a:latin typeface="Verdana" pitchFamily="34" charset="0"/>
              </a:rPr>
              <a:t>2017 – </a:t>
            </a:r>
            <a:r>
              <a:rPr lang="bg-BG" sz="2000" dirty="0" smtClean="0">
                <a:latin typeface="Verdana" pitchFamily="34" charset="0"/>
              </a:rPr>
              <a:t>78.4%</a:t>
            </a:r>
            <a:r>
              <a:rPr lang="en-US" sz="2000" dirty="0">
                <a:latin typeface="Verdana" pitchFamily="34" charset="0"/>
              </a:rPr>
              <a:t>);</a:t>
            </a:r>
            <a:endParaRPr lang="bg-BG" sz="2000" dirty="0">
              <a:latin typeface="Verdana" pitchFamily="34" charset="0"/>
            </a:endParaRPr>
          </a:p>
          <a:p>
            <a:pPr>
              <a:spcBef>
                <a:spcPts val="300"/>
              </a:spcBef>
            </a:pPr>
            <a:r>
              <a:rPr lang="bg-BG" sz="2000" dirty="0">
                <a:latin typeface="Verdana" pitchFamily="34" charset="0"/>
              </a:rPr>
              <a:t>Участие на възрастните в процеса на учене – </a:t>
            </a:r>
            <a:r>
              <a:rPr lang="bg-BG" sz="2000" b="1" dirty="0">
                <a:latin typeface="Verdana" pitchFamily="34" charset="0"/>
              </a:rPr>
              <a:t>5%</a:t>
            </a:r>
            <a:r>
              <a:rPr lang="bg-BG" sz="2000" dirty="0">
                <a:latin typeface="Verdana" pitchFamily="34" charset="0"/>
              </a:rPr>
              <a:t> </a:t>
            </a:r>
            <a:r>
              <a:rPr lang="en-US" sz="2000" dirty="0">
                <a:latin typeface="Verdana" pitchFamily="34" charset="0"/>
              </a:rPr>
              <a:t>(</a:t>
            </a:r>
            <a:r>
              <a:rPr lang="bg-BG" sz="2000" dirty="0">
                <a:latin typeface="Verdana" pitchFamily="34" charset="0"/>
              </a:rPr>
              <a:t>2017 – </a:t>
            </a:r>
            <a:r>
              <a:rPr lang="bg-BG" sz="2000" dirty="0" smtClean="0">
                <a:latin typeface="Verdana" pitchFamily="34" charset="0"/>
              </a:rPr>
              <a:t>2.3%</a:t>
            </a:r>
            <a:r>
              <a:rPr lang="en-US" sz="2000" dirty="0">
                <a:latin typeface="Verdana" pitchFamily="34" charset="0"/>
              </a:rPr>
              <a:t>);</a:t>
            </a:r>
            <a:endParaRPr lang="bg-BG" sz="2000" dirty="0">
              <a:latin typeface="Verdana" pitchFamily="34" charset="0"/>
            </a:endParaRPr>
          </a:p>
          <a:p>
            <a:pPr>
              <a:spcBef>
                <a:spcPts val="300"/>
              </a:spcBef>
            </a:pPr>
            <a:r>
              <a:rPr lang="bg-BG" sz="2000" dirty="0">
                <a:latin typeface="Verdana" pitchFamily="34" charset="0"/>
              </a:rPr>
              <a:t>Относителен дял на публичните разходи</a:t>
            </a:r>
            <a:r>
              <a:rPr lang="bg-BG" sz="2000" b="1" dirty="0">
                <a:latin typeface="Verdana" pitchFamily="34" charset="0"/>
              </a:rPr>
              <a:t> </a:t>
            </a:r>
            <a:r>
              <a:rPr lang="bg-BG" sz="2000" dirty="0">
                <a:latin typeface="Verdana" pitchFamily="34" charset="0"/>
              </a:rPr>
              <a:t>за образование от БВП по текущи цени</a:t>
            </a:r>
            <a:r>
              <a:rPr lang="en-US" sz="2000" dirty="0">
                <a:latin typeface="Verdana" pitchFamily="34" charset="0"/>
              </a:rPr>
              <a:t> – </a:t>
            </a:r>
            <a:r>
              <a:rPr lang="en-US" sz="2000" b="1" dirty="0">
                <a:latin typeface="Verdana" pitchFamily="34" charset="0"/>
              </a:rPr>
              <a:t>4%</a:t>
            </a:r>
            <a:r>
              <a:rPr lang="bg-BG" sz="2000" dirty="0">
                <a:latin typeface="Verdana" pitchFamily="34" charset="0"/>
              </a:rPr>
              <a:t> </a:t>
            </a:r>
            <a:r>
              <a:rPr lang="en-US" sz="2000" dirty="0">
                <a:latin typeface="Verdana" pitchFamily="34" charset="0"/>
              </a:rPr>
              <a:t>(</a:t>
            </a:r>
            <a:r>
              <a:rPr lang="bg-BG" sz="2000" dirty="0">
                <a:latin typeface="Verdana" pitchFamily="34" charset="0"/>
              </a:rPr>
              <a:t>2017 – </a:t>
            </a:r>
            <a:r>
              <a:rPr lang="bg-BG" sz="2000" dirty="0" smtClean="0">
                <a:latin typeface="Verdana" pitchFamily="34" charset="0"/>
              </a:rPr>
              <a:t>3.6%</a:t>
            </a:r>
            <a:r>
              <a:rPr lang="en-US" sz="2000" dirty="0">
                <a:latin typeface="Verdana" pitchFamily="34" charset="0"/>
              </a:rPr>
              <a:t>).</a:t>
            </a:r>
            <a:endParaRPr lang="bg-BG" sz="2000" dirty="0">
              <a:latin typeface="Verdana" pitchFamily="34" charset="0"/>
            </a:endParaRPr>
          </a:p>
          <a:p>
            <a:endParaRPr lang="bg-BG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1437" y="6010259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87278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44" y="6012059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31724" y="1452413"/>
            <a:ext cx="4447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Университети и колежи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87733" y="1459853"/>
            <a:ext cx="30909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Цели до 2020 г.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9270" y="4740667"/>
            <a:ext cx="5743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Висок </a:t>
            </a:r>
            <a:r>
              <a:rPr lang="ru-RU" sz="2400" b="1" dirty="0"/>
              <a:t>дял </a:t>
            </a:r>
            <a:r>
              <a:rPr lang="ru-RU" sz="2400" b="1" dirty="0" smtClean="0"/>
              <a:t>нискообразовано население</a:t>
            </a:r>
            <a:r>
              <a:rPr lang="en-CA" sz="2400" b="1" dirty="0" smtClean="0"/>
              <a:t> </a:t>
            </a:r>
            <a:r>
              <a:rPr lang="bg-BG" sz="2400" b="1" dirty="0" smtClean="0"/>
              <a:t>в</a:t>
            </a:r>
            <a:r>
              <a:rPr lang="ru-RU" sz="2400" b="1" dirty="0" smtClean="0"/>
              <a:t> Кърджали </a:t>
            </a:r>
            <a:r>
              <a:rPr lang="ru-RU" sz="2400" b="1" dirty="0"/>
              <a:t>(33.1</a:t>
            </a:r>
            <a:r>
              <a:rPr lang="ru-RU" sz="2400" b="1" dirty="0" smtClean="0"/>
              <a:t>%), Пазарджик </a:t>
            </a:r>
            <a:r>
              <a:rPr lang="ru-RU" sz="2400" b="1" dirty="0"/>
              <a:t>(22.9%), Хасково (20.0%) и Пловдив (18.8%). </a:t>
            </a: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22492779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9971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Здравеопазване</a:t>
            </a:r>
            <a:endParaRPr lang="en-CA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0535" y="1730611"/>
            <a:ext cx="5995388" cy="4351338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ru-RU" sz="2000" dirty="0"/>
              <a:t>Снижаване на смъртността при децата от 0-1 годишна възраст </a:t>
            </a:r>
            <a:r>
              <a:rPr lang="ru-RU" sz="2000" b="1" dirty="0"/>
              <a:t>до 6.8 на 1000 </a:t>
            </a:r>
            <a:r>
              <a:rPr lang="ru-RU" sz="2000" dirty="0"/>
              <a:t>живородени деца – постигнато (2017 г. - 6.4‰, </a:t>
            </a:r>
            <a:r>
              <a:rPr lang="ru-RU" sz="2000" dirty="0" smtClean="0"/>
              <a:t>но Пазарджик </a:t>
            </a:r>
            <a:r>
              <a:rPr lang="ru-RU" sz="2000" dirty="0"/>
              <a:t>11.1‰);</a:t>
            </a:r>
          </a:p>
          <a:p>
            <a:pPr>
              <a:spcBef>
                <a:spcPts val="200"/>
              </a:spcBef>
            </a:pPr>
            <a:r>
              <a:rPr lang="ru-RU" sz="2000" dirty="0"/>
              <a:t>Снижаване на смъртността при децата от 1-9 годишна възраст </a:t>
            </a:r>
            <a:r>
              <a:rPr lang="ru-RU" sz="2000" b="1" dirty="0"/>
              <a:t>до 0.24 на 1000 души </a:t>
            </a:r>
            <a:r>
              <a:rPr lang="ru-RU" sz="2000" dirty="0"/>
              <a:t>(2017 г – 0.31‰);</a:t>
            </a:r>
          </a:p>
          <a:p>
            <a:pPr>
              <a:spcBef>
                <a:spcPts val="200"/>
              </a:spcBef>
            </a:pPr>
            <a:r>
              <a:rPr lang="ru-RU" sz="2000" dirty="0"/>
              <a:t>Снижаване на смъртността при подрастващите и младите хора от 10-19 годишна възраст </a:t>
            </a:r>
            <a:r>
              <a:rPr lang="ru-RU" sz="2000" b="1" dirty="0"/>
              <a:t>до 0.28 на 1000 души</a:t>
            </a:r>
            <a:r>
              <a:rPr lang="ru-RU" sz="2000" dirty="0"/>
              <a:t> (2017 г. – 0.31‰);</a:t>
            </a:r>
          </a:p>
          <a:p>
            <a:pPr>
              <a:spcBef>
                <a:spcPts val="200"/>
              </a:spcBef>
            </a:pPr>
            <a:r>
              <a:rPr lang="ru-RU" sz="2000" dirty="0"/>
              <a:t>Снижаване на смъртността при лицата в икономически активните групи от 20-65 годишна възраст </a:t>
            </a:r>
            <a:r>
              <a:rPr lang="ru-RU" sz="2000" b="1" dirty="0"/>
              <a:t>до 4.19 на 1000 души </a:t>
            </a:r>
            <a:r>
              <a:rPr lang="ru-RU" sz="2000" dirty="0"/>
              <a:t>(2017 г. – 5.18‰);</a:t>
            </a:r>
          </a:p>
          <a:p>
            <a:pPr>
              <a:spcBef>
                <a:spcPts val="200"/>
              </a:spcBef>
            </a:pPr>
            <a:r>
              <a:rPr lang="ru-RU" sz="2000" dirty="0"/>
              <a:t>Увеличаване на средната продължителност на предстоящия живот на хората след навършване на 65 годишна възраст </a:t>
            </a:r>
            <a:r>
              <a:rPr lang="ru-RU" sz="2000" b="1" dirty="0"/>
              <a:t>до 16.4 г. </a:t>
            </a:r>
            <a:r>
              <a:rPr lang="ru-RU" sz="2000" dirty="0"/>
              <a:t>(2017 г. – 9.8 г.).</a:t>
            </a:r>
          </a:p>
          <a:p>
            <a:endParaRPr lang="bg-BG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1437" y="6010259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87278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44" y="6012059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40779" y="1459854"/>
            <a:ext cx="5282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Центрове и филиали за СМП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13951" y="1383259"/>
            <a:ext cx="30909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Цели до 2020 г. </a:t>
            </a: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half" idx="1"/>
          </p:nvPr>
        </p:nvPicPr>
        <p:blipFill>
          <a:blip r:embed="rId8"/>
          <a:stretch>
            <a:fillRect/>
          </a:stretch>
        </p:blipFill>
        <p:spPr>
          <a:xfrm>
            <a:off x="491717" y="1921519"/>
            <a:ext cx="5528083" cy="391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1755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61" y="3358777"/>
            <a:ext cx="3638848" cy="2582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98803"/>
            <a:ext cx="10515600" cy="1358189"/>
          </a:xfrm>
        </p:spPr>
        <p:txBody>
          <a:bodyPr>
            <a:noAutofit/>
          </a:bodyPr>
          <a:lstStyle/>
          <a:p>
            <a:pPr algn="ctr"/>
            <a:r>
              <a:rPr lang="en-CA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	</a:t>
            </a:r>
            <a:r>
              <a:rPr lang="bg-BG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Културно наследство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62" y="909818"/>
            <a:ext cx="3638848" cy="2576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94580" y="1561200"/>
            <a:ext cx="742438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Обезлюдяване </a:t>
            </a:r>
            <a:r>
              <a:rPr lang="ru-RU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малките </a:t>
            </a:r>
            <a:r>
              <a:rPr lang="ru-RU" sz="2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населени места </a:t>
            </a:r>
            <a:r>
              <a:rPr lang="en-CA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ru-RU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загуба </a:t>
            </a:r>
            <a:r>
              <a:rPr lang="ru-RU" sz="2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все повече елементи</a:t>
            </a:r>
          </a:p>
          <a:p>
            <a:r>
              <a:rPr lang="ru-RU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Иманярска </a:t>
            </a:r>
            <a:r>
              <a:rPr lang="ru-RU" sz="2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дейност, </a:t>
            </a:r>
            <a:r>
              <a:rPr lang="ru-RU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производство </a:t>
            </a:r>
            <a:r>
              <a:rPr lang="ru-RU" sz="2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фалшификати </a:t>
            </a:r>
            <a:r>
              <a:rPr lang="ru-RU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изнасяне на културни </a:t>
            </a:r>
            <a:r>
              <a:rPr lang="ru-RU" sz="2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ценности чрез нелегален трафик</a:t>
            </a:r>
          </a:p>
          <a:p>
            <a:r>
              <a:rPr lang="ru-RU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Липса </a:t>
            </a:r>
            <a:r>
              <a:rPr lang="ru-RU" sz="2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Национална стратегия за културното наследство</a:t>
            </a:r>
          </a:p>
          <a:p>
            <a:r>
              <a:rPr lang="ru-RU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Липса </a:t>
            </a:r>
            <a:r>
              <a:rPr lang="ru-RU" sz="2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</a:t>
            </a:r>
            <a:r>
              <a:rPr lang="bg-BG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ПОУ </a:t>
            </a:r>
            <a:r>
              <a:rPr lang="ru-RU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</a:t>
            </a:r>
            <a:r>
              <a:rPr lang="ru-RU" sz="2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НКЦ</a:t>
            </a:r>
          </a:p>
          <a:p>
            <a:r>
              <a:rPr lang="ru-RU" sz="2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Недостатъчен административен капацитет</a:t>
            </a:r>
          </a:p>
          <a:p>
            <a:r>
              <a:rPr lang="ru-RU" sz="2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 се извършва мониторинг на </a:t>
            </a:r>
            <a:r>
              <a:rPr lang="ru-RU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НКЦ</a:t>
            </a:r>
            <a:endParaRPr lang="ru-RU" sz="2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1126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>
            <a:extLst>
              <a:ext uri="{FF2B5EF4-FFF2-40B4-BE49-F238E27FC236}">
                <a16:creationId xmlns="" xmlns:a16="http://schemas.microsoft.com/office/drawing/2014/main" id="{2E2ABD11-E62B-42E5-9733-5F32FEBB6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213" y="5940425"/>
            <a:ext cx="7794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1648D1A0-8F92-43D7-BE2C-5054A39FBE34}"/>
              </a:ext>
            </a:extLst>
          </p:cNvPr>
          <p:cNvCxnSpPr/>
          <p:nvPr/>
        </p:nvCxnSpPr>
        <p:spPr>
          <a:xfrm>
            <a:off x="0" y="5940425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6" name="TextBox 6">
            <a:extLst>
              <a:ext uri="{FF2B5EF4-FFF2-40B4-BE49-F238E27FC236}">
                <a16:creationId xmlns="" xmlns:a16="http://schemas.microsoft.com/office/drawing/2014/main" id="{8C29042F-F0A7-452E-8AE3-90EBE0770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3375" y="5940425"/>
            <a:ext cx="4160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bg-BG" altLang="bg-BG" sz="1600">
                <a:latin typeface="Verdana" panose="020B0604030504040204" pitchFamily="34" charset="0"/>
              </a:rPr>
              <a:t>Национален център за териториално</a:t>
            </a:r>
          </a:p>
          <a:p>
            <a:r>
              <a:rPr lang="bg-BG" altLang="bg-BG" sz="1600">
                <a:latin typeface="Verdana" panose="020B0604030504040204" pitchFamily="34" charset="0"/>
              </a:rPr>
              <a:t>развитие ЕАД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18437" name="Picture 5">
            <a:extLst>
              <a:ext uri="{FF2B5EF4-FFF2-40B4-BE49-F238E27FC236}">
                <a16:creationId xmlns="" xmlns:a16="http://schemas.microsoft.com/office/drawing/2014/main" id="{E9C6E419-E3FE-4830-81B2-F14F3C45A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5988050"/>
            <a:ext cx="10048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Box 7">
            <a:extLst>
              <a:ext uri="{FF2B5EF4-FFF2-40B4-BE49-F238E27FC236}">
                <a16:creationId xmlns="" xmlns:a16="http://schemas.microsoft.com/office/drawing/2014/main" id="{AF395463-837F-4785-B39F-88A1AB17B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1100" y="5949950"/>
            <a:ext cx="617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bg-BG" altLang="bg-BG" sz="1600">
                <a:latin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18439" name="Picture 2">
            <a:extLst>
              <a:ext uri="{FF2B5EF4-FFF2-40B4-BE49-F238E27FC236}">
                <a16:creationId xmlns="" xmlns:a16="http://schemas.microsoft.com/office/drawing/2014/main" id="{12FB84D5-E5EA-438A-94F2-3BAE400CE1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63500"/>
            <a:ext cx="61214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4">
            <a:extLst>
              <a:ext uri="{FF2B5EF4-FFF2-40B4-BE49-F238E27FC236}">
                <a16:creationId xmlns="" xmlns:a16="http://schemas.microsoft.com/office/drawing/2014/main" id="{17A02B26-54E5-43D5-B91C-5C7E17F5F0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130175"/>
            <a:ext cx="6122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8">
            <a:extLst>
              <a:ext uri="{FF2B5EF4-FFF2-40B4-BE49-F238E27FC236}">
                <a16:creationId xmlns="" xmlns:a16="http://schemas.microsoft.com/office/drawing/2014/main" id="{B9FDB51A-70B2-4C0D-B0AC-5D03B679E9C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38" y="92075"/>
            <a:ext cx="577215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11">
            <a:extLst>
              <a:ext uri="{FF2B5EF4-FFF2-40B4-BE49-F238E27FC236}">
                <a16:creationId xmlns="" xmlns:a16="http://schemas.microsoft.com/office/drawing/2014/main" id="{A3CFB037-5CD0-491A-AFA4-3421ED1EA9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6138"/>
            <a:ext cx="122110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Picture 14" descr="TTI_RoadDensity_NutsIII_01_V41_sm (1)">
            <a:extLst>
              <a:ext uri="{FF2B5EF4-FFF2-40B4-BE49-F238E27FC236}">
                <a16:creationId xmlns="" xmlns:a16="http://schemas.microsoft.com/office/drawing/2014/main" id="{2CBF922A-5457-47FD-81F7-F954BCFF3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71" y="983465"/>
            <a:ext cx="3438000" cy="2446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Chart 3">
            <a:extLst>
              <a:ext uri="{FF2B5EF4-FFF2-40B4-BE49-F238E27FC236}">
                <a16:creationId xmlns="" xmlns:a16="http://schemas.microsoft.com/office/drawing/2014/main" id="{A6A87DEB-01F4-47DC-8908-3AEF04897B70}"/>
              </a:ext>
            </a:extLst>
          </p:cNvPr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6"/>
          <a:stretch>
            <a:fillRect/>
          </a:stretch>
        </p:blipFill>
        <p:spPr bwMode="auto">
          <a:xfrm>
            <a:off x="8443792" y="3393504"/>
            <a:ext cx="3314761" cy="2480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901E40D3-D3AE-46BF-B550-980036C4A71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169" y="2709946"/>
            <a:ext cx="4468086" cy="31636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7FCA34D-EC95-41B9-83A6-D5130C3EE3E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71" y="3440700"/>
            <a:ext cx="3438000" cy="2432939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="" xmlns:a16="http://schemas.microsoft.com/office/drawing/2014/main" id="{84A295B8-0638-4EB2-81F7-972CEF2AD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1924" y="827088"/>
            <a:ext cx="7786629" cy="819655"/>
          </a:xfrm>
        </p:spPr>
        <p:txBody>
          <a:bodyPr>
            <a:normAutofit fontScale="90000"/>
          </a:bodyPr>
          <a:lstStyle/>
          <a:p>
            <a:pPr algn="ctr"/>
            <a:r>
              <a:rPr lang="bg-BG" altLang="bg-BG" sz="2800" b="1" dirty="0">
                <a:latin typeface="Verdana" panose="020B0604030504040204" pitchFamily="34" charset="0"/>
              </a:rPr>
              <a:t>Републиканска и общинска пътна мрежа (характеристики)</a:t>
            </a:r>
            <a:endParaRPr lang="bg-BG" altLang="bg-BG" sz="2800" dirty="0">
              <a:latin typeface="Verdana" panose="020B0604030504040204" pitchFamily="34" charset="0"/>
            </a:endParaRPr>
          </a:p>
        </p:txBody>
      </p:sp>
      <p:sp>
        <p:nvSpPr>
          <p:cNvPr id="16" name="Content Placeholder 9">
            <a:extLst>
              <a:ext uri="{FF2B5EF4-FFF2-40B4-BE49-F238E27FC236}">
                <a16:creationId xmlns="" xmlns:a16="http://schemas.microsoft.com/office/drawing/2014/main" id="{9B3918C1-B338-4E49-94E5-3D968C5DC5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1923" y="1741992"/>
            <a:ext cx="7949459" cy="867138"/>
          </a:xfrm>
        </p:spPr>
        <p:txBody>
          <a:bodyPr>
            <a:normAutofit fontScale="92500"/>
          </a:bodyPr>
          <a:lstStyle/>
          <a:p>
            <a:pPr marL="0" indent="0" algn="ctr">
              <a:spcBef>
                <a:spcPts val="500"/>
              </a:spcBef>
              <a:buNone/>
            </a:pPr>
            <a:r>
              <a:rPr lang="bg-BG" altLang="bg-BG" sz="2400" b="1" i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ЮЦР с </a:t>
            </a:r>
            <a:r>
              <a:rPr lang="ru-RU" altLang="bg-BG" sz="2400" b="1" i="1" dirty="0" smtClean="0">
                <a:solidFill>
                  <a:srgbClr val="C00000"/>
                </a:solidFill>
                <a:latin typeface="Verdana" panose="020B0604030504040204" pitchFamily="34" charset="0"/>
              </a:rPr>
              <a:t>най-нисък </a:t>
            </a:r>
            <a:r>
              <a:rPr lang="ru-RU" altLang="bg-BG" sz="2400" b="1" i="1" dirty="0">
                <a:solidFill>
                  <a:srgbClr val="C00000"/>
                </a:solidFill>
                <a:latin typeface="Verdana" panose="020B0604030504040204" pitchFamily="34" charset="0"/>
              </a:rPr>
              <a:t>показател за относителен дял на първокласната пътна мрежа</a:t>
            </a:r>
            <a:endParaRPr lang="bg-BG" altLang="bg-BG" sz="2400" b="1" i="1" dirty="0">
              <a:solidFill>
                <a:srgbClr val="C00000"/>
              </a:solidFill>
              <a:latin typeface="Verdana" panose="020B0604030504040204" pitchFamily="34" charset="0"/>
            </a:endParaRPr>
          </a:p>
          <a:p>
            <a:endParaRPr lang="bg-BG" altLang="bg-BG" sz="1800" dirty="0">
              <a:latin typeface="Verdana" panose="020B0604030504040204" pitchFamily="34" charset="0"/>
            </a:endParaRPr>
          </a:p>
        </p:txBody>
      </p:sp>
      <p:sp>
        <p:nvSpPr>
          <p:cNvPr id="17" name="Content Placeholder 9">
            <a:extLst>
              <a:ext uri="{FF2B5EF4-FFF2-40B4-BE49-F238E27FC236}">
                <a16:creationId xmlns="" xmlns:a16="http://schemas.microsoft.com/office/drawing/2014/main" id="{76A3DB62-E36A-413F-AB4B-64E629B75EDE}"/>
              </a:ext>
            </a:extLst>
          </p:cNvPr>
          <p:cNvSpPr txBox="1">
            <a:spLocks/>
          </p:cNvSpPr>
          <p:nvPr/>
        </p:nvSpPr>
        <p:spPr bwMode="auto">
          <a:xfrm>
            <a:off x="8443792" y="2724729"/>
            <a:ext cx="3314761" cy="71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500"/>
              </a:spcBef>
              <a:buNone/>
            </a:pPr>
            <a:r>
              <a:rPr lang="bg-BG" altLang="bg-BG" sz="1300" i="1" dirty="0">
                <a:latin typeface="Verdana" panose="020B0604030504040204" pitchFamily="34" charset="0"/>
              </a:rPr>
              <a:t>Относителен дял на автомагистрали и първокласни пътища по области - %</a:t>
            </a:r>
            <a:endParaRPr lang="bg-BG" altLang="bg-BG" sz="1300" dirty="0">
              <a:latin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4374" y="5163882"/>
            <a:ext cx="79538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dirty="0" smtClean="0"/>
              <a:t>ЮЦР обща дължина 4 089 </a:t>
            </a:r>
            <a:r>
              <a:rPr lang="en-US" sz="2400" b="1" dirty="0" smtClean="0"/>
              <a:t>km</a:t>
            </a:r>
            <a:r>
              <a:rPr lang="bg-BG" sz="2400" b="1" dirty="0" smtClean="0"/>
              <a:t>. , 194 </a:t>
            </a:r>
            <a:r>
              <a:rPr lang="en-US" sz="2400" b="1" dirty="0" smtClean="0"/>
              <a:t>km</a:t>
            </a:r>
            <a:r>
              <a:rPr lang="bg-BG" sz="2400" b="1" dirty="0" smtClean="0"/>
              <a:t> АМ, 415 </a:t>
            </a:r>
            <a:r>
              <a:rPr lang="en-US" sz="2400" b="1" dirty="0" smtClean="0"/>
              <a:t>km</a:t>
            </a:r>
            <a:r>
              <a:rPr lang="bg-BG" sz="2400" b="1" dirty="0" smtClean="0"/>
              <a:t> І клас, </a:t>
            </a:r>
          </a:p>
          <a:p>
            <a:r>
              <a:rPr lang="bg-BG" sz="2400" b="1" dirty="0" smtClean="0"/>
              <a:t>2 ИМТ – Пловдив и Свиленград </a:t>
            </a: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6898029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>
            <a:extLst>
              <a:ext uri="{FF2B5EF4-FFF2-40B4-BE49-F238E27FC236}">
                <a16:creationId xmlns="" xmlns:a16="http://schemas.microsoft.com/office/drawing/2014/main" id="{67265E10-F21F-43FD-87ED-EDB3D2BED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725" y="725115"/>
            <a:ext cx="10515600" cy="738186"/>
          </a:xfrm>
        </p:spPr>
        <p:txBody>
          <a:bodyPr/>
          <a:lstStyle/>
          <a:p>
            <a:pPr algn="ctr"/>
            <a:r>
              <a:rPr lang="bg-BG" altLang="bg-BG" sz="3600" b="1" dirty="0">
                <a:latin typeface="Verdana" panose="020B0604030504040204" pitchFamily="34" charset="0"/>
              </a:rPr>
              <a:t>Телекомуникации</a:t>
            </a:r>
            <a:endParaRPr lang="en-CA" altLang="bg-BG" sz="3600" b="1" dirty="0">
              <a:latin typeface="Verdana" panose="020B0604030504040204" pitchFamily="34" charset="0"/>
            </a:endParaRPr>
          </a:p>
        </p:txBody>
      </p:sp>
      <p:pic>
        <p:nvPicPr>
          <p:cNvPr id="20482" name="Picture 3">
            <a:extLst>
              <a:ext uri="{FF2B5EF4-FFF2-40B4-BE49-F238E27FC236}">
                <a16:creationId xmlns="" xmlns:a16="http://schemas.microsoft.com/office/drawing/2014/main" id="{A3BA8ACF-D9E8-4FB4-A611-AEE19B91D6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213" y="5940425"/>
            <a:ext cx="7794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22F56DAD-831F-432D-ABB4-123633BD586E}"/>
              </a:ext>
            </a:extLst>
          </p:cNvPr>
          <p:cNvCxnSpPr/>
          <p:nvPr/>
        </p:nvCxnSpPr>
        <p:spPr>
          <a:xfrm>
            <a:off x="0" y="5940425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4" name="TextBox 6">
            <a:extLst>
              <a:ext uri="{FF2B5EF4-FFF2-40B4-BE49-F238E27FC236}">
                <a16:creationId xmlns="" xmlns:a16="http://schemas.microsoft.com/office/drawing/2014/main" id="{A83246F5-10F7-4C9D-BF9D-83E693410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3375" y="5940425"/>
            <a:ext cx="4160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bg-BG" altLang="bg-BG" sz="1600">
                <a:latin typeface="Verdana" panose="020B0604030504040204" pitchFamily="34" charset="0"/>
              </a:rPr>
              <a:t>Национален център за териториално</a:t>
            </a:r>
          </a:p>
          <a:p>
            <a:r>
              <a:rPr lang="bg-BG" altLang="bg-BG" sz="1600">
                <a:latin typeface="Verdana" panose="020B0604030504040204" pitchFamily="34" charset="0"/>
              </a:rPr>
              <a:t>развитие ЕАД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20485" name="Picture 5">
            <a:extLst>
              <a:ext uri="{FF2B5EF4-FFF2-40B4-BE49-F238E27FC236}">
                <a16:creationId xmlns="" xmlns:a16="http://schemas.microsoft.com/office/drawing/2014/main" id="{9AD43297-FB16-42C2-A73A-217B48F2F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5988050"/>
            <a:ext cx="10048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Box 7">
            <a:extLst>
              <a:ext uri="{FF2B5EF4-FFF2-40B4-BE49-F238E27FC236}">
                <a16:creationId xmlns="" xmlns:a16="http://schemas.microsoft.com/office/drawing/2014/main" id="{418174DF-1E70-4DCC-9B25-3303A9EB2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1100" y="5949950"/>
            <a:ext cx="617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bg-BG" altLang="bg-BG" sz="1600">
                <a:latin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20487" name="Picture 2">
            <a:extLst>
              <a:ext uri="{FF2B5EF4-FFF2-40B4-BE49-F238E27FC236}">
                <a16:creationId xmlns="" xmlns:a16="http://schemas.microsoft.com/office/drawing/2014/main" id="{F1A828DD-A6F7-4292-9300-F71C07D5FA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63500"/>
            <a:ext cx="61214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4">
            <a:extLst>
              <a:ext uri="{FF2B5EF4-FFF2-40B4-BE49-F238E27FC236}">
                <a16:creationId xmlns="" xmlns:a16="http://schemas.microsoft.com/office/drawing/2014/main" id="{D18F493D-37AC-4888-9002-CFAF92AD92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130175"/>
            <a:ext cx="6122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8">
            <a:extLst>
              <a:ext uri="{FF2B5EF4-FFF2-40B4-BE49-F238E27FC236}">
                <a16:creationId xmlns="" xmlns:a16="http://schemas.microsoft.com/office/drawing/2014/main" id="{B6EA21BA-EA23-4486-9785-5FF0D8D9A5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38" y="92075"/>
            <a:ext cx="577215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1">
            <a:extLst>
              <a:ext uri="{FF2B5EF4-FFF2-40B4-BE49-F238E27FC236}">
                <a16:creationId xmlns="" xmlns:a16="http://schemas.microsoft.com/office/drawing/2014/main" id="{9CE64C48-B5E1-4AA4-B710-1268D45F92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9681"/>
            <a:ext cx="122110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1" name="Content Placeholder 9">
            <a:extLst>
              <a:ext uri="{FF2B5EF4-FFF2-40B4-BE49-F238E27FC236}">
                <a16:creationId xmlns="" xmlns:a16="http://schemas.microsoft.com/office/drawing/2014/main" id="{FE7C62A8-134C-4D6E-8D8B-5881E23A2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0922" y="2384428"/>
            <a:ext cx="6883253" cy="3733984"/>
          </a:xfrm>
        </p:spPr>
        <p:txBody>
          <a:bodyPr>
            <a:normAutofit lnSpcReduction="10000"/>
          </a:bodyPr>
          <a:lstStyle/>
          <a:p>
            <a:r>
              <a:rPr lang="bg-BG" altLang="bg-BG" sz="2000" dirty="0">
                <a:solidFill>
                  <a:srgbClr val="C00000"/>
                </a:solidFill>
                <a:latin typeface="Verdana" panose="020B0604030504040204" pitchFamily="34" charset="0"/>
              </a:rPr>
              <a:t>Напредък </a:t>
            </a:r>
            <a:r>
              <a:rPr lang="bg-BG" altLang="bg-BG" sz="2000" dirty="0">
                <a:latin typeface="Verdana" panose="020B0604030504040204" pitchFamily="34" charset="0"/>
              </a:rPr>
              <a:t>в широколентова свързаност и разпространение на бърз широколентов </a:t>
            </a:r>
            <a:r>
              <a:rPr lang="bg-BG" altLang="bg-BG" sz="2000" dirty="0" smtClean="0">
                <a:latin typeface="Verdana" panose="020B0604030504040204" pitchFamily="34" charset="0"/>
              </a:rPr>
              <a:t>достъп – районите под 75% покритие при 85% за ЕС</a:t>
            </a:r>
            <a:endParaRPr lang="bg-BG" altLang="bg-BG" sz="2000" dirty="0">
              <a:latin typeface="Verdana" panose="020B0604030504040204" pitchFamily="34" charset="0"/>
            </a:endParaRPr>
          </a:p>
          <a:p>
            <a:r>
              <a:rPr lang="bg-BG" altLang="bg-BG" sz="2000" dirty="0">
                <a:solidFill>
                  <a:srgbClr val="C00000"/>
                </a:solidFill>
                <a:latin typeface="Verdana" panose="020B0604030504040204" pitchFamily="34" charset="0"/>
              </a:rPr>
              <a:t>Ниско ниво </a:t>
            </a:r>
            <a:r>
              <a:rPr lang="bg-BG" altLang="bg-BG" sz="2000" dirty="0">
                <a:latin typeface="Verdana" panose="020B0604030504040204" pitchFamily="34" charset="0"/>
              </a:rPr>
              <a:t>на уменията за използване на цифровите технологии от населението</a:t>
            </a:r>
          </a:p>
          <a:p>
            <a:r>
              <a:rPr lang="bg-BG" altLang="bg-BG" sz="2000" dirty="0">
                <a:solidFill>
                  <a:srgbClr val="C00000"/>
                </a:solidFill>
                <a:latin typeface="Verdana" panose="020B0604030504040204" pitchFamily="34" charset="0"/>
              </a:rPr>
              <a:t>Интернет </a:t>
            </a:r>
            <a:r>
              <a:rPr lang="bg-BG" altLang="bg-BG" sz="2000" dirty="0">
                <a:latin typeface="Verdana" panose="020B0604030504040204" pitchFamily="34" charset="0"/>
              </a:rPr>
              <a:t>се използва преди всичко с </a:t>
            </a:r>
            <a:r>
              <a:rPr lang="bg-BG" altLang="bg-BG" sz="2000" dirty="0">
                <a:solidFill>
                  <a:srgbClr val="C00000"/>
                </a:solidFill>
                <a:latin typeface="Verdana" panose="020B0604030504040204" pitchFamily="34" charset="0"/>
              </a:rPr>
              <a:t>развлекателна цел</a:t>
            </a:r>
            <a:r>
              <a:rPr lang="bg-BG" altLang="bg-BG" sz="2000" dirty="0">
                <a:latin typeface="Verdana" panose="020B0604030504040204" pitchFamily="34" charset="0"/>
              </a:rPr>
              <a:t>: </a:t>
            </a:r>
            <a:r>
              <a:rPr lang="bg-BG" altLang="bg-BG" sz="2000" dirty="0" smtClean="0">
                <a:latin typeface="Verdana" panose="020B0604030504040204" pitchFamily="34" charset="0"/>
              </a:rPr>
              <a:t>социални </a:t>
            </a:r>
            <a:r>
              <a:rPr lang="bg-BG" altLang="bg-BG" sz="2000" dirty="0">
                <a:latin typeface="Verdana" panose="020B0604030504040204" pitchFamily="34" charset="0"/>
              </a:rPr>
              <a:t>мрежи</a:t>
            </a:r>
          </a:p>
          <a:p>
            <a:r>
              <a:rPr lang="bg-BG" altLang="bg-BG" sz="2000" dirty="0" smtClean="0">
                <a:solidFill>
                  <a:srgbClr val="C00000"/>
                </a:solidFill>
                <a:latin typeface="Verdana" panose="020B0604030504040204" pitchFamily="34" charset="0"/>
              </a:rPr>
              <a:t>Изостава</a:t>
            </a:r>
            <a:r>
              <a:rPr lang="bg-BG" altLang="bg-BG" sz="2000" dirty="0" smtClean="0">
                <a:latin typeface="Verdana" panose="020B0604030504040204" pitchFamily="34" charset="0"/>
              </a:rPr>
              <a:t> </a:t>
            </a:r>
            <a:r>
              <a:rPr lang="bg-BG" altLang="bg-BG" sz="2000" dirty="0">
                <a:latin typeface="Verdana" panose="020B0604030504040204" pitchFamily="34" charset="0"/>
              </a:rPr>
              <a:t>цифровизацията на стопанската дейност</a:t>
            </a:r>
          </a:p>
          <a:p>
            <a:r>
              <a:rPr lang="bg-BG" altLang="bg-BG" sz="2000" dirty="0">
                <a:solidFill>
                  <a:srgbClr val="C00000"/>
                </a:solidFill>
                <a:latin typeface="Verdana" panose="020B0604030504040204" pitchFamily="34" charset="0"/>
              </a:rPr>
              <a:t>Цифровите обществени услуги </a:t>
            </a:r>
            <a:r>
              <a:rPr lang="bg-BG" altLang="bg-BG" sz="2000" dirty="0">
                <a:latin typeface="Verdana" panose="020B0604030504040204" pitchFamily="34" charset="0"/>
              </a:rPr>
              <a:t>продължават да са под средното равнище за ЕС, макар че за предприятията се подобряват</a:t>
            </a:r>
          </a:p>
          <a:p>
            <a:endParaRPr lang="bg-BG" altLang="bg-BG" sz="1800" dirty="0">
              <a:latin typeface="Verdana" panose="020B0604030504040204" pitchFamily="34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="" xmlns:a16="http://schemas.microsoft.com/office/drawing/2014/main" id="{2D0A500E-EE95-4B66-BBA1-8C9D38334181}"/>
              </a:ext>
            </a:extLst>
          </p:cNvPr>
          <p:cNvSpPr txBox="1">
            <a:spLocks/>
          </p:cNvSpPr>
          <p:nvPr/>
        </p:nvSpPr>
        <p:spPr bwMode="auto">
          <a:xfrm>
            <a:off x="323850" y="1310902"/>
            <a:ext cx="11563350" cy="812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altLang="bg-BG" sz="2400" b="1" dirty="0" smtClean="0">
                <a:latin typeface="Verdana" panose="020B0604030504040204" pitchFamily="34" charset="0"/>
              </a:rPr>
              <a:t>Цифровата инфраструктура </a:t>
            </a:r>
            <a:r>
              <a:rPr lang="bg-BG" altLang="bg-BG" sz="2400" b="1" dirty="0">
                <a:latin typeface="Verdana" panose="020B0604030504040204" pitchFamily="34" charset="0"/>
              </a:rPr>
              <a:t>моделира пространството чрез намаляване на времето и подобряване достъпа до информация и знания, работни места и услуги.</a:t>
            </a:r>
          </a:p>
        </p:txBody>
      </p:sp>
      <p:sp>
        <p:nvSpPr>
          <p:cNvPr id="14" name="Content Placeholder 9">
            <a:extLst>
              <a:ext uri="{FF2B5EF4-FFF2-40B4-BE49-F238E27FC236}">
                <a16:creationId xmlns="" xmlns:a16="http://schemas.microsoft.com/office/drawing/2014/main" id="{66BA4B89-F811-4217-B009-F741E44BA06B}"/>
              </a:ext>
            </a:extLst>
          </p:cNvPr>
          <p:cNvSpPr txBox="1">
            <a:spLocks/>
          </p:cNvSpPr>
          <p:nvPr/>
        </p:nvSpPr>
        <p:spPr bwMode="auto">
          <a:xfrm>
            <a:off x="323849" y="2360189"/>
            <a:ext cx="4607073" cy="812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altLang="bg-BG" sz="1500" i="1" dirty="0">
                <a:latin typeface="Verdana" panose="020B0604030504040204" pitchFamily="34" charset="0"/>
              </a:rPr>
              <a:t>Класация по индекса за навлизането на цифровите технологии в икономиката и обществото (DESI) за 2018 г.</a:t>
            </a:r>
          </a:p>
        </p:txBody>
      </p:sp>
      <p:pic>
        <p:nvPicPr>
          <p:cNvPr id="20493" name="Picture 1">
            <a:extLst>
              <a:ext uri="{FF2B5EF4-FFF2-40B4-BE49-F238E27FC236}">
                <a16:creationId xmlns="" xmlns:a16="http://schemas.microsoft.com/office/drawing/2014/main" id="{8EDF392F-1F3B-4AA9-B8CF-7CB483654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4" y="3042813"/>
            <a:ext cx="4553098" cy="2762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9159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92223"/>
            <a:ext cx="10515600" cy="1358189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Основна цел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561961" y="1843895"/>
            <a:ext cx="10926155" cy="42235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Детайлен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социално-икономически и демографски анализ за нуждите на ОПРР и други програми, финансирани със средства от ЕСИФ и за разработване на стратегическите документи за регионално и пространствено развитие за периода след 2020 г. </a:t>
            </a:r>
          </a:p>
          <a:p>
            <a:pPr marL="0" indent="0">
              <a:buNone/>
            </a:pPr>
            <a:endParaRPr lang="ru-RU" b="1" dirty="0"/>
          </a:p>
          <a:p>
            <a:endParaRPr lang="en-CA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706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F62C629-5173-4892-A8AA-A99854816D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686" y="2313305"/>
            <a:ext cx="5192802" cy="3674745"/>
          </a:xfrm>
          <a:prstGeom prst="rect">
            <a:avLst/>
          </a:prstGeom>
        </p:spPr>
      </p:pic>
      <p:sp>
        <p:nvSpPr>
          <p:cNvPr id="20481" name="Title 1">
            <a:extLst>
              <a:ext uri="{FF2B5EF4-FFF2-40B4-BE49-F238E27FC236}">
                <a16:creationId xmlns="" xmlns:a16="http://schemas.microsoft.com/office/drawing/2014/main" id="{67265E10-F21F-43FD-87ED-EDB3D2BED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3744"/>
            <a:ext cx="10515600" cy="738186"/>
          </a:xfrm>
        </p:spPr>
        <p:txBody>
          <a:bodyPr/>
          <a:lstStyle/>
          <a:p>
            <a:pPr algn="ctr"/>
            <a:r>
              <a:rPr lang="bg-BG" altLang="bg-BG" sz="3600" b="1" dirty="0">
                <a:latin typeface="Verdana" panose="020B0604030504040204" pitchFamily="34" charset="0"/>
              </a:rPr>
              <a:t>Широколентов достъп </a:t>
            </a:r>
            <a:endParaRPr lang="en-CA" altLang="bg-BG" sz="3600" b="1" dirty="0">
              <a:latin typeface="Verdana" panose="020B0604030504040204" pitchFamily="34" charset="0"/>
            </a:endParaRPr>
          </a:p>
        </p:txBody>
      </p:sp>
      <p:pic>
        <p:nvPicPr>
          <p:cNvPr id="20482" name="Picture 3">
            <a:extLst>
              <a:ext uri="{FF2B5EF4-FFF2-40B4-BE49-F238E27FC236}">
                <a16:creationId xmlns="" xmlns:a16="http://schemas.microsoft.com/office/drawing/2014/main" id="{A3BA8ACF-D9E8-4FB4-A611-AEE19B91D6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213" y="5940425"/>
            <a:ext cx="7794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22F56DAD-831F-432D-ABB4-123633BD586E}"/>
              </a:ext>
            </a:extLst>
          </p:cNvPr>
          <p:cNvCxnSpPr/>
          <p:nvPr/>
        </p:nvCxnSpPr>
        <p:spPr>
          <a:xfrm>
            <a:off x="0" y="5940425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4" name="TextBox 6">
            <a:extLst>
              <a:ext uri="{FF2B5EF4-FFF2-40B4-BE49-F238E27FC236}">
                <a16:creationId xmlns="" xmlns:a16="http://schemas.microsoft.com/office/drawing/2014/main" id="{A83246F5-10F7-4C9D-BF9D-83E693410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3375" y="5940425"/>
            <a:ext cx="4160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bg-BG" altLang="bg-BG" sz="1600">
                <a:latin typeface="Verdana" panose="020B0604030504040204" pitchFamily="34" charset="0"/>
              </a:rPr>
              <a:t>Национален център за териториално</a:t>
            </a:r>
          </a:p>
          <a:p>
            <a:r>
              <a:rPr lang="bg-BG" altLang="bg-BG" sz="1600">
                <a:latin typeface="Verdana" panose="020B0604030504040204" pitchFamily="34" charset="0"/>
              </a:rPr>
              <a:t>развитие ЕАД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20485" name="Picture 5">
            <a:extLst>
              <a:ext uri="{FF2B5EF4-FFF2-40B4-BE49-F238E27FC236}">
                <a16:creationId xmlns="" xmlns:a16="http://schemas.microsoft.com/office/drawing/2014/main" id="{9AD43297-FB16-42C2-A73A-217B48F2F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5988050"/>
            <a:ext cx="10048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Box 7">
            <a:extLst>
              <a:ext uri="{FF2B5EF4-FFF2-40B4-BE49-F238E27FC236}">
                <a16:creationId xmlns="" xmlns:a16="http://schemas.microsoft.com/office/drawing/2014/main" id="{418174DF-1E70-4DCC-9B25-3303A9EB2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1100" y="5949950"/>
            <a:ext cx="617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bg-BG" altLang="bg-BG" sz="1600">
                <a:latin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20487" name="Picture 2">
            <a:extLst>
              <a:ext uri="{FF2B5EF4-FFF2-40B4-BE49-F238E27FC236}">
                <a16:creationId xmlns="" xmlns:a16="http://schemas.microsoft.com/office/drawing/2014/main" id="{F1A828DD-A6F7-4292-9300-F71C07D5FA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63500"/>
            <a:ext cx="61214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4">
            <a:extLst>
              <a:ext uri="{FF2B5EF4-FFF2-40B4-BE49-F238E27FC236}">
                <a16:creationId xmlns="" xmlns:a16="http://schemas.microsoft.com/office/drawing/2014/main" id="{D18F493D-37AC-4888-9002-CFAF92AD92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130175"/>
            <a:ext cx="6122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8">
            <a:extLst>
              <a:ext uri="{FF2B5EF4-FFF2-40B4-BE49-F238E27FC236}">
                <a16:creationId xmlns="" xmlns:a16="http://schemas.microsoft.com/office/drawing/2014/main" id="{B6EA21BA-EA23-4486-9785-5FF0D8D9A5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38" y="92075"/>
            <a:ext cx="577215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1">
            <a:extLst>
              <a:ext uri="{FF2B5EF4-FFF2-40B4-BE49-F238E27FC236}">
                <a16:creationId xmlns="" xmlns:a16="http://schemas.microsoft.com/office/drawing/2014/main" id="{9CE64C48-B5E1-4AA4-B710-1268D45F92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6138"/>
            <a:ext cx="122110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9">
            <a:extLst>
              <a:ext uri="{FF2B5EF4-FFF2-40B4-BE49-F238E27FC236}">
                <a16:creationId xmlns="" xmlns:a16="http://schemas.microsoft.com/office/drawing/2014/main" id="{2D0A500E-EE95-4B66-BBA1-8C9D38334181}"/>
              </a:ext>
            </a:extLst>
          </p:cNvPr>
          <p:cNvSpPr txBox="1">
            <a:spLocks/>
          </p:cNvSpPr>
          <p:nvPr/>
        </p:nvSpPr>
        <p:spPr bwMode="auto">
          <a:xfrm>
            <a:off x="561975" y="1368000"/>
            <a:ext cx="11061700" cy="812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bg-BG" sz="2200" b="1" dirty="0" smtClean="0">
                <a:latin typeface="Verdana" panose="020B0604030504040204" pitchFamily="34" charset="0"/>
              </a:rPr>
              <a:t>Най-зле представящ </a:t>
            </a:r>
            <a:r>
              <a:rPr lang="ru-RU" altLang="bg-BG" sz="2200" b="1" dirty="0">
                <a:latin typeface="Verdana" panose="020B0604030504040204" pitchFamily="34" charset="0"/>
              </a:rPr>
              <a:t>се </a:t>
            </a:r>
            <a:r>
              <a:rPr lang="ru-RU" altLang="bg-BG" sz="2200" b="1" dirty="0" smtClean="0">
                <a:latin typeface="Verdana" panose="020B0604030504040204" pitchFamily="34" charset="0"/>
              </a:rPr>
              <a:t>е ЮЦР, </a:t>
            </a:r>
            <a:r>
              <a:rPr lang="ru-RU" altLang="bg-BG" sz="2200" b="1" dirty="0">
                <a:latin typeface="Verdana" panose="020B0604030504040204" pitchFamily="34" charset="0"/>
              </a:rPr>
              <a:t>най-изоставаща </a:t>
            </a:r>
            <a:r>
              <a:rPr lang="ru-RU" altLang="bg-BG" sz="2200" b="1" dirty="0" smtClean="0">
                <a:latin typeface="Verdana" panose="020B0604030504040204" pitchFamily="34" charset="0"/>
              </a:rPr>
              <a:t>област - Кърджали</a:t>
            </a:r>
            <a:r>
              <a:rPr lang="ru-RU" altLang="bg-BG" sz="2200" b="1" dirty="0">
                <a:latin typeface="Verdana" panose="020B0604030504040204" pitchFamily="34" charset="0"/>
              </a:rPr>
              <a:t>, </a:t>
            </a:r>
            <a:r>
              <a:rPr lang="ru-RU" altLang="bg-BG" sz="2200" dirty="0">
                <a:latin typeface="Verdana" panose="020B0604030504040204" pitchFamily="34" charset="0"/>
              </a:rPr>
              <a:t>с </a:t>
            </a:r>
            <a:r>
              <a:rPr lang="ru-RU" altLang="bg-BG" sz="2200" dirty="0" smtClean="0">
                <a:latin typeface="Verdana" panose="020B0604030504040204" pitchFamily="34" charset="0"/>
              </a:rPr>
              <a:t>най-нисък дял в страната </a:t>
            </a:r>
            <a:r>
              <a:rPr lang="ru-RU" altLang="bg-BG" sz="2200" dirty="0">
                <a:latin typeface="Verdana" panose="020B0604030504040204" pitchFamily="34" charset="0"/>
              </a:rPr>
              <a:t>и повече от </a:t>
            </a:r>
            <a:r>
              <a:rPr lang="ru-RU" altLang="bg-BG" sz="2200" dirty="0" smtClean="0">
                <a:latin typeface="Verdana" panose="020B0604030504040204" pitchFamily="34" charset="0"/>
              </a:rPr>
              <a:t>1/3 от </a:t>
            </a:r>
            <a:r>
              <a:rPr lang="ru-RU" altLang="bg-BG" sz="2200" dirty="0">
                <a:latin typeface="Verdana" panose="020B0604030504040204" pitchFamily="34" charset="0"/>
              </a:rPr>
              <a:t>населението, попадащо в бяла и сива зона.</a:t>
            </a:r>
            <a:endParaRPr lang="bg-BG" altLang="bg-BG" sz="2200" dirty="0">
              <a:latin typeface="Verdana" panose="020B0604030504040204" pitchFamily="34" charset="0"/>
            </a:endParaRPr>
          </a:p>
        </p:txBody>
      </p:sp>
      <p:sp>
        <p:nvSpPr>
          <p:cNvPr id="14" name="Content Placeholder 9">
            <a:extLst>
              <a:ext uri="{FF2B5EF4-FFF2-40B4-BE49-F238E27FC236}">
                <a16:creationId xmlns="" xmlns:a16="http://schemas.microsoft.com/office/drawing/2014/main" id="{66BA4B89-F811-4217-B009-F741E44BA06B}"/>
              </a:ext>
            </a:extLst>
          </p:cNvPr>
          <p:cNvSpPr txBox="1">
            <a:spLocks/>
          </p:cNvSpPr>
          <p:nvPr/>
        </p:nvSpPr>
        <p:spPr bwMode="auto">
          <a:xfrm>
            <a:off x="323850" y="2436389"/>
            <a:ext cx="5453108" cy="812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altLang="bg-BG" sz="1500" i="1" dirty="0">
                <a:latin typeface="Verdana" panose="020B0604030504040204" pitchFamily="34" charset="0"/>
              </a:rPr>
              <a:t>Основни показатели: % домакинства с достъп до интернет, % лица, регулярно използващи интернет и % население в „бели зони” -2018 г.</a:t>
            </a:r>
          </a:p>
        </p:txBody>
      </p:sp>
      <p:graphicFrame>
        <p:nvGraphicFramePr>
          <p:cNvPr id="19" name="Chart 18">
            <a:extLst>
              <a:ext uri="{FF2B5EF4-FFF2-40B4-BE49-F238E27FC236}">
                <a16:creationId xmlns="" xmlns:a16="http://schemas.microsoft.com/office/drawing/2014/main" id="{F314BCD6-C819-4D13-A6B1-3E17EF6E0CA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0586938"/>
              </p:ext>
            </p:extLst>
          </p:nvPr>
        </p:nvGraphicFramePr>
        <p:xfrm>
          <a:off x="500285" y="3110669"/>
          <a:ext cx="4953000" cy="2777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6907881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>
            <a:extLst>
              <a:ext uri="{FF2B5EF4-FFF2-40B4-BE49-F238E27FC236}">
                <a16:creationId xmlns="" xmlns:a16="http://schemas.microsoft.com/office/drawing/2014/main" id="{67265E10-F21F-43FD-87ED-EDB3D2BED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725" y="744803"/>
            <a:ext cx="10515600" cy="738186"/>
          </a:xfrm>
        </p:spPr>
        <p:txBody>
          <a:bodyPr/>
          <a:lstStyle/>
          <a:p>
            <a:pPr algn="ctr"/>
            <a:r>
              <a:rPr lang="bg-BG" altLang="bg-BG" sz="3600" b="1" dirty="0">
                <a:latin typeface="Verdana" panose="020B0604030504040204" pitchFamily="34" charset="0"/>
              </a:rPr>
              <a:t>Битова газификация</a:t>
            </a:r>
            <a:endParaRPr lang="en-CA" altLang="bg-BG" sz="3600" b="1" dirty="0">
              <a:latin typeface="Verdana" panose="020B0604030504040204" pitchFamily="34" charset="0"/>
            </a:endParaRPr>
          </a:p>
        </p:txBody>
      </p:sp>
      <p:pic>
        <p:nvPicPr>
          <p:cNvPr id="20482" name="Picture 3">
            <a:extLst>
              <a:ext uri="{FF2B5EF4-FFF2-40B4-BE49-F238E27FC236}">
                <a16:creationId xmlns="" xmlns:a16="http://schemas.microsoft.com/office/drawing/2014/main" id="{A3BA8ACF-D9E8-4FB4-A611-AEE19B91D6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213" y="5940425"/>
            <a:ext cx="7794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22F56DAD-831F-432D-ABB4-123633BD586E}"/>
              </a:ext>
            </a:extLst>
          </p:cNvPr>
          <p:cNvCxnSpPr/>
          <p:nvPr/>
        </p:nvCxnSpPr>
        <p:spPr>
          <a:xfrm>
            <a:off x="0" y="5890571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4" name="TextBox 6">
            <a:extLst>
              <a:ext uri="{FF2B5EF4-FFF2-40B4-BE49-F238E27FC236}">
                <a16:creationId xmlns="" xmlns:a16="http://schemas.microsoft.com/office/drawing/2014/main" id="{A83246F5-10F7-4C9D-BF9D-83E693410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3375" y="5940425"/>
            <a:ext cx="4160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bg-BG" altLang="bg-BG" sz="1600">
                <a:latin typeface="Verdana" panose="020B0604030504040204" pitchFamily="34" charset="0"/>
              </a:rPr>
              <a:t>Национален център за териториално</a:t>
            </a:r>
          </a:p>
          <a:p>
            <a:r>
              <a:rPr lang="bg-BG" altLang="bg-BG" sz="1600">
                <a:latin typeface="Verdana" panose="020B0604030504040204" pitchFamily="34" charset="0"/>
              </a:rPr>
              <a:t>развитие ЕАД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20485" name="Picture 5">
            <a:extLst>
              <a:ext uri="{FF2B5EF4-FFF2-40B4-BE49-F238E27FC236}">
                <a16:creationId xmlns="" xmlns:a16="http://schemas.microsoft.com/office/drawing/2014/main" id="{9AD43297-FB16-42C2-A73A-217B48F2F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5988050"/>
            <a:ext cx="10048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Box 7">
            <a:extLst>
              <a:ext uri="{FF2B5EF4-FFF2-40B4-BE49-F238E27FC236}">
                <a16:creationId xmlns="" xmlns:a16="http://schemas.microsoft.com/office/drawing/2014/main" id="{418174DF-1E70-4DCC-9B25-3303A9EB2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1100" y="5949950"/>
            <a:ext cx="617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bg-BG" altLang="bg-BG" sz="1600">
                <a:latin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20487" name="Picture 2">
            <a:extLst>
              <a:ext uri="{FF2B5EF4-FFF2-40B4-BE49-F238E27FC236}">
                <a16:creationId xmlns="" xmlns:a16="http://schemas.microsoft.com/office/drawing/2014/main" id="{F1A828DD-A6F7-4292-9300-F71C07D5FA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63500"/>
            <a:ext cx="61214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4">
            <a:extLst>
              <a:ext uri="{FF2B5EF4-FFF2-40B4-BE49-F238E27FC236}">
                <a16:creationId xmlns="" xmlns:a16="http://schemas.microsoft.com/office/drawing/2014/main" id="{D18F493D-37AC-4888-9002-CFAF92AD92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130175"/>
            <a:ext cx="6122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8">
            <a:extLst>
              <a:ext uri="{FF2B5EF4-FFF2-40B4-BE49-F238E27FC236}">
                <a16:creationId xmlns="" xmlns:a16="http://schemas.microsoft.com/office/drawing/2014/main" id="{B6EA21BA-EA23-4486-9785-5FF0D8D9A5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38" y="92075"/>
            <a:ext cx="577215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1">
            <a:extLst>
              <a:ext uri="{FF2B5EF4-FFF2-40B4-BE49-F238E27FC236}">
                <a16:creationId xmlns="" xmlns:a16="http://schemas.microsoft.com/office/drawing/2014/main" id="{9CE64C48-B5E1-4AA4-B710-1268D45F92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6138"/>
            <a:ext cx="122110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1" name="Content Placeholder 9">
            <a:extLst>
              <a:ext uri="{FF2B5EF4-FFF2-40B4-BE49-F238E27FC236}">
                <a16:creationId xmlns="" xmlns:a16="http://schemas.microsoft.com/office/drawing/2014/main" id="{FE7C62A8-134C-4D6E-8D8B-5881E23A2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847" y="1941041"/>
            <a:ext cx="6727381" cy="19896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Ясно изразени регионални различия:</a:t>
            </a:r>
          </a:p>
          <a:p>
            <a:pPr>
              <a:spcBef>
                <a:spcPts val="300"/>
              </a:spcBef>
              <a:spcAft>
                <a:spcPts val="100"/>
              </a:spcAft>
            </a:pP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Само  13% от домакинствата в страната получават възможност за газифициране </a:t>
            </a:r>
          </a:p>
          <a:p>
            <a:pPr>
              <a:spcBef>
                <a:spcPts val="300"/>
              </a:spcBef>
              <a:spcAft>
                <a:spcPts val="100"/>
              </a:spcAft>
            </a:pP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Само  23% от тях се възползват от предоставената им възможност</a:t>
            </a:r>
          </a:p>
          <a:p>
            <a:pPr>
              <a:spcBef>
                <a:spcPts val="300"/>
              </a:spcBef>
              <a:spcAft>
                <a:spcPts val="100"/>
              </a:spcAft>
            </a:pP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Само 3% от домакинствата в страната са </a:t>
            </a: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газифицирани</a:t>
            </a:r>
            <a:endParaRPr lang="bg-BG" altLang="bg-BG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="" xmlns:a16="http://schemas.microsoft.com/office/drawing/2014/main" id="{2D0A500E-EE95-4B66-BBA1-8C9D38334181}"/>
              </a:ext>
            </a:extLst>
          </p:cNvPr>
          <p:cNvSpPr txBox="1">
            <a:spLocks/>
          </p:cNvSpPr>
          <p:nvPr/>
        </p:nvSpPr>
        <p:spPr bwMode="auto">
          <a:xfrm>
            <a:off x="371475" y="1273022"/>
            <a:ext cx="11449050" cy="550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g-BG" altLang="bg-BG" sz="2400" b="1" dirty="0" smtClean="0">
                <a:latin typeface="Verdana" panose="020B0604030504040204" pitchFamily="34" charset="0"/>
              </a:rPr>
              <a:t>Неусвоена възможност </a:t>
            </a:r>
            <a:r>
              <a:rPr lang="bg-BG" altLang="bg-BG" sz="2400" b="1" dirty="0">
                <a:latin typeface="Verdana" panose="020B0604030504040204" pitchFamily="34" charset="0"/>
              </a:rPr>
              <a:t>за повишаване на енергийната </a:t>
            </a:r>
            <a:r>
              <a:rPr lang="bg-BG" altLang="bg-BG" sz="2400" b="1" dirty="0" smtClean="0">
                <a:latin typeface="Verdana" panose="020B0604030504040204" pitchFamily="34" charset="0"/>
              </a:rPr>
              <a:t>ефективност и </a:t>
            </a:r>
            <a:r>
              <a:rPr lang="bg-BG" altLang="bg-BG" sz="2400" b="1" dirty="0">
                <a:latin typeface="Verdana" panose="020B0604030504040204" pitchFamily="34" charset="0"/>
              </a:rPr>
              <a:t>намаляване емисиите на парникови </a:t>
            </a:r>
            <a:r>
              <a:rPr lang="bg-BG" altLang="bg-BG" sz="2400" b="1" dirty="0" smtClean="0">
                <a:latin typeface="Verdana" panose="020B0604030504040204" pitchFamily="34" charset="0"/>
              </a:rPr>
              <a:t>газове</a:t>
            </a:r>
            <a:endParaRPr lang="bg-BG" altLang="bg-BG" sz="2400" b="1" dirty="0">
              <a:latin typeface="Verdana" panose="020B0604030504040204" pitchFamily="34" charset="0"/>
            </a:endParaRPr>
          </a:p>
        </p:txBody>
      </p:sp>
      <p:pic>
        <p:nvPicPr>
          <p:cNvPr id="39938" name="Picture 2" descr="TTI_Gaz_Muni_02_sm">
            <a:extLst>
              <a:ext uri="{FF2B5EF4-FFF2-40B4-BE49-F238E27FC236}">
                <a16:creationId xmlns="" xmlns:a16="http://schemas.microsoft.com/office/drawing/2014/main" id="{C62A6366-29CA-41FB-AD49-44283A57F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22" y="1991842"/>
            <a:ext cx="481012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Content Placeholder 9">
            <a:extLst>
              <a:ext uri="{FF2B5EF4-FFF2-40B4-BE49-F238E27FC236}">
                <a16:creationId xmlns="" xmlns:a16="http://schemas.microsoft.com/office/drawing/2014/main" id="{52DEAA5B-275B-446A-8157-E12A877EEDF6}"/>
              </a:ext>
            </a:extLst>
          </p:cNvPr>
          <p:cNvSpPr txBox="1">
            <a:spLocks/>
          </p:cNvSpPr>
          <p:nvPr/>
        </p:nvSpPr>
        <p:spPr bwMode="auto">
          <a:xfrm>
            <a:off x="5365750" y="4022949"/>
            <a:ext cx="6530678" cy="167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v"/>
            </a:pPr>
            <a:r>
              <a:rPr lang="bg-BG" sz="20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Поставената цел в Енергийната стратегия до </a:t>
            </a:r>
            <a:r>
              <a:rPr lang="bg-BG" sz="20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2020 г. </a:t>
            </a:r>
            <a:r>
              <a:rPr lang="bg-BG" sz="20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 </a:t>
            </a:r>
            <a:r>
              <a:rPr lang="bg-BG" sz="20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остъп </a:t>
            </a:r>
            <a:r>
              <a:rPr lang="bg-BG" sz="20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 газоразпределителна мрежа на 30% от домакинствата </a:t>
            </a:r>
            <a:r>
              <a:rPr lang="bg-BG" sz="20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 </a:t>
            </a:r>
            <a:r>
              <a:rPr lang="bg-BG" sz="20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недостижима към този момент</a:t>
            </a:r>
            <a:r>
              <a:rPr lang="bg-BG" sz="20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8" name="Content Placeholder 9">
            <a:extLst>
              <a:ext uri="{FF2B5EF4-FFF2-40B4-BE49-F238E27FC236}">
                <a16:creationId xmlns="" xmlns:a16="http://schemas.microsoft.com/office/drawing/2014/main" id="{A6769527-A74C-40A9-8F55-B040C027EDA6}"/>
              </a:ext>
            </a:extLst>
          </p:cNvPr>
          <p:cNvSpPr txBox="1">
            <a:spLocks/>
          </p:cNvSpPr>
          <p:nvPr/>
        </p:nvSpPr>
        <p:spPr bwMode="auto">
          <a:xfrm>
            <a:off x="377825" y="5186683"/>
            <a:ext cx="11442700" cy="68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0"/>
              </a:spcBef>
              <a:spcAft>
                <a:spcPts val="1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1800" b="1" i="1" dirty="0">
                <a:latin typeface="Arial" panose="020B0604020202020204" pitchFamily="34" charset="0"/>
                <a:cs typeface="Arial" panose="020B0604020202020204" pitchFamily="34" charset="0"/>
              </a:rPr>
              <a:t>ЮЦР - </a:t>
            </a:r>
            <a:r>
              <a:rPr lang="ru-RU" sz="1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последно </a:t>
            </a:r>
            <a:r>
              <a:rPr lang="ru-RU" sz="1800" b="1" i="1" dirty="0">
                <a:latin typeface="Arial" panose="020B0604020202020204" pitchFamily="34" charset="0"/>
                <a:cs typeface="Arial" panose="020B0604020202020204" pitchFamily="34" charset="0"/>
              </a:rPr>
              <a:t>място с най-малко газифицирани домакинства (1,27%), с най-висок показател  обл. Пазарджик – едва 2.5% газифицирани домакинства, в три  области - под 1%.</a:t>
            </a:r>
          </a:p>
        </p:txBody>
      </p:sp>
    </p:spTree>
    <p:extLst>
      <p:ext uri="{BB962C8B-B14F-4D97-AF65-F5344CB8AC3E}">
        <p14:creationId xmlns:p14="http://schemas.microsoft.com/office/powerpoint/2010/main" val="15950890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>
            <a:extLst>
              <a:ext uri="{FF2B5EF4-FFF2-40B4-BE49-F238E27FC236}">
                <a16:creationId xmlns="" xmlns:a16="http://schemas.microsoft.com/office/drawing/2014/main" id="{67265E10-F21F-43FD-87ED-EDB3D2BED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7088"/>
            <a:ext cx="10515600" cy="738186"/>
          </a:xfrm>
        </p:spPr>
        <p:txBody>
          <a:bodyPr/>
          <a:lstStyle/>
          <a:p>
            <a:pPr algn="ctr"/>
            <a:r>
              <a:rPr lang="bg-BG" altLang="bg-BG" sz="3600" b="1" dirty="0">
                <a:latin typeface="Verdana" panose="020B0604030504040204" pitchFamily="34" charset="0"/>
              </a:rPr>
              <a:t>Водоснабдяване</a:t>
            </a:r>
            <a:endParaRPr lang="en-CA" altLang="bg-BG" sz="3600" b="1" dirty="0">
              <a:latin typeface="Verdana" panose="020B0604030504040204" pitchFamily="34" charset="0"/>
            </a:endParaRPr>
          </a:p>
        </p:txBody>
      </p:sp>
      <p:pic>
        <p:nvPicPr>
          <p:cNvPr id="20482" name="Picture 3">
            <a:extLst>
              <a:ext uri="{FF2B5EF4-FFF2-40B4-BE49-F238E27FC236}">
                <a16:creationId xmlns="" xmlns:a16="http://schemas.microsoft.com/office/drawing/2014/main" id="{A3BA8ACF-D9E8-4FB4-A611-AEE19B91D6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213" y="5940425"/>
            <a:ext cx="7794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22F56DAD-831F-432D-ABB4-123633BD586E}"/>
              </a:ext>
            </a:extLst>
          </p:cNvPr>
          <p:cNvCxnSpPr/>
          <p:nvPr/>
        </p:nvCxnSpPr>
        <p:spPr>
          <a:xfrm>
            <a:off x="0" y="5940425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4" name="TextBox 6">
            <a:extLst>
              <a:ext uri="{FF2B5EF4-FFF2-40B4-BE49-F238E27FC236}">
                <a16:creationId xmlns="" xmlns:a16="http://schemas.microsoft.com/office/drawing/2014/main" id="{A83246F5-10F7-4C9D-BF9D-83E693410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3375" y="5940425"/>
            <a:ext cx="4160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bg-BG" altLang="bg-BG" sz="1600">
                <a:latin typeface="Verdana" panose="020B0604030504040204" pitchFamily="34" charset="0"/>
              </a:rPr>
              <a:t>Национален център за териториално</a:t>
            </a:r>
          </a:p>
          <a:p>
            <a:r>
              <a:rPr lang="bg-BG" altLang="bg-BG" sz="1600">
                <a:latin typeface="Verdana" panose="020B0604030504040204" pitchFamily="34" charset="0"/>
              </a:rPr>
              <a:t>развитие ЕАД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20485" name="Picture 5">
            <a:extLst>
              <a:ext uri="{FF2B5EF4-FFF2-40B4-BE49-F238E27FC236}">
                <a16:creationId xmlns="" xmlns:a16="http://schemas.microsoft.com/office/drawing/2014/main" id="{9AD43297-FB16-42C2-A73A-217B48F2F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5988050"/>
            <a:ext cx="10048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Box 7">
            <a:extLst>
              <a:ext uri="{FF2B5EF4-FFF2-40B4-BE49-F238E27FC236}">
                <a16:creationId xmlns="" xmlns:a16="http://schemas.microsoft.com/office/drawing/2014/main" id="{418174DF-1E70-4DCC-9B25-3303A9EB2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1100" y="5949950"/>
            <a:ext cx="617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bg-BG" altLang="bg-BG" sz="1600">
                <a:latin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20487" name="Picture 2">
            <a:extLst>
              <a:ext uri="{FF2B5EF4-FFF2-40B4-BE49-F238E27FC236}">
                <a16:creationId xmlns="" xmlns:a16="http://schemas.microsoft.com/office/drawing/2014/main" id="{F1A828DD-A6F7-4292-9300-F71C07D5FA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63500"/>
            <a:ext cx="61214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4">
            <a:extLst>
              <a:ext uri="{FF2B5EF4-FFF2-40B4-BE49-F238E27FC236}">
                <a16:creationId xmlns="" xmlns:a16="http://schemas.microsoft.com/office/drawing/2014/main" id="{D18F493D-37AC-4888-9002-CFAF92AD92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130175"/>
            <a:ext cx="6122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8">
            <a:extLst>
              <a:ext uri="{FF2B5EF4-FFF2-40B4-BE49-F238E27FC236}">
                <a16:creationId xmlns="" xmlns:a16="http://schemas.microsoft.com/office/drawing/2014/main" id="{B6EA21BA-EA23-4486-9785-5FF0D8D9A5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38" y="92075"/>
            <a:ext cx="577215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1">
            <a:extLst>
              <a:ext uri="{FF2B5EF4-FFF2-40B4-BE49-F238E27FC236}">
                <a16:creationId xmlns="" xmlns:a16="http://schemas.microsoft.com/office/drawing/2014/main" id="{9CE64C48-B5E1-4AA4-B710-1268D45F92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6138"/>
            <a:ext cx="122110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9">
            <a:extLst>
              <a:ext uri="{FF2B5EF4-FFF2-40B4-BE49-F238E27FC236}">
                <a16:creationId xmlns="" xmlns:a16="http://schemas.microsoft.com/office/drawing/2014/main" id="{2D0A500E-EE95-4B66-BBA1-8C9D38334181}"/>
              </a:ext>
            </a:extLst>
          </p:cNvPr>
          <p:cNvSpPr txBox="1">
            <a:spLocks/>
          </p:cNvSpPr>
          <p:nvPr/>
        </p:nvSpPr>
        <p:spPr bwMode="auto">
          <a:xfrm>
            <a:off x="323850" y="1485903"/>
            <a:ext cx="7360466" cy="1147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200"/>
              </a:spcBef>
              <a:spcAft>
                <a:spcPts val="200"/>
              </a:spcAft>
            </a:pPr>
            <a:r>
              <a:rPr lang="bg-BG" sz="2000" dirty="0">
                <a:solidFill>
                  <a:srgbClr val="C00000"/>
                </a:solidFill>
              </a:rPr>
              <a:t>България е по-напред от редица европейски страни </a:t>
            </a:r>
            <a:r>
              <a:rPr lang="bg-BG" sz="2000" dirty="0"/>
              <a:t>- 99,4% от населението получава централизирано водоснабдяване   </a:t>
            </a:r>
            <a:r>
              <a:rPr lang="en-US" sz="2000" dirty="0"/>
              <a:t>(</a:t>
            </a:r>
            <a:r>
              <a:rPr lang="bg-BG" sz="2000" dirty="0"/>
              <a:t>проблеми в отделни общини от области </a:t>
            </a:r>
            <a:r>
              <a:rPr lang="bg-BG" sz="2000" dirty="0" smtClean="0"/>
              <a:t>Кърджали и Смолян). </a:t>
            </a:r>
            <a:r>
              <a:rPr lang="bg-BG" sz="2000" b="1" dirty="0" smtClean="0"/>
              <a:t>ЮЦР – </a:t>
            </a:r>
            <a:r>
              <a:rPr lang="bg-BG" sz="2000" b="1" dirty="0"/>
              <a:t>98.4</a:t>
            </a:r>
            <a:r>
              <a:rPr lang="bg-BG" sz="2000" b="1" dirty="0" smtClean="0"/>
              <a:t>%. </a:t>
            </a:r>
            <a:r>
              <a:rPr lang="ru-RU" sz="2000" b="1" dirty="0" smtClean="0"/>
              <a:t>Под 70% </a:t>
            </a:r>
            <a:r>
              <a:rPr lang="ru-RU" sz="2000" dirty="0" smtClean="0"/>
              <a:t>общини</a:t>
            </a:r>
            <a:r>
              <a:rPr lang="ru-RU" sz="2000" b="1" dirty="0" smtClean="0"/>
              <a:t> Неделино и Мадан.</a:t>
            </a:r>
            <a:endParaRPr lang="bg-BG" sz="2000" b="1" dirty="0"/>
          </a:p>
        </p:txBody>
      </p:sp>
      <p:sp>
        <p:nvSpPr>
          <p:cNvPr id="17" name="Content Placeholder 9">
            <a:extLst>
              <a:ext uri="{FF2B5EF4-FFF2-40B4-BE49-F238E27FC236}">
                <a16:creationId xmlns="" xmlns:a16="http://schemas.microsoft.com/office/drawing/2014/main" id="{DC0A6E56-B1B5-4937-AA57-A4F6E215E466}"/>
              </a:ext>
            </a:extLst>
          </p:cNvPr>
          <p:cNvSpPr txBox="1">
            <a:spLocks/>
          </p:cNvSpPr>
          <p:nvPr/>
        </p:nvSpPr>
        <p:spPr bwMode="auto">
          <a:xfrm>
            <a:off x="4955741" y="4527955"/>
            <a:ext cx="6667934" cy="1174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200"/>
              </a:spcBef>
              <a:spcAft>
                <a:spcPts val="200"/>
              </a:spcAft>
            </a:pPr>
            <a:r>
              <a:rPr lang="bg-BG" sz="2000" dirty="0">
                <a:solidFill>
                  <a:srgbClr val="C00000"/>
                </a:solidFill>
              </a:rPr>
              <a:t>Загуби на вода: </a:t>
            </a:r>
            <a:r>
              <a:rPr lang="bg-BG" sz="2000" dirty="0"/>
              <a:t>сред най-високите в Европа - 60% </a:t>
            </a:r>
            <a:r>
              <a:rPr lang="bg-BG" sz="2000" dirty="0" smtClean="0"/>
              <a:t>(</a:t>
            </a:r>
            <a:r>
              <a:rPr lang="bg-BG" sz="2000" b="1" dirty="0" smtClean="0"/>
              <a:t>ЮЦР 54%</a:t>
            </a:r>
            <a:r>
              <a:rPr lang="bg-BG" sz="2000" dirty="0" smtClean="0"/>
              <a:t>)</a:t>
            </a:r>
            <a:endParaRPr lang="bg-BG" sz="20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bg-BG" sz="2000" dirty="0">
                <a:solidFill>
                  <a:srgbClr val="C00000"/>
                </a:solidFill>
              </a:rPr>
              <a:t>Качество на питейната вода: </a:t>
            </a:r>
            <a:r>
              <a:rPr lang="bg-BG" sz="2000" dirty="0"/>
              <a:t>отклонения в някои от </a:t>
            </a:r>
            <a:r>
              <a:rPr lang="bg-BG" sz="2000" dirty="0" smtClean="0"/>
              <a:t>зоните за водоснабдяване  (Велинград, Кърджали и Хасково)</a:t>
            </a:r>
            <a:endParaRPr lang="bg-BG" altLang="bg-BG" sz="2000" b="1" i="1" dirty="0">
              <a:latin typeface="Verdan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6EB7FC5-E127-43B4-9A4C-2D13ACCBA87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25" y="2633777"/>
            <a:ext cx="4591886" cy="3249500"/>
          </a:xfrm>
          <a:prstGeom prst="rect">
            <a:avLst/>
          </a:prstGeom>
        </p:spPr>
      </p:pic>
      <p:sp>
        <p:nvSpPr>
          <p:cNvPr id="20" name="Content Placeholder 9">
            <a:extLst>
              <a:ext uri="{FF2B5EF4-FFF2-40B4-BE49-F238E27FC236}">
                <a16:creationId xmlns="" xmlns:a16="http://schemas.microsoft.com/office/drawing/2014/main" id="{50C62886-604B-4C26-B74F-76A11BB6CD48}"/>
              </a:ext>
            </a:extLst>
          </p:cNvPr>
          <p:cNvSpPr txBox="1">
            <a:spLocks/>
          </p:cNvSpPr>
          <p:nvPr/>
        </p:nvSpPr>
        <p:spPr bwMode="auto">
          <a:xfrm>
            <a:off x="4893733" y="2681401"/>
            <a:ext cx="2509933" cy="1719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200"/>
              </a:spcBef>
              <a:spcAft>
                <a:spcPts val="200"/>
              </a:spcAft>
            </a:pPr>
            <a:r>
              <a:rPr lang="bg-BG" sz="2000" dirty="0">
                <a:solidFill>
                  <a:srgbClr val="C00000"/>
                </a:solidFill>
              </a:rPr>
              <a:t>Режим на </a:t>
            </a:r>
            <a:r>
              <a:rPr lang="bg-BG" sz="2000" dirty="0" smtClean="0">
                <a:solidFill>
                  <a:srgbClr val="C00000"/>
                </a:solidFill>
              </a:rPr>
              <a:t>водоснабдяване</a:t>
            </a:r>
            <a:r>
              <a:rPr lang="bg-BG" sz="2000" dirty="0">
                <a:solidFill>
                  <a:srgbClr val="C00000"/>
                </a:solidFill>
              </a:rPr>
              <a:t>: </a:t>
            </a:r>
            <a:r>
              <a:rPr lang="bg-BG" sz="2000" dirty="0"/>
              <a:t>проблеми в общини </a:t>
            </a:r>
            <a:r>
              <a:rPr lang="bg-BG" sz="2000" b="1" dirty="0" smtClean="0"/>
              <a:t>Джебел, Симеоновград (80%), Черноочене</a:t>
            </a:r>
            <a:endParaRPr lang="bg-BG" sz="2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67525" y="1412628"/>
            <a:ext cx="4560203" cy="311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893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7">
            <a:extLst>
              <a:ext uri="{FF2B5EF4-FFF2-40B4-BE49-F238E27FC236}">
                <a16:creationId xmlns="" xmlns:a16="http://schemas.microsoft.com/office/drawing/2014/main" id="{C5D73C54-32A8-4AC0-98A9-2BC8965034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400" y="3094395"/>
            <a:ext cx="4427501" cy="27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6" name="Picture 4">
            <a:extLst>
              <a:ext uri="{FF2B5EF4-FFF2-40B4-BE49-F238E27FC236}">
                <a16:creationId xmlns="" xmlns:a16="http://schemas.microsoft.com/office/drawing/2014/main" id="{AF5BB5FD-041E-4BAC-BD69-F962499738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5"/>
          <a:stretch/>
        </p:blipFill>
        <p:spPr bwMode="auto">
          <a:xfrm>
            <a:off x="2859408" y="3055710"/>
            <a:ext cx="4427501" cy="2824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1" name="Title 1">
            <a:extLst>
              <a:ext uri="{FF2B5EF4-FFF2-40B4-BE49-F238E27FC236}">
                <a16:creationId xmlns="" xmlns:a16="http://schemas.microsoft.com/office/drawing/2014/main" id="{67265E10-F21F-43FD-87ED-EDB3D2BED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3858" y="764382"/>
            <a:ext cx="10515600" cy="738186"/>
          </a:xfrm>
        </p:spPr>
        <p:txBody>
          <a:bodyPr/>
          <a:lstStyle/>
          <a:p>
            <a:pPr algn="ctr"/>
            <a:r>
              <a:rPr lang="bg-BG" altLang="bg-BG" sz="3600" b="1" dirty="0">
                <a:latin typeface="Verdana" panose="020B0604030504040204" pitchFamily="34" charset="0"/>
              </a:rPr>
              <a:t>Канализация и пречистване</a:t>
            </a:r>
            <a:endParaRPr lang="en-CA" altLang="bg-BG" sz="3600" b="1" dirty="0">
              <a:latin typeface="Verdana" panose="020B0604030504040204" pitchFamily="34" charset="0"/>
            </a:endParaRPr>
          </a:p>
        </p:txBody>
      </p:sp>
      <p:pic>
        <p:nvPicPr>
          <p:cNvPr id="20482" name="Picture 3">
            <a:extLst>
              <a:ext uri="{FF2B5EF4-FFF2-40B4-BE49-F238E27FC236}">
                <a16:creationId xmlns="" xmlns:a16="http://schemas.microsoft.com/office/drawing/2014/main" id="{A3BA8ACF-D9E8-4FB4-A611-AEE19B91D6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213" y="5940425"/>
            <a:ext cx="7794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22F56DAD-831F-432D-ABB4-123633BD586E}"/>
              </a:ext>
            </a:extLst>
          </p:cNvPr>
          <p:cNvCxnSpPr/>
          <p:nvPr/>
        </p:nvCxnSpPr>
        <p:spPr>
          <a:xfrm>
            <a:off x="0" y="5940425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4" name="TextBox 6">
            <a:extLst>
              <a:ext uri="{FF2B5EF4-FFF2-40B4-BE49-F238E27FC236}">
                <a16:creationId xmlns="" xmlns:a16="http://schemas.microsoft.com/office/drawing/2014/main" id="{A83246F5-10F7-4C9D-BF9D-83E693410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3375" y="5940425"/>
            <a:ext cx="4160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bg-BG" altLang="bg-BG" sz="1600">
                <a:latin typeface="Verdana" panose="020B0604030504040204" pitchFamily="34" charset="0"/>
              </a:rPr>
              <a:t>Национален център за териториално</a:t>
            </a:r>
          </a:p>
          <a:p>
            <a:r>
              <a:rPr lang="bg-BG" altLang="bg-BG" sz="1600">
                <a:latin typeface="Verdana" panose="020B0604030504040204" pitchFamily="34" charset="0"/>
              </a:rPr>
              <a:t>развитие ЕАД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20485" name="Picture 5">
            <a:extLst>
              <a:ext uri="{FF2B5EF4-FFF2-40B4-BE49-F238E27FC236}">
                <a16:creationId xmlns="" xmlns:a16="http://schemas.microsoft.com/office/drawing/2014/main" id="{9AD43297-FB16-42C2-A73A-217B48F2F2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5988050"/>
            <a:ext cx="10048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Box 7">
            <a:extLst>
              <a:ext uri="{FF2B5EF4-FFF2-40B4-BE49-F238E27FC236}">
                <a16:creationId xmlns="" xmlns:a16="http://schemas.microsoft.com/office/drawing/2014/main" id="{418174DF-1E70-4DCC-9B25-3303A9EB2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1100" y="5949950"/>
            <a:ext cx="617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bg-BG" altLang="bg-BG" sz="1600">
                <a:latin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20487" name="Picture 2">
            <a:extLst>
              <a:ext uri="{FF2B5EF4-FFF2-40B4-BE49-F238E27FC236}">
                <a16:creationId xmlns="" xmlns:a16="http://schemas.microsoft.com/office/drawing/2014/main" id="{F1A828DD-A6F7-4292-9300-F71C07D5FA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63500"/>
            <a:ext cx="61214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4">
            <a:extLst>
              <a:ext uri="{FF2B5EF4-FFF2-40B4-BE49-F238E27FC236}">
                <a16:creationId xmlns="" xmlns:a16="http://schemas.microsoft.com/office/drawing/2014/main" id="{D18F493D-37AC-4888-9002-CFAF92AD926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130175"/>
            <a:ext cx="6122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8">
            <a:extLst>
              <a:ext uri="{FF2B5EF4-FFF2-40B4-BE49-F238E27FC236}">
                <a16:creationId xmlns="" xmlns:a16="http://schemas.microsoft.com/office/drawing/2014/main" id="{B6EA21BA-EA23-4486-9785-5FF0D8D9A5F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38" y="92075"/>
            <a:ext cx="577215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1">
            <a:extLst>
              <a:ext uri="{FF2B5EF4-FFF2-40B4-BE49-F238E27FC236}">
                <a16:creationId xmlns="" xmlns:a16="http://schemas.microsoft.com/office/drawing/2014/main" id="{9CE64C48-B5E1-4AA4-B710-1268D45F92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6138"/>
            <a:ext cx="122110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9">
            <a:extLst>
              <a:ext uri="{FF2B5EF4-FFF2-40B4-BE49-F238E27FC236}">
                <a16:creationId xmlns="" xmlns:a16="http://schemas.microsoft.com/office/drawing/2014/main" id="{2D0A500E-EE95-4B66-BBA1-8C9D38334181}"/>
              </a:ext>
            </a:extLst>
          </p:cNvPr>
          <p:cNvSpPr txBox="1">
            <a:spLocks/>
          </p:cNvSpPr>
          <p:nvPr/>
        </p:nvSpPr>
        <p:spPr bwMode="auto">
          <a:xfrm>
            <a:off x="253999" y="1485904"/>
            <a:ext cx="11675533" cy="1560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bg-BG" sz="2400" dirty="0"/>
              <a:t>България  все още е </a:t>
            </a:r>
            <a:r>
              <a:rPr lang="bg-BG" sz="2400" dirty="0" smtClean="0"/>
              <a:t>далеч </a:t>
            </a:r>
            <a:r>
              <a:rPr lang="bg-BG" sz="2400" dirty="0"/>
              <a:t>от постигане на съответствие с изискванията на </a:t>
            </a:r>
            <a:r>
              <a:rPr lang="bg-BG" sz="2400" i="1" dirty="0"/>
              <a:t>Директивата за пречистването на градските отпадъчни води </a:t>
            </a:r>
            <a:r>
              <a:rPr lang="bg-BG" sz="2400" b="1" dirty="0"/>
              <a:t>(ДПГОВ)</a:t>
            </a:r>
            <a:endParaRPr lang="bg-BG" sz="24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bg-BG" sz="2000" i="1" dirty="0"/>
              <a:t>76% от населението е обхванато от канализационни системи (най-малко в области </a:t>
            </a:r>
            <a:r>
              <a:rPr lang="bg-BG" sz="2000" i="1" dirty="0" err="1"/>
              <a:t>Пл</a:t>
            </a:r>
            <a:r>
              <a:rPr lang="bg-BG" sz="2000" i="1" dirty="0"/>
              <a:t>, </a:t>
            </a:r>
            <a:r>
              <a:rPr lang="bg-BG" sz="2000" i="1" dirty="0" err="1"/>
              <a:t>Рз</a:t>
            </a:r>
            <a:r>
              <a:rPr lang="bg-BG" sz="2000" i="1" dirty="0"/>
              <a:t>, </a:t>
            </a:r>
            <a:r>
              <a:rPr lang="bg-BG" sz="2000" i="1" dirty="0" err="1"/>
              <a:t>Сс</a:t>
            </a:r>
            <a:r>
              <a:rPr lang="bg-BG" sz="2000" i="1" dirty="0"/>
              <a:t>, </a:t>
            </a:r>
            <a:r>
              <a:rPr lang="bg-BG" sz="2000" i="1" dirty="0" err="1"/>
              <a:t>Кж</a:t>
            </a:r>
            <a:r>
              <a:rPr lang="bg-BG" sz="2000" i="1" dirty="0"/>
              <a:t>)</a:t>
            </a:r>
            <a:endParaRPr lang="bg-BG" sz="2000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bg-BG" sz="2000" i="1" dirty="0"/>
              <a:t>63% от населението е обхванато от ПСОВ </a:t>
            </a:r>
            <a:r>
              <a:rPr lang="bg-BG" sz="2000" i="1" dirty="0" smtClean="0"/>
              <a:t>- най-малко </a:t>
            </a:r>
            <a:r>
              <a:rPr lang="bg-BG" sz="2000" i="1" dirty="0"/>
              <a:t>в </a:t>
            </a:r>
            <a:r>
              <a:rPr lang="bg-BG" sz="2000" i="1" dirty="0" smtClean="0"/>
              <a:t>области </a:t>
            </a:r>
            <a:r>
              <a:rPr lang="ru-RU" sz="2000" i="1" dirty="0"/>
              <a:t>Кърджали (38,7</a:t>
            </a:r>
            <a:r>
              <a:rPr lang="ru-RU" sz="2000" i="1" dirty="0" smtClean="0"/>
              <a:t>%) Смолян </a:t>
            </a:r>
            <a:r>
              <a:rPr lang="ru-RU" sz="2000" i="1" dirty="0"/>
              <a:t>(42,9</a:t>
            </a:r>
            <a:r>
              <a:rPr lang="ru-RU" sz="2000" i="1" dirty="0" smtClean="0"/>
              <a:t>%)</a:t>
            </a:r>
            <a:endParaRPr lang="bg-BG" sz="2000" i="1" dirty="0" smtClean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bg-BG" sz="2400" b="1" i="1" dirty="0" smtClean="0"/>
              <a:t>ЮЦР  </a:t>
            </a:r>
            <a:r>
              <a:rPr lang="bg-BG" sz="2400" i="1" dirty="0" smtClean="0"/>
              <a:t>население свързано с канализация </a:t>
            </a:r>
            <a:r>
              <a:rPr lang="bg-BG" sz="2400" b="1" i="1" dirty="0" smtClean="0"/>
              <a:t>2013 - 72.0%, 73.7% - 2017 г. ПСОВ 53.6% </a:t>
            </a:r>
            <a:endParaRPr lang="bg-BG" sz="2400" b="1" dirty="0"/>
          </a:p>
        </p:txBody>
      </p:sp>
      <p:sp>
        <p:nvSpPr>
          <p:cNvPr id="17" name="Content Placeholder 9">
            <a:extLst>
              <a:ext uri="{FF2B5EF4-FFF2-40B4-BE49-F238E27FC236}">
                <a16:creationId xmlns="" xmlns:a16="http://schemas.microsoft.com/office/drawing/2014/main" id="{4CBB4E42-6266-4061-8049-30BB8499DE91}"/>
              </a:ext>
            </a:extLst>
          </p:cNvPr>
          <p:cNvSpPr txBox="1">
            <a:spLocks/>
          </p:cNvSpPr>
          <p:nvPr/>
        </p:nvSpPr>
        <p:spPr bwMode="auto">
          <a:xfrm>
            <a:off x="254000" y="3919540"/>
            <a:ext cx="2686052" cy="214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bg-BG" sz="2000" b="1" dirty="0">
                <a:solidFill>
                  <a:srgbClr val="C00000"/>
                </a:solidFill>
              </a:rPr>
              <a:t>Спешна необходимост от доизграждане, подмяна, реконструкция и модернизация на ВиК инфраструктурата </a:t>
            </a:r>
          </a:p>
        </p:txBody>
      </p:sp>
    </p:spTree>
    <p:extLst>
      <p:ext uri="{BB962C8B-B14F-4D97-AF65-F5344CB8AC3E}">
        <p14:creationId xmlns:p14="http://schemas.microsoft.com/office/powerpoint/2010/main" val="19297280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3"/>
          <p:cNvSpPr>
            <a:spLocks noGrp="1"/>
          </p:cNvSpPr>
          <p:nvPr>
            <p:ph idx="1"/>
          </p:nvPr>
        </p:nvSpPr>
        <p:spPr>
          <a:xfrm>
            <a:off x="475013" y="821795"/>
            <a:ext cx="11384891" cy="5536935"/>
          </a:xfrm>
        </p:spPr>
        <p:txBody>
          <a:bodyPr>
            <a:normAutofit lnSpcReduction="10000"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bg-BG" sz="2400" b="1" dirty="0" smtClean="0"/>
              <a:t>   </a:t>
            </a:r>
            <a:r>
              <a:rPr lang="bg-BG" altLang="bg-BG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Околна среда</a:t>
            </a:r>
            <a:endParaRPr lang="bg-BG" altLang="bg-BG" sz="3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300"/>
              </a:spcBef>
            </a:pP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проблем - </a:t>
            </a:r>
            <a:r>
              <a:rPr lang="bg-BG" altLang="bg-BG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замърсяването с ФПЧ, сред най-високите в ЕС. </a:t>
            </a:r>
          </a:p>
          <a:p>
            <a:pPr>
              <a:spcBef>
                <a:spcPts val="300"/>
              </a:spcBef>
            </a:pP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</a:t>
            </a:r>
            <a:r>
              <a:rPr lang="bg-BG" altLang="bg-BG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35 общини (от 23 области) КАВ е значително влошено</a:t>
            </a: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Основен проблем за тях е замърсяването с ФПЧ - </a:t>
            </a:r>
            <a:r>
              <a:rPr lang="bg-BG" alt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Пловдив</a:t>
            </a: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>
              <a:spcBef>
                <a:spcPts val="300"/>
              </a:spcBef>
            </a:pP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Подземни и повърхностни води -  проблеми при </a:t>
            </a:r>
            <a:r>
              <a:rPr lang="ru-RU" alt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р. Марица след гр. Белово, р. Чепинска след гр. Велинград, р. Мътница при 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Велинград, единични нарушения подземни води – Хасково, Кърджали и П</a:t>
            </a:r>
            <a:r>
              <a:rPr lang="bg-BG" alt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зарджик </a:t>
            </a:r>
            <a:endParaRPr lang="bg-BG" altLang="bg-BG" sz="2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300"/>
              </a:spcBef>
            </a:pP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около </a:t>
            </a:r>
            <a:r>
              <a:rPr lang="ru-RU" alt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21% от наблюдаваните пунктове установени наднормени средногодишни 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стойности в почвите – </a:t>
            </a:r>
            <a:r>
              <a:rPr lang="ru-RU" altLang="bg-BG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нитрати</a:t>
            </a:r>
          </a:p>
          <a:p>
            <a:pPr>
              <a:spcBef>
                <a:spcPts val="300"/>
              </a:spcBef>
            </a:pPr>
            <a:r>
              <a:rPr lang="bg-BG" alt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Засегнати от ветрова ерозия земеделски </a:t>
            </a: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земи </a:t>
            </a:r>
            <a:r>
              <a:rPr lang="bg-BG" alt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 </a:t>
            </a:r>
            <a:r>
              <a:rPr lang="bg-BG" altLang="bg-BG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31%</a:t>
            </a:r>
            <a:r>
              <a:rPr lang="bg-BG" altLang="bg-BG" sz="24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altLang="bg-BG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 обработваемите </a:t>
            </a: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bg-BG" alt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средногодишно се губят 0,27 тона почва </a:t>
            </a: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</a:t>
            </a:r>
            <a:r>
              <a:rPr lang="en-CA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ha</a:t>
            </a:r>
            <a:endParaRPr lang="bg-BG" altLang="bg-BG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300"/>
              </a:spcBef>
            </a:pP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Превишава</a:t>
            </a: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 на 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МДК на </a:t>
            </a:r>
            <a:r>
              <a:rPr lang="ru-RU" alt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тежки метали и 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металоиди -  в </a:t>
            </a:r>
            <a:r>
              <a:rPr lang="ru-RU" altLang="bg-BG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9,3%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от пунктовете - </a:t>
            </a:r>
            <a:r>
              <a:rPr lang="ru-RU" altLang="bg-BG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Смолян, Пазарджик, </a:t>
            </a:r>
            <a:r>
              <a:rPr lang="ru-RU" alt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Кърджали</a:t>
            </a:r>
            <a:r>
              <a:rPr lang="ru-RU" altLang="bg-BG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Хасково</a:t>
            </a:r>
          </a:p>
          <a:p>
            <a:pPr>
              <a:spcBef>
                <a:spcPts val="300"/>
              </a:spcBef>
            </a:pP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Наднормени нива на шум – в големите градове, </a:t>
            </a: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Смолян и Пловдив</a:t>
            </a:r>
            <a:endParaRPr lang="ru-RU" altLang="bg-BG" sz="2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4424" y="6044142"/>
            <a:ext cx="7794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19050" y="599942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6683375" y="5985669"/>
            <a:ext cx="4160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altLang="bg-BG" sz="16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15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91" y="6029325"/>
            <a:ext cx="10048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1231900" y="5902541"/>
            <a:ext cx="617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altLang="bg-BG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152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63500"/>
            <a:ext cx="61214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130175"/>
            <a:ext cx="6122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38" y="92075"/>
            <a:ext cx="577215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6138"/>
            <a:ext cx="122110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670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3"/>
          <p:cNvSpPr>
            <a:spLocks noGrp="1"/>
          </p:cNvSpPr>
          <p:nvPr>
            <p:ph idx="1"/>
          </p:nvPr>
        </p:nvSpPr>
        <p:spPr>
          <a:xfrm>
            <a:off x="561975" y="1008063"/>
            <a:ext cx="11265848" cy="5149850"/>
          </a:xfrm>
        </p:spPr>
        <p:txBody>
          <a:bodyPr>
            <a:norm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bg-BG" altLang="bg-BG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bg-BG" altLang="bg-BG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Биоразнообразие и НЕМ</a:t>
            </a:r>
            <a:endParaRPr lang="bg-BG" altLang="bg-BG" sz="3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</a:pP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Обявени 1015 защитени територии (</a:t>
            </a:r>
            <a:r>
              <a:rPr lang="bg-BG" altLang="bg-BG" sz="24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5.3% от територията </a:t>
            </a: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5.2% през 2014 г.). </a:t>
            </a:r>
            <a:r>
              <a:rPr lang="ru-RU" alt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ЮЦР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</a:t>
            </a:r>
            <a:r>
              <a:rPr lang="ru-RU" altLang="bg-BG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5,48</a:t>
            </a:r>
            <a:r>
              <a:rPr lang="ru-RU" alt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%, Смолян и Хасково 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под </a:t>
            </a:r>
            <a:r>
              <a:rPr lang="ru-RU" alt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1% </a:t>
            </a:r>
            <a:endParaRPr lang="bg-BG" altLang="bg-BG" sz="2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</a:pP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 края на 2016 г. приети  339 защитени зони от “Натура 2000”, (</a:t>
            </a:r>
            <a:r>
              <a:rPr lang="bg-BG" altLang="bg-BG" sz="24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34.4% от територията на страната</a:t>
            </a: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</a:t>
            </a:r>
            <a:r>
              <a:rPr lang="bg-BG" altLang="bg-BG" sz="24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bg-BG" altLang="bg-BG" sz="24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трето място в ЕС</a:t>
            </a:r>
            <a:r>
              <a:rPr lang="bg-BG" altLang="bg-BG" sz="24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 индекс на достатъчност на мрежата близо 100</a:t>
            </a:r>
            <a:r>
              <a:rPr lang="bg-BG" alt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%. </a:t>
            </a:r>
            <a:r>
              <a:rPr lang="bg-BG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Общини Неделино и Джебел – без защитени зони, но </a:t>
            </a:r>
            <a:r>
              <a:rPr lang="bg-BG" alt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ЮЦР с </a:t>
            </a:r>
            <a:r>
              <a:rPr lang="bg-BG" altLang="bg-BG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44,5</a:t>
            </a:r>
            <a:r>
              <a:rPr lang="bg-BG" alt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%.</a:t>
            </a:r>
          </a:p>
          <a:p>
            <a:pPr>
              <a:spcBef>
                <a:spcPts val="600"/>
              </a:spcBef>
            </a:pP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Общини </a:t>
            </a:r>
            <a:r>
              <a:rPr lang="ru-RU" altLang="bg-BG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най-висок дял на природозащита - над 95% </a:t>
            </a:r>
            <a:r>
              <a:rPr lang="ru-RU" alt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най-висока </a:t>
            </a:r>
            <a:r>
              <a:rPr lang="ru-RU" alt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степен на ценност на биоразнообразието 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ru-RU" alt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Борино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Копривщица</a:t>
            </a:r>
            <a:r>
              <a:rPr lang="ru-RU" alt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Чупрене</a:t>
            </a:r>
            <a:r>
              <a:rPr lang="ru-RU" alt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М. Търново, </a:t>
            </a:r>
            <a:r>
              <a:rPr lang="ru-RU" alt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Лъки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</a:t>
            </a:r>
            <a:r>
              <a:rPr lang="ru-RU" alt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Чипровци. </a:t>
            </a:r>
            <a:endParaRPr lang="ru-RU" altLang="bg-BG" sz="2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Най-голямо орнитолотично разнообразие – </a:t>
            </a:r>
            <a:r>
              <a:rPr lang="ru-RU" alt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 Черноморието</a:t>
            </a:r>
          </a:p>
          <a:p>
            <a:pPr>
              <a:spcBef>
                <a:spcPts val="600"/>
              </a:spcBef>
            </a:pPr>
            <a:r>
              <a:rPr lang="ru-RU" altLang="bg-BG" sz="24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Огромен ресурс, но и ограничаващ фактор - </a:t>
            </a:r>
            <a:r>
              <a:rPr lang="ru-RU" alt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подценяване на социалните и икономически функции на защитените територии.</a:t>
            </a:r>
            <a:endParaRPr lang="bg-BG" altLang="bg-BG" sz="2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 hangingPunct="1">
              <a:lnSpc>
                <a:spcPct val="70000"/>
              </a:lnSpc>
            </a:pPr>
            <a:endParaRPr lang="en-CA" altLang="bg-BG" sz="2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213" y="5940425"/>
            <a:ext cx="7794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425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6683375" y="5940425"/>
            <a:ext cx="4160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altLang="bg-BG" sz="16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27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5988050"/>
            <a:ext cx="10048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Box 7"/>
          <p:cNvSpPr txBox="1">
            <a:spLocks noChangeArrowheads="1"/>
          </p:cNvSpPr>
          <p:nvPr/>
        </p:nvSpPr>
        <p:spPr bwMode="auto">
          <a:xfrm>
            <a:off x="1181100" y="5949950"/>
            <a:ext cx="617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altLang="bg-BG" sz="16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272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63500"/>
            <a:ext cx="61214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96308"/>
            <a:ext cx="6122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38" y="92075"/>
            <a:ext cx="5287962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6138"/>
            <a:ext cx="122110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051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213" y="5940425"/>
            <a:ext cx="7794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425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TextBox 6"/>
          <p:cNvSpPr txBox="1">
            <a:spLocks noChangeArrowheads="1"/>
          </p:cNvSpPr>
          <p:nvPr/>
        </p:nvSpPr>
        <p:spPr bwMode="auto">
          <a:xfrm>
            <a:off x="6683375" y="5940425"/>
            <a:ext cx="4160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altLang="bg-BG" sz="16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5988050"/>
            <a:ext cx="10048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Box 7"/>
          <p:cNvSpPr txBox="1">
            <a:spLocks noChangeArrowheads="1"/>
          </p:cNvSpPr>
          <p:nvPr/>
        </p:nvSpPr>
        <p:spPr bwMode="auto">
          <a:xfrm>
            <a:off x="1181100" y="5949950"/>
            <a:ext cx="617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altLang="bg-BG" sz="16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7415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63500"/>
            <a:ext cx="61214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38" y="92075"/>
            <a:ext cx="577215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6138"/>
            <a:ext cx="122110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483955"/>
            <a:ext cx="10515600" cy="1325563"/>
          </a:xfrm>
        </p:spPr>
        <p:txBody>
          <a:bodyPr/>
          <a:lstStyle/>
          <a:p>
            <a:pPr algn="ctr"/>
            <a:r>
              <a:rPr lang="bg-BG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Рискове и природни бедствия</a:t>
            </a:r>
            <a:endParaRPr lang="bg-BG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7418" name="Content Placeholder 13" descr="C:\Documents and Settings\Nikitov\My Documents\SIA_EN\EmoEco\FloodHazard_Muni_2019_01_sm.jpg"/>
          <p:cNvPicPr>
            <a:picLocks noGrp="1"/>
          </p:cNvPicPr>
          <p:nvPr>
            <p:ph sz="half"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25" y="1825625"/>
            <a:ext cx="5692775" cy="4067176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547018"/>
            <a:ext cx="5857664" cy="4680744"/>
          </a:xfrm>
          <a:ln>
            <a:noFill/>
          </a:ln>
        </p:spPr>
        <p:txBody>
          <a:bodyPr>
            <a:normAutofit fontScale="92500" lnSpcReduction="10000"/>
          </a:bodyPr>
          <a:lstStyle/>
          <a:p>
            <a:pPr>
              <a:spcBef>
                <a:spcPts val="600"/>
              </a:spcBef>
            </a:pPr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най-значимо увеличение на средната годишна температура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областите </a:t>
            </a:r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София-град, Софийска, Разград и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Добрич, в ЮЦР - Пазарджик.</a:t>
            </a:r>
            <a:endParaRPr lang="ru-RU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Най-значимо нарастване на </a:t>
            </a:r>
            <a:r>
              <a:rPr lang="ru-RU" sz="20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годишната сума на валежите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през 2016 г. - областите Видин и Монтана, </a:t>
            </a:r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ЮЦР -  Кърджали и Смолян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най-големи </a:t>
            </a:r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24-часови суми на валежите за годината</a:t>
            </a:r>
            <a:endParaRPr lang="ru-RU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Най-заплашени от </a:t>
            </a:r>
            <a:r>
              <a:rPr lang="ru-RU" sz="20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наводнения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общини в районите от Северна България. С най-ниска степен на заплаха - общините от ЮЗР и ЮЦР;</a:t>
            </a:r>
          </a:p>
          <a:p>
            <a:pPr>
              <a:spcBef>
                <a:spcPts val="600"/>
              </a:spcBef>
            </a:pP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Районите в Северна България с най-много площи засегнати от </a:t>
            </a:r>
            <a:r>
              <a:rPr lang="ru-RU" sz="2000" b="1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свлачищна дейност</a:t>
            </a:r>
            <a:r>
              <a:rPr lang="ru-RU" sz="20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с най-големи площи областите Монтана и Варна.</a:t>
            </a:r>
          </a:p>
          <a:p>
            <a:endParaRPr lang="bg-BG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25360" y="80962"/>
            <a:ext cx="6127011" cy="73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4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26487" y="866980"/>
            <a:ext cx="3697248" cy="48050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22961" y="882649"/>
            <a:ext cx="3467155" cy="484546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1241" y="918527"/>
            <a:ext cx="3871720" cy="48095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378385" y="5409274"/>
            <a:ext cx="4055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БВП на човек от </a:t>
            </a:r>
            <a:r>
              <a:rPr lang="ru-RU" sz="2000" b="1" dirty="0" smtClean="0"/>
              <a:t>населението, </a:t>
            </a:r>
            <a:r>
              <a:rPr lang="ru-RU" sz="2000" b="1" dirty="0"/>
              <a:t>2016 </a:t>
            </a:r>
            <a:endParaRPr lang="en-CA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433682" y="5359468"/>
            <a:ext cx="3359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Социален прогрес 2017 г</a:t>
            </a:r>
            <a:r>
              <a:rPr lang="ru-RU" sz="2000" dirty="0" smtClean="0"/>
              <a:t>.</a:t>
            </a:r>
            <a:endParaRPr lang="en-CA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7832726" y="5328007"/>
            <a:ext cx="40824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2000" b="1" dirty="0" smtClean="0"/>
              <a:t>Регионална конкурентоспособност</a:t>
            </a:r>
            <a:endParaRPr lang="en-CA" sz="2000" b="1" dirty="0"/>
          </a:p>
        </p:txBody>
      </p:sp>
    </p:spTree>
    <p:extLst>
      <p:ext uri="{BB962C8B-B14F-4D97-AF65-F5344CB8AC3E}">
        <p14:creationId xmlns:p14="http://schemas.microsoft.com/office/powerpoint/2010/main" val="16563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 idx="4294967295"/>
          </p:nvPr>
        </p:nvSpPr>
        <p:spPr>
          <a:xfrm>
            <a:off x="233363" y="541338"/>
            <a:ext cx="11958637" cy="1509712"/>
          </a:xfrm>
        </p:spPr>
        <p:txBody>
          <a:bodyPr/>
          <a:lstStyle/>
          <a:p>
            <a:pPr algn="ctr" eaLnBrk="1" hangingPunct="1"/>
            <a:r>
              <a:rPr lang="bg-BG" altLang="bg-BG" sz="3200" b="1" smtClean="0">
                <a:latin typeface="Verdana" panose="020B0604030504040204" pitchFamily="34" charset="0"/>
              </a:rPr>
              <a:t>Очаквана продължителност на живота</a:t>
            </a:r>
            <a:r>
              <a:rPr lang="bg-BG" altLang="bg-BG" sz="2800" b="1" smtClean="0">
                <a:latin typeface="Verdana" panose="020B0604030504040204" pitchFamily="34" charset="0"/>
              </a:rPr>
              <a:t/>
            </a:r>
            <a:br>
              <a:rPr lang="bg-BG" altLang="bg-BG" sz="2800" b="1" smtClean="0">
                <a:latin typeface="Verdana" panose="020B0604030504040204" pitchFamily="34" charset="0"/>
              </a:rPr>
            </a:br>
            <a:r>
              <a:rPr lang="bg-BG" altLang="bg-BG" sz="2800" smtClean="0">
                <a:latin typeface="Verdana" panose="020B0604030504040204" pitchFamily="34" charset="0"/>
              </a:rPr>
              <a:t>- най-ниска в ЕС и слаба тенденция за повишаване</a:t>
            </a:r>
            <a:endParaRPr lang="en-CA" altLang="bg-BG" sz="2800" smtClean="0">
              <a:latin typeface="Verdana" panose="020B0604030504040204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213" y="5940425"/>
            <a:ext cx="7794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425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7" name="TextBox 6"/>
          <p:cNvSpPr txBox="1">
            <a:spLocks noChangeArrowheads="1"/>
          </p:cNvSpPr>
          <p:nvPr/>
        </p:nvSpPr>
        <p:spPr bwMode="auto">
          <a:xfrm>
            <a:off x="6683375" y="5940425"/>
            <a:ext cx="4160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</a:rPr>
              <a:t>Национален център за териториално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</a:rPr>
              <a:t>развитие ЕАД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5988050"/>
            <a:ext cx="10048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TextBox 7"/>
          <p:cNvSpPr txBox="1">
            <a:spLocks noChangeArrowheads="1"/>
          </p:cNvSpPr>
          <p:nvPr/>
        </p:nvSpPr>
        <p:spPr bwMode="auto">
          <a:xfrm>
            <a:off x="1181100" y="5949950"/>
            <a:ext cx="617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13320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63500"/>
            <a:ext cx="61214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130175"/>
            <a:ext cx="6122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38" y="92075"/>
            <a:ext cx="577215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6138"/>
            <a:ext cx="122110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324" name="Object 98"/>
          <p:cNvGraphicFramePr>
            <a:graphicFrameLocks noChangeAspect="1"/>
          </p:cNvGraphicFramePr>
          <p:nvPr/>
        </p:nvGraphicFramePr>
        <p:xfrm>
          <a:off x="6096000" y="1992313"/>
          <a:ext cx="5876925" cy="378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2" name="Chart" r:id="rId9" imgW="5876864" imgH="3228975" progId="Excel.Chart.8">
                  <p:embed/>
                </p:oleObj>
              </mc:Choice>
              <mc:Fallback>
                <p:oleObj name="Chart" r:id="rId9" imgW="5876864" imgH="3228975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992313"/>
                        <a:ext cx="5876925" cy="3789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5" name="Object 100"/>
          <p:cNvGraphicFramePr>
            <a:graphicFrameLocks noChangeAspect="1"/>
          </p:cNvGraphicFramePr>
          <p:nvPr/>
        </p:nvGraphicFramePr>
        <p:xfrm>
          <a:off x="219075" y="1881188"/>
          <a:ext cx="5876925" cy="380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3" name="Chart" r:id="rId11" imgW="5876864" imgH="3362249" progId="Excel.Chart.8">
                  <p:embed/>
                </p:oleObj>
              </mc:Choice>
              <mc:Fallback>
                <p:oleObj name="Chart" r:id="rId11" imgW="5876864" imgH="3362249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" y="1881188"/>
                        <a:ext cx="5876925" cy="3803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15655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 idx="4294967295"/>
          </p:nvPr>
        </p:nvSpPr>
        <p:spPr>
          <a:xfrm>
            <a:off x="848519" y="782638"/>
            <a:ext cx="10515600" cy="1022350"/>
          </a:xfrm>
        </p:spPr>
        <p:txBody>
          <a:bodyPr/>
          <a:lstStyle/>
          <a:p>
            <a:pPr algn="ctr" eaLnBrk="1" hangingPunct="1"/>
            <a:r>
              <a:rPr lang="bg-BG" altLang="bg-BG" sz="3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Дял на населението в риск от бедност или социално изключване </a:t>
            </a:r>
            <a:endParaRPr lang="en-CA" altLang="bg-BG" sz="32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213" y="5940425"/>
            <a:ext cx="7794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425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6683375" y="5940425"/>
            <a:ext cx="4160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</a:rPr>
              <a:t>Национален център за териториално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</a:rPr>
              <a:t>развитие ЕАД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1434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5988050"/>
            <a:ext cx="1004888" cy="65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TextBox 7"/>
          <p:cNvSpPr txBox="1">
            <a:spLocks noChangeArrowheads="1"/>
          </p:cNvSpPr>
          <p:nvPr/>
        </p:nvSpPr>
        <p:spPr bwMode="auto">
          <a:xfrm>
            <a:off x="1181100" y="5949950"/>
            <a:ext cx="617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bg-BG" altLang="bg-BG" sz="1600">
                <a:latin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altLang="bg-BG" sz="1600">
              <a:latin typeface="Verdana" panose="020B0604030504040204" pitchFamily="34" charset="0"/>
            </a:endParaRPr>
          </a:p>
        </p:txBody>
      </p:sp>
      <p:pic>
        <p:nvPicPr>
          <p:cNvPr id="14344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0"/>
            <a:ext cx="612140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130175"/>
            <a:ext cx="61229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38" y="92075"/>
            <a:ext cx="5772150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846138"/>
            <a:ext cx="12211050" cy="3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9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2116138"/>
            <a:ext cx="5822950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349" name="Object 98"/>
          <p:cNvGraphicFramePr>
            <a:graphicFrameLocks noChangeAspect="1"/>
          </p:cNvGraphicFramePr>
          <p:nvPr/>
        </p:nvGraphicFramePr>
        <p:xfrm>
          <a:off x="6096000" y="2116138"/>
          <a:ext cx="5456238" cy="379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9" name="Chart" r:id="rId10" imgW="5886471" imgH="5781751" progId="Excel.Chart.8">
                  <p:embed/>
                </p:oleObj>
              </mc:Choice>
              <mc:Fallback>
                <p:oleObj name="Chart" r:id="rId10" imgW="5886471" imgH="5781751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2116138"/>
                        <a:ext cx="5456238" cy="3790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45318" y="1699478"/>
            <a:ext cx="11110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В 14 области през 2017 </a:t>
            </a:r>
            <a:r>
              <a:rPr lang="ru-RU" sz="2400" b="1" dirty="0" smtClean="0"/>
              <a:t>г. </a:t>
            </a:r>
            <a:r>
              <a:rPr lang="ru-RU" sz="2400" b="1" dirty="0"/>
              <a:t>бедността намалява спрямо 2016 г.: Пазарджик (-9.5%); Хасково (-5.5%); </a:t>
            </a:r>
            <a:r>
              <a:rPr lang="ru-RU" sz="2400" b="1" dirty="0" smtClean="0"/>
              <a:t>Смолян </a:t>
            </a:r>
            <a:r>
              <a:rPr lang="ru-RU" sz="2400" b="1" dirty="0"/>
              <a:t>(-1.4%); </a:t>
            </a: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2396198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1958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Обхват на анализа</a:t>
            </a:r>
            <a:endParaRPr lang="bg-BG" sz="4000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7875" y="1658127"/>
            <a:ext cx="5555066" cy="3642877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33996" y="1720703"/>
            <a:ext cx="5791199" cy="444474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bg-BG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Териториален обхват </a:t>
            </a:r>
            <a:endParaRPr lang="bg-BG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/>
            <a:r>
              <a:rPr lang="bg-BG" sz="2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Общини</a:t>
            </a:r>
          </a:p>
          <a:p>
            <a:pPr lvl="1"/>
            <a:r>
              <a:rPr lang="bg-BG" sz="20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Области и райони </a:t>
            </a:r>
            <a:r>
              <a:rPr lang="bg-BG" sz="2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 ниво </a:t>
            </a:r>
            <a:r>
              <a:rPr lang="bg-BG" sz="20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(</a:t>
            </a:r>
            <a:r>
              <a:rPr lang="en-US" sz="20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NUTS 2</a:t>
            </a:r>
            <a:r>
              <a:rPr lang="bg-BG" sz="20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en-US" sz="20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NUTS 3</a:t>
            </a:r>
            <a:r>
              <a:rPr lang="bg-BG" sz="20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bg-BG" sz="20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/>
            <a:r>
              <a:rPr lang="bg-BG" sz="2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Цялата страна, вкл. територии със специфични характеристики</a:t>
            </a:r>
          </a:p>
          <a:p>
            <a:pPr lvl="1"/>
            <a:r>
              <a:rPr lang="bg-BG" sz="2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Сравнения с ЕС</a:t>
            </a:r>
          </a:p>
          <a:p>
            <a:pPr lvl="0"/>
            <a:r>
              <a:rPr lang="bg-BG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Времеви обхват </a:t>
            </a:r>
            <a:endParaRPr lang="bg-BG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/>
            <a:r>
              <a:rPr lang="bg-BG" sz="20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промени </a:t>
            </a:r>
            <a:r>
              <a:rPr lang="bg-BG" sz="2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периода 2014–2020 </a:t>
            </a:r>
            <a:r>
              <a:rPr lang="bg-BG" sz="20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г.</a:t>
            </a:r>
            <a:endParaRPr lang="bg-BG" sz="20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/>
            <a:r>
              <a:rPr lang="bg-BG" sz="2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сравнения с </a:t>
            </a:r>
            <a:r>
              <a:rPr lang="bg-BG" sz="20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периода </a:t>
            </a:r>
            <a:r>
              <a:rPr lang="bg-BG" sz="2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2007–2013 г., </a:t>
            </a:r>
          </a:p>
          <a:p>
            <a:pPr lvl="1"/>
            <a:r>
              <a:rPr lang="bg-BG" sz="2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сценарии до 2027 (ОП), 2030 (климат) и 2050 (демография</a:t>
            </a:r>
            <a:r>
              <a:rPr lang="bg-BG" sz="20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); </a:t>
            </a:r>
            <a:endParaRPr lang="bg-BG" sz="20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/>
            <a:r>
              <a:rPr lang="bg-BG" sz="2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актуализация на данните 2020 и 2021 г</a:t>
            </a:r>
            <a:r>
              <a:rPr lang="bg-BG" sz="20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.;</a:t>
            </a:r>
            <a:endParaRPr lang="bg-BG" sz="20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bg-BG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Тематичен обхват </a:t>
            </a:r>
            <a:r>
              <a:rPr lang="bg-BG" sz="26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определен от политиките, оказващи въздействие върху регионалното развитие, националната територия и качеството на живот.</a:t>
            </a:r>
            <a:endParaRPr lang="en-CA" sz="26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bg-BG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2116" y="120398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3449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4838"/>
            <a:ext cx="10515600" cy="1358189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Активност на общините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pic>
        <p:nvPicPr>
          <p:cNvPr id="13" name="Content Placeholder 12"/>
          <p:cNvPicPr>
            <a:picLocks noGrp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12" y="1536062"/>
            <a:ext cx="5397575" cy="3842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939" y="1500001"/>
            <a:ext cx="5975350" cy="401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61961" y="5378774"/>
            <a:ext cx="116374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 smtClean="0"/>
              <a:t>В много от Оперативните програми Пловдив на ІІ място след СО.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8848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873" y="498803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Заключение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718114" y="1435659"/>
            <a:ext cx="10515600" cy="4669305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600"/>
              </a:spcBef>
            </a:pP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Необходимост от о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птимизиране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системата на </a:t>
            </a: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здравеопазване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>
              <a:spcBef>
                <a:spcPts val="600"/>
              </a:spcBef>
            </a:pP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Обучение през целия живот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обвързване с науката и производството, равнопоставен достъп до образование;</a:t>
            </a:r>
            <a:endParaRPr lang="bg-BG" sz="2400" dirty="0"/>
          </a:p>
          <a:p>
            <a:pPr>
              <a:spcBef>
                <a:spcPts val="600"/>
              </a:spcBef>
            </a:pP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Подобряване на условията за спорт за всички, повишаване на </a:t>
            </a:r>
            <a:r>
              <a:rPr 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физическата активност</a:t>
            </a: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>
              <a:spcBef>
                <a:spcPts val="600"/>
              </a:spcBef>
            </a:pP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Повишаване на </a:t>
            </a:r>
            <a:r>
              <a:rPr 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ЕЕ и цифровизацията </a:t>
            </a: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икономическите сектори;</a:t>
            </a:r>
          </a:p>
          <a:p>
            <a:pPr>
              <a:spcBef>
                <a:spcPts val="600"/>
              </a:spcBef>
            </a:pP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Увеличаване на </a:t>
            </a:r>
            <a:r>
              <a:rPr 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разходите за НИРД и заетостта</a:t>
            </a: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>
              <a:spcBef>
                <a:spcPts val="600"/>
              </a:spcBef>
            </a:pP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Доизграждане на </a:t>
            </a:r>
            <a:r>
              <a:rPr 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транспортната инфраструктура</a:t>
            </a:r>
            <a:r>
              <a:rPr lang="bg-BG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Северна България;</a:t>
            </a:r>
          </a:p>
          <a:p>
            <a:pPr>
              <a:spcBef>
                <a:spcPts val="600"/>
              </a:spcBef>
            </a:pP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Реконструкция на техническата инфраструктура – ВиК, </a:t>
            </a:r>
            <a:r>
              <a:rPr 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газоснабдяване</a:t>
            </a: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широколентов интернет;</a:t>
            </a:r>
          </a:p>
          <a:p>
            <a:pPr>
              <a:spcBef>
                <a:spcPts val="600"/>
              </a:spcBef>
            </a:pP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КАВ, шума и адаптацията към </a:t>
            </a:r>
            <a:r>
              <a:rPr 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климатичните промени</a:t>
            </a: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>
              <a:spcBef>
                <a:spcPts val="600"/>
              </a:spcBef>
            </a:pP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Междусекторна </a:t>
            </a:r>
            <a:r>
              <a:rPr lang="bg-BG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интеграция и координация</a:t>
            </a:r>
            <a:r>
              <a:rPr lang="bg-BG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 постигане на общи цели.</a:t>
            </a:r>
            <a:endParaRPr lang="ru-RU" sz="2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138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8990" y="455140"/>
            <a:ext cx="11014745" cy="2387600"/>
          </a:xfrm>
        </p:spPr>
        <p:txBody>
          <a:bodyPr>
            <a:noAutofit/>
          </a:bodyPr>
          <a:lstStyle/>
          <a:p>
            <a:r>
              <a:rPr lang="bg-BG" sz="4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Благодаря за вниманието!</a:t>
            </a:r>
            <a:endParaRPr lang="en-CA" sz="4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04608" y="3436480"/>
            <a:ext cx="9823508" cy="2550797"/>
          </a:xfrm>
        </p:spPr>
        <p:txBody>
          <a:bodyPr>
            <a:normAutofit/>
          </a:bodyPr>
          <a:lstStyle/>
          <a:p>
            <a:pPr algn="l"/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проф. д-р арх. Веселина Троева</a:t>
            </a:r>
            <a:endParaRPr lang="en-CA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r>
              <a:rPr lang="bg-BG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 развитие ЕАД</a:t>
            </a:r>
            <a:endParaRPr lang="en-CA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София</a:t>
            </a:r>
            <a:r>
              <a:rPr lang="en-CA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1000, </a:t>
            </a: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ул. </a:t>
            </a:r>
            <a:r>
              <a:rPr lang="en-CA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Алабин</a:t>
            </a:r>
            <a:r>
              <a:rPr lang="en-CA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№</a:t>
            </a:r>
            <a:r>
              <a:rPr lang="en-CA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16 -20</a:t>
            </a:r>
          </a:p>
          <a:p>
            <a:pPr algn="l"/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Тел</a:t>
            </a:r>
            <a:r>
              <a:rPr lang="en-CA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+359 2 9800308</a:t>
            </a:r>
          </a:p>
          <a:p>
            <a:pPr algn="l"/>
            <a:r>
              <a:rPr lang="en-CA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Email: </a:t>
            </a:r>
            <a:r>
              <a:rPr lang="en-CA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"/>
              </a:rPr>
              <a:t>office@ncrdhp.bg</a:t>
            </a:r>
            <a:r>
              <a:rPr lang="en-CA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endParaRPr lang="en-C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084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114" y="498803"/>
            <a:ext cx="10515600" cy="1358189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Демография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558657" y="1843896"/>
            <a:ext cx="11065078" cy="414338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/>
          </a:p>
          <a:p>
            <a:endParaRPr lang="en-CA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pic>
        <p:nvPicPr>
          <p:cNvPr id="13" name="Content Placeholder 12" descr="Demo_Age65+_2019_sm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41189" y="1662545"/>
            <a:ext cx="2929525" cy="2074076"/>
          </a:xfrm>
          <a:prstGeom prst="rect">
            <a:avLst/>
          </a:prstGeom>
        </p:spPr>
      </p:pic>
      <p:pic>
        <p:nvPicPr>
          <p:cNvPr id="14" name="Content Placeholder 12" descr="Demo_МGrowgh_OK_2019_sm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27246" y="3714581"/>
            <a:ext cx="2943468" cy="208284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063" y="1662545"/>
            <a:ext cx="2870167" cy="2036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063" y="3714581"/>
            <a:ext cx="2912866" cy="206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781800" y="1955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16" name="TextBox 15"/>
          <p:cNvSpPr txBox="1"/>
          <p:nvPr/>
        </p:nvSpPr>
        <p:spPr>
          <a:xfrm>
            <a:off x="6707535" y="1465864"/>
            <a:ext cx="527815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Намаляване и застаряване</a:t>
            </a:r>
          </a:p>
          <a:p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Ниска раждаемост</a:t>
            </a:r>
          </a:p>
          <a:p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Висока смъртност</a:t>
            </a:r>
          </a:p>
          <a:p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73.5</a:t>
            </a:r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% от населението живее в градовете; </a:t>
            </a:r>
            <a:endParaRPr lang="ru-RU" sz="2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34.1</a:t>
            </a:r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% от населението концентрирано в 6 града</a:t>
            </a:r>
          </a:p>
          <a:p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1 288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нас. места (22.6%) с население от 1 до 50 д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.;</a:t>
            </a:r>
          </a:p>
          <a:p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Дисбаланс в разпределение на населението</a:t>
            </a:r>
          </a:p>
          <a:p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Отражение върху развитието  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112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873" y="650269"/>
            <a:ext cx="10515600" cy="1358189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Демография - ЮЦР, областите и общините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561961" y="1828800"/>
            <a:ext cx="11230646" cy="4818783"/>
          </a:xfrm>
        </p:spPr>
        <p:txBody>
          <a:bodyPr>
            <a:normAutofit/>
          </a:bodyPr>
          <a:lstStyle/>
          <a:p>
            <a:pPr>
              <a:spcBef>
                <a:spcPts val="200"/>
              </a:spcBef>
            </a:pP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Население ЮЦР 1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417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хил.д.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(20.1%). (2017), 1 410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хил.д. (2018);</a:t>
            </a:r>
            <a:endParaRPr lang="ru-RU" sz="2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200"/>
              </a:spcBef>
            </a:pP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Най-големи междуобщински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различия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гъстотата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населението: </a:t>
            </a: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6.9 д/</a:t>
            </a:r>
            <a:r>
              <a:rPr lang="bg-BG" sz="2400" b="1" dirty="0"/>
              <a:t>km</a:t>
            </a:r>
            <a:r>
              <a:rPr lang="bg-BG" sz="2400" b="1" baseline="30000" dirty="0"/>
              <a:t>2</a:t>
            </a: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община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Маджарово, </a:t>
            </a:r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3385.5 </a:t>
            </a: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д/</a:t>
            </a:r>
            <a:r>
              <a:rPr lang="bg-BG" sz="2400" b="1" dirty="0"/>
              <a:t>km</a:t>
            </a:r>
            <a:r>
              <a:rPr lang="bg-BG" sz="2400" b="1" baseline="30000" dirty="0"/>
              <a:t>2</a:t>
            </a: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община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Пловдив;</a:t>
            </a:r>
          </a:p>
          <a:p>
            <a:pPr>
              <a:spcBef>
                <a:spcPts val="200"/>
              </a:spcBef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ай-голямо намаление на населението спрямо 2011 г. в област Смолян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</a:t>
            </a:r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10.9</a:t>
            </a: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% </a:t>
            </a:r>
          </a:p>
          <a:p>
            <a:pPr>
              <a:spcBef>
                <a:spcPts val="200"/>
              </a:spcBef>
            </a:pP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Област Пловдив с раждаемост 9.6‰, по-висока от средната за страната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9.0‰);</a:t>
            </a:r>
          </a:p>
          <a:p>
            <a:pPr>
              <a:spcBef>
                <a:spcPts val="200"/>
              </a:spcBef>
            </a:pP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Между областите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най-голям относителен дял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миграционния поток към област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София-град - Пловдив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6.0</a:t>
            </a: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%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  <a:p>
            <a:pPr>
              <a:spcBef>
                <a:spcPts val="200"/>
              </a:spcBef>
            </a:pP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Към област Пловдив - </a:t>
            </a:r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11 031 </a:t>
            </a: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д. (9.7%)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>
              <a:spcBef>
                <a:spcPts val="200"/>
              </a:spcBef>
            </a:pP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Общини с </a:t>
            </a:r>
            <a:r>
              <a:rPr lang="ru-RU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положителен прираст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Ардино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Минерални бани, Харманли, Пловдив, Джебел, Кърджали, </a:t>
            </a:r>
            <a:r>
              <a:rPr lang="ru-RU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Симеоновград.  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CA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8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2018_MRRB_SIA\ToMRRB\Map_Aggl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378" y="1443474"/>
            <a:ext cx="4717422" cy="333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873" y="459273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Регионално и градско развитие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3047" y="1334974"/>
            <a:ext cx="5072870" cy="3590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6498" y="146504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51299" y="4655699"/>
            <a:ext cx="11099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bg-BG" altLang="bg-BG" sz="1600" b="1" dirty="0">
                <a:latin typeface="Verdana" panose="020B0604030504040204" pitchFamily="34" charset="0"/>
              </a:rPr>
              <a:t>силно урбанизирани </a:t>
            </a:r>
            <a:r>
              <a:rPr lang="bg-BG" altLang="bg-BG" sz="1600" b="1" dirty="0" smtClean="0">
                <a:latin typeface="Verdana" panose="020B0604030504040204" pitchFamily="34" charset="0"/>
              </a:rPr>
              <a:t>общини </a:t>
            </a:r>
            <a:r>
              <a:rPr lang="bg-BG" altLang="bg-BG" sz="1600" dirty="0" smtClean="0">
                <a:latin typeface="Verdana" panose="020B0604030504040204" pitchFamily="34" charset="0"/>
              </a:rPr>
              <a:t>– </a:t>
            </a:r>
            <a:r>
              <a:rPr lang="bg-BG" altLang="bg-BG" sz="1600" b="1" dirty="0">
                <a:latin typeface="Verdana" panose="020B0604030504040204" pitchFamily="34" charset="0"/>
              </a:rPr>
              <a:t>18 бр</a:t>
            </a:r>
            <a:r>
              <a:rPr lang="bg-BG" altLang="bg-BG" sz="1600" b="1" dirty="0" smtClean="0">
                <a:latin typeface="Verdana" panose="020B0604030504040204" pitchFamily="34" charset="0"/>
              </a:rPr>
              <a:t>.</a:t>
            </a:r>
            <a:r>
              <a:rPr lang="bg-BG" altLang="bg-BG" sz="1600" dirty="0" smtClean="0">
                <a:latin typeface="Verdana" panose="020B0604030504040204" pitchFamily="34" charset="0"/>
              </a:rPr>
              <a:t>, </a:t>
            </a:r>
            <a:r>
              <a:rPr lang="ru-RU" altLang="bg-BG" sz="1600" dirty="0" smtClean="0">
                <a:latin typeface="Verdana" panose="020B0604030504040204" pitchFamily="34" charset="0"/>
              </a:rPr>
              <a:t>над</a:t>
            </a:r>
            <a:r>
              <a:rPr lang="bg-BG" altLang="bg-BG" sz="1600" dirty="0" smtClean="0">
                <a:latin typeface="Verdana" panose="020B0604030504040204" pitchFamily="34" charset="0"/>
              </a:rPr>
              <a:t> </a:t>
            </a:r>
            <a:r>
              <a:rPr lang="bg-BG" altLang="bg-BG" sz="1600" dirty="0">
                <a:latin typeface="Verdana" panose="020B0604030504040204" pitchFamily="34" charset="0"/>
              </a:rPr>
              <a:t>50% </a:t>
            </a:r>
            <a:r>
              <a:rPr lang="bg-BG" altLang="bg-BG" sz="1600" dirty="0" smtClean="0">
                <a:latin typeface="Verdana" panose="020B0604030504040204" pitchFamily="34" charset="0"/>
              </a:rPr>
              <a:t>от </a:t>
            </a:r>
            <a:r>
              <a:rPr lang="bg-BG" altLang="bg-BG" sz="1600" dirty="0">
                <a:latin typeface="Verdana" panose="020B0604030504040204" pitchFamily="34" charset="0"/>
              </a:rPr>
              <a:t>населението </a:t>
            </a:r>
            <a:r>
              <a:rPr lang="bg-BG" altLang="bg-BG" sz="1600" dirty="0" smtClean="0">
                <a:latin typeface="Verdana" panose="020B0604030504040204" pitchFamily="34" charset="0"/>
              </a:rPr>
              <a:t>в градове над </a:t>
            </a:r>
            <a:r>
              <a:rPr lang="bg-BG" altLang="bg-BG" sz="1600" dirty="0">
                <a:latin typeface="Verdana" panose="020B0604030504040204" pitchFamily="34" charset="0"/>
              </a:rPr>
              <a:t>50 хил. жит. </a:t>
            </a:r>
          </a:p>
          <a:p>
            <a:pPr>
              <a:buNone/>
            </a:pPr>
            <a:r>
              <a:rPr lang="bg-BG" altLang="bg-BG" sz="1600" b="1" dirty="0">
                <a:latin typeface="Verdana" panose="020B0604030504040204" pitchFamily="34" charset="0"/>
              </a:rPr>
              <a:t>средно урбанизирани </a:t>
            </a:r>
            <a:r>
              <a:rPr lang="bg-BG" altLang="bg-BG" sz="1600" b="1" dirty="0" smtClean="0">
                <a:latin typeface="Verdana" panose="020B0604030504040204" pitchFamily="34" charset="0"/>
              </a:rPr>
              <a:t>общини </a:t>
            </a:r>
            <a:r>
              <a:rPr lang="bg-BG" altLang="bg-BG" sz="1600" dirty="0" smtClean="0">
                <a:latin typeface="Verdana" panose="020B0604030504040204" pitchFamily="34" charset="0"/>
              </a:rPr>
              <a:t>– </a:t>
            </a:r>
            <a:r>
              <a:rPr lang="bg-BG" altLang="bg-BG" sz="1600" b="1" dirty="0">
                <a:latin typeface="Verdana" panose="020B0604030504040204" pitchFamily="34" charset="0"/>
              </a:rPr>
              <a:t>95 бр.</a:t>
            </a:r>
            <a:r>
              <a:rPr lang="bg-BG" altLang="bg-BG" sz="1600" dirty="0">
                <a:latin typeface="Verdana" panose="020B0604030504040204" pitchFamily="34" charset="0"/>
              </a:rPr>
              <a:t> общини на средни градове </a:t>
            </a:r>
            <a:r>
              <a:rPr lang="bg-BG" altLang="bg-BG" sz="1600" u="sng" dirty="0">
                <a:latin typeface="Verdana" panose="020B0604030504040204" pitchFamily="34" charset="0"/>
              </a:rPr>
              <a:t>(</a:t>
            </a:r>
            <a:r>
              <a:rPr lang="en-US" altLang="bg-BG" sz="1600" u="sng" dirty="0">
                <a:latin typeface="Verdana" panose="020B0604030504040204" pitchFamily="34" charset="0"/>
              </a:rPr>
              <a:t>town</a:t>
            </a:r>
            <a:r>
              <a:rPr lang="bg-BG" altLang="bg-BG" sz="1600" u="sng" dirty="0" smtClean="0">
                <a:latin typeface="Verdana" panose="020B0604030504040204" pitchFamily="34" charset="0"/>
              </a:rPr>
              <a:t>)</a:t>
            </a:r>
            <a:r>
              <a:rPr lang="bg-BG" altLang="bg-BG" sz="1600" dirty="0" smtClean="0">
                <a:latin typeface="Verdana" panose="020B0604030504040204" pitchFamily="34" charset="0"/>
              </a:rPr>
              <a:t>, </a:t>
            </a:r>
            <a:r>
              <a:rPr lang="ru-RU" altLang="bg-BG" sz="1600" dirty="0" smtClean="0">
                <a:latin typeface="Verdana" panose="020B0604030504040204" pitchFamily="34" charset="0"/>
              </a:rPr>
              <a:t>над</a:t>
            </a:r>
            <a:r>
              <a:rPr lang="bg-BG" altLang="bg-BG" sz="1600" dirty="0" smtClean="0">
                <a:latin typeface="Verdana" panose="020B0604030504040204" pitchFamily="34" charset="0"/>
              </a:rPr>
              <a:t> </a:t>
            </a:r>
            <a:r>
              <a:rPr lang="bg-BG" altLang="bg-BG" sz="1600" dirty="0">
                <a:latin typeface="Verdana" panose="020B0604030504040204" pitchFamily="34" charset="0"/>
              </a:rPr>
              <a:t>50% от населението </a:t>
            </a:r>
            <a:r>
              <a:rPr lang="bg-BG" altLang="bg-BG" sz="1600" dirty="0" smtClean="0">
                <a:latin typeface="Verdana" panose="020B0604030504040204" pitchFamily="34" charset="0"/>
              </a:rPr>
              <a:t> в населени </a:t>
            </a:r>
            <a:r>
              <a:rPr lang="bg-BG" altLang="bg-BG" sz="1600" dirty="0">
                <a:latin typeface="Verdana" panose="020B0604030504040204" pitchFamily="34" charset="0"/>
              </a:rPr>
              <a:t>места от 5 до 50 хил. жит. </a:t>
            </a:r>
          </a:p>
          <a:p>
            <a:pPr>
              <a:buNone/>
            </a:pPr>
            <a:r>
              <a:rPr lang="bg-BG" altLang="bg-BG" sz="1600" b="1" dirty="0">
                <a:latin typeface="Verdana" panose="020B0604030504040204" pitchFamily="34" charset="0"/>
              </a:rPr>
              <a:t>слабо урбанизирани </a:t>
            </a:r>
            <a:r>
              <a:rPr lang="bg-BG" altLang="bg-BG" sz="1600" b="1" dirty="0" smtClean="0">
                <a:latin typeface="Verdana" panose="020B0604030504040204" pitchFamily="34" charset="0"/>
              </a:rPr>
              <a:t>общини </a:t>
            </a:r>
            <a:r>
              <a:rPr lang="bg-BG" altLang="bg-BG" sz="1600" dirty="0" smtClean="0">
                <a:latin typeface="Verdana" panose="020B0604030504040204" pitchFamily="34" charset="0"/>
              </a:rPr>
              <a:t>– </a:t>
            </a:r>
            <a:r>
              <a:rPr lang="bg-BG" altLang="bg-BG" sz="1600" b="1" dirty="0">
                <a:latin typeface="Verdana" panose="020B0604030504040204" pitchFamily="34" charset="0"/>
              </a:rPr>
              <a:t>152 бр.</a:t>
            </a:r>
            <a:r>
              <a:rPr lang="bg-BG" altLang="bg-BG" sz="1600" dirty="0">
                <a:latin typeface="Verdana" panose="020B0604030504040204" pitchFamily="34" charset="0"/>
              </a:rPr>
              <a:t> общини на малки градове или села </a:t>
            </a:r>
            <a:r>
              <a:rPr lang="ru-RU" altLang="bg-BG" sz="1600" dirty="0">
                <a:latin typeface="Verdana" panose="020B0604030504040204" pitchFamily="34" charset="0"/>
              </a:rPr>
              <a:t>(</a:t>
            </a:r>
            <a:r>
              <a:rPr lang="en-US" altLang="bg-BG" sz="1600" u="sng" dirty="0">
                <a:latin typeface="Verdana" panose="020B0604030504040204" pitchFamily="34" charset="0"/>
              </a:rPr>
              <a:t>rural</a:t>
            </a:r>
            <a:r>
              <a:rPr lang="bg-BG" altLang="bg-BG" sz="1600" u="sng" dirty="0">
                <a:latin typeface="Verdana" panose="020B0604030504040204" pitchFamily="34" charset="0"/>
              </a:rPr>
              <a:t>)</a:t>
            </a:r>
            <a:r>
              <a:rPr lang="bg-BG" altLang="bg-BG" sz="1600" dirty="0">
                <a:latin typeface="Verdana" panose="020B0604030504040204" pitchFamily="34" charset="0"/>
              </a:rPr>
              <a:t>, </a:t>
            </a:r>
            <a:r>
              <a:rPr lang="ru-RU" altLang="bg-BG" sz="1600" dirty="0" smtClean="0">
                <a:latin typeface="Verdana" panose="020B0604030504040204" pitchFamily="34" charset="0"/>
              </a:rPr>
              <a:t>над</a:t>
            </a:r>
            <a:r>
              <a:rPr lang="bg-BG" altLang="bg-BG" sz="1600" dirty="0" smtClean="0">
                <a:latin typeface="Verdana" panose="020B0604030504040204" pitchFamily="34" charset="0"/>
              </a:rPr>
              <a:t> </a:t>
            </a:r>
            <a:r>
              <a:rPr lang="bg-BG" altLang="bg-BG" sz="1600" dirty="0">
                <a:latin typeface="Verdana" panose="020B0604030504040204" pitchFamily="34" charset="0"/>
              </a:rPr>
              <a:t>50% от населението е в нас. места под 5 хил. жит.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7466" y="21907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b="1" dirty="0" smtClean="0">
                <a:solidFill>
                  <a:srgbClr val="C00000"/>
                </a:solidFill>
              </a:rPr>
              <a:t>33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39846" y="325468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b="1" dirty="0" smtClean="0">
                <a:solidFill>
                  <a:srgbClr val="C00000"/>
                </a:solidFill>
              </a:rPr>
              <a:t>31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37934" y="4064768"/>
            <a:ext cx="55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 smtClean="0">
                <a:solidFill>
                  <a:srgbClr val="C00000"/>
                </a:solidFill>
              </a:rPr>
              <a:t>29</a:t>
            </a:r>
            <a:endParaRPr lang="en-CA" b="1" dirty="0">
              <a:solidFill>
                <a:srgbClr val="C000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2489011" y="3383016"/>
            <a:ext cx="1168400" cy="11355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64248" y="3103994"/>
            <a:ext cx="1201016" cy="117053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53556" y="1407259"/>
            <a:ext cx="10224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АА  Пловдив  </a:t>
            </a:r>
            <a:r>
              <a:rPr lang="ru-RU" b="1" dirty="0"/>
              <a:t>- </a:t>
            </a:r>
            <a:r>
              <a:rPr lang="ru-RU" b="1" dirty="0" smtClean="0"/>
              <a:t> 5 общини - Пловдив </a:t>
            </a:r>
            <a:r>
              <a:rPr lang="ru-RU" b="1" dirty="0"/>
              <a:t>- Марица – Родопи – Куклен - </a:t>
            </a:r>
            <a:r>
              <a:rPr lang="ru-RU" b="1" dirty="0" smtClean="0"/>
              <a:t>Садово, </a:t>
            </a:r>
          </a:p>
          <a:p>
            <a:pPr algn="r"/>
            <a:r>
              <a:rPr lang="ru-RU" b="1" dirty="0" smtClean="0"/>
              <a:t>29 агломерации към </a:t>
            </a:r>
            <a:r>
              <a:rPr lang="ru-RU" b="1" dirty="0"/>
              <a:t>средни </a:t>
            </a:r>
            <a:r>
              <a:rPr lang="ru-RU" b="1" dirty="0" smtClean="0"/>
              <a:t>градове – Пазарджик, Асеновград, Кърджали, Смолян, Хасково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79112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8259" y="1953171"/>
            <a:ext cx="5179399" cy="278943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2CA7F879-F54F-4CBE-B062-FF4ED6AA9E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932" y="3404981"/>
            <a:ext cx="3423327" cy="24225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4838"/>
            <a:ext cx="10515600" cy="1358189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Брутен вътрешен продукт </a:t>
            </a:r>
            <a:r>
              <a:rPr lang="bg-BG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(БВП)</a:t>
            </a:r>
            <a:endParaRPr lang="en-CA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A4858BA-02CB-45D1-9C0E-B6E21C59FE5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84" y="2016488"/>
            <a:ext cx="3244385" cy="2295926"/>
          </a:xfrm>
          <a:prstGeom prst="rect">
            <a:avLst/>
          </a:prstGeom>
        </p:spPr>
      </p:pic>
      <p:sp>
        <p:nvSpPr>
          <p:cNvPr id="16" name="Content Placeholder 9">
            <a:extLst>
              <a:ext uri="{FF2B5EF4-FFF2-40B4-BE49-F238E27FC236}">
                <a16:creationId xmlns:a16="http://schemas.microsoft.com/office/drawing/2014/main" xmlns="" id="{B450D105-FB32-4ABA-87E8-C17F47D62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306" y="1565217"/>
            <a:ext cx="2244845" cy="505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600" b="1" i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Състояние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xmlns="" id="{C3FE95BE-A424-4268-AE1F-E593E60A8254}"/>
              </a:ext>
            </a:extLst>
          </p:cNvPr>
          <p:cNvSpPr txBox="1">
            <a:spLocks/>
          </p:cNvSpPr>
          <p:nvPr/>
        </p:nvSpPr>
        <p:spPr>
          <a:xfrm>
            <a:off x="6306517" y="1565217"/>
            <a:ext cx="2244845" cy="50545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bg-BG" b="1" i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Динамика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62415" y="4612801"/>
            <a:ext cx="5427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 област Пловдив се </a:t>
            </a:r>
            <a:r>
              <a:rPr lang="ru-RU" sz="2400" b="1" dirty="0"/>
              <a:t>създава над 57% (8 123 млн.лв) от БВП на </a:t>
            </a:r>
            <a:r>
              <a:rPr lang="ru-RU" sz="2400" b="1" dirty="0" smtClean="0"/>
              <a:t>ЮЦР. В област </a:t>
            </a:r>
            <a:r>
              <a:rPr lang="ru-RU" sz="2400" b="1" dirty="0"/>
              <a:t>Смолян </a:t>
            </a:r>
            <a:r>
              <a:rPr lang="ru-RU" sz="2400" b="1" dirty="0" smtClean="0"/>
              <a:t>около 7</a:t>
            </a:r>
            <a:r>
              <a:rPr lang="ru-RU" sz="2400" b="1" dirty="0"/>
              <a:t>% (1 056 млн.лв</a:t>
            </a:r>
            <a:r>
              <a:rPr lang="ru-RU" sz="2400" b="1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522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4838"/>
            <a:ext cx="10515600" cy="1358189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БВП на жител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A4858BA-02CB-45D1-9C0E-B6E21C59FE5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06" y="1949306"/>
            <a:ext cx="5377020" cy="3805108"/>
          </a:xfrm>
          <a:prstGeom prst="rect">
            <a:avLst/>
          </a:prstGeom>
        </p:spPr>
      </p:pic>
      <p:sp>
        <p:nvSpPr>
          <p:cNvPr id="16" name="Content Placeholder 9">
            <a:extLst>
              <a:ext uri="{FF2B5EF4-FFF2-40B4-BE49-F238E27FC236}">
                <a16:creationId xmlns:a16="http://schemas.microsoft.com/office/drawing/2014/main" xmlns="" id="{B450D105-FB32-4ABA-87E8-C17F47D62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306" y="1565217"/>
            <a:ext cx="2244845" cy="505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600" b="1" i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Състояние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xmlns="" id="{C3FE95BE-A424-4268-AE1F-E593E60A8254}"/>
              </a:ext>
            </a:extLst>
          </p:cNvPr>
          <p:cNvSpPr txBox="1">
            <a:spLocks/>
          </p:cNvSpPr>
          <p:nvPr/>
        </p:nvSpPr>
        <p:spPr>
          <a:xfrm>
            <a:off x="6306517" y="1565217"/>
            <a:ext cx="2244845" cy="50545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bg-BG" b="1" i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Динамика</a:t>
            </a:r>
          </a:p>
        </p:txBody>
      </p:sp>
      <p:graphicFrame>
        <p:nvGraphicFramePr>
          <p:cNvPr id="18" name="Content Placeholder 6">
            <a:extLst>
              <a:ext uri="{FF2B5EF4-FFF2-40B4-BE49-F238E27FC236}">
                <a16:creationId xmlns:a16="http://schemas.microsoft.com/office/drawing/2014/main" xmlns="" id="{F629CA54-1B82-40EA-9A88-AE467DE2B0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1789483"/>
              </p:ext>
            </p:extLst>
          </p:nvPr>
        </p:nvGraphicFramePr>
        <p:xfrm>
          <a:off x="6094412" y="1989838"/>
          <a:ext cx="5259388" cy="3914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0" name="Rectangle 9"/>
          <p:cNvSpPr/>
          <p:nvPr/>
        </p:nvSpPr>
        <p:spPr>
          <a:xfrm>
            <a:off x="526305" y="5586458"/>
            <a:ext cx="1123477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/>
              <a:t>БВП в област Пловдив </a:t>
            </a:r>
            <a:r>
              <a:rPr lang="ru-RU" sz="2200" b="1" dirty="0" smtClean="0"/>
              <a:t>- 12 </a:t>
            </a:r>
            <a:r>
              <a:rPr lang="ru-RU" sz="2200" b="1" dirty="0"/>
              <a:t>112 </a:t>
            </a:r>
            <a:r>
              <a:rPr lang="ru-RU" sz="2200" b="1" dirty="0" smtClean="0"/>
              <a:t>лв., област </a:t>
            </a:r>
            <a:r>
              <a:rPr lang="ru-RU" sz="2200" b="1" dirty="0"/>
              <a:t>Смолян 9 742 лв. и Кърджали </a:t>
            </a:r>
            <a:r>
              <a:rPr lang="ru-RU" sz="2200" b="1" dirty="0" smtClean="0"/>
              <a:t>7 </a:t>
            </a:r>
            <a:r>
              <a:rPr lang="ru-RU" sz="2200" b="1" dirty="0"/>
              <a:t>485 лв. </a:t>
            </a:r>
            <a:r>
              <a:rPr lang="ru-RU" sz="2200" b="1" dirty="0" smtClean="0"/>
              <a:t>(2017 г.)</a:t>
            </a:r>
            <a:endParaRPr lang="en-CA" sz="2200" b="1" dirty="0"/>
          </a:p>
        </p:txBody>
      </p:sp>
    </p:spTree>
    <p:extLst>
      <p:ext uri="{BB962C8B-B14F-4D97-AF65-F5344CB8AC3E}">
        <p14:creationId xmlns:p14="http://schemas.microsoft.com/office/powerpoint/2010/main" val="4193186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4838"/>
            <a:ext cx="10515600" cy="1358189"/>
          </a:xfrm>
        </p:spPr>
        <p:txBody>
          <a:bodyPr>
            <a:noAutofit/>
          </a:bodyPr>
          <a:lstStyle/>
          <a:p>
            <a:pPr algn="ctr"/>
            <a:r>
              <a:rPr lang="bg-BG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Брутна добавена стойност</a:t>
            </a:r>
            <a:endParaRPr lang="en-CA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5940997"/>
            <a:ext cx="12192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1" y="63559"/>
            <a:ext cx="6121619" cy="783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6498" y="130731"/>
            <a:ext cx="6121619" cy="7361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6267" y="92118"/>
            <a:ext cx="5770940" cy="734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46070"/>
            <a:ext cx="12211346" cy="36579"/>
          </a:xfrm>
          <a:prstGeom prst="rect">
            <a:avLst/>
          </a:prstGeom>
        </p:spPr>
      </p:pic>
      <p:sp>
        <p:nvSpPr>
          <p:cNvPr id="16" name="Content Placeholder 9">
            <a:extLst>
              <a:ext uri="{FF2B5EF4-FFF2-40B4-BE49-F238E27FC236}">
                <a16:creationId xmlns:a16="http://schemas.microsoft.com/office/drawing/2014/main" xmlns="" id="{B450D105-FB32-4ABA-87E8-C17F47D62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306" y="1565217"/>
            <a:ext cx="2244845" cy="505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600" b="1" i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Състояние</a:t>
            </a:r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xmlns="" id="{C3FE95BE-A424-4268-AE1F-E593E60A8254}"/>
              </a:ext>
            </a:extLst>
          </p:cNvPr>
          <p:cNvSpPr txBox="1">
            <a:spLocks/>
          </p:cNvSpPr>
          <p:nvPr/>
        </p:nvSpPr>
        <p:spPr>
          <a:xfrm>
            <a:off x="6306517" y="1565217"/>
            <a:ext cx="2244845" cy="50545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bg-BG" b="1" i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Динамика</a:t>
            </a:r>
          </a:p>
        </p:txBody>
      </p:sp>
      <p:graphicFrame>
        <p:nvGraphicFramePr>
          <p:cNvPr id="19" name="Content Placeholder 6">
            <a:extLst>
              <a:ext uri="{FF2B5EF4-FFF2-40B4-BE49-F238E27FC236}">
                <a16:creationId xmlns:a16="http://schemas.microsoft.com/office/drawing/2014/main" xmlns="" id="{FF2A895B-926C-4D48-A2A9-0F61A9B1603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779226"/>
              </p:ext>
            </p:extLst>
          </p:nvPr>
        </p:nvGraphicFramePr>
        <p:xfrm>
          <a:off x="5785592" y="2079016"/>
          <a:ext cx="2641715" cy="3497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0" name="Content Placeholder 6">
            <a:extLst>
              <a:ext uri="{FF2B5EF4-FFF2-40B4-BE49-F238E27FC236}">
                <a16:creationId xmlns:a16="http://schemas.microsoft.com/office/drawing/2014/main" xmlns="" id="{2524D08A-D086-4CC7-B3D6-99D7E9CD01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4555726"/>
              </p:ext>
            </p:extLst>
          </p:nvPr>
        </p:nvGraphicFramePr>
        <p:xfrm>
          <a:off x="8254167" y="2078207"/>
          <a:ext cx="3556121" cy="3497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A4858BA-02CB-45D1-9C0E-B6E21C59FE5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85" y="1978012"/>
            <a:ext cx="5443285" cy="385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34605" y="5161052"/>
            <a:ext cx="6889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dirty="0" smtClean="0"/>
              <a:t>Аграрният сектор с най-нисък дял в БДС на ЮЦР за периода; с най-висок дял – услугите.</a:t>
            </a:r>
            <a:endParaRPr lang="en-CA" sz="2400" b="1" dirty="0"/>
          </a:p>
        </p:txBody>
      </p:sp>
    </p:spTree>
    <p:extLst>
      <p:ext uri="{BB962C8B-B14F-4D97-AF65-F5344CB8AC3E}">
        <p14:creationId xmlns:p14="http://schemas.microsoft.com/office/powerpoint/2010/main" val="625527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6912</TotalTime>
  <Words>2559</Words>
  <Application>Microsoft Office PowerPoint</Application>
  <PresentationFormat>Custom</PresentationFormat>
  <Paragraphs>280</Paragraphs>
  <Slides>32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Office Theme</vt:lpstr>
      <vt:lpstr>Chart</vt:lpstr>
      <vt:lpstr>Социално-икономически анализ на районите в Р. България  </vt:lpstr>
      <vt:lpstr>Основна цел</vt:lpstr>
      <vt:lpstr>Обхват на анализа</vt:lpstr>
      <vt:lpstr>Демография</vt:lpstr>
      <vt:lpstr>Демография - ЮЦР, областите и общините</vt:lpstr>
      <vt:lpstr>Регионално и градско развитие</vt:lpstr>
      <vt:lpstr>Брутен вътрешен продукт (БВП)</vt:lpstr>
      <vt:lpstr>БВП на жител</vt:lpstr>
      <vt:lpstr>Брутна добавена стойност</vt:lpstr>
      <vt:lpstr>Малки и средни предприятия (МСП)</vt:lpstr>
      <vt:lpstr>Разходи за НИРД - % от БВП – ниски, териториално концентрирани (ЮЗР)</vt:lpstr>
      <vt:lpstr>Чуждестранни преки инвестиции</vt:lpstr>
      <vt:lpstr>Пазар на труда</vt:lpstr>
      <vt:lpstr>Заетост - догонване на средната за ЕС Увеличаване на заетостта във всички области  на ЮЦР в периода 2014 – 2017 г. - за ЮЦР 71.3% (20-64 г.)  </vt:lpstr>
      <vt:lpstr>Образование</vt:lpstr>
      <vt:lpstr>Здравеопазване</vt:lpstr>
      <vt:lpstr>     Културно наследство</vt:lpstr>
      <vt:lpstr>Републиканска и общинска пътна мрежа (характеристики)</vt:lpstr>
      <vt:lpstr>Телекомуникации</vt:lpstr>
      <vt:lpstr>Широколентов достъп </vt:lpstr>
      <vt:lpstr>Битова газификация</vt:lpstr>
      <vt:lpstr>Водоснабдяване</vt:lpstr>
      <vt:lpstr>Канализация и пречистване</vt:lpstr>
      <vt:lpstr>PowerPoint Presentation</vt:lpstr>
      <vt:lpstr>PowerPoint Presentation</vt:lpstr>
      <vt:lpstr>Рискове и природни бедствия</vt:lpstr>
      <vt:lpstr>PowerPoint Presentation</vt:lpstr>
      <vt:lpstr>Очаквана продължителност на живота - най-ниска в ЕС и слаба тенденция за повишаване</vt:lpstr>
      <vt:lpstr>Дял на населението в риск от бедност или социално изключване </vt:lpstr>
      <vt:lpstr>Активност на общините</vt:lpstr>
      <vt:lpstr>Заключение</vt:lpstr>
      <vt:lpstr>Благодаря за вниманието!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per.sempre</dc:creator>
  <cp:lastModifiedBy>Vesselina Troeva</cp:lastModifiedBy>
  <cp:revision>465</cp:revision>
  <cp:lastPrinted>2018-11-05T11:39:15Z</cp:lastPrinted>
  <dcterms:created xsi:type="dcterms:W3CDTF">2017-09-19T19:10:17Z</dcterms:created>
  <dcterms:modified xsi:type="dcterms:W3CDTF">2019-07-26T05:31:29Z</dcterms:modified>
</cp:coreProperties>
</file>