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570" r:id="rId2"/>
    <p:sldId id="468" r:id="rId3"/>
    <p:sldId id="488" r:id="rId4"/>
    <p:sldId id="584" r:id="rId5"/>
    <p:sldId id="586" r:id="rId6"/>
    <p:sldId id="585" r:id="rId7"/>
    <p:sldId id="579" r:id="rId8"/>
    <p:sldId id="580" r:id="rId9"/>
    <p:sldId id="588" r:id="rId10"/>
    <p:sldId id="587" r:id="rId11"/>
    <p:sldId id="583" r:id="rId12"/>
    <p:sldId id="589" r:id="rId13"/>
    <p:sldId id="506" r:id="rId14"/>
    <p:sldId id="574" r:id="rId15"/>
    <p:sldId id="573" r:id="rId16"/>
    <p:sldId id="597" r:id="rId17"/>
    <p:sldId id="598" r:id="rId18"/>
    <p:sldId id="599" r:id="rId19"/>
    <p:sldId id="575" r:id="rId20"/>
    <p:sldId id="571" r:id="rId21"/>
    <p:sldId id="590" r:id="rId22"/>
    <p:sldId id="596" r:id="rId23"/>
    <p:sldId id="595" r:id="rId24"/>
    <p:sldId id="594" r:id="rId25"/>
    <p:sldId id="600" r:id="rId26"/>
    <p:sldId id="601" r:id="rId27"/>
    <p:sldId id="593" r:id="rId28"/>
    <p:sldId id="472" r:id="rId29"/>
  </p:sldIdLst>
  <p:sldSz cx="12192000" cy="6858000"/>
  <p:notesSz cx="6797675" cy="9928225"/>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6169CA8-7F5E-4A88-8DAB-896C69E13A25}">
          <p14:sldIdLst>
            <p14:sldId id="570"/>
            <p14:sldId id="468"/>
            <p14:sldId id="488"/>
            <p14:sldId id="584"/>
            <p14:sldId id="586"/>
            <p14:sldId id="585"/>
            <p14:sldId id="579"/>
            <p14:sldId id="580"/>
            <p14:sldId id="588"/>
            <p14:sldId id="587"/>
            <p14:sldId id="583"/>
            <p14:sldId id="589"/>
            <p14:sldId id="506"/>
            <p14:sldId id="574"/>
            <p14:sldId id="573"/>
            <p14:sldId id="597"/>
            <p14:sldId id="598"/>
            <p14:sldId id="599"/>
            <p14:sldId id="575"/>
            <p14:sldId id="571"/>
            <p14:sldId id="590"/>
            <p14:sldId id="596"/>
            <p14:sldId id="595"/>
            <p14:sldId id="594"/>
            <p14:sldId id="600"/>
            <p14:sldId id="601"/>
            <p14:sldId id="593"/>
            <p14:sldId id="472"/>
          </p14:sldIdLst>
        </p14:section>
        <p14:section name="Untitled Section" id="{39B621EA-DB57-451B-92CB-6957905D1399}">
          <p14:sldIdLst/>
        </p14:section>
      </p14:sectionLst>
    </p:ex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9822" autoAdjust="0"/>
  </p:normalViewPr>
  <p:slideViewPr>
    <p:cSldViewPr snapToGrid="0">
      <p:cViewPr>
        <p:scale>
          <a:sx n="90" d="100"/>
          <a:sy n="90" d="100"/>
        </p:scale>
        <p:origin x="-168" y="-180"/>
      </p:cViewPr>
      <p:guideLst>
        <p:guide orient="horz" pos="2160"/>
        <p:guide pos="3840"/>
      </p:guideLst>
    </p:cSldViewPr>
  </p:slideViewPr>
  <p:notesTextViewPr>
    <p:cViewPr>
      <p:scale>
        <a:sx n="1" d="1"/>
        <a:sy n="1" d="1"/>
      </p:scale>
      <p:origin x="0" y="0"/>
    </p:cViewPr>
  </p:notesTextViewPr>
  <p:sorterViewPr>
    <p:cViewPr>
      <p:scale>
        <a:sx n="100" d="100"/>
        <a:sy n="100" d="100"/>
      </p:scale>
      <p:origin x="0" y="-1882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20C9C2FB-79A2-41EB-AE07-B35FB246C72E}" type="datetimeFigureOut">
              <a:rPr lang="en-CA" smtClean="0"/>
              <a:t>25/09/2019</a:t>
            </a:fld>
            <a:endParaRPr lang="en-CA"/>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C5A2015A-A5C4-495A-894D-05BC096BDCAE}" type="slidenum">
              <a:rPr lang="en-CA" smtClean="0"/>
              <a:t>‹#›</a:t>
            </a:fld>
            <a:endParaRPr lang="en-CA"/>
          </a:p>
        </p:txBody>
      </p:sp>
    </p:spTree>
    <p:extLst>
      <p:ext uri="{BB962C8B-B14F-4D97-AF65-F5344CB8AC3E}">
        <p14:creationId xmlns:p14="http://schemas.microsoft.com/office/powerpoint/2010/main" val="3306143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4F961E57-66F8-424F-BFE7-F4153F250EE0}" type="datetimeFigureOut">
              <a:rPr lang="bg-BG" smtClean="0"/>
              <a:t>25.9.2019 г.</a:t>
            </a:fld>
            <a:endParaRPr lang="bg-BG"/>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6" name="Footer Placeholder 5"/>
          <p:cNvSpPr>
            <a:spLocks noGrp="1"/>
          </p:cNvSpPr>
          <p:nvPr>
            <p:ph type="ftr" sz="quarter" idx="4"/>
          </p:nvPr>
        </p:nvSpPr>
        <p:spPr>
          <a:xfrm>
            <a:off x="0" y="9430092"/>
            <a:ext cx="2945659" cy="498134"/>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50443" y="9430092"/>
            <a:ext cx="2945659" cy="498134"/>
          </a:xfrm>
          <a:prstGeom prst="rect">
            <a:avLst/>
          </a:prstGeom>
        </p:spPr>
        <p:txBody>
          <a:bodyPr vert="horz" lIns="91440" tIns="45720" rIns="91440" bIns="45720" rtlCol="0" anchor="b"/>
          <a:lstStyle>
            <a:lvl1pPr algn="r">
              <a:defRPr sz="1200"/>
            </a:lvl1pPr>
          </a:lstStyle>
          <a:p>
            <a:fld id="{7F7E8BCE-6E16-40D8-A53F-7273F51E93E4}" type="slidenum">
              <a:rPr lang="bg-BG" smtClean="0"/>
              <a:t>‹#›</a:t>
            </a:fld>
            <a:endParaRPr lang="bg-BG"/>
          </a:p>
        </p:txBody>
      </p:sp>
    </p:spTree>
    <p:extLst>
      <p:ext uri="{BB962C8B-B14F-4D97-AF65-F5344CB8AC3E}">
        <p14:creationId xmlns:p14="http://schemas.microsoft.com/office/powerpoint/2010/main" val="2498979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3F15B6-ED73-4752-8844-351B062EC5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bg-BG"/>
          </a:p>
        </p:txBody>
      </p:sp>
      <p:sp>
        <p:nvSpPr>
          <p:cNvPr id="3" name="Subtitle 2">
            <a:extLst>
              <a:ext uri="{FF2B5EF4-FFF2-40B4-BE49-F238E27FC236}">
                <a16:creationId xmlns:a16="http://schemas.microsoft.com/office/drawing/2014/main" xmlns="" id="{3220EFE6-84A1-40EC-B4D3-AAEAEAB677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bg-BG"/>
          </a:p>
        </p:txBody>
      </p:sp>
      <p:sp>
        <p:nvSpPr>
          <p:cNvPr id="4" name="Date Placeholder 3">
            <a:extLst>
              <a:ext uri="{FF2B5EF4-FFF2-40B4-BE49-F238E27FC236}">
                <a16:creationId xmlns:a16="http://schemas.microsoft.com/office/drawing/2014/main" xmlns="" id="{FE2F18E4-3493-4B45-919D-569BFF30596F}"/>
              </a:ext>
            </a:extLst>
          </p:cNvPr>
          <p:cNvSpPr>
            <a:spLocks noGrp="1"/>
          </p:cNvSpPr>
          <p:nvPr>
            <p:ph type="dt" sz="half" idx="10"/>
          </p:nvPr>
        </p:nvSpPr>
        <p:spPr/>
        <p:txBody>
          <a:bodyPr/>
          <a:lstStyle/>
          <a:p>
            <a:fld id="{4611DAB8-2763-4A47-9D3B-D38DB9A8EA88}" type="datetimeFigureOut">
              <a:rPr lang="bg-BG" smtClean="0"/>
              <a:t>25.9.2019 г.</a:t>
            </a:fld>
            <a:endParaRPr lang="bg-BG"/>
          </a:p>
        </p:txBody>
      </p:sp>
      <p:sp>
        <p:nvSpPr>
          <p:cNvPr id="5" name="Footer Placeholder 4">
            <a:extLst>
              <a:ext uri="{FF2B5EF4-FFF2-40B4-BE49-F238E27FC236}">
                <a16:creationId xmlns:a16="http://schemas.microsoft.com/office/drawing/2014/main" xmlns="" id="{2D46AF4A-EA45-411D-B039-2F21DEB412F2}"/>
              </a:ext>
            </a:extLst>
          </p:cNvPr>
          <p:cNvSpPr>
            <a:spLocks noGrp="1"/>
          </p:cNvSpPr>
          <p:nvPr>
            <p:ph type="ftr" sz="quarter" idx="11"/>
          </p:nvPr>
        </p:nvSpPr>
        <p:spPr/>
        <p:txBody>
          <a:bodyPr/>
          <a:lstStyle/>
          <a:p>
            <a:endParaRPr lang="bg-BG"/>
          </a:p>
        </p:txBody>
      </p:sp>
      <p:sp>
        <p:nvSpPr>
          <p:cNvPr id="6" name="Slide Number Placeholder 5">
            <a:extLst>
              <a:ext uri="{FF2B5EF4-FFF2-40B4-BE49-F238E27FC236}">
                <a16:creationId xmlns:a16="http://schemas.microsoft.com/office/drawing/2014/main" xmlns="" id="{A18800F4-67D7-4489-A91C-93559AC39DDF}"/>
              </a:ext>
            </a:extLst>
          </p:cNvPr>
          <p:cNvSpPr>
            <a:spLocks noGrp="1"/>
          </p:cNvSpPr>
          <p:nvPr>
            <p:ph type="sldNum" sz="quarter" idx="12"/>
          </p:nvPr>
        </p:nvSpPr>
        <p:spPr/>
        <p:txBody>
          <a:bodyPr/>
          <a:lstStyle/>
          <a:p>
            <a:fld id="{453A3F34-E101-4917-84BF-D1066A203FC2}" type="slidenum">
              <a:rPr lang="bg-BG" smtClean="0"/>
              <a:t>‹#›</a:t>
            </a:fld>
            <a:endParaRPr lang="bg-BG"/>
          </a:p>
        </p:txBody>
      </p:sp>
    </p:spTree>
    <p:extLst>
      <p:ext uri="{BB962C8B-B14F-4D97-AF65-F5344CB8AC3E}">
        <p14:creationId xmlns:p14="http://schemas.microsoft.com/office/powerpoint/2010/main" val="35436327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97623B0-54EE-4AA2-95B4-9C01A9A07AEF}"/>
              </a:ext>
            </a:extLst>
          </p:cNvPr>
          <p:cNvSpPr>
            <a:spLocks noGrp="1"/>
          </p:cNvSpPr>
          <p:nvPr>
            <p:ph type="title"/>
          </p:nvPr>
        </p:nvSpPr>
        <p:spPr/>
        <p:txBody>
          <a:bodyPr/>
          <a:lstStyle/>
          <a:p>
            <a:r>
              <a:rPr lang="en-US"/>
              <a:t>Click to edit Master title style</a:t>
            </a:r>
            <a:endParaRPr lang="bg-BG"/>
          </a:p>
        </p:txBody>
      </p:sp>
      <p:sp>
        <p:nvSpPr>
          <p:cNvPr id="3" name="Vertical Text Placeholder 2">
            <a:extLst>
              <a:ext uri="{FF2B5EF4-FFF2-40B4-BE49-F238E27FC236}">
                <a16:creationId xmlns:a16="http://schemas.microsoft.com/office/drawing/2014/main" xmlns="" id="{3C21C216-D4E5-4572-888C-024FDF3B289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4" name="Date Placeholder 3">
            <a:extLst>
              <a:ext uri="{FF2B5EF4-FFF2-40B4-BE49-F238E27FC236}">
                <a16:creationId xmlns:a16="http://schemas.microsoft.com/office/drawing/2014/main" xmlns="" id="{7B9C25D3-9D87-4B82-BAC4-1E602D2BB7B4}"/>
              </a:ext>
            </a:extLst>
          </p:cNvPr>
          <p:cNvSpPr>
            <a:spLocks noGrp="1"/>
          </p:cNvSpPr>
          <p:nvPr>
            <p:ph type="dt" sz="half" idx="10"/>
          </p:nvPr>
        </p:nvSpPr>
        <p:spPr/>
        <p:txBody>
          <a:bodyPr/>
          <a:lstStyle/>
          <a:p>
            <a:fld id="{4611DAB8-2763-4A47-9D3B-D38DB9A8EA88}" type="datetimeFigureOut">
              <a:rPr lang="bg-BG" smtClean="0"/>
              <a:t>25.9.2019 г.</a:t>
            </a:fld>
            <a:endParaRPr lang="bg-BG"/>
          </a:p>
        </p:txBody>
      </p:sp>
      <p:sp>
        <p:nvSpPr>
          <p:cNvPr id="5" name="Footer Placeholder 4">
            <a:extLst>
              <a:ext uri="{FF2B5EF4-FFF2-40B4-BE49-F238E27FC236}">
                <a16:creationId xmlns:a16="http://schemas.microsoft.com/office/drawing/2014/main" xmlns="" id="{76633EE4-20FD-4364-91AF-B7EDA7539940}"/>
              </a:ext>
            </a:extLst>
          </p:cNvPr>
          <p:cNvSpPr>
            <a:spLocks noGrp="1"/>
          </p:cNvSpPr>
          <p:nvPr>
            <p:ph type="ftr" sz="quarter" idx="11"/>
          </p:nvPr>
        </p:nvSpPr>
        <p:spPr/>
        <p:txBody>
          <a:bodyPr/>
          <a:lstStyle/>
          <a:p>
            <a:endParaRPr lang="bg-BG"/>
          </a:p>
        </p:txBody>
      </p:sp>
      <p:sp>
        <p:nvSpPr>
          <p:cNvPr id="6" name="Slide Number Placeholder 5">
            <a:extLst>
              <a:ext uri="{FF2B5EF4-FFF2-40B4-BE49-F238E27FC236}">
                <a16:creationId xmlns:a16="http://schemas.microsoft.com/office/drawing/2014/main" xmlns="" id="{B354E013-E0B2-4DF2-B765-ACB45923C323}"/>
              </a:ext>
            </a:extLst>
          </p:cNvPr>
          <p:cNvSpPr>
            <a:spLocks noGrp="1"/>
          </p:cNvSpPr>
          <p:nvPr>
            <p:ph type="sldNum" sz="quarter" idx="12"/>
          </p:nvPr>
        </p:nvSpPr>
        <p:spPr/>
        <p:txBody>
          <a:bodyPr/>
          <a:lstStyle/>
          <a:p>
            <a:fld id="{453A3F34-E101-4917-84BF-D1066A203FC2}" type="slidenum">
              <a:rPr lang="bg-BG" smtClean="0"/>
              <a:t>‹#›</a:t>
            </a:fld>
            <a:endParaRPr lang="bg-BG"/>
          </a:p>
        </p:txBody>
      </p:sp>
    </p:spTree>
    <p:extLst>
      <p:ext uri="{BB962C8B-B14F-4D97-AF65-F5344CB8AC3E}">
        <p14:creationId xmlns:p14="http://schemas.microsoft.com/office/powerpoint/2010/main" val="685867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37B29A5-1FB9-446E-8EFD-1CD2CE13A13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bg-BG"/>
          </a:p>
        </p:txBody>
      </p:sp>
      <p:sp>
        <p:nvSpPr>
          <p:cNvPr id="3" name="Vertical Text Placeholder 2">
            <a:extLst>
              <a:ext uri="{FF2B5EF4-FFF2-40B4-BE49-F238E27FC236}">
                <a16:creationId xmlns:a16="http://schemas.microsoft.com/office/drawing/2014/main" xmlns="" id="{490DD17C-B535-4B21-BA36-3CD36278FE2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4" name="Date Placeholder 3">
            <a:extLst>
              <a:ext uri="{FF2B5EF4-FFF2-40B4-BE49-F238E27FC236}">
                <a16:creationId xmlns:a16="http://schemas.microsoft.com/office/drawing/2014/main" xmlns="" id="{5BBA01D0-71F4-4799-A4DF-51C7C604D08F}"/>
              </a:ext>
            </a:extLst>
          </p:cNvPr>
          <p:cNvSpPr>
            <a:spLocks noGrp="1"/>
          </p:cNvSpPr>
          <p:nvPr>
            <p:ph type="dt" sz="half" idx="10"/>
          </p:nvPr>
        </p:nvSpPr>
        <p:spPr/>
        <p:txBody>
          <a:bodyPr/>
          <a:lstStyle/>
          <a:p>
            <a:fld id="{4611DAB8-2763-4A47-9D3B-D38DB9A8EA88}" type="datetimeFigureOut">
              <a:rPr lang="bg-BG" smtClean="0"/>
              <a:t>25.9.2019 г.</a:t>
            </a:fld>
            <a:endParaRPr lang="bg-BG"/>
          </a:p>
        </p:txBody>
      </p:sp>
      <p:sp>
        <p:nvSpPr>
          <p:cNvPr id="5" name="Footer Placeholder 4">
            <a:extLst>
              <a:ext uri="{FF2B5EF4-FFF2-40B4-BE49-F238E27FC236}">
                <a16:creationId xmlns:a16="http://schemas.microsoft.com/office/drawing/2014/main" xmlns="" id="{C5A0DAB0-6C37-4182-8723-10A25F11EFD0}"/>
              </a:ext>
            </a:extLst>
          </p:cNvPr>
          <p:cNvSpPr>
            <a:spLocks noGrp="1"/>
          </p:cNvSpPr>
          <p:nvPr>
            <p:ph type="ftr" sz="quarter" idx="11"/>
          </p:nvPr>
        </p:nvSpPr>
        <p:spPr/>
        <p:txBody>
          <a:bodyPr/>
          <a:lstStyle/>
          <a:p>
            <a:endParaRPr lang="bg-BG"/>
          </a:p>
        </p:txBody>
      </p:sp>
      <p:sp>
        <p:nvSpPr>
          <p:cNvPr id="6" name="Slide Number Placeholder 5">
            <a:extLst>
              <a:ext uri="{FF2B5EF4-FFF2-40B4-BE49-F238E27FC236}">
                <a16:creationId xmlns:a16="http://schemas.microsoft.com/office/drawing/2014/main" xmlns="" id="{27488BE7-0A4E-4F52-905A-D3E4187755C2}"/>
              </a:ext>
            </a:extLst>
          </p:cNvPr>
          <p:cNvSpPr>
            <a:spLocks noGrp="1"/>
          </p:cNvSpPr>
          <p:nvPr>
            <p:ph type="sldNum" sz="quarter" idx="12"/>
          </p:nvPr>
        </p:nvSpPr>
        <p:spPr/>
        <p:txBody>
          <a:bodyPr/>
          <a:lstStyle/>
          <a:p>
            <a:fld id="{453A3F34-E101-4917-84BF-D1066A203FC2}" type="slidenum">
              <a:rPr lang="bg-BG" smtClean="0"/>
              <a:t>‹#›</a:t>
            </a:fld>
            <a:endParaRPr lang="bg-BG"/>
          </a:p>
        </p:txBody>
      </p:sp>
    </p:spTree>
    <p:extLst>
      <p:ext uri="{BB962C8B-B14F-4D97-AF65-F5344CB8AC3E}">
        <p14:creationId xmlns:p14="http://schemas.microsoft.com/office/powerpoint/2010/main" val="1352121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396ACB-5B33-4D1D-A79A-0B4EF81674CB}"/>
              </a:ext>
            </a:extLst>
          </p:cNvPr>
          <p:cNvSpPr>
            <a:spLocks noGrp="1"/>
          </p:cNvSpPr>
          <p:nvPr>
            <p:ph type="title"/>
          </p:nvPr>
        </p:nvSpPr>
        <p:spPr/>
        <p:txBody>
          <a:bodyPr/>
          <a:lstStyle/>
          <a:p>
            <a:r>
              <a:rPr lang="en-US"/>
              <a:t>Click to edit Master title style</a:t>
            </a:r>
            <a:endParaRPr lang="bg-BG"/>
          </a:p>
        </p:txBody>
      </p:sp>
      <p:sp>
        <p:nvSpPr>
          <p:cNvPr id="3" name="Content Placeholder 2">
            <a:extLst>
              <a:ext uri="{FF2B5EF4-FFF2-40B4-BE49-F238E27FC236}">
                <a16:creationId xmlns:a16="http://schemas.microsoft.com/office/drawing/2014/main" xmlns="" id="{B481B2EF-0B2E-4077-BFBA-BF5780DA4A7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4" name="Date Placeholder 3">
            <a:extLst>
              <a:ext uri="{FF2B5EF4-FFF2-40B4-BE49-F238E27FC236}">
                <a16:creationId xmlns:a16="http://schemas.microsoft.com/office/drawing/2014/main" xmlns="" id="{AA3F4DF1-A26E-4972-9219-65E140F32435}"/>
              </a:ext>
            </a:extLst>
          </p:cNvPr>
          <p:cNvSpPr>
            <a:spLocks noGrp="1"/>
          </p:cNvSpPr>
          <p:nvPr>
            <p:ph type="dt" sz="half" idx="10"/>
          </p:nvPr>
        </p:nvSpPr>
        <p:spPr/>
        <p:txBody>
          <a:bodyPr/>
          <a:lstStyle/>
          <a:p>
            <a:fld id="{4611DAB8-2763-4A47-9D3B-D38DB9A8EA88}" type="datetimeFigureOut">
              <a:rPr lang="bg-BG" smtClean="0"/>
              <a:t>25.9.2019 г.</a:t>
            </a:fld>
            <a:endParaRPr lang="bg-BG"/>
          </a:p>
        </p:txBody>
      </p:sp>
      <p:sp>
        <p:nvSpPr>
          <p:cNvPr id="5" name="Footer Placeholder 4">
            <a:extLst>
              <a:ext uri="{FF2B5EF4-FFF2-40B4-BE49-F238E27FC236}">
                <a16:creationId xmlns:a16="http://schemas.microsoft.com/office/drawing/2014/main" xmlns="" id="{0B08FDF2-175D-49C7-9F39-62EBAC6B58E6}"/>
              </a:ext>
            </a:extLst>
          </p:cNvPr>
          <p:cNvSpPr>
            <a:spLocks noGrp="1"/>
          </p:cNvSpPr>
          <p:nvPr>
            <p:ph type="ftr" sz="quarter" idx="11"/>
          </p:nvPr>
        </p:nvSpPr>
        <p:spPr/>
        <p:txBody>
          <a:bodyPr/>
          <a:lstStyle/>
          <a:p>
            <a:endParaRPr lang="bg-BG"/>
          </a:p>
        </p:txBody>
      </p:sp>
      <p:sp>
        <p:nvSpPr>
          <p:cNvPr id="6" name="Slide Number Placeholder 5">
            <a:extLst>
              <a:ext uri="{FF2B5EF4-FFF2-40B4-BE49-F238E27FC236}">
                <a16:creationId xmlns:a16="http://schemas.microsoft.com/office/drawing/2014/main" xmlns="" id="{2CB2A5A3-95F1-49F7-B960-75A5831DCE89}"/>
              </a:ext>
            </a:extLst>
          </p:cNvPr>
          <p:cNvSpPr>
            <a:spLocks noGrp="1"/>
          </p:cNvSpPr>
          <p:nvPr>
            <p:ph type="sldNum" sz="quarter" idx="12"/>
          </p:nvPr>
        </p:nvSpPr>
        <p:spPr/>
        <p:txBody>
          <a:bodyPr/>
          <a:lstStyle/>
          <a:p>
            <a:fld id="{453A3F34-E101-4917-84BF-D1066A203FC2}" type="slidenum">
              <a:rPr lang="bg-BG" smtClean="0"/>
              <a:t>‹#›</a:t>
            </a:fld>
            <a:endParaRPr lang="bg-BG"/>
          </a:p>
        </p:txBody>
      </p:sp>
    </p:spTree>
    <p:extLst>
      <p:ext uri="{BB962C8B-B14F-4D97-AF65-F5344CB8AC3E}">
        <p14:creationId xmlns:p14="http://schemas.microsoft.com/office/powerpoint/2010/main" val="1718788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701175-6531-47CF-B6B0-F593D9C2D9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bg-BG"/>
          </a:p>
        </p:txBody>
      </p:sp>
      <p:sp>
        <p:nvSpPr>
          <p:cNvPr id="3" name="Text Placeholder 2">
            <a:extLst>
              <a:ext uri="{FF2B5EF4-FFF2-40B4-BE49-F238E27FC236}">
                <a16:creationId xmlns:a16="http://schemas.microsoft.com/office/drawing/2014/main" xmlns="" id="{FD2D565D-1FDD-439A-BEDE-463B7BA838B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0118D074-78BC-4779-9F7C-9829AC1CC6C6}"/>
              </a:ext>
            </a:extLst>
          </p:cNvPr>
          <p:cNvSpPr>
            <a:spLocks noGrp="1"/>
          </p:cNvSpPr>
          <p:nvPr>
            <p:ph type="dt" sz="half" idx="10"/>
          </p:nvPr>
        </p:nvSpPr>
        <p:spPr/>
        <p:txBody>
          <a:bodyPr/>
          <a:lstStyle/>
          <a:p>
            <a:fld id="{4611DAB8-2763-4A47-9D3B-D38DB9A8EA88}" type="datetimeFigureOut">
              <a:rPr lang="bg-BG" smtClean="0"/>
              <a:t>25.9.2019 г.</a:t>
            </a:fld>
            <a:endParaRPr lang="bg-BG"/>
          </a:p>
        </p:txBody>
      </p:sp>
      <p:sp>
        <p:nvSpPr>
          <p:cNvPr id="5" name="Footer Placeholder 4">
            <a:extLst>
              <a:ext uri="{FF2B5EF4-FFF2-40B4-BE49-F238E27FC236}">
                <a16:creationId xmlns:a16="http://schemas.microsoft.com/office/drawing/2014/main" xmlns="" id="{ACC3093B-2C09-40BF-9804-09944963459D}"/>
              </a:ext>
            </a:extLst>
          </p:cNvPr>
          <p:cNvSpPr>
            <a:spLocks noGrp="1"/>
          </p:cNvSpPr>
          <p:nvPr>
            <p:ph type="ftr" sz="quarter" idx="11"/>
          </p:nvPr>
        </p:nvSpPr>
        <p:spPr/>
        <p:txBody>
          <a:bodyPr/>
          <a:lstStyle/>
          <a:p>
            <a:endParaRPr lang="bg-BG"/>
          </a:p>
        </p:txBody>
      </p:sp>
      <p:sp>
        <p:nvSpPr>
          <p:cNvPr id="6" name="Slide Number Placeholder 5">
            <a:extLst>
              <a:ext uri="{FF2B5EF4-FFF2-40B4-BE49-F238E27FC236}">
                <a16:creationId xmlns:a16="http://schemas.microsoft.com/office/drawing/2014/main" xmlns="" id="{C06125CD-FDEF-4C4C-9499-1F95558626AF}"/>
              </a:ext>
            </a:extLst>
          </p:cNvPr>
          <p:cNvSpPr>
            <a:spLocks noGrp="1"/>
          </p:cNvSpPr>
          <p:nvPr>
            <p:ph type="sldNum" sz="quarter" idx="12"/>
          </p:nvPr>
        </p:nvSpPr>
        <p:spPr/>
        <p:txBody>
          <a:bodyPr/>
          <a:lstStyle/>
          <a:p>
            <a:fld id="{453A3F34-E101-4917-84BF-D1066A203FC2}" type="slidenum">
              <a:rPr lang="bg-BG" smtClean="0"/>
              <a:t>‹#›</a:t>
            </a:fld>
            <a:endParaRPr lang="bg-BG"/>
          </a:p>
        </p:txBody>
      </p:sp>
    </p:spTree>
    <p:extLst>
      <p:ext uri="{BB962C8B-B14F-4D97-AF65-F5344CB8AC3E}">
        <p14:creationId xmlns:p14="http://schemas.microsoft.com/office/powerpoint/2010/main" val="2116982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EB2DBF-A4B6-4D11-8638-0F82BC76D905}"/>
              </a:ext>
            </a:extLst>
          </p:cNvPr>
          <p:cNvSpPr>
            <a:spLocks noGrp="1"/>
          </p:cNvSpPr>
          <p:nvPr>
            <p:ph type="title"/>
          </p:nvPr>
        </p:nvSpPr>
        <p:spPr/>
        <p:txBody>
          <a:bodyPr/>
          <a:lstStyle/>
          <a:p>
            <a:r>
              <a:rPr lang="en-US"/>
              <a:t>Click to edit Master title style</a:t>
            </a:r>
            <a:endParaRPr lang="bg-BG"/>
          </a:p>
        </p:txBody>
      </p:sp>
      <p:sp>
        <p:nvSpPr>
          <p:cNvPr id="3" name="Content Placeholder 2">
            <a:extLst>
              <a:ext uri="{FF2B5EF4-FFF2-40B4-BE49-F238E27FC236}">
                <a16:creationId xmlns:a16="http://schemas.microsoft.com/office/drawing/2014/main" xmlns="" id="{5C553963-7B13-4F14-99A0-21FCFC1FFE4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4" name="Content Placeholder 3">
            <a:extLst>
              <a:ext uri="{FF2B5EF4-FFF2-40B4-BE49-F238E27FC236}">
                <a16:creationId xmlns:a16="http://schemas.microsoft.com/office/drawing/2014/main" xmlns="" id="{DE95059D-CAA7-4459-BAB9-828B7CFBC4F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5" name="Date Placeholder 4">
            <a:extLst>
              <a:ext uri="{FF2B5EF4-FFF2-40B4-BE49-F238E27FC236}">
                <a16:creationId xmlns:a16="http://schemas.microsoft.com/office/drawing/2014/main" xmlns="" id="{16F20A2B-2767-4936-823E-9A04C4771AAD}"/>
              </a:ext>
            </a:extLst>
          </p:cNvPr>
          <p:cNvSpPr>
            <a:spLocks noGrp="1"/>
          </p:cNvSpPr>
          <p:nvPr>
            <p:ph type="dt" sz="half" idx="10"/>
          </p:nvPr>
        </p:nvSpPr>
        <p:spPr/>
        <p:txBody>
          <a:bodyPr/>
          <a:lstStyle/>
          <a:p>
            <a:fld id="{4611DAB8-2763-4A47-9D3B-D38DB9A8EA88}" type="datetimeFigureOut">
              <a:rPr lang="bg-BG" smtClean="0"/>
              <a:t>25.9.2019 г.</a:t>
            </a:fld>
            <a:endParaRPr lang="bg-BG"/>
          </a:p>
        </p:txBody>
      </p:sp>
      <p:sp>
        <p:nvSpPr>
          <p:cNvPr id="6" name="Footer Placeholder 5">
            <a:extLst>
              <a:ext uri="{FF2B5EF4-FFF2-40B4-BE49-F238E27FC236}">
                <a16:creationId xmlns:a16="http://schemas.microsoft.com/office/drawing/2014/main" xmlns="" id="{52F8DFEA-C3B6-4683-B542-8096484C1DE3}"/>
              </a:ext>
            </a:extLst>
          </p:cNvPr>
          <p:cNvSpPr>
            <a:spLocks noGrp="1"/>
          </p:cNvSpPr>
          <p:nvPr>
            <p:ph type="ftr" sz="quarter" idx="11"/>
          </p:nvPr>
        </p:nvSpPr>
        <p:spPr/>
        <p:txBody>
          <a:bodyPr/>
          <a:lstStyle/>
          <a:p>
            <a:endParaRPr lang="bg-BG"/>
          </a:p>
        </p:txBody>
      </p:sp>
      <p:sp>
        <p:nvSpPr>
          <p:cNvPr id="7" name="Slide Number Placeholder 6">
            <a:extLst>
              <a:ext uri="{FF2B5EF4-FFF2-40B4-BE49-F238E27FC236}">
                <a16:creationId xmlns:a16="http://schemas.microsoft.com/office/drawing/2014/main" xmlns="" id="{9687E145-FDA2-46EA-B47B-6CAB01FD728D}"/>
              </a:ext>
            </a:extLst>
          </p:cNvPr>
          <p:cNvSpPr>
            <a:spLocks noGrp="1"/>
          </p:cNvSpPr>
          <p:nvPr>
            <p:ph type="sldNum" sz="quarter" idx="12"/>
          </p:nvPr>
        </p:nvSpPr>
        <p:spPr/>
        <p:txBody>
          <a:bodyPr/>
          <a:lstStyle/>
          <a:p>
            <a:fld id="{453A3F34-E101-4917-84BF-D1066A203FC2}" type="slidenum">
              <a:rPr lang="bg-BG" smtClean="0"/>
              <a:t>‹#›</a:t>
            </a:fld>
            <a:endParaRPr lang="bg-BG"/>
          </a:p>
        </p:txBody>
      </p:sp>
    </p:spTree>
    <p:extLst>
      <p:ext uri="{BB962C8B-B14F-4D97-AF65-F5344CB8AC3E}">
        <p14:creationId xmlns:p14="http://schemas.microsoft.com/office/powerpoint/2010/main" val="3539324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7489EDF-54D6-48FC-A349-C5F98AD73E32}"/>
              </a:ext>
            </a:extLst>
          </p:cNvPr>
          <p:cNvSpPr>
            <a:spLocks noGrp="1"/>
          </p:cNvSpPr>
          <p:nvPr>
            <p:ph type="title"/>
          </p:nvPr>
        </p:nvSpPr>
        <p:spPr>
          <a:xfrm>
            <a:off x="839788" y="365125"/>
            <a:ext cx="10515600" cy="1325563"/>
          </a:xfrm>
        </p:spPr>
        <p:txBody>
          <a:bodyPr/>
          <a:lstStyle/>
          <a:p>
            <a:r>
              <a:rPr lang="en-US"/>
              <a:t>Click to edit Master title style</a:t>
            </a:r>
            <a:endParaRPr lang="bg-BG"/>
          </a:p>
        </p:txBody>
      </p:sp>
      <p:sp>
        <p:nvSpPr>
          <p:cNvPr id="3" name="Text Placeholder 2">
            <a:extLst>
              <a:ext uri="{FF2B5EF4-FFF2-40B4-BE49-F238E27FC236}">
                <a16:creationId xmlns:a16="http://schemas.microsoft.com/office/drawing/2014/main" xmlns="" id="{7541CDA7-C860-4D02-B37F-F15A126B7E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5FE34258-730D-4A47-B590-41A26726651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5" name="Text Placeholder 4">
            <a:extLst>
              <a:ext uri="{FF2B5EF4-FFF2-40B4-BE49-F238E27FC236}">
                <a16:creationId xmlns:a16="http://schemas.microsoft.com/office/drawing/2014/main" xmlns="" id="{129FBDE5-2BFD-49BA-B46A-6FAAA8B317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B0D9C459-BDF2-4F94-8D98-216557C61E7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7" name="Date Placeholder 6">
            <a:extLst>
              <a:ext uri="{FF2B5EF4-FFF2-40B4-BE49-F238E27FC236}">
                <a16:creationId xmlns:a16="http://schemas.microsoft.com/office/drawing/2014/main" xmlns="" id="{A942506B-BF1C-49C6-AC9C-AC538A713E59}"/>
              </a:ext>
            </a:extLst>
          </p:cNvPr>
          <p:cNvSpPr>
            <a:spLocks noGrp="1"/>
          </p:cNvSpPr>
          <p:nvPr>
            <p:ph type="dt" sz="half" idx="10"/>
          </p:nvPr>
        </p:nvSpPr>
        <p:spPr/>
        <p:txBody>
          <a:bodyPr/>
          <a:lstStyle/>
          <a:p>
            <a:fld id="{4611DAB8-2763-4A47-9D3B-D38DB9A8EA88}" type="datetimeFigureOut">
              <a:rPr lang="bg-BG" smtClean="0"/>
              <a:t>25.9.2019 г.</a:t>
            </a:fld>
            <a:endParaRPr lang="bg-BG"/>
          </a:p>
        </p:txBody>
      </p:sp>
      <p:sp>
        <p:nvSpPr>
          <p:cNvPr id="8" name="Footer Placeholder 7">
            <a:extLst>
              <a:ext uri="{FF2B5EF4-FFF2-40B4-BE49-F238E27FC236}">
                <a16:creationId xmlns:a16="http://schemas.microsoft.com/office/drawing/2014/main" xmlns="" id="{99427DAB-A189-490B-A446-19472EA9C9AD}"/>
              </a:ext>
            </a:extLst>
          </p:cNvPr>
          <p:cNvSpPr>
            <a:spLocks noGrp="1"/>
          </p:cNvSpPr>
          <p:nvPr>
            <p:ph type="ftr" sz="quarter" idx="11"/>
          </p:nvPr>
        </p:nvSpPr>
        <p:spPr/>
        <p:txBody>
          <a:bodyPr/>
          <a:lstStyle/>
          <a:p>
            <a:endParaRPr lang="bg-BG"/>
          </a:p>
        </p:txBody>
      </p:sp>
      <p:sp>
        <p:nvSpPr>
          <p:cNvPr id="9" name="Slide Number Placeholder 8">
            <a:extLst>
              <a:ext uri="{FF2B5EF4-FFF2-40B4-BE49-F238E27FC236}">
                <a16:creationId xmlns:a16="http://schemas.microsoft.com/office/drawing/2014/main" xmlns="" id="{4BFBD371-A5A6-45A5-846D-2010A3726952}"/>
              </a:ext>
            </a:extLst>
          </p:cNvPr>
          <p:cNvSpPr>
            <a:spLocks noGrp="1"/>
          </p:cNvSpPr>
          <p:nvPr>
            <p:ph type="sldNum" sz="quarter" idx="12"/>
          </p:nvPr>
        </p:nvSpPr>
        <p:spPr/>
        <p:txBody>
          <a:bodyPr/>
          <a:lstStyle/>
          <a:p>
            <a:fld id="{453A3F34-E101-4917-84BF-D1066A203FC2}" type="slidenum">
              <a:rPr lang="bg-BG" smtClean="0"/>
              <a:t>‹#›</a:t>
            </a:fld>
            <a:endParaRPr lang="bg-BG"/>
          </a:p>
        </p:txBody>
      </p:sp>
    </p:spTree>
    <p:extLst>
      <p:ext uri="{BB962C8B-B14F-4D97-AF65-F5344CB8AC3E}">
        <p14:creationId xmlns:p14="http://schemas.microsoft.com/office/powerpoint/2010/main" val="1568548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300C2D-7C5A-4739-9A8B-1B4BCF938857}"/>
              </a:ext>
            </a:extLst>
          </p:cNvPr>
          <p:cNvSpPr>
            <a:spLocks noGrp="1"/>
          </p:cNvSpPr>
          <p:nvPr>
            <p:ph type="title"/>
          </p:nvPr>
        </p:nvSpPr>
        <p:spPr/>
        <p:txBody>
          <a:bodyPr/>
          <a:lstStyle/>
          <a:p>
            <a:r>
              <a:rPr lang="en-US"/>
              <a:t>Click to edit Master title style</a:t>
            </a:r>
            <a:endParaRPr lang="bg-BG"/>
          </a:p>
        </p:txBody>
      </p:sp>
      <p:sp>
        <p:nvSpPr>
          <p:cNvPr id="3" name="Date Placeholder 2">
            <a:extLst>
              <a:ext uri="{FF2B5EF4-FFF2-40B4-BE49-F238E27FC236}">
                <a16:creationId xmlns:a16="http://schemas.microsoft.com/office/drawing/2014/main" xmlns="" id="{745B7A56-3C52-40AD-951A-1E522399AF68}"/>
              </a:ext>
            </a:extLst>
          </p:cNvPr>
          <p:cNvSpPr>
            <a:spLocks noGrp="1"/>
          </p:cNvSpPr>
          <p:nvPr>
            <p:ph type="dt" sz="half" idx="10"/>
          </p:nvPr>
        </p:nvSpPr>
        <p:spPr/>
        <p:txBody>
          <a:bodyPr/>
          <a:lstStyle/>
          <a:p>
            <a:fld id="{4611DAB8-2763-4A47-9D3B-D38DB9A8EA88}" type="datetimeFigureOut">
              <a:rPr lang="bg-BG" smtClean="0"/>
              <a:t>25.9.2019 г.</a:t>
            </a:fld>
            <a:endParaRPr lang="bg-BG"/>
          </a:p>
        </p:txBody>
      </p:sp>
      <p:sp>
        <p:nvSpPr>
          <p:cNvPr id="4" name="Footer Placeholder 3">
            <a:extLst>
              <a:ext uri="{FF2B5EF4-FFF2-40B4-BE49-F238E27FC236}">
                <a16:creationId xmlns:a16="http://schemas.microsoft.com/office/drawing/2014/main" xmlns="" id="{8661B045-C5BD-46C2-9BE2-ABF665AAC37F}"/>
              </a:ext>
            </a:extLst>
          </p:cNvPr>
          <p:cNvSpPr>
            <a:spLocks noGrp="1"/>
          </p:cNvSpPr>
          <p:nvPr>
            <p:ph type="ftr" sz="quarter" idx="11"/>
          </p:nvPr>
        </p:nvSpPr>
        <p:spPr/>
        <p:txBody>
          <a:bodyPr/>
          <a:lstStyle/>
          <a:p>
            <a:endParaRPr lang="bg-BG"/>
          </a:p>
        </p:txBody>
      </p:sp>
      <p:sp>
        <p:nvSpPr>
          <p:cNvPr id="5" name="Slide Number Placeholder 4">
            <a:extLst>
              <a:ext uri="{FF2B5EF4-FFF2-40B4-BE49-F238E27FC236}">
                <a16:creationId xmlns:a16="http://schemas.microsoft.com/office/drawing/2014/main" xmlns="" id="{7C183521-23A4-4999-95CF-534F14716621}"/>
              </a:ext>
            </a:extLst>
          </p:cNvPr>
          <p:cNvSpPr>
            <a:spLocks noGrp="1"/>
          </p:cNvSpPr>
          <p:nvPr>
            <p:ph type="sldNum" sz="quarter" idx="12"/>
          </p:nvPr>
        </p:nvSpPr>
        <p:spPr/>
        <p:txBody>
          <a:bodyPr/>
          <a:lstStyle/>
          <a:p>
            <a:fld id="{453A3F34-E101-4917-84BF-D1066A203FC2}" type="slidenum">
              <a:rPr lang="bg-BG" smtClean="0"/>
              <a:t>‹#›</a:t>
            </a:fld>
            <a:endParaRPr lang="bg-BG"/>
          </a:p>
        </p:txBody>
      </p:sp>
    </p:spTree>
    <p:extLst>
      <p:ext uri="{BB962C8B-B14F-4D97-AF65-F5344CB8AC3E}">
        <p14:creationId xmlns:p14="http://schemas.microsoft.com/office/powerpoint/2010/main" val="46742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D3101D2B-3167-4B0B-881E-B01364C6E47D}"/>
              </a:ext>
            </a:extLst>
          </p:cNvPr>
          <p:cNvSpPr>
            <a:spLocks noGrp="1"/>
          </p:cNvSpPr>
          <p:nvPr>
            <p:ph type="dt" sz="half" idx="10"/>
          </p:nvPr>
        </p:nvSpPr>
        <p:spPr/>
        <p:txBody>
          <a:bodyPr/>
          <a:lstStyle/>
          <a:p>
            <a:fld id="{4611DAB8-2763-4A47-9D3B-D38DB9A8EA88}" type="datetimeFigureOut">
              <a:rPr lang="bg-BG" smtClean="0"/>
              <a:t>25.9.2019 г.</a:t>
            </a:fld>
            <a:endParaRPr lang="bg-BG"/>
          </a:p>
        </p:txBody>
      </p:sp>
      <p:sp>
        <p:nvSpPr>
          <p:cNvPr id="3" name="Footer Placeholder 2">
            <a:extLst>
              <a:ext uri="{FF2B5EF4-FFF2-40B4-BE49-F238E27FC236}">
                <a16:creationId xmlns:a16="http://schemas.microsoft.com/office/drawing/2014/main" xmlns="" id="{6A1FFB0E-394F-4C50-9F16-AEFA53A940B4}"/>
              </a:ext>
            </a:extLst>
          </p:cNvPr>
          <p:cNvSpPr>
            <a:spLocks noGrp="1"/>
          </p:cNvSpPr>
          <p:nvPr>
            <p:ph type="ftr" sz="quarter" idx="11"/>
          </p:nvPr>
        </p:nvSpPr>
        <p:spPr/>
        <p:txBody>
          <a:bodyPr/>
          <a:lstStyle/>
          <a:p>
            <a:endParaRPr lang="bg-BG"/>
          </a:p>
        </p:txBody>
      </p:sp>
      <p:sp>
        <p:nvSpPr>
          <p:cNvPr id="4" name="Slide Number Placeholder 3">
            <a:extLst>
              <a:ext uri="{FF2B5EF4-FFF2-40B4-BE49-F238E27FC236}">
                <a16:creationId xmlns:a16="http://schemas.microsoft.com/office/drawing/2014/main" xmlns="" id="{B0F2290A-2BE3-47FF-BF54-4E0FE62F905C}"/>
              </a:ext>
            </a:extLst>
          </p:cNvPr>
          <p:cNvSpPr>
            <a:spLocks noGrp="1"/>
          </p:cNvSpPr>
          <p:nvPr>
            <p:ph type="sldNum" sz="quarter" idx="12"/>
          </p:nvPr>
        </p:nvSpPr>
        <p:spPr/>
        <p:txBody>
          <a:bodyPr/>
          <a:lstStyle/>
          <a:p>
            <a:fld id="{453A3F34-E101-4917-84BF-D1066A203FC2}" type="slidenum">
              <a:rPr lang="bg-BG" smtClean="0"/>
              <a:t>‹#›</a:t>
            </a:fld>
            <a:endParaRPr lang="bg-BG"/>
          </a:p>
        </p:txBody>
      </p:sp>
    </p:spTree>
    <p:extLst>
      <p:ext uri="{BB962C8B-B14F-4D97-AF65-F5344CB8AC3E}">
        <p14:creationId xmlns:p14="http://schemas.microsoft.com/office/powerpoint/2010/main" val="3431776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4E60A23-F8E1-4E0E-B899-BB06EF38E7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bg-BG"/>
          </a:p>
        </p:txBody>
      </p:sp>
      <p:sp>
        <p:nvSpPr>
          <p:cNvPr id="3" name="Content Placeholder 2">
            <a:extLst>
              <a:ext uri="{FF2B5EF4-FFF2-40B4-BE49-F238E27FC236}">
                <a16:creationId xmlns:a16="http://schemas.microsoft.com/office/drawing/2014/main" xmlns="" id="{C5568D1E-401C-497C-B64D-DA7D67B517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4" name="Text Placeholder 3">
            <a:extLst>
              <a:ext uri="{FF2B5EF4-FFF2-40B4-BE49-F238E27FC236}">
                <a16:creationId xmlns:a16="http://schemas.microsoft.com/office/drawing/2014/main" xmlns="" id="{9F529366-B59F-4EFF-912D-F8A06DAC28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4CE31528-D1FC-4C36-9A10-ACDEA90BAD4D}"/>
              </a:ext>
            </a:extLst>
          </p:cNvPr>
          <p:cNvSpPr>
            <a:spLocks noGrp="1"/>
          </p:cNvSpPr>
          <p:nvPr>
            <p:ph type="dt" sz="half" idx="10"/>
          </p:nvPr>
        </p:nvSpPr>
        <p:spPr/>
        <p:txBody>
          <a:bodyPr/>
          <a:lstStyle/>
          <a:p>
            <a:fld id="{4611DAB8-2763-4A47-9D3B-D38DB9A8EA88}" type="datetimeFigureOut">
              <a:rPr lang="bg-BG" smtClean="0"/>
              <a:t>25.9.2019 г.</a:t>
            </a:fld>
            <a:endParaRPr lang="bg-BG"/>
          </a:p>
        </p:txBody>
      </p:sp>
      <p:sp>
        <p:nvSpPr>
          <p:cNvPr id="6" name="Footer Placeholder 5">
            <a:extLst>
              <a:ext uri="{FF2B5EF4-FFF2-40B4-BE49-F238E27FC236}">
                <a16:creationId xmlns:a16="http://schemas.microsoft.com/office/drawing/2014/main" xmlns="" id="{D08E622D-1806-4C80-8318-D51C40B8E809}"/>
              </a:ext>
            </a:extLst>
          </p:cNvPr>
          <p:cNvSpPr>
            <a:spLocks noGrp="1"/>
          </p:cNvSpPr>
          <p:nvPr>
            <p:ph type="ftr" sz="quarter" idx="11"/>
          </p:nvPr>
        </p:nvSpPr>
        <p:spPr/>
        <p:txBody>
          <a:bodyPr/>
          <a:lstStyle/>
          <a:p>
            <a:endParaRPr lang="bg-BG"/>
          </a:p>
        </p:txBody>
      </p:sp>
      <p:sp>
        <p:nvSpPr>
          <p:cNvPr id="7" name="Slide Number Placeholder 6">
            <a:extLst>
              <a:ext uri="{FF2B5EF4-FFF2-40B4-BE49-F238E27FC236}">
                <a16:creationId xmlns:a16="http://schemas.microsoft.com/office/drawing/2014/main" xmlns="" id="{156748DE-8469-418F-8EE7-E459ECA90EDE}"/>
              </a:ext>
            </a:extLst>
          </p:cNvPr>
          <p:cNvSpPr>
            <a:spLocks noGrp="1"/>
          </p:cNvSpPr>
          <p:nvPr>
            <p:ph type="sldNum" sz="quarter" idx="12"/>
          </p:nvPr>
        </p:nvSpPr>
        <p:spPr/>
        <p:txBody>
          <a:bodyPr/>
          <a:lstStyle/>
          <a:p>
            <a:fld id="{453A3F34-E101-4917-84BF-D1066A203FC2}" type="slidenum">
              <a:rPr lang="bg-BG" smtClean="0"/>
              <a:t>‹#›</a:t>
            </a:fld>
            <a:endParaRPr lang="bg-BG"/>
          </a:p>
        </p:txBody>
      </p:sp>
    </p:spTree>
    <p:extLst>
      <p:ext uri="{BB962C8B-B14F-4D97-AF65-F5344CB8AC3E}">
        <p14:creationId xmlns:p14="http://schemas.microsoft.com/office/powerpoint/2010/main" val="2719145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E3C0F7-DE81-4A63-A4A0-207DF8EC78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bg-BG"/>
          </a:p>
        </p:txBody>
      </p:sp>
      <p:sp>
        <p:nvSpPr>
          <p:cNvPr id="3" name="Picture Placeholder 2">
            <a:extLst>
              <a:ext uri="{FF2B5EF4-FFF2-40B4-BE49-F238E27FC236}">
                <a16:creationId xmlns:a16="http://schemas.microsoft.com/office/drawing/2014/main" xmlns="" id="{D331ACB1-C8DC-4450-9369-ED8E144842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bg-BG"/>
          </a:p>
        </p:txBody>
      </p:sp>
      <p:sp>
        <p:nvSpPr>
          <p:cNvPr id="4" name="Text Placeholder 3">
            <a:extLst>
              <a:ext uri="{FF2B5EF4-FFF2-40B4-BE49-F238E27FC236}">
                <a16:creationId xmlns:a16="http://schemas.microsoft.com/office/drawing/2014/main" xmlns="" id="{598136B7-54E8-438F-8E61-2DA25142B4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FCF12574-8649-4E92-BA4F-ECFD0EE36991}"/>
              </a:ext>
            </a:extLst>
          </p:cNvPr>
          <p:cNvSpPr>
            <a:spLocks noGrp="1"/>
          </p:cNvSpPr>
          <p:nvPr>
            <p:ph type="dt" sz="half" idx="10"/>
          </p:nvPr>
        </p:nvSpPr>
        <p:spPr/>
        <p:txBody>
          <a:bodyPr/>
          <a:lstStyle/>
          <a:p>
            <a:fld id="{4611DAB8-2763-4A47-9D3B-D38DB9A8EA88}" type="datetimeFigureOut">
              <a:rPr lang="bg-BG" smtClean="0"/>
              <a:t>25.9.2019 г.</a:t>
            </a:fld>
            <a:endParaRPr lang="bg-BG"/>
          </a:p>
        </p:txBody>
      </p:sp>
      <p:sp>
        <p:nvSpPr>
          <p:cNvPr id="6" name="Footer Placeholder 5">
            <a:extLst>
              <a:ext uri="{FF2B5EF4-FFF2-40B4-BE49-F238E27FC236}">
                <a16:creationId xmlns:a16="http://schemas.microsoft.com/office/drawing/2014/main" xmlns="" id="{EDD059FF-72A9-45F3-9F96-B5CB3B98D1BA}"/>
              </a:ext>
            </a:extLst>
          </p:cNvPr>
          <p:cNvSpPr>
            <a:spLocks noGrp="1"/>
          </p:cNvSpPr>
          <p:nvPr>
            <p:ph type="ftr" sz="quarter" idx="11"/>
          </p:nvPr>
        </p:nvSpPr>
        <p:spPr/>
        <p:txBody>
          <a:bodyPr/>
          <a:lstStyle/>
          <a:p>
            <a:endParaRPr lang="bg-BG"/>
          </a:p>
        </p:txBody>
      </p:sp>
      <p:sp>
        <p:nvSpPr>
          <p:cNvPr id="7" name="Slide Number Placeholder 6">
            <a:extLst>
              <a:ext uri="{FF2B5EF4-FFF2-40B4-BE49-F238E27FC236}">
                <a16:creationId xmlns:a16="http://schemas.microsoft.com/office/drawing/2014/main" xmlns="" id="{030B36B1-5F8E-49C7-9F36-EA07A6D9A7F8}"/>
              </a:ext>
            </a:extLst>
          </p:cNvPr>
          <p:cNvSpPr>
            <a:spLocks noGrp="1"/>
          </p:cNvSpPr>
          <p:nvPr>
            <p:ph type="sldNum" sz="quarter" idx="12"/>
          </p:nvPr>
        </p:nvSpPr>
        <p:spPr/>
        <p:txBody>
          <a:bodyPr/>
          <a:lstStyle/>
          <a:p>
            <a:fld id="{453A3F34-E101-4917-84BF-D1066A203FC2}" type="slidenum">
              <a:rPr lang="bg-BG" smtClean="0"/>
              <a:t>‹#›</a:t>
            </a:fld>
            <a:endParaRPr lang="bg-BG"/>
          </a:p>
        </p:txBody>
      </p:sp>
    </p:spTree>
    <p:extLst>
      <p:ext uri="{BB962C8B-B14F-4D97-AF65-F5344CB8AC3E}">
        <p14:creationId xmlns:p14="http://schemas.microsoft.com/office/powerpoint/2010/main" val="3301182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33B93FE-7F24-43E0-B0D1-2C3E2B8CA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bg-BG"/>
          </a:p>
        </p:txBody>
      </p:sp>
      <p:sp>
        <p:nvSpPr>
          <p:cNvPr id="3" name="Text Placeholder 2">
            <a:extLst>
              <a:ext uri="{FF2B5EF4-FFF2-40B4-BE49-F238E27FC236}">
                <a16:creationId xmlns:a16="http://schemas.microsoft.com/office/drawing/2014/main" xmlns="" id="{86A3C852-9323-447D-BCE8-2E5071B840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4" name="Date Placeholder 3">
            <a:extLst>
              <a:ext uri="{FF2B5EF4-FFF2-40B4-BE49-F238E27FC236}">
                <a16:creationId xmlns:a16="http://schemas.microsoft.com/office/drawing/2014/main" xmlns="" id="{2806EAF0-B156-4263-832B-32201410CD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11DAB8-2763-4A47-9D3B-D38DB9A8EA88}" type="datetimeFigureOut">
              <a:rPr lang="bg-BG" smtClean="0"/>
              <a:t>25.9.2019 г.</a:t>
            </a:fld>
            <a:endParaRPr lang="bg-BG"/>
          </a:p>
        </p:txBody>
      </p:sp>
      <p:sp>
        <p:nvSpPr>
          <p:cNvPr id="5" name="Footer Placeholder 4">
            <a:extLst>
              <a:ext uri="{FF2B5EF4-FFF2-40B4-BE49-F238E27FC236}">
                <a16:creationId xmlns:a16="http://schemas.microsoft.com/office/drawing/2014/main" xmlns="" id="{5C9AA20E-19E9-4038-9499-5792C6DE9A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bg-BG"/>
          </a:p>
        </p:txBody>
      </p:sp>
      <p:sp>
        <p:nvSpPr>
          <p:cNvPr id="6" name="Slide Number Placeholder 5">
            <a:extLst>
              <a:ext uri="{FF2B5EF4-FFF2-40B4-BE49-F238E27FC236}">
                <a16:creationId xmlns:a16="http://schemas.microsoft.com/office/drawing/2014/main" xmlns="" id="{B927DF4B-65A1-4946-BAE4-8643733846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3A3F34-E101-4917-84BF-D1066A203FC2}" type="slidenum">
              <a:rPr lang="bg-BG" smtClean="0"/>
              <a:t>‹#›</a:t>
            </a:fld>
            <a:endParaRPr lang="bg-BG"/>
          </a:p>
        </p:txBody>
      </p:sp>
    </p:spTree>
    <p:extLst>
      <p:ext uri="{BB962C8B-B14F-4D97-AF65-F5344CB8AC3E}">
        <p14:creationId xmlns:p14="http://schemas.microsoft.com/office/powerpoint/2010/main" val="33550232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1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5.emf"/></Relationships>
</file>

<file path=ppt/slides/_rels/slide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25.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emf"/></Relationships>
</file>

<file path=ppt/slides/_rels/slide26.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emf"/><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2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hyperlink" Target="mailto:office@ncrdhp.bg" TargetMode="Externa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8990" y="1567473"/>
            <a:ext cx="11014745" cy="2387600"/>
          </a:xfrm>
        </p:spPr>
        <p:txBody>
          <a:bodyPr>
            <a:noAutofit/>
          </a:bodyPr>
          <a:lstStyle/>
          <a:p>
            <a:r>
              <a:rPr lang="bg-BG" sz="4000" b="1" dirty="0" smtClean="0">
                <a:latin typeface="Verdana" panose="020B0604030504040204" pitchFamily="34" charset="0"/>
                <a:ea typeface="Verdana" panose="020B0604030504040204" pitchFamily="34" charset="0"/>
                <a:cs typeface="Verdana" panose="020B0604030504040204" pitchFamily="34" charset="0"/>
              </a:rPr>
              <a:t>Нов тип документи за регионално развитие и възможности за интегрирани териториални инвестиции</a:t>
            </a:r>
            <a:endParaRPr lang="en-CA" sz="4000" b="1"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4" name="Subtitle 3"/>
          <p:cNvSpPr>
            <a:spLocks noGrp="1"/>
          </p:cNvSpPr>
          <p:nvPr>
            <p:ph type="subTitle" idx="1"/>
          </p:nvPr>
        </p:nvSpPr>
        <p:spPr>
          <a:xfrm>
            <a:off x="880493" y="4338672"/>
            <a:ext cx="10607624" cy="1800678"/>
          </a:xfrm>
        </p:spPr>
        <p:txBody>
          <a:bodyPr>
            <a:normAutofit/>
          </a:bodyPr>
          <a:lstStyle/>
          <a:p>
            <a:r>
              <a:rPr lang="ru-RU" sz="2800" b="1" dirty="0">
                <a:latin typeface="Verdana" panose="020B0604030504040204" pitchFamily="34" charset="0"/>
                <a:ea typeface="Verdana" panose="020B0604030504040204" pitchFamily="34" charset="0"/>
                <a:cs typeface="Verdana" panose="020B0604030504040204" pitchFamily="34" charset="0"/>
              </a:rPr>
              <a:t>Регионален съвет за развитие Югозападен </a:t>
            </a:r>
            <a:r>
              <a:rPr lang="ru-RU" sz="2800" b="1" dirty="0" smtClean="0">
                <a:latin typeface="Verdana" panose="020B0604030504040204" pitchFamily="34" charset="0"/>
                <a:ea typeface="Verdana" panose="020B0604030504040204" pitchFamily="34" charset="0"/>
                <a:cs typeface="Verdana" panose="020B0604030504040204" pitchFamily="34" charset="0"/>
              </a:rPr>
              <a:t>район</a:t>
            </a:r>
          </a:p>
          <a:p>
            <a:r>
              <a:rPr lang="bg-BG" sz="2800" dirty="0" smtClean="0">
                <a:latin typeface="Verdana" panose="020B0604030504040204" pitchFamily="34" charset="0"/>
                <a:ea typeface="Verdana" panose="020B0604030504040204" pitchFamily="34" charset="0"/>
                <a:cs typeface="Verdana" panose="020B0604030504040204" pitchFamily="34" charset="0"/>
              </a:rPr>
              <a:t>Боровец, 25-26 септември </a:t>
            </a:r>
            <a:r>
              <a:rPr lang="en-CA" sz="2800" dirty="0" smtClean="0">
                <a:latin typeface="Verdana" panose="020B0604030504040204" pitchFamily="34" charset="0"/>
                <a:ea typeface="Verdana" panose="020B0604030504040204" pitchFamily="34" charset="0"/>
                <a:cs typeface="Verdana" panose="020B0604030504040204" pitchFamily="34" charset="0"/>
              </a:rPr>
              <a:t>201</a:t>
            </a:r>
            <a:r>
              <a:rPr lang="bg-BG" sz="2800" dirty="0">
                <a:latin typeface="Verdana" panose="020B0604030504040204" pitchFamily="34" charset="0"/>
                <a:ea typeface="Verdana" panose="020B0604030504040204" pitchFamily="34" charset="0"/>
                <a:cs typeface="Verdana" panose="020B0604030504040204" pitchFamily="34" charset="0"/>
              </a:rPr>
              <a:t>9 г</a:t>
            </a:r>
            <a:r>
              <a:rPr lang="bg-BG" sz="2800" dirty="0" smtClean="0">
                <a:latin typeface="Verdana" panose="020B0604030504040204" pitchFamily="34" charset="0"/>
                <a:ea typeface="Verdana" panose="020B0604030504040204" pitchFamily="34" charset="0"/>
                <a:cs typeface="Verdana" panose="020B0604030504040204" pitchFamily="34" charset="0"/>
              </a:rPr>
              <a:t>. </a:t>
            </a:r>
            <a:endParaRPr lang="bg-BG" sz="2800" dirty="0">
              <a:latin typeface="Verdana" panose="020B0604030504040204" pitchFamily="34" charset="0"/>
              <a:ea typeface="Verdana" panose="020B0604030504040204" pitchFamily="34" charset="0"/>
              <a:cs typeface="Verdana" panose="020B0604030504040204" pitchFamily="34" charset="0"/>
            </a:endParaRPr>
          </a:p>
          <a:p>
            <a:endParaRPr lang="en-US" sz="2100" dirty="0" smtClean="0">
              <a:latin typeface="Verdana" panose="020B0604030504040204" pitchFamily="34" charset="0"/>
              <a:ea typeface="Verdana" panose="020B0604030504040204" pitchFamily="34" charset="0"/>
              <a:cs typeface="Verdana" panose="020B0604030504040204" pitchFamily="34" charset="0"/>
            </a:endParaRPr>
          </a:p>
          <a:p>
            <a:endParaRPr lang="en-CA"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Tree>
    <p:extLst>
      <p:ext uri="{BB962C8B-B14F-4D97-AF65-F5344CB8AC3E}">
        <p14:creationId xmlns:p14="http://schemas.microsoft.com/office/powerpoint/2010/main" val="31425776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0269" y="650133"/>
            <a:ext cx="10515600" cy="1325563"/>
          </a:xfrm>
        </p:spPr>
        <p:txBody>
          <a:bodyPr>
            <a:normAutofit/>
          </a:bodyPr>
          <a:lstStyle/>
          <a:p>
            <a:r>
              <a:rPr lang="bg-BG" sz="4000" b="1" dirty="0" smtClean="0">
                <a:latin typeface="Verdana" panose="020B0604030504040204" pitchFamily="34" charset="0"/>
                <a:ea typeface="Verdana" panose="020B0604030504040204" pitchFamily="34" charset="0"/>
                <a:cs typeface="Verdana" panose="020B0604030504040204" pitchFamily="34" charset="0"/>
              </a:rPr>
              <a:t>Аналитична част </a:t>
            </a:r>
            <a:endParaRPr lang="en-CA" sz="4000" b="1" dirty="0">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p:cNvSpPr>
            <a:spLocks noGrp="1"/>
          </p:cNvSpPr>
          <p:nvPr>
            <p:ph idx="1"/>
          </p:nvPr>
        </p:nvSpPr>
        <p:spPr>
          <a:xfrm>
            <a:off x="880269" y="1598612"/>
            <a:ext cx="10515600" cy="4351338"/>
          </a:xfrm>
        </p:spPr>
        <p:txBody>
          <a:bodyPr>
            <a:normAutofit fontScale="92500" lnSpcReduction="10000"/>
          </a:bodyPr>
          <a:lstStyle/>
          <a:p>
            <a:r>
              <a:rPr lang="ru-RU" dirty="0">
                <a:latin typeface="Verdana" panose="020B0604030504040204" pitchFamily="34" charset="0"/>
                <a:ea typeface="Verdana" panose="020B0604030504040204" pitchFamily="34" charset="0"/>
                <a:cs typeface="Verdana" panose="020B0604030504040204" pitchFamily="34" charset="0"/>
              </a:rPr>
              <a:t>Изясняване на </a:t>
            </a:r>
            <a:r>
              <a:rPr lang="ru-RU" dirty="0" smtClean="0">
                <a:latin typeface="Verdana" panose="020B0604030504040204" pitchFamily="34" charset="0"/>
                <a:ea typeface="Verdana" panose="020B0604030504040204" pitchFamily="34" charset="0"/>
                <a:cs typeface="Verdana" panose="020B0604030504040204" pitchFamily="34" charset="0"/>
              </a:rPr>
              <a:t>фактори </a:t>
            </a:r>
            <a:r>
              <a:rPr lang="ru-RU" dirty="0">
                <a:latin typeface="Verdana" panose="020B0604030504040204" pitchFamily="34" charset="0"/>
                <a:ea typeface="Verdana" panose="020B0604030504040204" pitchFamily="34" charset="0"/>
                <a:cs typeface="Verdana" panose="020B0604030504040204" pitchFamily="34" charset="0"/>
              </a:rPr>
              <a:t>и </a:t>
            </a:r>
            <a:r>
              <a:rPr lang="ru-RU" dirty="0" smtClean="0">
                <a:latin typeface="Verdana" panose="020B0604030504040204" pitchFamily="34" charset="0"/>
                <a:ea typeface="Verdana" panose="020B0604030504040204" pitchFamily="34" charset="0"/>
                <a:cs typeface="Verdana" panose="020B0604030504040204" pitchFamily="34" charset="0"/>
              </a:rPr>
              <a:t>минали </a:t>
            </a:r>
            <a:r>
              <a:rPr lang="ru-RU" dirty="0">
                <a:latin typeface="Verdana" panose="020B0604030504040204" pitchFamily="34" charset="0"/>
                <a:ea typeface="Verdana" panose="020B0604030504040204" pitchFamily="34" charset="0"/>
                <a:cs typeface="Verdana" panose="020B0604030504040204" pitchFamily="34" charset="0"/>
              </a:rPr>
              <a:t>тенденции за формиране на пространствените отношения и конфигурации между компонентите на територията на района (т.нар. „пространствено наследство“). </a:t>
            </a:r>
            <a:endParaRPr lang="ru-RU" dirty="0" smtClean="0">
              <a:latin typeface="Verdana" panose="020B0604030504040204" pitchFamily="34" charset="0"/>
              <a:ea typeface="Verdana" panose="020B0604030504040204" pitchFamily="34" charset="0"/>
              <a:cs typeface="Verdana" panose="020B0604030504040204" pitchFamily="34" charset="0"/>
            </a:endParaRPr>
          </a:p>
          <a:p>
            <a:r>
              <a:rPr lang="ru-RU" dirty="0" smtClean="0">
                <a:latin typeface="Verdana" panose="020B0604030504040204" pitchFamily="34" charset="0"/>
                <a:ea typeface="Verdana" panose="020B0604030504040204" pitchFamily="34" charset="0"/>
                <a:cs typeface="Verdana" panose="020B0604030504040204" pitchFamily="34" charset="0"/>
              </a:rPr>
              <a:t>Преглед</a:t>
            </a:r>
            <a:r>
              <a:rPr lang="ru-RU" dirty="0">
                <a:latin typeface="Verdana" panose="020B0604030504040204" pitchFamily="34" charset="0"/>
                <a:ea typeface="Verdana" panose="020B0604030504040204" pitchFamily="34" charset="0"/>
                <a:cs typeface="Verdana" panose="020B0604030504040204" pitchFamily="34" charset="0"/>
              </a:rPr>
              <a:t>, анализ и оценка на съвременните модели на организация на пространството и неговите системи и взаимодействащи елементи. </a:t>
            </a:r>
            <a:endParaRPr lang="ru-RU" dirty="0" smtClean="0">
              <a:latin typeface="Verdana" panose="020B0604030504040204" pitchFamily="34" charset="0"/>
              <a:ea typeface="Verdana" panose="020B0604030504040204" pitchFamily="34" charset="0"/>
              <a:cs typeface="Verdana" panose="020B0604030504040204" pitchFamily="34" charset="0"/>
            </a:endParaRPr>
          </a:p>
          <a:p>
            <a:r>
              <a:rPr lang="ru-RU" dirty="0" smtClean="0">
                <a:latin typeface="Verdana" panose="020B0604030504040204" pitchFamily="34" charset="0"/>
                <a:ea typeface="Verdana" panose="020B0604030504040204" pitchFamily="34" charset="0"/>
                <a:cs typeface="Verdana" panose="020B0604030504040204" pitchFamily="34" charset="0"/>
              </a:rPr>
              <a:t>Прогноза </a:t>
            </a:r>
            <a:r>
              <a:rPr lang="ru-RU" dirty="0">
                <a:latin typeface="Verdana" panose="020B0604030504040204" pitchFamily="34" charset="0"/>
                <a:ea typeface="Verdana" panose="020B0604030504040204" pitchFamily="34" charset="0"/>
                <a:cs typeface="Verdana" panose="020B0604030504040204" pitchFamily="34" charset="0"/>
              </a:rPr>
              <a:t>за пространствено развитие на района в дългосрочен </a:t>
            </a:r>
            <a:r>
              <a:rPr lang="ru-RU" dirty="0" smtClean="0">
                <a:latin typeface="Verdana" panose="020B0604030504040204" pitchFamily="34" charset="0"/>
                <a:ea typeface="Verdana" panose="020B0604030504040204" pitchFamily="34" charset="0"/>
                <a:cs typeface="Verdana" panose="020B0604030504040204" pitchFamily="34" charset="0"/>
              </a:rPr>
              <a:t>план - възможни </a:t>
            </a:r>
            <a:r>
              <a:rPr lang="ru-RU" dirty="0">
                <a:latin typeface="Verdana" panose="020B0604030504040204" pitchFamily="34" charset="0"/>
                <a:ea typeface="Verdana" panose="020B0604030504040204" pitchFamily="34" charset="0"/>
                <a:cs typeface="Verdana" panose="020B0604030504040204" pitchFamily="34" charset="0"/>
              </a:rPr>
              <a:t>бъдещи тенденции в развитието на пространството и съставните му системи и елементи, </a:t>
            </a:r>
            <a:r>
              <a:rPr lang="ru-RU" dirty="0" smtClean="0">
                <a:latin typeface="Verdana" panose="020B0604030504040204" pitchFamily="34" charset="0"/>
                <a:ea typeface="Verdana" panose="020B0604030504040204" pitchFamily="34" charset="0"/>
                <a:cs typeface="Verdana" panose="020B0604030504040204" pitchFamily="34" charset="0"/>
              </a:rPr>
              <a:t>основни предизвикателства </a:t>
            </a:r>
            <a:r>
              <a:rPr lang="ru-RU" dirty="0">
                <a:latin typeface="Verdana" panose="020B0604030504040204" pitchFamily="34" charset="0"/>
                <a:ea typeface="Verdana" panose="020B0604030504040204" pitchFamily="34" charset="0"/>
                <a:cs typeface="Verdana" panose="020B0604030504040204" pitchFamily="34" charset="0"/>
              </a:rPr>
              <a:t>пред </a:t>
            </a:r>
            <a:r>
              <a:rPr lang="ru-RU" dirty="0" smtClean="0">
                <a:latin typeface="Verdana" panose="020B0604030504040204" pitchFamily="34" charset="0"/>
                <a:ea typeface="Verdana" panose="020B0604030504040204" pitchFamily="34" charset="0"/>
                <a:cs typeface="Verdana" panose="020B0604030504040204" pitchFamily="34" charset="0"/>
              </a:rPr>
              <a:t>природно-социалната </a:t>
            </a:r>
            <a:r>
              <a:rPr lang="ru-RU" dirty="0">
                <a:latin typeface="Verdana" panose="020B0604030504040204" pitchFamily="34" charset="0"/>
                <a:ea typeface="Verdana" panose="020B0604030504040204" pitchFamily="34" charset="0"/>
                <a:cs typeface="Verdana" panose="020B0604030504040204" pitchFamily="34" charset="0"/>
              </a:rPr>
              <a:t>система в района.</a:t>
            </a:r>
            <a:endParaRPr lang="en-CA" dirty="0">
              <a:latin typeface="Verdana" panose="020B0604030504040204" pitchFamily="34" charset="0"/>
              <a:ea typeface="Verdana" panose="020B0604030504040204" pitchFamily="34" charset="0"/>
              <a:cs typeface="Verdana" panose="020B0604030504040204" pitchFamily="34" charset="0"/>
            </a:endParaRP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4213" y="5940425"/>
            <a:ext cx="7794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0" y="5940425"/>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11269" name="TextBox 6"/>
          <p:cNvSpPr txBox="1">
            <a:spLocks noChangeArrowheads="1"/>
          </p:cNvSpPr>
          <p:nvPr/>
        </p:nvSpPr>
        <p:spPr bwMode="auto">
          <a:xfrm>
            <a:off x="6683375" y="5940425"/>
            <a:ext cx="41608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Национален център за териториално</a:t>
            </a:r>
          </a:p>
          <a:p>
            <a:pPr eaLnBrk="1" hangingPunct="1">
              <a:lnSpc>
                <a:spcPct val="100000"/>
              </a:lnSpc>
              <a:spcBef>
                <a:spcPct val="0"/>
              </a:spcBef>
              <a:buFontTx/>
              <a:buNone/>
            </a:pPr>
            <a:r>
              <a:rPr lang="bg-BG" altLang="bg-BG" sz="1600">
                <a:latin typeface="Verdana" panose="020B0604030504040204" pitchFamily="34" charset="0"/>
              </a:rPr>
              <a:t>развитие ЕАД</a:t>
            </a:r>
            <a:endParaRPr lang="en-CA" altLang="bg-BG" sz="1600">
              <a:latin typeface="Verdana" panose="020B0604030504040204" pitchFamily="34" charset="0"/>
            </a:endParaRPr>
          </a:p>
        </p:txBody>
      </p:sp>
      <p:pic>
        <p:nvPicPr>
          <p:cNvPr id="1127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25" y="5898355"/>
            <a:ext cx="1004888"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TextBox 7"/>
          <p:cNvSpPr txBox="1">
            <a:spLocks noChangeArrowheads="1"/>
          </p:cNvSpPr>
          <p:nvPr/>
        </p:nvSpPr>
        <p:spPr bwMode="auto">
          <a:xfrm>
            <a:off x="1181100" y="5949950"/>
            <a:ext cx="6178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Министерство на регионалното развитие и благоустройството</a:t>
            </a:r>
            <a:endParaRPr lang="en-CA" altLang="bg-BG" sz="1600">
              <a:latin typeface="Verdana" panose="020B0604030504040204" pitchFamily="34" charset="0"/>
            </a:endParaRPr>
          </a:p>
        </p:txBody>
      </p:sp>
      <p:pic>
        <p:nvPicPr>
          <p:cNvPr id="11272"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975" y="63500"/>
            <a:ext cx="6121400"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Picture 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5750" y="130175"/>
            <a:ext cx="61229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Picture 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75738" y="92075"/>
            <a:ext cx="577215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9050" y="865188"/>
            <a:ext cx="12211050" cy="3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9003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880269" y="506516"/>
            <a:ext cx="10515600" cy="1325563"/>
          </a:xfrm>
        </p:spPr>
        <p:txBody>
          <a:bodyPr/>
          <a:lstStyle/>
          <a:p>
            <a:pPr algn="ctr" eaLnBrk="1" hangingPunct="1"/>
            <a:r>
              <a:rPr lang="bg-BG" altLang="bg-BG" sz="4000" b="1" dirty="0" smtClean="0">
                <a:latin typeface="Verdana" panose="020B0604030504040204" pitchFamily="34" charset="0"/>
                <a:ea typeface="Verdana" panose="020B0604030504040204" pitchFamily="34" charset="0"/>
                <a:cs typeface="Verdana" panose="020B0604030504040204" pitchFamily="34" charset="0"/>
              </a:rPr>
              <a:t>Тематични направления</a:t>
            </a:r>
            <a:endParaRPr lang="en-CA" altLang="bg-BG" sz="4000" b="1" dirty="0" smtClean="0">
              <a:latin typeface="Verdana" panose="020B0604030504040204" pitchFamily="34" charset="0"/>
              <a:ea typeface="Verdana" panose="020B0604030504040204" pitchFamily="34" charset="0"/>
              <a:cs typeface="Verdana" panose="020B0604030504040204" pitchFamily="34" charset="0"/>
            </a:endParaRPr>
          </a:p>
        </p:txBody>
      </p:sp>
      <p:sp>
        <p:nvSpPr>
          <p:cNvPr id="2" name="Content Placeholder 1"/>
          <p:cNvSpPr>
            <a:spLocks noGrp="1"/>
          </p:cNvSpPr>
          <p:nvPr>
            <p:ph idx="1"/>
          </p:nvPr>
        </p:nvSpPr>
        <p:spPr>
          <a:xfrm>
            <a:off x="561975" y="1445614"/>
            <a:ext cx="11230222" cy="4871842"/>
          </a:xfrm>
        </p:spPr>
        <p:txBody>
          <a:bodyPr>
            <a:normAutofit fontScale="62500" lnSpcReduction="20000"/>
          </a:bodyPr>
          <a:lstStyle/>
          <a:p>
            <a:pPr marL="0" indent="0">
              <a:spcBef>
                <a:spcPts val="600"/>
              </a:spcBef>
              <a:buNone/>
            </a:pPr>
            <a:r>
              <a:rPr lang="ru-RU" dirty="0">
                <a:latin typeface="Verdana" panose="020B0604030504040204" pitchFamily="34" charset="0"/>
                <a:ea typeface="Verdana" panose="020B0604030504040204" pitchFamily="34" charset="0"/>
                <a:cs typeface="Verdana" panose="020B0604030504040204" pitchFamily="34" charset="0"/>
              </a:rPr>
              <a:t>1. </a:t>
            </a:r>
            <a:r>
              <a:rPr lang="ru-RU" dirty="0" smtClean="0">
                <a:latin typeface="Verdana" panose="020B0604030504040204" pitchFamily="34" charset="0"/>
                <a:ea typeface="Verdana" panose="020B0604030504040204" pitchFamily="34" charset="0"/>
                <a:cs typeface="Verdana" panose="020B0604030504040204" pitchFamily="34" charset="0"/>
              </a:rPr>
              <a:t>фактори, </a:t>
            </a:r>
            <a:r>
              <a:rPr lang="ru-RU" dirty="0">
                <a:latin typeface="Verdana" panose="020B0604030504040204" pitchFamily="34" charset="0"/>
                <a:ea typeface="Verdana" panose="020B0604030504040204" pitchFamily="34" charset="0"/>
                <a:cs typeface="Verdana" panose="020B0604030504040204" pitchFamily="34" charset="0"/>
              </a:rPr>
              <a:t>влияещи върху развитието на </a:t>
            </a:r>
            <a:r>
              <a:rPr lang="ru-RU" dirty="0" smtClean="0">
                <a:latin typeface="Verdana" panose="020B0604030504040204" pitchFamily="34" charset="0"/>
                <a:ea typeface="Verdana" panose="020B0604030504040204" pitchFamily="34" charset="0"/>
                <a:cs typeface="Verdana" panose="020B0604030504040204" pitchFamily="34" charset="0"/>
              </a:rPr>
              <a:t>района (геополитически</a:t>
            </a:r>
            <a:r>
              <a:rPr lang="ru-RU" dirty="0">
                <a:latin typeface="Verdana" panose="020B0604030504040204" pitchFamily="34" charset="0"/>
                <a:ea typeface="Verdana" panose="020B0604030504040204" pitchFamily="34" charset="0"/>
                <a:cs typeface="Verdana" panose="020B0604030504040204" pitchFamily="34" charset="0"/>
              </a:rPr>
              <a:t>, икономически, социални, културни, екологични и др</a:t>
            </a:r>
            <a:r>
              <a:rPr lang="ru-RU" dirty="0" smtClean="0">
                <a:latin typeface="Verdana" panose="020B0604030504040204" pitchFamily="34" charset="0"/>
                <a:ea typeface="Verdana" panose="020B0604030504040204" pitchFamily="34" charset="0"/>
                <a:cs typeface="Verdana" panose="020B0604030504040204" pitchFamily="34" charset="0"/>
              </a:rPr>
              <a:t>.);</a:t>
            </a:r>
            <a:endParaRPr lang="ru-RU" dirty="0">
              <a:latin typeface="Verdana" panose="020B0604030504040204" pitchFamily="34" charset="0"/>
              <a:ea typeface="Verdana" panose="020B0604030504040204" pitchFamily="34" charset="0"/>
              <a:cs typeface="Verdana" panose="020B0604030504040204" pitchFamily="34" charset="0"/>
            </a:endParaRPr>
          </a:p>
          <a:p>
            <a:pPr marL="0" indent="0">
              <a:spcBef>
                <a:spcPts val="600"/>
              </a:spcBef>
              <a:buNone/>
            </a:pPr>
            <a:r>
              <a:rPr lang="ru-RU" dirty="0">
                <a:latin typeface="Verdana" panose="020B0604030504040204" pitchFamily="34" charset="0"/>
                <a:ea typeface="Verdana" panose="020B0604030504040204" pitchFamily="34" charset="0"/>
                <a:cs typeface="Verdana" panose="020B0604030504040204" pitchFamily="34" charset="0"/>
              </a:rPr>
              <a:t>2. </a:t>
            </a:r>
            <a:r>
              <a:rPr lang="ru-RU" dirty="0" smtClean="0">
                <a:latin typeface="Verdana" panose="020B0604030504040204" pitchFamily="34" charset="0"/>
                <a:ea typeface="Verdana" panose="020B0604030504040204" pitchFamily="34" charset="0"/>
                <a:cs typeface="Verdana" panose="020B0604030504040204" pitchFamily="34" charset="0"/>
              </a:rPr>
              <a:t>разположение </a:t>
            </a:r>
            <a:r>
              <a:rPr lang="ru-RU" dirty="0">
                <a:latin typeface="Verdana" panose="020B0604030504040204" pitchFamily="34" charset="0"/>
                <a:ea typeface="Verdana" panose="020B0604030504040204" pitchFamily="34" charset="0"/>
                <a:cs typeface="Verdana" panose="020B0604030504040204" pitchFamily="34" charset="0"/>
              </a:rPr>
              <a:t>и </a:t>
            </a:r>
            <a:r>
              <a:rPr lang="ru-RU" dirty="0" smtClean="0">
                <a:latin typeface="Verdana" panose="020B0604030504040204" pitchFamily="34" charset="0"/>
                <a:ea typeface="Verdana" panose="020B0604030504040204" pitchFamily="34" charset="0"/>
                <a:cs typeface="Verdana" panose="020B0604030504040204" pitchFamily="34" charset="0"/>
              </a:rPr>
              <a:t>връзки </a:t>
            </a:r>
            <a:r>
              <a:rPr lang="ru-RU" dirty="0">
                <a:latin typeface="Verdana" panose="020B0604030504040204" pitchFamily="34" charset="0"/>
                <a:ea typeface="Verdana" panose="020B0604030504040204" pitchFamily="34" charset="0"/>
                <a:cs typeface="Verdana" panose="020B0604030504040204" pitchFamily="34" charset="0"/>
              </a:rPr>
              <a:t>на </a:t>
            </a:r>
            <a:r>
              <a:rPr lang="ru-RU" dirty="0" smtClean="0">
                <a:latin typeface="Verdana" panose="020B0604030504040204" pitchFamily="34" charset="0"/>
                <a:ea typeface="Verdana" panose="020B0604030504040204" pitchFamily="34" charset="0"/>
                <a:cs typeface="Verdana" panose="020B0604030504040204" pitchFamily="34" charset="0"/>
              </a:rPr>
              <a:t>района - общи </a:t>
            </a:r>
            <a:r>
              <a:rPr lang="ru-RU" dirty="0">
                <a:latin typeface="Verdana" panose="020B0604030504040204" pitchFamily="34" charset="0"/>
                <a:ea typeface="Verdana" panose="020B0604030504040204" pitchFamily="34" charset="0"/>
                <a:cs typeface="Verdana" panose="020B0604030504040204" pitchFamily="34" charset="0"/>
              </a:rPr>
              <a:t>локализационни характеристики, съставни административни и териториални единици, сравнителен анализ спрямо районите от ниво 2 в страната и в </a:t>
            </a:r>
            <a:r>
              <a:rPr lang="ru-RU" dirty="0" smtClean="0">
                <a:latin typeface="Verdana" panose="020B0604030504040204" pitchFamily="34" charset="0"/>
                <a:ea typeface="Verdana" panose="020B0604030504040204" pitchFamily="34" charset="0"/>
                <a:cs typeface="Verdana" panose="020B0604030504040204" pitchFamily="34" charset="0"/>
              </a:rPr>
              <a:t>ЕС;</a:t>
            </a:r>
            <a:endParaRPr lang="ru-RU" dirty="0">
              <a:latin typeface="Verdana" panose="020B0604030504040204" pitchFamily="34" charset="0"/>
              <a:ea typeface="Verdana" panose="020B0604030504040204" pitchFamily="34" charset="0"/>
              <a:cs typeface="Verdana" panose="020B0604030504040204" pitchFamily="34" charset="0"/>
            </a:endParaRPr>
          </a:p>
          <a:p>
            <a:pPr marL="0" indent="0">
              <a:spcBef>
                <a:spcPts val="600"/>
              </a:spcBef>
              <a:buNone/>
            </a:pPr>
            <a:r>
              <a:rPr lang="ru-RU" dirty="0">
                <a:latin typeface="Verdana" panose="020B0604030504040204" pitchFamily="34" charset="0"/>
                <a:ea typeface="Verdana" panose="020B0604030504040204" pitchFamily="34" charset="0"/>
                <a:cs typeface="Verdana" panose="020B0604030504040204" pitchFamily="34" charset="0"/>
              </a:rPr>
              <a:t>3. </a:t>
            </a:r>
            <a:r>
              <a:rPr lang="ru-RU" dirty="0" smtClean="0">
                <a:latin typeface="Verdana" panose="020B0604030504040204" pitchFamily="34" charset="0"/>
                <a:ea typeface="Verdana" panose="020B0604030504040204" pitchFamily="34" charset="0"/>
                <a:cs typeface="Verdana" panose="020B0604030504040204" pitchFamily="34" charset="0"/>
              </a:rPr>
              <a:t>природни </a:t>
            </a:r>
            <a:r>
              <a:rPr lang="ru-RU" dirty="0">
                <a:latin typeface="Verdana" panose="020B0604030504040204" pitchFamily="34" charset="0"/>
                <a:ea typeface="Verdana" panose="020B0604030504040204" pitchFamily="34" charset="0"/>
                <a:cs typeface="Verdana" panose="020B0604030504040204" pitchFamily="34" charset="0"/>
              </a:rPr>
              <a:t>условия и ресурси и </a:t>
            </a:r>
            <a:r>
              <a:rPr lang="ru-RU" dirty="0" smtClean="0">
                <a:latin typeface="Verdana" panose="020B0604030504040204" pitchFamily="34" charset="0"/>
                <a:ea typeface="Verdana" panose="020B0604030504040204" pitchFamily="34" charset="0"/>
                <a:cs typeface="Verdana" panose="020B0604030504040204" pitchFamily="34" charset="0"/>
              </a:rPr>
              <a:t>състояние </a:t>
            </a:r>
            <a:r>
              <a:rPr lang="ru-RU" dirty="0">
                <a:latin typeface="Verdana" panose="020B0604030504040204" pitchFamily="34" charset="0"/>
                <a:ea typeface="Verdana" panose="020B0604030504040204" pitchFamily="34" charset="0"/>
                <a:cs typeface="Verdana" panose="020B0604030504040204" pitchFamily="34" charset="0"/>
              </a:rPr>
              <a:t>на околната среда, </a:t>
            </a:r>
            <a:r>
              <a:rPr lang="ru-RU" dirty="0" smtClean="0">
                <a:latin typeface="Verdana" panose="020B0604030504040204" pitchFamily="34" charset="0"/>
                <a:ea typeface="Verdana" panose="020B0604030504040204" pitchFamily="34" charset="0"/>
                <a:cs typeface="Verdana" panose="020B0604030504040204" pitchFamily="34" charset="0"/>
              </a:rPr>
              <a:t>влияние </a:t>
            </a:r>
            <a:r>
              <a:rPr lang="ru-RU" dirty="0">
                <a:latin typeface="Verdana" panose="020B0604030504040204" pitchFamily="34" charset="0"/>
                <a:ea typeface="Verdana" panose="020B0604030504040204" pitchFamily="34" charset="0"/>
                <a:cs typeface="Verdana" panose="020B0604030504040204" pitchFamily="34" charset="0"/>
              </a:rPr>
              <a:t>на глобалните климатични промени, </a:t>
            </a:r>
            <a:r>
              <a:rPr lang="ru-RU" dirty="0" smtClean="0">
                <a:latin typeface="Verdana" panose="020B0604030504040204" pitchFamily="34" charset="0"/>
                <a:ea typeface="Verdana" panose="020B0604030504040204" pitchFamily="34" charset="0"/>
                <a:cs typeface="Verdana" panose="020B0604030504040204" pitchFamily="34" charset="0"/>
              </a:rPr>
              <a:t>природни </a:t>
            </a:r>
            <a:r>
              <a:rPr lang="ru-RU" dirty="0">
                <a:latin typeface="Verdana" panose="020B0604030504040204" pitchFamily="34" charset="0"/>
                <a:ea typeface="Verdana" panose="020B0604030504040204" pitchFamily="34" charset="0"/>
                <a:cs typeface="Verdana" panose="020B0604030504040204" pitchFamily="34" charset="0"/>
              </a:rPr>
              <a:t>рискове, </a:t>
            </a:r>
            <a:r>
              <a:rPr lang="ru-RU" dirty="0" smtClean="0">
                <a:latin typeface="Verdana" panose="020B0604030504040204" pitchFamily="34" charset="0"/>
                <a:ea typeface="Verdana" panose="020B0604030504040204" pitchFamily="34" charset="0"/>
                <a:cs typeface="Verdana" panose="020B0604030504040204" pitchFamily="34" charset="0"/>
              </a:rPr>
              <a:t>рискови </a:t>
            </a:r>
            <a:r>
              <a:rPr lang="ru-RU" dirty="0">
                <a:latin typeface="Verdana" panose="020B0604030504040204" pitchFamily="34" charset="0"/>
                <a:ea typeface="Verdana" panose="020B0604030504040204" pitchFamily="34" charset="0"/>
                <a:cs typeface="Verdana" panose="020B0604030504040204" pitchFamily="34" charset="0"/>
              </a:rPr>
              <a:t>територии;</a:t>
            </a:r>
          </a:p>
          <a:p>
            <a:pPr marL="0" indent="0">
              <a:spcBef>
                <a:spcPts val="600"/>
              </a:spcBef>
              <a:buNone/>
            </a:pPr>
            <a:r>
              <a:rPr lang="ru-RU" dirty="0">
                <a:latin typeface="Verdana" panose="020B0604030504040204" pitchFamily="34" charset="0"/>
                <a:ea typeface="Verdana" panose="020B0604030504040204" pitchFamily="34" charset="0"/>
                <a:cs typeface="Verdana" panose="020B0604030504040204" pitchFamily="34" charset="0"/>
              </a:rPr>
              <a:t>4. </a:t>
            </a:r>
            <a:r>
              <a:rPr lang="ru-RU" dirty="0" smtClean="0">
                <a:latin typeface="Verdana" panose="020B0604030504040204" pitchFamily="34" charset="0"/>
                <a:ea typeface="Verdana" panose="020B0604030504040204" pitchFamily="34" charset="0"/>
                <a:cs typeface="Verdana" panose="020B0604030504040204" pitchFamily="34" charset="0"/>
              </a:rPr>
              <a:t>социално-икономически условия (обща </a:t>
            </a:r>
            <a:r>
              <a:rPr lang="ru-RU" dirty="0">
                <a:latin typeface="Verdana" panose="020B0604030504040204" pitchFamily="34" charset="0"/>
                <a:ea typeface="Verdana" panose="020B0604030504040204" pitchFamily="34" charset="0"/>
                <a:cs typeface="Verdana" panose="020B0604030504040204" pitchFamily="34" charset="0"/>
              </a:rPr>
              <a:t>характеристика, състояние, проблеми, тенденции, сравнение с други райони от ниво 2 в страната и в </a:t>
            </a:r>
            <a:r>
              <a:rPr lang="ru-RU" dirty="0" smtClean="0">
                <a:latin typeface="Verdana" panose="020B0604030504040204" pitchFamily="34" charset="0"/>
                <a:ea typeface="Verdana" panose="020B0604030504040204" pitchFamily="34" charset="0"/>
                <a:cs typeface="Verdana" panose="020B0604030504040204" pitchFamily="34" charset="0"/>
              </a:rPr>
              <a:t>ЕС, </a:t>
            </a:r>
            <a:r>
              <a:rPr lang="ru-RU" dirty="0">
                <a:latin typeface="Verdana" panose="020B0604030504040204" pitchFamily="34" charset="0"/>
                <a:ea typeface="Verdana" panose="020B0604030504040204" pitchFamily="34" charset="0"/>
                <a:cs typeface="Verdana" panose="020B0604030504040204" pitchFamily="34" charset="0"/>
              </a:rPr>
              <a:t>демография, заетост и безработица, структура и териториални измерения на регионалната икономика по сектори; вътрешнорегионални </a:t>
            </a:r>
            <a:r>
              <a:rPr lang="ru-RU" dirty="0" smtClean="0">
                <a:latin typeface="Verdana" panose="020B0604030504040204" pitchFamily="34" charset="0"/>
                <a:ea typeface="Verdana" panose="020B0604030504040204" pitchFamily="34" charset="0"/>
                <a:cs typeface="Verdana" panose="020B0604030504040204" pitchFamily="34" charset="0"/>
              </a:rPr>
              <a:t>различия);</a:t>
            </a:r>
            <a:endParaRPr lang="ru-RU" dirty="0">
              <a:latin typeface="Verdana" panose="020B0604030504040204" pitchFamily="34" charset="0"/>
              <a:ea typeface="Verdana" panose="020B0604030504040204" pitchFamily="34" charset="0"/>
              <a:cs typeface="Verdana" panose="020B0604030504040204" pitchFamily="34" charset="0"/>
            </a:endParaRPr>
          </a:p>
          <a:p>
            <a:pPr marL="0" indent="0">
              <a:spcBef>
                <a:spcPts val="600"/>
              </a:spcBef>
              <a:buNone/>
            </a:pPr>
            <a:r>
              <a:rPr lang="ru-RU" dirty="0">
                <a:latin typeface="Verdana" panose="020B0604030504040204" pitchFamily="34" charset="0"/>
                <a:ea typeface="Verdana" panose="020B0604030504040204" pitchFamily="34" charset="0"/>
                <a:cs typeface="Verdana" panose="020B0604030504040204" pitchFamily="34" charset="0"/>
              </a:rPr>
              <a:t>5. </a:t>
            </a:r>
            <a:r>
              <a:rPr lang="ru-RU" dirty="0" smtClean="0">
                <a:latin typeface="Verdana" panose="020B0604030504040204" pitchFamily="34" charset="0"/>
                <a:ea typeface="Verdana" panose="020B0604030504040204" pitchFamily="34" charset="0"/>
                <a:cs typeface="Verdana" panose="020B0604030504040204" pitchFamily="34" charset="0"/>
              </a:rPr>
              <a:t>общи </a:t>
            </a:r>
            <a:r>
              <a:rPr lang="ru-RU" dirty="0">
                <a:latin typeface="Verdana" panose="020B0604030504040204" pitchFamily="34" charset="0"/>
                <a:ea typeface="Verdana" panose="020B0604030504040204" pitchFamily="34" charset="0"/>
                <a:cs typeface="Verdana" panose="020B0604030504040204" pitchFamily="34" charset="0"/>
              </a:rPr>
              <a:t>характеристики и тенденциите в развитието на публичните услуги, </a:t>
            </a:r>
            <a:r>
              <a:rPr lang="ru-RU" dirty="0" smtClean="0">
                <a:latin typeface="Verdana" panose="020B0604030504040204" pitchFamily="34" charset="0"/>
                <a:ea typeface="Verdana" panose="020B0604030504040204" pitchFamily="34" charset="0"/>
                <a:cs typeface="Verdana" panose="020B0604030504040204" pitchFamily="34" charset="0"/>
              </a:rPr>
              <a:t>локализация </a:t>
            </a:r>
            <a:r>
              <a:rPr lang="ru-RU" dirty="0">
                <a:latin typeface="Verdana" panose="020B0604030504040204" pitchFamily="34" charset="0"/>
                <a:ea typeface="Verdana" panose="020B0604030504040204" pitchFamily="34" charset="0"/>
                <a:cs typeface="Verdana" panose="020B0604030504040204" pitchFamily="34" charset="0"/>
              </a:rPr>
              <a:t>и достъпност на центровете с регионално и надрегионално значение (здравеопазване, образование, социални услуги, административни</a:t>
            </a:r>
            <a:r>
              <a:rPr lang="ru-RU" dirty="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ru-RU" dirty="0">
                <a:latin typeface="Verdana" panose="020B0604030504040204" pitchFamily="34" charset="0"/>
                <a:ea typeface="Verdana" panose="020B0604030504040204" pitchFamily="34" charset="0"/>
                <a:cs typeface="Verdana" panose="020B0604030504040204" pitchFamily="34" charset="0"/>
              </a:rPr>
              <a:t>услуги, наука, култура, сигурност и ред);</a:t>
            </a:r>
          </a:p>
          <a:p>
            <a:pPr marL="0" indent="0">
              <a:spcBef>
                <a:spcPts val="600"/>
              </a:spcBef>
              <a:buNone/>
            </a:pPr>
            <a:r>
              <a:rPr lang="ru-RU" dirty="0">
                <a:latin typeface="Verdana" panose="020B0604030504040204" pitchFamily="34" charset="0"/>
                <a:ea typeface="Verdana" panose="020B0604030504040204" pitchFamily="34" charset="0"/>
                <a:cs typeface="Verdana" panose="020B0604030504040204" pitchFamily="34" charset="0"/>
              </a:rPr>
              <a:t>6. </a:t>
            </a:r>
            <a:r>
              <a:rPr lang="ru-RU" dirty="0" smtClean="0">
                <a:latin typeface="Verdana" panose="020B0604030504040204" pitchFamily="34" charset="0"/>
                <a:ea typeface="Verdana" panose="020B0604030504040204" pitchFamily="34" charset="0"/>
                <a:cs typeface="Verdana" panose="020B0604030504040204" pitchFamily="34" charset="0"/>
              </a:rPr>
              <a:t>териториална </a:t>
            </a:r>
            <a:r>
              <a:rPr lang="ru-RU" dirty="0">
                <a:latin typeface="Verdana" panose="020B0604030504040204" pitchFamily="34" charset="0"/>
                <a:ea typeface="Verdana" panose="020B0604030504040204" pitchFamily="34" charset="0"/>
                <a:cs typeface="Verdana" panose="020B0604030504040204" pitchFamily="34" charset="0"/>
              </a:rPr>
              <a:t>структура на района - територии с висока степен на урбанизация (централни), слабо урбанизирани селски територии (периферни), с наличие на изявен градски център и без изявен градски център;</a:t>
            </a:r>
          </a:p>
          <a:p>
            <a:pPr marL="0" indent="0">
              <a:spcBef>
                <a:spcPts val="600"/>
              </a:spcBef>
              <a:buNone/>
            </a:pPr>
            <a:r>
              <a:rPr lang="ru-RU" dirty="0">
                <a:latin typeface="Verdana" panose="020B0604030504040204" pitchFamily="34" charset="0"/>
                <a:ea typeface="Verdana" panose="020B0604030504040204" pitchFamily="34" charset="0"/>
                <a:cs typeface="Verdana" panose="020B0604030504040204" pitchFamily="34" charset="0"/>
              </a:rPr>
              <a:t>7. </a:t>
            </a:r>
            <a:r>
              <a:rPr lang="ru-RU" dirty="0" smtClean="0">
                <a:latin typeface="Verdana" panose="020B0604030504040204" pitchFamily="34" charset="0"/>
                <a:ea typeface="Verdana" panose="020B0604030504040204" pitchFamily="34" charset="0"/>
                <a:cs typeface="Verdana" panose="020B0604030504040204" pitchFamily="34" charset="0"/>
              </a:rPr>
              <a:t>функционално-йерархична </a:t>
            </a:r>
            <a:r>
              <a:rPr lang="ru-RU" dirty="0">
                <a:latin typeface="Verdana" panose="020B0604030504040204" pitchFamily="34" charset="0"/>
                <a:ea typeface="Verdana" panose="020B0604030504040204" pitchFamily="34" charset="0"/>
                <a:cs typeface="Verdana" panose="020B0604030504040204" pitchFamily="34" charset="0"/>
              </a:rPr>
              <a:t>структура на мрежата от градове-центрове в района, включително </a:t>
            </a:r>
            <a:r>
              <a:rPr lang="ru-RU" dirty="0" smtClean="0">
                <a:latin typeface="Verdana" panose="020B0604030504040204" pitchFamily="34" charset="0"/>
                <a:ea typeface="Verdana" panose="020B0604030504040204" pitchFamily="34" charset="0"/>
                <a:cs typeface="Verdana" panose="020B0604030504040204" pitchFamily="34" charset="0"/>
              </a:rPr>
              <a:t>центрове </a:t>
            </a:r>
            <a:r>
              <a:rPr lang="ru-RU" dirty="0">
                <a:latin typeface="Verdana" panose="020B0604030504040204" pitchFamily="34" charset="0"/>
                <a:ea typeface="Verdana" panose="020B0604030504040204" pitchFamily="34" charset="0"/>
                <a:cs typeface="Verdana" panose="020B0604030504040204" pitchFamily="34" charset="0"/>
              </a:rPr>
              <a:t>на общини и селищни образувания с национално значение</a:t>
            </a:r>
            <a:r>
              <a:rPr lang="ru-RU" dirty="0" smtClean="0">
                <a:latin typeface="Verdana" panose="020B0604030504040204" pitchFamily="34" charset="0"/>
                <a:ea typeface="Verdana" panose="020B0604030504040204" pitchFamily="34" charset="0"/>
                <a:cs typeface="Verdana" panose="020B0604030504040204" pitchFamily="34" charset="0"/>
              </a:rPr>
              <a:t>;</a:t>
            </a:r>
            <a:endParaRPr lang="ru-RU" dirty="0">
              <a:latin typeface="Verdana" panose="020B0604030504040204" pitchFamily="34" charset="0"/>
              <a:ea typeface="Verdana" panose="020B0604030504040204" pitchFamily="34" charset="0"/>
              <a:cs typeface="Verdana" panose="020B0604030504040204" pitchFamily="34" charset="0"/>
            </a:endParaRPr>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4213" y="5940425"/>
            <a:ext cx="7794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0" y="5940425"/>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14341" name="TextBox 6"/>
          <p:cNvSpPr txBox="1">
            <a:spLocks noChangeArrowheads="1"/>
          </p:cNvSpPr>
          <p:nvPr/>
        </p:nvSpPr>
        <p:spPr bwMode="auto">
          <a:xfrm>
            <a:off x="6683375" y="5940425"/>
            <a:ext cx="41608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Национален център за териториално</a:t>
            </a:r>
          </a:p>
          <a:p>
            <a:pPr eaLnBrk="1" hangingPunct="1">
              <a:lnSpc>
                <a:spcPct val="100000"/>
              </a:lnSpc>
              <a:spcBef>
                <a:spcPct val="0"/>
              </a:spcBef>
              <a:buFontTx/>
              <a:buNone/>
            </a:pPr>
            <a:r>
              <a:rPr lang="bg-BG" altLang="bg-BG" sz="1600">
                <a:latin typeface="Verdana" panose="020B0604030504040204" pitchFamily="34" charset="0"/>
              </a:rPr>
              <a:t>развитие ЕАД</a:t>
            </a:r>
            <a:endParaRPr lang="en-CA" altLang="bg-BG" sz="1600">
              <a:latin typeface="Verdana" panose="020B0604030504040204" pitchFamily="34" charset="0"/>
            </a:endParaRPr>
          </a:p>
        </p:txBody>
      </p:sp>
      <p:pic>
        <p:nvPicPr>
          <p:cNvPr id="1434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25" y="5988050"/>
            <a:ext cx="1004888"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Box 7"/>
          <p:cNvSpPr txBox="1">
            <a:spLocks noChangeArrowheads="1"/>
          </p:cNvSpPr>
          <p:nvPr/>
        </p:nvSpPr>
        <p:spPr bwMode="auto">
          <a:xfrm>
            <a:off x="1181100" y="5949950"/>
            <a:ext cx="6178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Министерство на регионалното развитие и благоустройството</a:t>
            </a:r>
            <a:endParaRPr lang="en-CA" altLang="bg-BG" sz="1600">
              <a:latin typeface="Verdana" panose="020B0604030504040204" pitchFamily="34" charset="0"/>
            </a:endParaRPr>
          </a:p>
        </p:txBody>
      </p:sp>
      <p:pic>
        <p:nvPicPr>
          <p:cNvPr id="14344"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975" y="0"/>
            <a:ext cx="6121400"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5750" y="130175"/>
            <a:ext cx="61229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75738" y="92075"/>
            <a:ext cx="577215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7"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9050" y="846138"/>
            <a:ext cx="12211050" cy="3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55140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880269" y="506516"/>
            <a:ext cx="10515600" cy="1325563"/>
          </a:xfrm>
        </p:spPr>
        <p:txBody>
          <a:bodyPr/>
          <a:lstStyle/>
          <a:p>
            <a:pPr algn="ctr" eaLnBrk="1" hangingPunct="1"/>
            <a:r>
              <a:rPr lang="bg-BG" altLang="bg-BG" sz="4000" b="1" dirty="0" smtClean="0">
                <a:latin typeface="Verdana" panose="020B0604030504040204" pitchFamily="34" charset="0"/>
                <a:ea typeface="Verdana" panose="020B0604030504040204" pitchFamily="34" charset="0"/>
                <a:cs typeface="Verdana" panose="020B0604030504040204" pitchFamily="34" charset="0"/>
              </a:rPr>
              <a:t>Тематични направления</a:t>
            </a:r>
            <a:endParaRPr lang="en-CA" altLang="bg-BG" sz="4000" b="1" dirty="0" smtClean="0">
              <a:latin typeface="Verdana" panose="020B0604030504040204" pitchFamily="34" charset="0"/>
              <a:ea typeface="Verdana" panose="020B0604030504040204" pitchFamily="34" charset="0"/>
              <a:cs typeface="Verdana" panose="020B0604030504040204" pitchFamily="34" charset="0"/>
            </a:endParaRPr>
          </a:p>
        </p:txBody>
      </p:sp>
      <p:sp>
        <p:nvSpPr>
          <p:cNvPr id="2" name="Content Placeholder 1"/>
          <p:cNvSpPr>
            <a:spLocks noGrp="1"/>
          </p:cNvSpPr>
          <p:nvPr>
            <p:ph idx="1"/>
          </p:nvPr>
        </p:nvSpPr>
        <p:spPr>
          <a:xfrm>
            <a:off x="561975" y="1445614"/>
            <a:ext cx="10926763" cy="4871841"/>
          </a:xfrm>
        </p:spPr>
        <p:txBody>
          <a:bodyPr>
            <a:normAutofit fontScale="70000" lnSpcReduction="20000"/>
          </a:bodyPr>
          <a:lstStyle/>
          <a:p>
            <a:pPr marL="0" indent="0">
              <a:buNone/>
            </a:pPr>
            <a:r>
              <a:rPr lang="ru-RU" dirty="0" smtClean="0">
                <a:latin typeface="Verdana" panose="020B0604030504040204" pitchFamily="34" charset="0"/>
                <a:ea typeface="Verdana" panose="020B0604030504040204" pitchFamily="34" charset="0"/>
                <a:cs typeface="Verdana" panose="020B0604030504040204" pitchFamily="34" charset="0"/>
              </a:rPr>
              <a:t>8</a:t>
            </a:r>
            <a:r>
              <a:rPr lang="ru-RU" dirty="0">
                <a:latin typeface="Verdana" panose="020B0604030504040204" pitchFamily="34" charset="0"/>
                <a:ea typeface="Verdana" panose="020B0604030504040204" pitchFamily="34" charset="0"/>
                <a:cs typeface="Verdana" panose="020B0604030504040204" pitchFamily="34" charset="0"/>
              </a:rPr>
              <a:t>. </a:t>
            </a:r>
            <a:r>
              <a:rPr lang="ru-RU" dirty="0" smtClean="0">
                <a:latin typeface="Verdana" panose="020B0604030504040204" pitchFamily="34" charset="0"/>
                <a:ea typeface="Verdana" panose="020B0604030504040204" pitchFamily="34" charset="0"/>
                <a:cs typeface="Verdana" panose="020B0604030504040204" pitchFamily="34" charset="0"/>
              </a:rPr>
              <a:t>агломерационни </a:t>
            </a:r>
            <a:r>
              <a:rPr lang="ru-RU" dirty="0">
                <a:latin typeface="Verdana" panose="020B0604030504040204" pitchFamily="34" charset="0"/>
                <a:ea typeface="Verdana" panose="020B0604030504040204" pitchFamily="34" charset="0"/>
                <a:cs typeface="Verdana" panose="020B0604030504040204" pitchFamily="34" charset="0"/>
              </a:rPr>
              <a:t>образувания и </a:t>
            </a:r>
            <a:r>
              <a:rPr lang="ru-RU" dirty="0" smtClean="0">
                <a:latin typeface="Verdana" panose="020B0604030504040204" pitchFamily="34" charset="0"/>
                <a:ea typeface="Verdana" panose="020B0604030504040204" pitchFamily="34" charset="0"/>
                <a:cs typeface="Verdana" panose="020B0604030504040204" pitchFamily="34" charset="0"/>
              </a:rPr>
              <a:t>зони </a:t>
            </a:r>
            <a:r>
              <a:rPr lang="ru-RU" dirty="0">
                <a:latin typeface="Verdana" panose="020B0604030504040204" pitchFamily="34" charset="0"/>
                <a:ea typeface="Verdana" panose="020B0604030504040204" pitchFamily="34" charset="0"/>
                <a:cs typeface="Verdana" panose="020B0604030504040204" pitchFamily="34" charset="0"/>
              </a:rPr>
              <a:t>на </a:t>
            </a:r>
            <a:r>
              <a:rPr lang="ru-RU" dirty="0" smtClean="0">
                <a:latin typeface="Verdana" panose="020B0604030504040204" pitchFamily="34" charset="0"/>
                <a:ea typeface="Verdana" panose="020B0604030504040204" pitchFamily="34" charset="0"/>
                <a:cs typeface="Verdana" panose="020B0604030504040204" pitchFamily="34" charset="0"/>
              </a:rPr>
              <a:t>влияние, </a:t>
            </a:r>
            <a:r>
              <a:rPr lang="ru-RU" dirty="0">
                <a:latin typeface="Verdana" panose="020B0604030504040204" pitchFamily="34" charset="0"/>
                <a:ea typeface="Verdana" panose="020B0604030504040204" pitchFamily="34" charset="0"/>
                <a:cs typeface="Verdana" panose="020B0604030504040204" pitchFamily="34" charset="0"/>
              </a:rPr>
              <a:t>градско-селските връзки;</a:t>
            </a:r>
          </a:p>
          <a:p>
            <a:pPr marL="0" indent="0">
              <a:buNone/>
            </a:pPr>
            <a:r>
              <a:rPr lang="ru-RU" dirty="0">
                <a:latin typeface="Verdana" panose="020B0604030504040204" pitchFamily="34" charset="0"/>
                <a:ea typeface="Verdana" panose="020B0604030504040204" pitchFamily="34" charset="0"/>
                <a:cs typeface="Verdana" panose="020B0604030504040204" pitchFamily="34" charset="0"/>
              </a:rPr>
              <a:t>9. </a:t>
            </a:r>
            <a:r>
              <a:rPr lang="ru-RU" dirty="0" smtClean="0">
                <a:latin typeface="Verdana" panose="020B0604030504040204" pitchFamily="34" charset="0"/>
                <a:ea typeface="Verdana" panose="020B0604030504040204" pitchFamily="34" charset="0"/>
                <a:cs typeface="Verdana" panose="020B0604030504040204" pitchFamily="34" charset="0"/>
              </a:rPr>
              <a:t>оси </a:t>
            </a:r>
            <a:r>
              <a:rPr lang="ru-RU" dirty="0">
                <a:latin typeface="Verdana" panose="020B0604030504040204" pitchFamily="34" charset="0"/>
                <a:ea typeface="Verdana" panose="020B0604030504040204" pitchFamily="34" charset="0"/>
                <a:cs typeface="Verdana" panose="020B0604030504040204" pitchFamily="34" charset="0"/>
              </a:rPr>
              <a:t>на урбанистично развитие с национално и регионално значение;</a:t>
            </a:r>
          </a:p>
          <a:p>
            <a:pPr marL="0" indent="0">
              <a:buNone/>
            </a:pPr>
            <a:r>
              <a:rPr lang="ru-RU" dirty="0">
                <a:latin typeface="Verdana" panose="020B0604030504040204" pitchFamily="34" charset="0"/>
                <a:ea typeface="Verdana" panose="020B0604030504040204" pitchFamily="34" charset="0"/>
                <a:cs typeface="Verdana" panose="020B0604030504040204" pitchFamily="34" charset="0"/>
              </a:rPr>
              <a:t>10. </a:t>
            </a:r>
            <a:r>
              <a:rPr lang="ru-RU" dirty="0" smtClean="0">
                <a:latin typeface="Verdana" panose="020B0604030504040204" pitchFamily="34" charset="0"/>
                <a:ea typeface="Verdana" panose="020B0604030504040204" pitchFamily="34" charset="0"/>
                <a:cs typeface="Verdana" panose="020B0604030504040204" pitchFamily="34" charset="0"/>
              </a:rPr>
              <a:t>транспортни </a:t>
            </a:r>
            <a:r>
              <a:rPr lang="ru-RU" dirty="0">
                <a:latin typeface="Verdana" panose="020B0604030504040204" pitchFamily="34" charset="0"/>
                <a:ea typeface="Verdana" panose="020B0604030504040204" pitchFamily="34" charset="0"/>
                <a:cs typeface="Verdana" panose="020B0604030504040204" pitchFamily="34" charset="0"/>
              </a:rPr>
              <a:t>направления и </a:t>
            </a:r>
            <a:r>
              <a:rPr lang="ru-RU" dirty="0" smtClean="0">
                <a:latin typeface="Verdana" panose="020B0604030504040204" pitchFamily="34" charset="0"/>
                <a:ea typeface="Verdana" panose="020B0604030504040204" pitchFamily="34" charset="0"/>
                <a:cs typeface="Verdana" panose="020B0604030504040204" pitchFamily="34" charset="0"/>
              </a:rPr>
              <a:t>други </a:t>
            </a:r>
            <a:r>
              <a:rPr lang="ru-RU" dirty="0">
                <a:latin typeface="Verdana" panose="020B0604030504040204" pitchFamily="34" charset="0"/>
                <a:ea typeface="Verdana" panose="020B0604030504040204" pitchFamily="34" charset="0"/>
                <a:cs typeface="Verdana" panose="020B0604030504040204" pitchFamily="34" charset="0"/>
              </a:rPr>
              <a:t>инфраструктурни мрежи и съоръжения с национално и регионално значение, включително </a:t>
            </a:r>
            <a:r>
              <a:rPr lang="ru-RU" dirty="0" smtClean="0">
                <a:latin typeface="Verdana" panose="020B0604030504040204" pitchFamily="34" charset="0"/>
                <a:ea typeface="Verdana" panose="020B0604030504040204" pitchFamily="34" charset="0"/>
                <a:cs typeface="Verdana" panose="020B0604030504040204" pitchFamily="34" charset="0"/>
              </a:rPr>
              <a:t>връзки със </a:t>
            </a:r>
            <a:r>
              <a:rPr lang="ru-RU" dirty="0">
                <a:latin typeface="Verdana" panose="020B0604030504040204" pitchFamily="34" charset="0"/>
                <a:ea typeface="Verdana" panose="020B0604030504040204" pitchFamily="34" charset="0"/>
                <a:cs typeface="Verdana" panose="020B0604030504040204" pitchFamily="34" charset="0"/>
              </a:rPr>
              <a:t>съседните региони в страната и с региони в съседни на България държави;</a:t>
            </a:r>
          </a:p>
          <a:p>
            <a:pPr marL="0" indent="0">
              <a:buNone/>
            </a:pPr>
            <a:r>
              <a:rPr lang="ru-RU" dirty="0">
                <a:latin typeface="Verdana" panose="020B0604030504040204" pitchFamily="34" charset="0"/>
                <a:ea typeface="Verdana" panose="020B0604030504040204" pitchFamily="34" charset="0"/>
                <a:cs typeface="Verdana" panose="020B0604030504040204" pitchFamily="34" charset="0"/>
              </a:rPr>
              <a:t>11. </a:t>
            </a:r>
            <a:r>
              <a:rPr lang="ru-RU" dirty="0" smtClean="0">
                <a:latin typeface="Verdana" panose="020B0604030504040204" pitchFamily="34" charset="0"/>
                <a:ea typeface="Verdana" panose="020B0604030504040204" pitchFamily="34" charset="0"/>
                <a:cs typeface="Verdana" panose="020B0604030504040204" pitchFamily="34" charset="0"/>
              </a:rPr>
              <a:t>индустриални </a:t>
            </a:r>
            <a:r>
              <a:rPr lang="ru-RU" dirty="0">
                <a:latin typeface="Verdana" panose="020B0604030504040204" pitchFamily="34" charset="0"/>
                <a:ea typeface="Verdana" panose="020B0604030504040204" pitchFamily="34" charset="0"/>
                <a:cs typeface="Verdana" panose="020B0604030504040204" pitchFamily="34" charset="0"/>
              </a:rPr>
              <a:t>и бизнес зоните, </a:t>
            </a:r>
            <a:r>
              <a:rPr lang="ru-RU" dirty="0" smtClean="0">
                <a:latin typeface="Verdana" panose="020B0604030504040204" pitchFamily="34" charset="0"/>
                <a:ea typeface="Verdana" panose="020B0604030504040204" pitchFamily="34" charset="0"/>
                <a:cs typeface="Verdana" panose="020B0604030504040204" pitchFamily="34" charset="0"/>
              </a:rPr>
              <a:t>зони </a:t>
            </a:r>
            <a:r>
              <a:rPr lang="ru-RU" dirty="0">
                <a:latin typeface="Verdana" panose="020B0604030504040204" pitchFamily="34" charset="0"/>
                <a:ea typeface="Verdana" panose="020B0604030504040204" pitchFamily="34" charset="0"/>
                <a:cs typeface="Verdana" panose="020B0604030504040204" pitchFamily="34" charset="0"/>
              </a:rPr>
              <a:t>за туризъм и отдих, </a:t>
            </a:r>
            <a:r>
              <a:rPr lang="ru-RU" dirty="0" smtClean="0">
                <a:latin typeface="Verdana" panose="020B0604030504040204" pitchFamily="34" charset="0"/>
                <a:ea typeface="Verdana" panose="020B0604030504040204" pitchFamily="34" charset="0"/>
                <a:cs typeface="Verdana" panose="020B0604030504040204" pitchFamily="34" charset="0"/>
              </a:rPr>
              <a:t>зони </a:t>
            </a:r>
            <a:r>
              <a:rPr lang="ru-RU" dirty="0">
                <a:latin typeface="Verdana" panose="020B0604030504040204" pitchFamily="34" charset="0"/>
                <a:ea typeface="Verdana" panose="020B0604030504040204" pitchFamily="34" charset="0"/>
                <a:cs typeface="Verdana" panose="020B0604030504040204" pitchFamily="34" charset="0"/>
              </a:rPr>
              <a:t>за транспортни и логистични дейности;</a:t>
            </a:r>
          </a:p>
          <a:p>
            <a:pPr marL="0" indent="0">
              <a:buNone/>
            </a:pPr>
            <a:r>
              <a:rPr lang="ru-RU" dirty="0">
                <a:latin typeface="Verdana" panose="020B0604030504040204" pitchFamily="34" charset="0"/>
                <a:ea typeface="Verdana" panose="020B0604030504040204" pitchFamily="34" charset="0"/>
                <a:cs typeface="Verdana" panose="020B0604030504040204" pitchFamily="34" charset="0"/>
              </a:rPr>
              <a:t>12. </a:t>
            </a:r>
            <a:r>
              <a:rPr lang="ru-RU" dirty="0" smtClean="0">
                <a:latin typeface="Verdana" panose="020B0604030504040204" pitchFamily="34" charset="0"/>
                <a:ea typeface="Verdana" panose="020B0604030504040204" pitchFamily="34" charset="0"/>
                <a:cs typeface="Verdana" panose="020B0604030504040204" pitchFamily="34" charset="0"/>
              </a:rPr>
              <a:t>територии </a:t>
            </a:r>
            <a:r>
              <a:rPr lang="ru-RU" dirty="0">
                <a:latin typeface="Verdana" panose="020B0604030504040204" pitchFamily="34" charset="0"/>
                <a:ea typeface="Verdana" panose="020B0604030504040204" pitchFamily="34" charset="0"/>
                <a:cs typeface="Verdana" panose="020B0604030504040204" pitchFamily="34" charset="0"/>
              </a:rPr>
              <a:t>със специфични характеристики и проблеми (централни и периферни територии, селски, планински, гранични, крайбрежни и др.); </a:t>
            </a:r>
            <a:r>
              <a:rPr lang="ru-RU" dirty="0" smtClean="0">
                <a:latin typeface="Verdana" panose="020B0604030504040204" pitchFamily="34" charset="0"/>
                <a:ea typeface="Verdana" panose="020B0604030504040204" pitchFamily="34" charset="0"/>
                <a:cs typeface="Verdana" panose="020B0604030504040204" pitchFamily="34" charset="0"/>
              </a:rPr>
              <a:t>територии </a:t>
            </a:r>
            <a:r>
              <a:rPr lang="ru-RU" dirty="0">
                <a:latin typeface="Verdana" panose="020B0604030504040204" pitchFamily="34" charset="0"/>
                <a:ea typeface="Verdana" panose="020B0604030504040204" pitchFamily="34" charset="0"/>
                <a:cs typeface="Verdana" panose="020B0604030504040204" pitchFamily="34" charset="0"/>
              </a:rPr>
              <a:t>в риск (демографски, икономически, социален), </a:t>
            </a:r>
            <a:r>
              <a:rPr lang="ru-RU" dirty="0" smtClean="0">
                <a:latin typeface="Verdana" panose="020B0604030504040204" pitchFamily="34" charset="0"/>
                <a:ea typeface="Verdana" panose="020B0604030504040204" pitchFamily="34" charset="0"/>
                <a:cs typeface="Verdana" panose="020B0604030504040204" pitchFamily="34" charset="0"/>
              </a:rPr>
              <a:t>разположение в </a:t>
            </a:r>
            <a:r>
              <a:rPr lang="ru-RU" dirty="0">
                <a:latin typeface="Verdana" panose="020B0604030504040204" pitchFamily="34" charset="0"/>
                <a:ea typeface="Verdana" panose="020B0604030504040204" pitchFamily="34" charset="0"/>
                <a:cs typeface="Verdana" panose="020B0604030504040204" pitchFamily="34" charset="0"/>
              </a:rPr>
              <a:t>района и </a:t>
            </a:r>
            <a:r>
              <a:rPr lang="ru-RU" dirty="0" smtClean="0">
                <a:latin typeface="Verdana" panose="020B0604030504040204" pitchFamily="34" charset="0"/>
                <a:ea typeface="Verdana" panose="020B0604030504040204" pitchFamily="34" charset="0"/>
                <a:cs typeface="Verdana" panose="020B0604030504040204" pitchFamily="34" charset="0"/>
              </a:rPr>
              <a:t>въздействие </a:t>
            </a:r>
            <a:r>
              <a:rPr lang="ru-RU" dirty="0">
                <a:latin typeface="Verdana" panose="020B0604030504040204" pitchFamily="34" charset="0"/>
                <a:ea typeface="Verdana" panose="020B0604030504040204" pitchFamily="34" charset="0"/>
                <a:cs typeface="Verdana" panose="020B0604030504040204" pitchFamily="34" charset="0"/>
              </a:rPr>
              <a:t>върху цялостното социално-икономическо и пространствено развитие;</a:t>
            </a:r>
          </a:p>
          <a:p>
            <a:pPr marL="0" indent="0">
              <a:buNone/>
            </a:pPr>
            <a:r>
              <a:rPr lang="ru-RU" dirty="0">
                <a:latin typeface="Verdana" panose="020B0604030504040204" pitchFamily="34" charset="0"/>
                <a:ea typeface="Verdana" panose="020B0604030504040204" pitchFamily="34" charset="0"/>
                <a:cs typeface="Verdana" panose="020B0604030504040204" pitchFamily="34" charset="0"/>
              </a:rPr>
              <a:t>13. </a:t>
            </a:r>
            <a:r>
              <a:rPr lang="ru-RU" dirty="0" smtClean="0">
                <a:latin typeface="Verdana" panose="020B0604030504040204" pitchFamily="34" charset="0"/>
                <a:ea typeface="Verdana" panose="020B0604030504040204" pitchFamily="34" charset="0"/>
                <a:cs typeface="Verdana" panose="020B0604030504040204" pitchFamily="34" charset="0"/>
              </a:rPr>
              <a:t>защитени </a:t>
            </a:r>
            <a:r>
              <a:rPr lang="ru-RU" dirty="0">
                <a:latin typeface="Verdana" panose="020B0604030504040204" pitchFamily="34" charset="0"/>
                <a:ea typeface="Verdana" panose="020B0604030504040204" pitchFamily="34" charset="0"/>
                <a:cs typeface="Verdana" panose="020B0604030504040204" pitchFamily="34" charset="0"/>
              </a:rPr>
              <a:t>територии по смисъла на </a:t>
            </a:r>
            <a:r>
              <a:rPr lang="ru-RU" dirty="0" smtClean="0">
                <a:latin typeface="Verdana" panose="020B0604030504040204" pitchFamily="34" charset="0"/>
                <a:ea typeface="Verdana" panose="020B0604030504040204" pitchFamily="34" charset="0"/>
                <a:cs typeface="Verdana" panose="020B0604030504040204" pitchFamily="34" charset="0"/>
              </a:rPr>
              <a:t>ЗЗТ </a:t>
            </a:r>
            <a:r>
              <a:rPr lang="ru-RU" dirty="0">
                <a:latin typeface="Verdana" panose="020B0604030504040204" pitchFamily="34" charset="0"/>
                <a:ea typeface="Verdana" panose="020B0604030504040204" pitchFamily="34" charset="0"/>
                <a:cs typeface="Verdana" panose="020B0604030504040204" pitchFamily="34" charset="0"/>
              </a:rPr>
              <a:t>и защитените зони по смисъла на </a:t>
            </a:r>
            <a:r>
              <a:rPr lang="ru-RU" dirty="0" smtClean="0">
                <a:latin typeface="Verdana" panose="020B0604030504040204" pitchFamily="34" charset="0"/>
                <a:ea typeface="Verdana" panose="020B0604030504040204" pitchFamily="34" charset="0"/>
                <a:cs typeface="Verdana" panose="020B0604030504040204" pitchFamily="34" charset="0"/>
              </a:rPr>
              <a:t>ЗБР;</a:t>
            </a:r>
            <a:endParaRPr lang="ru-RU"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ru-RU" dirty="0">
                <a:latin typeface="Verdana" panose="020B0604030504040204" pitchFamily="34" charset="0"/>
                <a:ea typeface="Verdana" panose="020B0604030504040204" pitchFamily="34" charset="0"/>
                <a:cs typeface="Verdana" panose="020B0604030504040204" pitchFamily="34" charset="0"/>
              </a:rPr>
              <a:t>14. </a:t>
            </a:r>
            <a:r>
              <a:rPr lang="ru-RU" dirty="0" smtClean="0">
                <a:latin typeface="Verdana" panose="020B0604030504040204" pitchFamily="34" charset="0"/>
                <a:ea typeface="Verdana" panose="020B0604030504040204" pitchFamily="34" charset="0"/>
                <a:cs typeface="Verdana" panose="020B0604030504040204" pitchFamily="34" charset="0"/>
              </a:rPr>
              <a:t>територии, </a:t>
            </a:r>
            <a:r>
              <a:rPr lang="ru-RU" dirty="0">
                <a:latin typeface="Verdana" panose="020B0604030504040204" pitchFamily="34" charset="0"/>
                <a:ea typeface="Verdana" panose="020B0604030504040204" pitchFamily="34" charset="0"/>
                <a:cs typeface="Verdana" panose="020B0604030504040204" pitchFamily="34" charset="0"/>
              </a:rPr>
              <a:t>наситени с важни за страната и района недвижими културни ценности, </a:t>
            </a:r>
            <a:r>
              <a:rPr lang="ru-RU" dirty="0" smtClean="0">
                <a:latin typeface="Verdana" panose="020B0604030504040204" pitchFamily="34" charset="0"/>
                <a:ea typeface="Verdana" panose="020B0604030504040204" pitchFamily="34" charset="0"/>
                <a:cs typeface="Verdana" panose="020B0604030504040204" pitchFamily="34" charset="0"/>
              </a:rPr>
              <a:t>културни </a:t>
            </a:r>
            <a:r>
              <a:rPr lang="ru-RU" dirty="0">
                <a:latin typeface="Verdana" panose="020B0604030504040204" pitchFamily="34" charset="0"/>
                <a:ea typeface="Verdana" panose="020B0604030504040204" pitchFamily="34" charset="0"/>
                <a:cs typeface="Verdana" panose="020B0604030504040204" pitchFamily="34" charset="0"/>
              </a:rPr>
              <a:t>ландшафти и коридори, потенциал за използването им като фактор за растеж.</a:t>
            </a:r>
            <a:endParaRPr lang="en-CA" dirty="0">
              <a:latin typeface="Verdana" panose="020B0604030504040204" pitchFamily="34" charset="0"/>
              <a:ea typeface="Verdana" panose="020B0604030504040204" pitchFamily="34" charset="0"/>
              <a:cs typeface="Verdana" panose="020B0604030504040204" pitchFamily="34" charset="0"/>
            </a:endParaRPr>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4213" y="5940425"/>
            <a:ext cx="7794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0" y="5940425"/>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14341" name="TextBox 6"/>
          <p:cNvSpPr txBox="1">
            <a:spLocks noChangeArrowheads="1"/>
          </p:cNvSpPr>
          <p:nvPr/>
        </p:nvSpPr>
        <p:spPr bwMode="auto">
          <a:xfrm>
            <a:off x="6683375" y="5940425"/>
            <a:ext cx="41608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Национален център за териториално</a:t>
            </a:r>
          </a:p>
          <a:p>
            <a:pPr eaLnBrk="1" hangingPunct="1">
              <a:lnSpc>
                <a:spcPct val="100000"/>
              </a:lnSpc>
              <a:spcBef>
                <a:spcPct val="0"/>
              </a:spcBef>
              <a:buFontTx/>
              <a:buNone/>
            </a:pPr>
            <a:r>
              <a:rPr lang="bg-BG" altLang="bg-BG" sz="1600">
                <a:latin typeface="Verdana" panose="020B0604030504040204" pitchFamily="34" charset="0"/>
              </a:rPr>
              <a:t>развитие ЕАД</a:t>
            </a:r>
            <a:endParaRPr lang="en-CA" altLang="bg-BG" sz="1600">
              <a:latin typeface="Verdana" panose="020B0604030504040204" pitchFamily="34" charset="0"/>
            </a:endParaRPr>
          </a:p>
        </p:txBody>
      </p:sp>
      <p:pic>
        <p:nvPicPr>
          <p:cNvPr id="1434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25" y="5988050"/>
            <a:ext cx="1004888"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Box 7"/>
          <p:cNvSpPr txBox="1">
            <a:spLocks noChangeArrowheads="1"/>
          </p:cNvSpPr>
          <p:nvPr/>
        </p:nvSpPr>
        <p:spPr bwMode="auto">
          <a:xfrm>
            <a:off x="1181100" y="5949950"/>
            <a:ext cx="6178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Министерство на регионалното развитие и благоустройството</a:t>
            </a:r>
            <a:endParaRPr lang="en-CA" altLang="bg-BG" sz="1600">
              <a:latin typeface="Verdana" panose="020B0604030504040204" pitchFamily="34" charset="0"/>
            </a:endParaRPr>
          </a:p>
        </p:txBody>
      </p:sp>
      <p:pic>
        <p:nvPicPr>
          <p:cNvPr id="14344"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975" y="0"/>
            <a:ext cx="6121400"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5750" y="130175"/>
            <a:ext cx="61229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75738" y="92075"/>
            <a:ext cx="577215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7"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9050" y="846138"/>
            <a:ext cx="12211050" cy="3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69803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7873" y="498803"/>
            <a:ext cx="10515600" cy="1325563"/>
          </a:xfrm>
        </p:spPr>
        <p:txBody>
          <a:bodyPr>
            <a:noAutofit/>
          </a:bodyPr>
          <a:lstStyle/>
          <a:p>
            <a:pPr algn="ctr"/>
            <a:r>
              <a:rPr lang="bg-BG" sz="3600" b="1" dirty="0" smtClean="0">
                <a:latin typeface="Verdana" panose="020B0604030504040204" pitchFamily="34" charset="0"/>
                <a:ea typeface="Verdana" panose="020B0604030504040204" pitchFamily="34" charset="0"/>
                <a:cs typeface="Verdana" panose="020B0604030504040204" pitchFamily="34" charset="0"/>
              </a:rPr>
              <a:t>Стратегическа част</a:t>
            </a:r>
            <a:endParaRPr lang="en-CA" sz="36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Subtitle 3"/>
          <p:cNvSpPr>
            <a:spLocks noGrp="1"/>
          </p:cNvSpPr>
          <p:nvPr>
            <p:ph idx="1"/>
          </p:nvPr>
        </p:nvSpPr>
        <p:spPr>
          <a:xfrm>
            <a:off x="651002" y="1481668"/>
            <a:ext cx="10515600" cy="4852798"/>
          </a:xfrm>
        </p:spPr>
        <p:txBody>
          <a:bodyPr>
            <a:normAutofit fontScale="92500" lnSpcReduction="20000"/>
          </a:bodyPr>
          <a:lstStyle/>
          <a:p>
            <a:pPr>
              <a:spcBef>
                <a:spcPts val="600"/>
              </a:spcBef>
            </a:pPr>
            <a:r>
              <a:rPr lang="ru-RU" sz="2600" dirty="0" smtClean="0">
                <a:latin typeface="Verdana" panose="020B0604030504040204" pitchFamily="34" charset="0"/>
                <a:ea typeface="Verdana" panose="020B0604030504040204" pitchFamily="34" charset="0"/>
                <a:cs typeface="Verdana" panose="020B0604030504040204" pitchFamily="34" charset="0"/>
              </a:rPr>
              <a:t>Определяне </a:t>
            </a:r>
            <a:r>
              <a:rPr lang="ru-RU" sz="2600" dirty="0">
                <a:latin typeface="Verdana" panose="020B0604030504040204" pitchFamily="34" charset="0"/>
                <a:ea typeface="Verdana" panose="020B0604030504040204" pitchFamily="34" charset="0"/>
                <a:cs typeface="Verdana" panose="020B0604030504040204" pitchFamily="34" charset="0"/>
              </a:rPr>
              <a:t>на окончателен проект на Визия и свързаните с нея конкретни стратегически цели за пространствено развитие на района, вкл. цели за интегрирано градското развитие и възстановяване; </a:t>
            </a:r>
            <a:endParaRPr lang="ru-RU" sz="26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600" dirty="0" smtClean="0">
                <a:latin typeface="Verdana" panose="020B0604030504040204" pitchFamily="34" charset="0"/>
                <a:ea typeface="Verdana" panose="020B0604030504040204" pitchFamily="34" charset="0"/>
                <a:cs typeface="Verdana" panose="020B0604030504040204" pitchFamily="34" charset="0"/>
              </a:rPr>
              <a:t>Разработване </a:t>
            </a:r>
            <a:r>
              <a:rPr lang="ru-RU" sz="2600" dirty="0">
                <a:latin typeface="Verdana" panose="020B0604030504040204" pitchFamily="34" charset="0"/>
                <a:ea typeface="Verdana" panose="020B0604030504040204" pitchFamily="34" charset="0"/>
                <a:cs typeface="Verdana" panose="020B0604030504040204" pitchFamily="34" charset="0"/>
              </a:rPr>
              <a:t>на концептуални (индикативни) целеви модели за пространствено развитие на основните компоненти на пространството на </a:t>
            </a:r>
            <a:r>
              <a:rPr lang="ru-RU" sz="2600" dirty="0" smtClean="0">
                <a:latin typeface="Verdana" panose="020B0604030504040204" pitchFamily="34" charset="0"/>
                <a:ea typeface="Verdana" panose="020B0604030504040204" pitchFamily="34" charset="0"/>
                <a:cs typeface="Verdana" panose="020B0604030504040204" pitchFamily="34" charset="0"/>
              </a:rPr>
              <a:t>района (чл</a:t>
            </a:r>
            <a:r>
              <a:rPr lang="ru-RU" sz="2600" dirty="0">
                <a:latin typeface="Verdana" panose="020B0604030504040204" pitchFamily="34" charset="0"/>
                <a:ea typeface="Verdana" panose="020B0604030504040204" pitchFamily="34" charset="0"/>
                <a:cs typeface="Verdana" panose="020B0604030504040204" pitchFamily="34" charset="0"/>
              </a:rPr>
              <a:t>. 7в на </a:t>
            </a:r>
            <a:r>
              <a:rPr lang="ru-RU" sz="2600" dirty="0" smtClean="0">
                <a:latin typeface="Verdana" panose="020B0604030504040204" pitchFamily="34" charset="0"/>
                <a:ea typeface="Verdana" panose="020B0604030504040204" pitchFamily="34" charset="0"/>
                <a:cs typeface="Verdana" panose="020B0604030504040204" pitchFamily="34" charset="0"/>
              </a:rPr>
              <a:t>ЗРР), </a:t>
            </a:r>
            <a:r>
              <a:rPr lang="ru-RU" sz="2600" dirty="0">
                <a:latin typeface="Verdana" panose="020B0604030504040204" pitchFamily="34" charset="0"/>
                <a:ea typeface="Verdana" panose="020B0604030504040204" pitchFamily="34" charset="0"/>
                <a:cs typeface="Verdana" panose="020B0604030504040204" pitchFamily="34" charset="0"/>
              </a:rPr>
              <a:t>включително разглеждане на алтернативни сценарии; </a:t>
            </a:r>
            <a:endParaRPr lang="ru-RU" sz="26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600" dirty="0" smtClean="0">
                <a:latin typeface="Verdana" panose="020B0604030504040204" pitchFamily="34" charset="0"/>
                <a:ea typeface="Verdana" panose="020B0604030504040204" pitchFamily="34" charset="0"/>
                <a:cs typeface="Verdana" panose="020B0604030504040204" pitchFamily="34" charset="0"/>
              </a:rPr>
              <a:t>Интегриран </a:t>
            </a:r>
            <a:r>
              <a:rPr lang="ru-RU" sz="2600" dirty="0">
                <a:latin typeface="Verdana" panose="020B0604030504040204" pitchFamily="34" charset="0"/>
                <a:ea typeface="Verdana" panose="020B0604030504040204" pitchFamily="34" charset="0"/>
                <a:cs typeface="Verdana" panose="020B0604030504040204" pitchFamily="34" charset="0"/>
              </a:rPr>
              <a:t>синтезен модел за пространствено развитие;</a:t>
            </a:r>
          </a:p>
          <a:p>
            <a:pPr>
              <a:spcBef>
                <a:spcPts val="600"/>
              </a:spcBef>
            </a:pPr>
            <a:r>
              <a:rPr lang="ru-RU" sz="2600" dirty="0" smtClean="0">
                <a:latin typeface="Verdana" panose="020B0604030504040204" pitchFamily="34" charset="0"/>
                <a:ea typeface="Verdana" panose="020B0604030504040204" pitchFamily="34" charset="0"/>
                <a:cs typeface="Verdana" panose="020B0604030504040204" pitchFamily="34" charset="0"/>
              </a:rPr>
              <a:t>Описание </a:t>
            </a:r>
            <a:r>
              <a:rPr lang="ru-RU" sz="2600" dirty="0">
                <a:latin typeface="Verdana" panose="020B0604030504040204" pitchFamily="34" charset="0"/>
                <a:ea typeface="Verdana" panose="020B0604030504040204" pitchFamily="34" charset="0"/>
                <a:cs typeface="Verdana" panose="020B0604030504040204" pitchFamily="34" charset="0"/>
              </a:rPr>
              <a:t>на интегриран подход, който дава отговор на набелязаните нужди и потенциал за развитие</a:t>
            </a:r>
          </a:p>
          <a:p>
            <a:pPr>
              <a:spcBef>
                <a:spcPts val="600"/>
              </a:spcBef>
            </a:pPr>
            <a:r>
              <a:rPr lang="ru-RU" sz="2600" dirty="0" smtClean="0">
                <a:latin typeface="Verdana" panose="020B0604030504040204" pitchFamily="34" charset="0"/>
                <a:ea typeface="Verdana" panose="020B0604030504040204" pitchFamily="34" charset="0"/>
                <a:cs typeface="Verdana" panose="020B0604030504040204" pitchFamily="34" charset="0"/>
              </a:rPr>
              <a:t>Мерки </a:t>
            </a:r>
            <a:r>
              <a:rPr lang="ru-RU" sz="2600" dirty="0">
                <a:latin typeface="Verdana" panose="020B0604030504040204" pitchFamily="34" charset="0"/>
                <a:ea typeface="Verdana" panose="020B0604030504040204" pitchFamily="34" charset="0"/>
                <a:cs typeface="Verdana" panose="020B0604030504040204" pitchFamily="34" charset="0"/>
              </a:rPr>
              <a:t>и дейности за адаптиране към климатичните промени и за намаляване на риска от природни бедствия </a:t>
            </a:r>
            <a:endParaRPr lang="ru-RU" sz="26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600" dirty="0" smtClean="0">
                <a:latin typeface="Verdana" panose="020B0604030504040204" pitchFamily="34" charset="0"/>
                <a:ea typeface="Verdana" panose="020B0604030504040204" pitchFamily="34" charset="0"/>
                <a:cs typeface="Verdana" panose="020B0604030504040204" pitchFamily="34" charset="0"/>
              </a:rPr>
              <a:t>Определяне </a:t>
            </a:r>
            <a:r>
              <a:rPr lang="ru-RU" sz="2600" dirty="0">
                <a:latin typeface="Verdana" panose="020B0604030504040204" pitchFamily="34" charset="0"/>
                <a:ea typeface="Verdana" panose="020B0604030504040204" pitchFamily="34" charset="0"/>
                <a:cs typeface="Verdana" panose="020B0604030504040204" pitchFamily="34" charset="0"/>
              </a:rPr>
              <a:t>на целеви индикатори за пространствено развитие, пряко свързани с </a:t>
            </a:r>
            <a:r>
              <a:rPr lang="ru-RU" sz="2600" dirty="0" smtClean="0">
                <a:latin typeface="Verdana" panose="020B0604030504040204" pitchFamily="34" charset="0"/>
                <a:ea typeface="Verdana" panose="020B0604030504040204" pitchFamily="34" charset="0"/>
                <a:cs typeface="Verdana" panose="020B0604030504040204" pitchFamily="34" charset="0"/>
              </a:rPr>
              <a:t>визията </a:t>
            </a:r>
            <a:r>
              <a:rPr lang="ru-RU" sz="2600" dirty="0">
                <a:latin typeface="Verdana" panose="020B0604030504040204" pitchFamily="34" charset="0"/>
                <a:ea typeface="Verdana" panose="020B0604030504040204" pitchFamily="34" charset="0"/>
                <a:cs typeface="Verdana" panose="020B0604030504040204" pitchFamily="34" charset="0"/>
              </a:rPr>
              <a:t>и </a:t>
            </a:r>
            <a:r>
              <a:rPr lang="ru-RU" sz="2600" dirty="0" smtClean="0">
                <a:latin typeface="Verdana" panose="020B0604030504040204" pitchFamily="34" charset="0"/>
                <a:ea typeface="Verdana" panose="020B0604030504040204" pitchFamily="34" charset="0"/>
                <a:cs typeface="Verdana" panose="020B0604030504040204" pitchFamily="34" charset="0"/>
              </a:rPr>
              <a:t>стратегическите </a:t>
            </a:r>
            <a:r>
              <a:rPr lang="ru-RU" sz="2600" dirty="0">
                <a:latin typeface="Verdana" panose="020B0604030504040204" pitchFamily="34" charset="0"/>
                <a:ea typeface="Verdana" panose="020B0604030504040204" pitchFamily="34" charset="0"/>
                <a:cs typeface="Verdana" panose="020B0604030504040204" pitchFamily="34" charset="0"/>
              </a:rPr>
              <a:t>цели.</a:t>
            </a:r>
            <a:endParaRPr lang="bg-BG" sz="2600" dirty="0" smtClean="0">
              <a:latin typeface="Verdana" panose="020B0604030504040204" pitchFamily="34" charset="0"/>
              <a:ea typeface="Verdana" panose="020B0604030504040204" pitchFamily="34" charset="0"/>
              <a:cs typeface="Verdana" panose="020B0604030504040204"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Tree>
    <p:extLst>
      <p:ext uri="{BB962C8B-B14F-4D97-AF65-F5344CB8AC3E}">
        <p14:creationId xmlns:p14="http://schemas.microsoft.com/office/powerpoint/2010/main" val="7575138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
        <p:nvSpPr>
          <p:cNvPr id="2" name="Title 1"/>
          <p:cNvSpPr>
            <a:spLocks noGrp="1"/>
          </p:cNvSpPr>
          <p:nvPr>
            <p:ph type="title"/>
          </p:nvPr>
        </p:nvSpPr>
        <p:spPr>
          <a:xfrm>
            <a:off x="657914" y="826428"/>
            <a:ext cx="11061773" cy="1325563"/>
          </a:xfrm>
        </p:spPr>
        <p:txBody>
          <a:bodyPr>
            <a:normAutofit/>
          </a:bodyPr>
          <a:lstStyle/>
          <a:p>
            <a:r>
              <a:rPr lang="bg-BG" sz="4000" b="1" dirty="0" smtClean="0">
                <a:latin typeface="Verdana" panose="020B0604030504040204" pitchFamily="34" charset="0"/>
                <a:ea typeface="Verdana" panose="020B0604030504040204" pitchFamily="34" charset="0"/>
                <a:cs typeface="Verdana" panose="020B0604030504040204" pitchFamily="34" charset="0"/>
              </a:rPr>
              <a:t>Стратегически тематични направления</a:t>
            </a:r>
            <a:endParaRPr lang="en-CA" sz="40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Content Placeholder 3"/>
          <p:cNvSpPr>
            <a:spLocks noGrp="1"/>
          </p:cNvSpPr>
          <p:nvPr>
            <p:ph idx="1"/>
          </p:nvPr>
        </p:nvSpPr>
        <p:spPr>
          <a:xfrm>
            <a:off x="561962" y="2063131"/>
            <a:ext cx="11061774" cy="4254299"/>
          </a:xfrm>
        </p:spPr>
        <p:txBody>
          <a:bodyPr>
            <a:normAutofit fontScale="70000" lnSpcReduction="20000"/>
          </a:bodyPr>
          <a:lstStyle/>
          <a:p>
            <a:pPr>
              <a:spcBef>
                <a:spcPts val="600"/>
              </a:spcBef>
            </a:pPr>
            <a:r>
              <a:rPr lang="ru-RU" dirty="0"/>
              <a:t>Функционално-йерархична структура на мрежата от градове-центрове </a:t>
            </a:r>
            <a:r>
              <a:rPr lang="ru-RU" dirty="0" smtClean="0"/>
              <a:t>в </a:t>
            </a:r>
            <a:r>
              <a:rPr lang="ru-RU" dirty="0"/>
              <a:t>района от ниво 2; </a:t>
            </a:r>
            <a:endParaRPr lang="ru-RU" dirty="0" smtClean="0"/>
          </a:p>
          <a:p>
            <a:pPr>
              <a:spcBef>
                <a:spcPts val="600"/>
              </a:spcBef>
            </a:pPr>
            <a:r>
              <a:rPr lang="ru-RU" dirty="0" smtClean="0"/>
              <a:t>Функционални </a:t>
            </a:r>
            <a:r>
              <a:rPr lang="ru-RU" dirty="0"/>
              <a:t>зони на градовете (агломерационни образувания, зони на влияние, градско-селски функционални връзки); </a:t>
            </a:r>
            <a:endParaRPr lang="ru-RU" dirty="0" smtClean="0"/>
          </a:p>
          <a:p>
            <a:pPr>
              <a:spcBef>
                <a:spcPts val="600"/>
              </a:spcBef>
            </a:pPr>
            <a:r>
              <a:rPr lang="ru-RU" dirty="0" smtClean="0"/>
              <a:t>Оси </a:t>
            </a:r>
            <a:r>
              <a:rPr lang="ru-RU" dirty="0"/>
              <a:t>на </a:t>
            </a:r>
            <a:r>
              <a:rPr lang="ru-RU" dirty="0" smtClean="0"/>
              <a:t>развитие;</a:t>
            </a:r>
          </a:p>
          <a:p>
            <a:pPr>
              <a:spcBef>
                <a:spcPts val="600"/>
              </a:spcBef>
            </a:pPr>
            <a:r>
              <a:rPr lang="ru-RU" dirty="0" smtClean="0"/>
              <a:t>Транспортни </a:t>
            </a:r>
            <a:r>
              <a:rPr lang="ru-RU" dirty="0"/>
              <a:t>коридори и други инфраструктурни мрежи; </a:t>
            </a:r>
            <a:endParaRPr lang="ru-RU" dirty="0" smtClean="0"/>
          </a:p>
          <a:p>
            <a:pPr>
              <a:spcBef>
                <a:spcPts val="600"/>
              </a:spcBef>
            </a:pPr>
            <a:r>
              <a:rPr lang="ru-RU" dirty="0" smtClean="0"/>
              <a:t>Структура </a:t>
            </a:r>
            <a:r>
              <a:rPr lang="ru-RU" dirty="0"/>
              <a:t>на пространството; </a:t>
            </a:r>
            <a:endParaRPr lang="ru-RU" dirty="0" smtClean="0"/>
          </a:p>
          <a:p>
            <a:pPr>
              <a:spcBef>
                <a:spcPts val="600"/>
              </a:spcBef>
            </a:pPr>
            <a:r>
              <a:rPr lang="ru-RU" dirty="0" smtClean="0"/>
              <a:t>Зони </a:t>
            </a:r>
            <a:r>
              <a:rPr lang="ru-RU" dirty="0"/>
              <a:t>с географска специфика - гранични, планински, крайбрежни; </a:t>
            </a:r>
            <a:endParaRPr lang="ru-RU" dirty="0" smtClean="0"/>
          </a:p>
          <a:p>
            <a:pPr>
              <a:spcBef>
                <a:spcPts val="600"/>
              </a:spcBef>
            </a:pPr>
            <a:r>
              <a:rPr lang="ru-RU" dirty="0" smtClean="0"/>
              <a:t>Функционално </a:t>
            </a:r>
            <a:r>
              <a:rPr lang="ru-RU" dirty="0"/>
              <a:t>зониране на пространството - индустриални и бизнес зони с национално и регионално значение, зони за туризъм и отдих с национално и регионално значение, зони за транспортни дейности с национално и регионално значение, природни и защитени зони и др.; </a:t>
            </a:r>
            <a:endParaRPr lang="ru-RU" dirty="0" smtClean="0"/>
          </a:p>
          <a:p>
            <a:pPr>
              <a:spcBef>
                <a:spcPts val="600"/>
              </a:spcBef>
            </a:pPr>
            <a:r>
              <a:rPr lang="ru-RU" dirty="0" smtClean="0"/>
              <a:t>Цели </a:t>
            </a:r>
            <a:r>
              <a:rPr lang="ru-RU" dirty="0"/>
              <a:t>и обхват на дейностите за интегрирано градско развитие, включително на градското възстановяване: </a:t>
            </a:r>
            <a:endParaRPr lang="ru-RU" dirty="0" smtClean="0"/>
          </a:p>
          <a:p>
            <a:pPr>
              <a:spcBef>
                <a:spcPts val="600"/>
              </a:spcBef>
            </a:pPr>
            <a:r>
              <a:rPr lang="ru-RU" dirty="0" smtClean="0"/>
              <a:t>Цели </a:t>
            </a:r>
            <a:r>
              <a:rPr lang="ru-RU" dirty="0"/>
              <a:t>за адаптиране към климатичните промени и за намаляване на риска от природни бедствия.</a:t>
            </a:r>
            <a:endParaRPr lang="en-CA" dirty="0"/>
          </a:p>
        </p:txBody>
      </p:sp>
    </p:spTree>
    <p:extLst>
      <p:ext uri="{BB962C8B-B14F-4D97-AF65-F5344CB8AC3E}">
        <p14:creationId xmlns:p14="http://schemas.microsoft.com/office/powerpoint/2010/main" val="14567479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8114" y="598349"/>
            <a:ext cx="10515600" cy="1325563"/>
          </a:xfrm>
        </p:spPr>
        <p:txBody>
          <a:bodyPr>
            <a:noAutofit/>
          </a:bodyPr>
          <a:lstStyle/>
          <a:p>
            <a:pPr algn="ctr"/>
            <a:r>
              <a:rPr lang="bg-BG" sz="3600" b="1" dirty="0" smtClean="0">
                <a:latin typeface="Verdana" panose="020B0604030504040204" pitchFamily="34" charset="0"/>
                <a:ea typeface="Verdana" panose="020B0604030504040204" pitchFamily="34" charset="0"/>
                <a:cs typeface="Verdana" panose="020B0604030504040204" pitchFamily="34" charset="0"/>
              </a:rPr>
              <a:t>Очаквани резултати от РСПР</a:t>
            </a:r>
            <a:endParaRPr lang="en-CA" sz="36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Subtitle 3"/>
          <p:cNvSpPr>
            <a:spLocks noGrp="1"/>
          </p:cNvSpPr>
          <p:nvPr>
            <p:ph idx="1"/>
          </p:nvPr>
        </p:nvSpPr>
        <p:spPr>
          <a:xfrm>
            <a:off x="776342" y="1558799"/>
            <a:ext cx="10515600" cy="4669305"/>
          </a:xfrm>
        </p:spPr>
        <p:txBody>
          <a:bodyPr>
            <a:normAutofit lnSpcReduction="10000"/>
          </a:bodyPr>
          <a:lstStyle/>
          <a:p>
            <a:pPr>
              <a:spcBef>
                <a:spcPts val="600"/>
              </a:spcBef>
            </a:pPr>
            <a:r>
              <a:rPr lang="ru-RU" sz="2600" dirty="0" smtClean="0">
                <a:latin typeface="Verdana" panose="020B0604030504040204" pitchFamily="34" charset="0"/>
                <a:ea typeface="Verdana" panose="020B0604030504040204" pitchFamily="34" charset="0"/>
                <a:cs typeface="Verdana" panose="020B0604030504040204" pitchFamily="34" charset="0"/>
              </a:rPr>
              <a:t>Оптимална организация </a:t>
            </a:r>
            <a:r>
              <a:rPr lang="ru-RU" sz="2600" dirty="0">
                <a:latin typeface="Verdana" panose="020B0604030504040204" pitchFamily="34" charset="0"/>
                <a:ea typeface="Verdana" panose="020B0604030504040204" pitchFamily="34" charset="0"/>
                <a:cs typeface="Verdana" panose="020B0604030504040204" pitchFamily="34" charset="0"/>
              </a:rPr>
              <a:t>на </a:t>
            </a:r>
            <a:r>
              <a:rPr lang="ru-RU" sz="2600" dirty="0" smtClean="0">
                <a:latin typeface="Verdana" panose="020B0604030504040204" pitchFamily="34" charset="0"/>
                <a:ea typeface="Verdana" panose="020B0604030504040204" pitchFamily="34" charset="0"/>
                <a:cs typeface="Verdana" panose="020B0604030504040204" pitchFamily="34" charset="0"/>
              </a:rPr>
              <a:t>пространството </a:t>
            </a:r>
            <a:r>
              <a:rPr lang="ru-RU" sz="2600" dirty="0">
                <a:latin typeface="Verdana" panose="020B0604030504040204" pitchFamily="34" charset="0"/>
                <a:ea typeface="Verdana" panose="020B0604030504040204" pitchFamily="34" charset="0"/>
                <a:cs typeface="Verdana" panose="020B0604030504040204" pitchFamily="34" charset="0"/>
              </a:rPr>
              <a:t>на района, в т.ч. осигуряване на достъпност до услуги с критично обществено значение; </a:t>
            </a:r>
            <a:endParaRPr lang="ru-RU" sz="26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600" dirty="0" smtClean="0">
                <a:latin typeface="Verdana" panose="020B0604030504040204" pitchFamily="34" charset="0"/>
                <a:ea typeface="Verdana" panose="020B0604030504040204" pitchFamily="34" charset="0"/>
                <a:cs typeface="Verdana" panose="020B0604030504040204" pitchFamily="34" charset="0"/>
              </a:rPr>
              <a:t>Ефективно </a:t>
            </a:r>
            <a:r>
              <a:rPr lang="ru-RU" sz="2600" dirty="0">
                <a:latin typeface="Verdana" panose="020B0604030504040204" pitchFamily="34" charset="0"/>
                <a:ea typeface="Verdana" panose="020B0604030504040204" pitchFamily="34" charset="0"/>
                <a:cs typeface="Verdana" panose="020B0604030504040204" pitchFamily="34" charset="0"/>
              </a:rPr>
              <a:t>използване на разнообразието на пространството на района като ресурс за пространствено развитие; </a:t>
            </a:r>
            <a:endParaRPr lang="ru-RU" sz="26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600" dirty="0" smtClean="0">
                <a:latin typeface="Verdana" panose="020B0604030504040204" pitchFamily="34" charset="0"/>
                <a:ea typeface="Verdana" panose="020B0604030504040204" pitchFamily="34" charset="0"/>
                <a:cs typeface="Verdana" panose="020B0604030504040204" pitchFamily="34" charset="0"/>
              </a:rPr>
              <a:t>Вътрешна </a:t>
            </a:r>
            <a:r>
              <a:rPr lang="ru-RU" sz="2600" dirty="0">
                <a:latin typeface="Verdana" panose="020B0604030504040204" pitchFamily="34" charset="0"/>
                <a:ea typeface="Verdana" panose="020B0604030504040204" pitchFamily="34" charset="0"/>
                <a:cs typeface="Verdana" panose="020B0604030504040204" pitchFamily="34" charset="0"/>
              </a:rPr>
              <a:t>свързаност и интеграция в националното пространство и в макрорегионален контекст; </a:t>
            </a:r>
            <a:endParaRPr lang="ru-RU" sz="26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600" dirty="0" smtClean="0">
                <a:latin typeface="Verdana" panose="020B0604030504040204" pitchFamily="34" charset="0"/>
                <a:ea typeface="Verdana" panose="020B0604030504040204" pitchFamily="34" charset="0"/>
                <a:cs typeface="Verdana" panose="020B0604030504040204" pitchFamily="34" charset="0"/>
              </a:rPr>
              <a:t>Създаване </a:t>
            </a:r>
            <a:r>
              <a:rPr lang="ru-RU" sz="2600" dirty="0">
                <a:latin typeface="Verdana" panose="020B0604030504040204" pitchFamily="34" charset="0"/>
                <a:ea typeface="Verdana" panose="020B0604030504040204" pitchFamily="34" charset="0"/>
                <a:cs typeface="Verdana" panose="020B0604030504040204" pitchFamily="34" charset="0"/>
              </a:rPr>
              <a:t>на условия за ефективно пространствено развитие чрез целево проблемно райониране и зониране на пространството; </a:t>
            </a:r>
            <a:endParaRPr lang="ru-RU" sz="26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600" dirty="0" smtClean="0">
                <a:latin typeface="Verdana" panose="020B0604030504040204" pitchFamily="34" charset="0"/>
                <a:ea typeface="Verdana" panose="020B0604030504040204" pitchFamily="34" charset="0"/>
                <a:cs typeface="Verdana" panose="020B0604030504040204" pitchFamily="34" charset="0"/>
              </a:rPr>
              <a:t>Опазване </a:t>
            </a:r>
            <a:r>
              <a:rPr lang="ru-RU" sz="2600" dirty="0">
                <a:latin typeface="Verdana" panose="020B0604030504040204" pitchFamily="34" charset="0"/>
                <a:ea typeface="Verdana" panose="020B0604030504040204" pitchFamily="34" charset="0"/>
                <a:cs typeface="Verdana" panose="020B0604030504040204" pitchFamily="34" charset="0"/>
              </a:rPr>
              <a:t>на природното и културно-историческото наследство.</a:t>
            </a:r>
            <a:endParaRPr lang="ru-RU" sz="2600" dirty="0" smtClean="0">
              <a:latin typeface="Verdana" panose="020B0604030504040204" pitchFamily="34" charset="0"/>
              <a:ea typeface="Verdana" panose="020B0604030504040204" pitchFamily="34" charset="0"/>
              <a:cs typeface="Verdana" panose="020B0604030504040204"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Tree>
    <p:extLst>
      <p:ext uri="{BB962C8B-B14F-4D97-AF65-F5344CB8AC3E}">
        <p14:creationId xmlns:p14="http://schemas.microsoft.com/office/powerpoint/2010/main" val="12919310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8295458" y="112412"/>
            <a:ext cx="2277533" cy="734310"/>
          </a:xfrm>
          <a:prstGeom prst="rect">
            <a:avLst/>
          </a:prstGeom>
        </p:spPr>
      </p:pic>
      <p:pic>
        <p:nvPicPr>
          <p:cNvPr id="9" name="Picture 8"/>
          <p:cNvPicPr>
            <a:picLocks noChangeAspect="1"/>
          </p:cNvPicPr>
          <p:nvPr/>
        </p:nvPicPr>
        <p:blipFill>
          <a:blip r:embed="rId4"/>
          <a:stretch>
            <a:fillRect/>
          </a:stretch>
        </p:blipFill>
        <p:spPr>
          <a:xfrm>
            <a:off x="5005673" y="180791"/>
            <a:ext cx="6913611" cy="737680"/>
          </a:xfrm>
          <a:prstGeom prst="rect">
            <a:avLst/>
          </a:prstGeom>
        </p:spPr>
      </p:pic>
      <p:pic>
        <p:nvPicPr>
          <p:cNvPr id="10" name="Picture 9"/>
          <p:cNvPicPr>
            <a:picLocks noChangeAspect="1"/>
          </p:cNvPicPr>
          <p:nvPr/>
        </p:nvPicPr>
        <p:blipFill>
          <a:blip r:embed="rId5"/>
          <a:stretch>
            <a:fillRect/>
          </a:stretch>
        </p:blipFill>
        <p:spPr>
          <a:xfrm>
            <a:off x="1062364" y="84656"/>
            <a:ext cx="6120914" cy="786452"/>
          </a:xfrm>
          <a:prstGeom prst="rect">
            <a:avLst/>
          </a:prstGeom>
        </p:spPr>
      </p:pic>
      <p:pic>
        <p:nvPicPr>
          <p:cNvPr id="11" name="Picture 10"/>
          <p:cNvPicPr>
            <a:picLocks noChangeAspect="1"/>
          </p:cNvPicPr>
          <p:nvPr/>
        </p:nvPicPr>
        <p:blipFill>
          <a:blip r:embed="rId6"/>
          <a:stretch>
            <a:fillRect/>
          </a:stretch>
        </p:blipFill>
        <p:spPr>
          <a:xfrm>
            <a:off x="911058" y="5908758"/>
            <a:ext cx="10498222" cy="719390"/>
          </a:xfrm>
          <a:prstGeom prst="rect">
            <a:avLst/>
          </a:prstGeom>
        </p:spPr>
      </p:pic>
      <p:sp>
        <p:nvSpPr>
          <p:cNvPr id="12" name="Rectangle 11"/>
          <p:cNvSpPr/>
          <p:nvPr/>
        </p:nvSpPr>
        <p:spPr>
          <a:xfrm>
            <a:off x="0" y="942857"/>
            <a:ext cx="11919284" cy="1938992"/>
          </a:xfrm>
          <a:prstGeom prst="rect">
            <a:avLst/>
          </a:prstGeom>
        </p:spPr>
        <p:txBody>
          <a:bodyPr wrap="square">
            <a:spAutoFit/>
          </a:bodyPr>
          <a:lstStyle/>
          <a:p>
            <a:pPr algn="ctr"/>
            <a:r>
              <a:rPr lang="bg-BG" sz="4000" b="1" dirty="0">
                <a:latin typeface="Verdana" panose="020B0604030504040204" pitchFamily="34" charset="0"/>
                <a:ea typeface="Verdana" panose="020B0604030504040204" pitchFamily="34" charset="0"/>
                <a:cs typeface="Verdana" panose="020B0604030504040204" pitchFamily="34" charset="0"/>
              </a:rPr>
              <a:t>Концепция за изпълнение на интегриран регионален подход през новия програмен период 2021-2027 г.</a:t>
            </a:r>
          </a:p>
        </p:txBody>
      </p:sp>
      <p:sp>
        <p:nvSpPr>
          <p:cNvPr id="14" name="Rectangle 13"/>
          <p:cNvSpPr/>
          <p:nvPr/>
        </p:nvSpPr>
        <p:spPr>
          <a:xfrm>
            <a:off x="401053" y="2921169"/>
            <a:ext cx="11518231" cy="2893100"/>
          </a:xfrm>
          <a:prstGeom prst="rect">
            <a:avLst/>
          </a:prstGeom>
        </p:spPr>
        <p:txBody>
          <a:bodyPr wrap="square">
            <a:spAutoFit/>
          </a:bodyPr>
          <a:lstStyle/>
          <a:p>
            <a:r>
              <a:rPr lang="bg-BG" sz="2600" dirty="0">
                <a:latin typeface="Verdana" panose="020B0604030504040204" pitchFamily="34" charset="0"/>
                <a:ea typeface="Verdana" panose="020B0604030504040204" pitchFamily="34" charset="0"/>
                <a:cs typeface="Verdana" panose="020B0604030504040204" pitchFamily="34" charset="0"/>
              </a:rPr>
              <a:t>Законодателното предложение на Европейската комисия за предстоящия програмен период 2021-2027 г. открива нови перспективи за промяна в политиката на инвестициите, свързани с въвеждането на нов регионален подход на въздействие и инвестиции в интегрирани мерки, съобразени със спецификата на регионите и насърчаване на партньорството между общини, области и региони. </a:t>
            </a:r>
          </a:p>
        </p:txBody>
      </p:sp>
    </p:spTree>
    <p:extLst>
      <p:ext uri="{BB962C8B-B14F-4D97-AF65-F5344CB8AC3E}">
        <p14:creationId xmlns:p14="http://schemas.microsoft.com/office/powerpoint/2010/main" val="25643778"/>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005673" y="180791"/>
            <a:ext cx="6881527" cy="737680"/>
          </a:xfrm>
          <a:prstGeom prst="rect">
            <a:avLst/>
          </a:prstGeom>
        </p:spPr>
      </p:pic>
      <p:pic>
        <p:nvPicPr>
          <p:cNvPr id="3" name="Picture 2"/>
          <p:cNvPicPr>
            <a:picLocks noChangeAspect="1"/>
          </p:cNvPicPr>
          <p:nvPr/>
        </p:nvPicPr>
        <p:blipFill>
          <a:blip r:embed="rId3"/>
          <a:stretch>
            <a:fillRect/>
          </a:stretch>
        </p:blipFill>
        <p:spPr>
          <a:xfrm>
            <a:off x="1062364" y="84656"/>
            <a:ext cx="6120914" cy="786452"/>
          </a:xfrm>
          <a:prstGeom prst="rect">
            <a:avLst/>
          </a:prstGeom>
        </p:spPr>
      </p:pic>
      <p:pic>
        <p:nvPicPr>
          <p:cNvPr id="4" name="Picture 3"/>
          <p:cNvPicPr>
            <a:picLocks noChangeAspect="1"/>
          </p:cNvPicPr>
          <p:nvPr/>
        </p:nvPicPr>
        <p:blipFill>
          <a:blip r:embed="rId2"/>
          <a:stretch>
            <a:fillRect/>
          </a:stretch>
        </p:blipFill>
        <p:spPr>
          <a:xfrm>
            <a:off x="4973589" y="180791"/>
            <a:ext cx="6913611" cy="737680"/>
          </a:xfrm>
          <a:prstGeom prst="rect">
            <a:avLst/>
          </a:prstGeom>
        </p:spPr>
      </p:pic>
      <p:pic>
        <p:nvPicPr>
          <p:cNvPr id="6" name="Picture 5"/>
          <p:cNvPicPr>
            <a:picLocks noChangeAspect="1"/>
          </p:cNvPicPr>
          <p:nvPr/>
        </p:nvPicPr>
        <p:blipFill>
          <a:blip r:embed="rId4"/>
          <a:stretch>
            <a:fillRect/>
          </a:stretch>
        </p:blipFill>
        <p:spPr>
          <a:xfrm>
            <a:off x="8357937" y="92118"/>
            <a:ext cx="3336758" cy="734310"/>
          </a:xfrm>
          <a:prstGeom prst="rect">
            <a:avLst/>
          </a:prstGeom>
        </p:spPr>
      </p:pic>
      <p:pic>
        <p:nvPicPr>
          <p:cNvPr id="7" name="Picture 6"/>
          <p:cNvPicPr>
            <a:picLocks noChangeAspect="1"/>
          </p:cNvPicPr>
          <p:nvPr/>
        </p:nvPicPr>
        <p:blipFill>
          <a:blip r:embed="rId5"/>
          <a:stretch>
            <a:fillRect/>
          </a:stretch>
        </p:blipFill>
        <p:spPr>
          <a:xfrm>
            <a:off x="911058" y="5908758"/>
            <a:ext cx="10498222" cy="719390"/>
          </a:xfrm>
          <a:prstGeom prst="rect">
            <a:avLst/>
          </a:prstGeom>
        </p:spPr>
      </p:pic>
      <p:sp>
        <p:nvSpPr>
          <p:cNvPr id="8" name="Rectangle 7"/>
          <p:cNvSpPr/>
          <p:nvPr/>
        </p:nvSpPr>
        <p:spPr>
          <a:xfrm>
            <a:off x="272715" y="959781"/>
            <a:ext cx="11726779" cy="2308324"/>
          </a:xfrm>
          <a:prstGeom prst="rect">
            <a:avLst/>
          </a:prstGeom>
        </p:spPr>
        <p:txBody>
          <a:bodyPr wrap="square">
            <a:spAutoFit/>
          </a:bodyPr>
          <a:lstStyle/>
          <a:p>
            <a:pPr indent="457200" algn="just"/>
            <a:r>
              <a:rPr lang="bg-BG" sz="2400" dirty="0">
                <a:latin typeface="Verdana" panose="020B0604030504040204" pitchFamily="34" charset="0"/>
                <a:ea typeface="Verdana" panose="020B0604030504040204" pitchFamily="34" charset="0"/>
                <a:cs typeface="Verdana" panose="020B0604030504040204" pitchFamily="34" charset="0"/>
              </a:rPr>
              <a:t>Засилването на териториалното измерение на политиката на сближаване чрез новата цел „Европа по-близо до гражданите“ и въвеждането на по-гъвкав подход за </a:t>
            </a:r>
            <a:r>
              <a:rPr lang="bg-BG" sz="2400" dirty="0" err="1">
                <a:latin typeface="Verdana" panose="020B0604030504040204" pitchFamily="34" charset="0"/>
                <a:ea typeface="Verdana" panose="020B0604030504040204" pitchFamily="34" charset="0"/>
                <a:cs typeface="Verdana" panose="020B0604030504040204" pitchFamily="34" charset="0"/>
              </a:rPr>
              <a:t>многофондово</a:t>
            </a:r>
            <a:r>
              <a:rPr lang="bg-BG" sz="2400" dirty="0">
                <a:latin typeface="Verdana" panose="020B0604030504040204" pitchFamily="34" charset="0"/>
                <a:ea typeface="Verdana" panose="020B0604030504040204" pitchFamily="34" charset="0"/>
                <a:cs typeface="Verdana" panose="020B0604030504040204" pitchFamily="34" charset="0"/>
              </a:rPr>
              <a:t> финансиране дават възможност за прилагане частично или изцяло на деконцентриран подход на управление на програмите с фокус върху местния потенциал и нуждите на конкретните територии.</a:t>
            </a:r>
            <a:endParaRPr lang="bg-BG" sz="2400" dirty="0">
              <a:effectLst/>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272715" y="3202998"/>
            <a:ext cx="11582399" cy="2677656"/>
          </a:xfrm>
          <a:prstGeom prst="rect">
            <a:avLst/>
          </a:prstGeom>
        </p:spPr>
        <p:txBody>
          <a:bodyPr wrap="square">
            <a:spAutoFit/>
          </a:bodyPr>
          <a:lstStyle/>
          <a:p>
            <a:pPr indent="457200" algn="just"/>
            <a:r>
              <a:rPr lang="bg-BG" sz="2400" dirty="0">
                <a:latin typeface="Verdana" panose="020B0604030504040204" pitchFamily="34" charset="0"/>
                <a:ea typeface="Verdana" panose="020B0604030504040204" pitchFamily="34" charset="0"/>
                <a:cs typeface="Verdana" panose="020B0604030504040204" pitchFamily="34" charset="0"/>
              </a:rPr>
              <a:t>Следващата оперативна програма за регионално развитие 2021-2027 г. се предвижда да бъде концентрирана върху териториалната цел на кохезионната политика, като средствата ще бъдат разпределени по два основни приоритета – съответно с градско и с регионално направление. Инвестициите ще се осъществяват в съответствие с интегрирани териториални стратегии, </a:t>
            </a:r>
            <a:r>
              <a:rPr lang="bg-BG" sz="2400" dirty="0" smtClean="0">
                <a:latin typeface="Verdana" panose="020B0604030504040204" pitchFamily="34" charset="0"/>
                <a:ea typeface="Verdana" panose="020B0604030504040204" pitchFamily="34" charset="0"/>
                <a:cs typeface="Verdana" panose="020B0604030504040204" pitchFamily="34" charset="0"/>
              </a:rPr>
              <a:t>съответно </a:t>
            </a:r>
            <a:r>
              <a:rPr lang="bg-BG" sz="2400" dirty="0">
                <a:latin typeface="Verdana" panose="020B0604030504040204" pitchFamily="34" charset="0"/>
                <a:ea typeface="Verdana" panose="020B0604030504040204" pitchFamily="34" charset="0"/>
                <a:cs typeface="Verdana" panose="020B0604030504040204" pitchFamily="34" charset="0"/>
              </a:rPr>
              <a:t>на общинско/градско ниво и на регионално ниво.</a:t>
            </a:r>
          </a:p>
        </p:txBody>
      </p:sp>
    </p:spTree>
    <p:extLst>
      <p:ext uri="{BB962C8B-B14F-4D97-AF65-F5344CB8AC3E}">
        <p14:creationId xmlns:p14="http://schemas.microsoft.com/office/powerpoint/2010/main" val="42073742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0630" y="927342"/>
            <a:ext cx="11774905" cy="1938992"/>
          </a:xfrm>
          <a:prstGeom prst="rect">
            <a:avLst/>
          </a:prstGeom>
        </p:spPr>
        <p:txBody>
          <a:bodyPr wrap="square">
            <a:spAutoFit/>
          </a:bodyPr>
          <a:lstStyle/>
          <a:p>
            <a:pPr indent="457200" algn="just"/>
            <a:r>
              <a:rPr lang="bg-BG" sz="2400" dirty="0">
                <a:latin typeface="Verdana" panose="020B0604030504040204" pitchFamily="34" charset="0"/>
                <a:ea typeface="Verdana" panose="020B0604030504040204" pitchFamily="34" charset="0"/>
                <a:cs typeface="Verdana" panose="020B0604030504040204" pitchFamily="34" charset="0"/>
              </a:rPr>
              <a:t>За изпълнение на </a:t>
            </a:r>
            <a:r>
              <a:rPr lang="bg-BG" sz="2400" b="1" dirty="0">
                <a:latin typeface="Verdana" panose="020B0604030504040204" pitchFamily="34" charset="0"/>
                <a:ea typeface="Verdana" panose="020B0604030504040204" pitchFamily="34" charset="0"/>
                <a:cs typeface="Verdana" panose="020B0604030504040204" pitchFamily="34" charset="0"/>
              </a:rPr>
              <a:t>градския приоритет</a:t>
            </a:r>
            <a:r>
              <a:rPr lang="bg-BG" sz="2400" dirty="0">
                <a:latin typeface="Verdana" panose="020B0604030504040204" pitchFamily="34" charset="0"/>
                <a:ea typeface="Verdana" panose="020B0604030504040204" pitchFamily="34" charset="0"/>
                <a:cs typeface="Verdana" panose="020B0604030504040204" pitchFamily="34" charset="0"/>
              </a:rPr>
              <a:t> ще се надгради досегашния подход за устойчиво и интегрирано градско развитие по настоящата ОПРР 2014-2020, като се използва опита на междинните звена за подбор на проекти, структурирани в общинските администрации на големите и средните градове.</a:t>
            </a:r>
            <a:endParaRPr lang="bg-BG" sz="2400" dirty="0">
              <a:effectLst/>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2"/>
          <a:stretch>
            <a:fillRect/>
          </a:stretch>
        </p:blipFill>
        <p:spPr>
          <a:xfrm>
            <a:off x="714366" y="92118"/>
            <a:ext cx="10827434" cy="835224"/>
          </a:xfrm>
          <a:prstGeom prst="rect">
            <a:avLst/>
          </a:prstGeom>
        </p:spPr>
      </p:pic>
      <p:pic>
        <p:nvPicPr>
          <p:cNvPr id="4" name="Picture 3"/>
          <p:cNvPicPr>
            <a:picLocks noChangeAspect="1"/>
          </p:cNvPicPr>
          <p:nvPr/>
        </p:nvPicPr>
        <p:blipFill>
          <a:blip r:embed="rId3"/>
          <a:stretch>
            <a:fillRect/>
          </a:stretch>
        </p:blipFill>
        <p:spPr>
          <a:xfrm>
            <a:off x="8357937" y="92118"/>
            <a:ext cx="3336758" cy="734310"/>
          </a:xfrm>
          <a:prstGeom prst="rect">
            <a:avLst/>
          </a:prstGeom>
        </p:spPr>
      </p:pic>
      <p:pic>
        <p:nvPicPr>
          <p:cNvPr id="5" name="Picture 4"/>
          <p:cNvPicPr>
            <a:picLocks noChangeAspect="1"/>
          </p:cNvPicPr>
          <p:nvPr/>
        </p:nvPicPr>
        <p:blipFill>
          <a:blip r:embed="rId4"/>
          <a:stretch>
            <a:fillRect/>
          </a:stretch>
        </p:blipFill>
        <p:spPr>
          <a:xfrm>
            <a:off x="911058" y="5908758"/>
            <a:ext cx="10498222" cy="719390"/>
          </a:xfrm>
          <a:prstGeom prst="rect">
            <a:avLst/>
          </a:prstGeom>
        </p:spPr>
      </p:pic>
      <p:sp>
        <p:nvSpPr>
          <p:cNvPr id="6" name="Rectangle 5"/>
          <p:cNvSpPr/>
          <p:nvPr/>
        </p:nvSpPr>
        <p:spPr>
          <a:xfrm>
            <a:off x="240630" y="2679386"/>
            <a:ext cx="11951370" cy="3416320"/>
          </a:xfrm>
          <a:prstGeom prst="rect">
            <a:avLst/>
          </a:prstGeom>
        </p:spPr>
        <p:txBody>
          <a:bodyPr wrap="square">
            <a:spAutoFit/>
          </a:bodyPr>
          <a:lstStyle/>
          <a:p>
            <a:r>
              <a:rPr lang="bg-BG" sz="2400" dirty="0">
                <a:latin typeface="Verdana" panose="020B0604030504040204" pitchFamily="34" charset="0"/>
                <a:ea typeface="Verdana" panose="020B0604030504040204" pitchFamily="34" charset="0"/>
                <a:cs typeface="Verdana" panose="020B0604030504040204" pitchFamily="34" charset="0"/>
              </a:rPr>
              <a:t>За реализация на териториалния приоритет се предвижда да се засили ролята на регионалните съвети за развитие в районите от ниво 2, чийто потенциал ще се укрепи, за да могат те да имат нужния капацитет на регионално ниво, с който да избират по места най-важните проекти за развитие. Подкрепата в рамките на този приоритет ще се предоставя за големи проекти с над-общинско значение, изпълнявани в сътрудничество от няколко общини и представители на местните общности от неправителствени организации, гражданското общество и бизнеса. </a:t>
            </a:r>
          </a:p>
        </p:txBody>
      </p:sp>
    </p:spTree>
    <p:extLst>
      <p:ext uri="{BB962C8B-B14F-4D97-AF65-F5344CB8AC3E}">
        <p14:creationId xmlns:p14="http://schemas.microsoft.com/office/powerpoint/2010/main" val="13065556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7873" y="719667"/>
            <a:ext cx="10515600" cy="1104699"/>
          </a:xfrm>
        </p:spPr>
        <p:txBody>
          <a:bodyPr>
            <a:noAutofit/>
          </a:bodyPr>
          <a:lstStyle/>
          <a:p>
            <a:pPr algn="ctr"/>
            <a:r>
              <a:rPr lang="bg-BG" sz="3600" b="1" dirty="0" smtClean="0">
                <a:latin typeface="Verdana" panose="020B0604030504040204" pitchFamily="34" charset="0"/>
                <a:ea typeface="Verdana" panose="020B0604030504040204" pitchFamily="34" charset="0"/>
                <a:cs typeface="Verdana" panose="020B0604030504040204" pitchFamily="34" charset="0"/>
              </a:rPr>
              <a:t>Интегрирани териториални инвестиции</a:t>
            </a:r>
            <a:endParaRPr lang="en-CA" sz="36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Subtitle 3"/>
          <p:cNvSpPr>
            <a:spLocks noGrp="1"/>
          </p:cNvSpPr>
          <p:nvPr>
            <p:ph idx="1"/>
          </p:nvPr>
        </p:nvSpPr>
        <p:spPr>
          <a:xfrm>
            <a:off x="656139" y="1648125"/>
            <a:ext cx="10980267" cy="4669305"/>
          </a:xfrm>
        </p:spPr>
        <p:txBody>
          <a:bodyPr>
            <a:normAutofit lnSpcReduction="10000"/>
          </a:bodyPr>
          <a:lstStyle/>
          <a:p>
            <a:pPr>
              <a:spcBef>
                <a:spcPts val="600"/>
              </a:spcBef>
            </a:pPr>
            <a:r>
              <a:rPr lang="ru-RU" dirty="0" smtClean="0">
                <a:latin typeface="Verdana" panose="020B0604030504040204" pitchFamily="34" charset="0"/>
                <a:ea typeface="Verdana" panose="020B0604030504040204" pitchFamily="34" charset="0"/>
                <a:cs typeface="Verdana" panose="020B0604030504040204" pitchFamily="34" charset="0"/>
              </a:rPr>
              <a:t>Интегрираните териториални </a:t>
            </a:r>
            <a:r>
              <a:rPr lang="ru-RU" dirty="0">
                <a:latin typeface="Verdana" panose="020B0604030504040204" pitchFamily="34" charset="0"/>
                <a:ea typeface="Verdana" panose="020B0604030504040204" pitchFamily="34" charset="0"/>
                <a:cs typeface="Verdana" panose="020B0604030504040204" pitchFamily="34" charset="0"/>
              </a:rPr>
              <a:t>стратегии </a:t>
            </a:r>
            <a:r>
              <a:rPr lang="ru-RU" dirty="0" smtClean="0">
                <a:latin typeface="Verdana" panose="020B0604030504040204" pitchFamily="34" charset="0"/>
                <a:ea typeface="Verdana" panose="020B0604030504040204" pitchFamily="34" charset="0"/>
                <a:cs typeface="Verdana" panose="020B0604030504040204" pitchFamily="34" charset="0"/>
              </a:rPr>
              <a:t>- </a:t>
            </a:r>
            <a:r>
              <a:rPr lang="ru-RU" dirty="0">
                <a:latin typeface="Verdana" panose="020B0604030504040204" pitchFamily="34" charset="0"/>
                <a:ea typeface="Verdana" panose="020B0604030504040204" pitchFamily="34" charset="0"/>
                <a:cs typeface="Verdana" panose="020B0604030504040204" pitchFamily="34" charset="0"/>
              </a:rPr>
              <a:t>от съществено значение за </a:t>
            </a:r>
            <a:r>
              <a:rPr lang="ru-RU" dirty="0" smtClean="0">
                <a:latin typeface="Verdana" panose="020B0604030504040204" pitchFamily="34" charset="0"/>
                <a:ea typeface="Verdana" panose="020B0604030504040204" pitchFamily="34" charset="0"/>
                <a:cs typeface="Verdana" panose="020B0604030504040204" pitchFamily="34" charset="0"/>
              </a:rPr>
              <a:t>постигане на интелигентна</a:t>
            </a:r>
            <a:r>
              <a:rPr lang="ru-RU" dirty="0">
                <a:latin typeface="Verdana" panose="020B0604030504040204" pitchFamily="34" charset="0"/>
                <a:ea typeface="Verdana" panose="020B0604030504040204" pitchFamily="34" charset="0"/>
                <a:cs typeface="Verdana" panose="020B0604030504040204" pitchFamily="34" charset="0"/>
              </a:rPr>
              <a:t>, устойчива и приобщаваща Европа, както предвижда стратегията „Европа 2020</a:t>
            </a:r>
            <a:r>
              <a:rPr lang="ru-RU" dirty="0" smtClean="0">
                <a:latin typeface="Verdana" panose="020B0604030504040204" pitchFamily="34" charset="0"/>
                <a:ea typeface="Verdana" panose="020B0604030504040204" pitchFamily="34" charset="0"/>
                <a:cs typeface="Verdana" panose="020B0604030504040204" pitchFamily="34" charset="0"/>
              </a:rPr>
              <a:t>“</a:t>
            </a:r>
            <a:endParaRPr lang="ru-RU" dirty="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dirty="0">
                <a:latin typeface="Verdana" panose="020B0604030504040204" pitchFamily="34" charset="0"/>
                <a:ea typeface="Verdana" panose="020B0604030504040204" pitchFamily="34" charset="0"/>
                <a:cs typeface="Verdana" panose="020B0604030504040204" pitchFamily="34" charset="0"/>
              </a:rPr>
              <a:t>Регламентът относно общоприложимите разпоредби въвежда ИТИ като ключов инструмент </a:t>
            </a:r>
            <a:r>
              <a:rPr lang="ru-RU" dirty="0" smtClean="0">
                <a:latin typeface="Verdana" panose="020B0604030504040204" pitchFamily="34" charset="0"/>
                <a:ea typeface="Verdana" panose="020B0604030504040204" pitchFamily="34" charset="0"/>
                <a:cs typeface="Verdana" panose="020B0604030504040204" pitchFamily="34" charset="0"/>
              </a:rPr>
              <a:t>за изпълнението </a:t>
            </a:r>
            <a:r>
              <a:rPr lang="ru-RU" dirty="0">
                <a:latin typeface="Verdana" panose="020B0604030504040204" pitchFamily="34" charset="0"/>
                <a:ea typeface="Verdana" panose="020B0604030504040204" pitchFamily="34" charset="0"/>
                <a:cs typeface="Verdana" panose="020B0604030504040204" pitchFamily="34" charset="0"/>
              </a:rPr>
              <a:t>на тези стратегии. </a:t>
            </a:r>
            <a:endParaRPr lang="ru-RU"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dirty="0" smtClean="0">
                <a:latin typeface="Verdana" panose="020B0604030504040204" pitchFamily="34" charset="0"/>
                <a:ea typeface="Verdana" panose="020B0604030504040204" pitchFamily="34" charset="0"/>
                <a:cs typeface="Verdana" panose="020B0604030504040204" pitchFamily="34" charset="0"/>
              </a:rPr>
              <a:t>ИТИ </a:t>
            </a:r>
            <a:r>
              <a:rPr lang="ru-RU" dirty="0">
                <a:latin typeface="Verdana" panose="020B0604030504040204" pitchFamily="34" charset="0"/>
                <a:ea typeface="Verdana" panose="020B0604030504040204" pitchFamily="34" charset="0"/>
                <a:cs typeface="Verdana" panose="020B0604030504040204" pitchFamily="34" charset="0"/>
              </a:rPr>
              <a:t>осигуряват гъвкав механизъм за формулирането на </a:t>
            </a:r>
            <a:r>
              <a:rPr lang="ru-RU" dirty="0" smtClean="0">
                <a:latin typeface="Verdana" panose="020B0604030504040204" pitchFamily="34" charset="0"/>
                <a:ea typeface="Verdana" panose="020B0604030504040204" pitchFamily="34" charset="0"/>
                <a:cs typeface="Verdana" panose="020B0604030504040204" pitchFamily="34" charset="0"/>
              </a:rPr>
              <a:t>интегрирани </a:t>
            </a:r>
            <a:r>
              <a:rPr lang="ru-RU" dirty="0">
                <a:latin typeface="Verdana" panose="020B0604030504040204" pitchFamily="34" charset="0"/>
                <a:ea typeface="Verdana" panose="020B0604030504040204" pitchFamily="34" charset="0"/>
                <a:cs typeface="Verdana" panose="020B0604030504040204" pitchFamily="34" charset="0"/>
              </a:rPr>
              <a:t>отговори за различните териториални потребности, без да се губи тематичната </a:t>
            </a:r>
            <a:r>
              <a:rPr lang="ru-RU" dirty="0" smtClean="0">
                <a:latin typeface="Verdana" panose="020B0604030504040204" pitchFamily="34" charset="0"/>
                <a:ea typeface="Verdana" panose="020B0604030504040204" pitchFamily="34" charset="0"/>
                <a:cs typeface="Verdana" panose="020B0604030504040204" pitchFamily="34" charset="0"/>
              </a:rPr>
              <a:t>концентрация</a:t>
            </a:r>
            <a:r>
              <a:rPr lang="ru-RU" dirty="0">
                <a:latin typeface="Verdana" panose="020B0604030504040204" pitchFamily="34" charset="0"/>
                <a:ea typeface="Verdana" panose="020B0604030504040204" pitchFamily="34" charset="0"/>
                <a:cs typeface="Verdana" panose="020B0604030504040204" pitchFamily="34" charset="0"/>
              </a:rPr>
              <a:t>, </a:t>
            </a:r>
            <a:r>
              <a:rPr lang="ru-RU" dirty="0" smtClean="0">
                <a:latin typeface="Verdana" panose="020B0604030504040204" pitchFamily="34" charset="0"/>
                <a:ea typeface="Verdana" panose="020B0604030504040204" pitchFamily="34" charset="0"/>
                <a:cs typeface="Verdana" panose="020B0604030504040204" pitchFamily="34" charset="0"/>
              </a:rPr>
              <a:t>свързваща </a:t>
            </a:r>
            <a:r>
              <a:rPr lang="ru-RU" dirty="0">
                <a:latin typeface="Verdana" panose="020B0604030504040204" pitchFamily="34" charset="0"/>
                <a:ea typeface="Verdana" panose="020B0604030504040204" pitchFamily="34" charset="0"/>
                <a:cs typeface="Verdana" panose="020B0604030504040204" pitchFamily="34" charset="0"/>
              </a:rPr>
              <a:t>политиката на сближаване със стратегията „Европа 2020“.</a:t>
            </a:r>
            <a:endParaRPr lang="bg-BG" dirty="0" smtClean="0">
              <a:latin typeface="Verdana" panose="020B0604030504040204" pitchFamily="34" charset="0"/>
              <a:ea typeface="Verdana" panose="020B0604030504040204" pitchFamily="34" charset="0"/>
              <a:cs typeface="Verdana" panose="020B0604030504040204"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36802"/>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Tree>
    <p:extLst>
      <p:ext uri="{BB962C8B-B14F-4D97-AF65-F5344CB8AC3E}">
        <p14:creationId xmlns:p14="http://schemas.microsoft.com/office/powerpoint/2010/main" val="16477380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92223"/>
            <a:ext cx="10515600" cy="1358189"/>
          </a:xfrm>
        </p:spPr>
        <p:txBody>
          <a:bodyPr>
            <a:noAutofit/>
          </a:bodyPr>
          <a:lstStyle/>
          <a:p>
            <a:pPr algn="ctr"/>
            <a:r>
              <a:rPr lang="bg-BG" sz="3600" b="1" dirty="0" smtClean="0">
                <a:latin typeface="Verdana" panose="020B0604030504040204" pitchFamily="34" charset="0"/>
                <a:ea typeface="Verdana" panose="020B0604030504040204" pitchFamily="34" charset="0"/>
                <a:cs typeface="Verdana" panose="020B0604030504040204" pitchFamily="34" charset="0"/>
              </a:rPr>
              <a:t>Съдържание</a:t>
            </a:r>
            <a:endParaRPr lang="en-CA" sz="36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Subtitle 3"/>
          <p:cNvSpPr>
            <a:spLocks noGrp="1"/>
          </p:cNvSpPr>
          <p:nvPr>
            <p:ph idx="1"/>
          </p:nvPr>
        </p:nvSpPr>
        <p:spPr>
          <a:xfrm>
            <a:off x="573134" y="2174048"/>
            <a:ext cx="11065078" cy="4143382"/>
          </a:xfrm>
        </p:spPr>
        <p:txBody>
          <a:bodyPr>
            <a:normAutofit/>
          </a:bodyPr>
          <a:lstStyle/>
          <a:p>
            <a:pPr lvl="0"/>
            <a:r>
              <a:rPr lang="bg-BG" dirty="0">
                <a:solidFill>
                  <a:prstClr val="black"/>
                </a:solidFill>
                <a:latin typeface="Verdana" panose="020B0604030504040204" pitchFamily="34" charset="0"/>
                <a:ea typeface="Verdana" panose="020B0604030504040204" pitchFamily="34" charset="0"/>
                <a:cs typeface="Verdana" panose="020B0604030504040204" pitchFamily="34" charset="0"/>
              </a:rPr>
              <a:t>Мотиви за промяна на документите</a:t>
            </a:r>
          </a:p>
          <a:p>
            <a:pPr lvl="0"/>
            <a:r>
              <a:rPr lang="bg-BG" dirty="0">
                <a:solidFill>
                  <a:prstClr val="black"/>
                </a:solidFill>
                <a:latin typeface="Verdana" panose="020B0604030504040204" pitchFamily="34" charset="0"/>
                <a:ea typeface="Verdana" panose="020B0604030504040204" pitchFamily="34" charset="0"/>
                <a:cs typeface="Verdana" panose="020B0604030504040204" pitchFamily="34" charset="0"/>
              </a:rPr>
              <a:t>Предложения за промяна на документите и изменение на ЗРР</a:t>
            </a:r>
          </a:p>
          <a:p>
            <a:pPr lvl="0"/>
            <a:r>
              <a:rPr lang="bg-BG" dirty="0">
                <a:solidFill>
                  <a:prstClr val="black"/>
                </a:solidFill>
                <a:latin typeface="Verdana" panose="020B0604030504040204" pitchFamily="34" charset="0"/>
                <a:ea typeface="Verdana" panose="020B0604030504040204" pitchFamily="34" charset="0"/>
                <a:cs typeface="Verdana" panose="020B0604030504040204" pitchFamily="34" charset="0"/>
              </a:rPr>
              <a:t>Възлагане на РСПР – съдържание</a:t>
            </a:r>
          </a:p>
          <a:p>
            <a:pPr lvl="0"/>
            <a:r>
              <a:rPr lang="bg-BG" dirty="0">
                <a:solidFill>
                  <a:prstClr val="black"/>
                </a:solidFill>
                <a:latin typeface="Verdana" panose="020B0604030504040204" pitchFamily="34" charset="0"/>
                <a:ea typeface="Verdana" panose="020B0604030504040204" pitchFamily="34" charset="0"/>
                <a:cs typeface="Verdana" panose="020B0604030504040204" pitchFamily="34" charset="0"/>
              </a:rPr>
              <a:t>Техническа спецификация и Методически указания</a:t>
            </a:r>
          </a:p>
          <a:p>
            <a:pPr lvl="0"/>
            <a:r>
              <a:rPr lang="bg-BG" dirty="0">
                <a:solidFill>
                  <a:prstClr val="black"/>
                </a:solidFill>
                <a:latin typeface="Verdana" panose="020B0604030504040204" pitchFamily="34" charset="0"/>
                <a:ea typeface="Verdana" panose="020B0604030504040204" pitchFamily="34" charset="0"/>
                <a:cs typeface="Verdana" panose="020B0604030504040204" pitchFamily="34" charset="0"/>
              </a:rPr>
              <a:t>Интегрирани териториални инвестиции</a:t>
            </a:r>
          </a:p>
          <a:p>
            <a:pPr lvl="0"/>
            <a:r>
              <a:rPr lang="bg-BG" dirty="0">
                <a:solidFill>
                  <a:prstClr val="black"/>
                </a:solidFill>
                <a:latin typeface="Verdana" panose="020B0604030504040204" pitchFamily="34" charset="0"/>
                <a:ea typeface="Verdana" panose="020B0604030504040204" pitchFamily="34" charset="0"/>
                <a:cs typeface="Verdana" panose="020B0604030504040204" pitchFamily="34" charset="0"/>
              </a:rPr>
              <a:t>Очаквани промени и въздействия  </a:t>
            </a:r>
            <a:endParaRPr lang="en-CA"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endParaRPr lang="en-CA" b="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Tree>
    <p:extLst>
      <p:ext uri="{BB962C8B-B14F-4D97-AF65-F5344CB8AC3E}">
        <p14:creationId xmlns:p14="http://schemas.microsoft.com/office/powerpoint/2010/main" val="33627064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7873" y="498803"/>
            <a:ext cx="10515600" cy="1325563"/>
          </a:xfrm>
        </p:spPr>
        <p:txBody>
          <a:bodyPr>
            <a:noAutofit/>
          </a:bodyPr>
          <a:lstStyle/>
          <a:p>
            <a:pPr algn="ctr"/>
            <a:r>
              <a:rPr lang="bg-BG" sz="3600" b="1" dirty="0" smtClean="0">
                <a:latin typeface="Verdana" panose="020B0604030504040204" pitchFamily="34" charset="0"/>
                <a:ea typeface="Verdana" panose="020B0604030504040204" pitchFamily="34" charset="0"/>
                <a:cs typeface="Verdana" panose="020B0604030504040204" pitchFamily="34" charset="0"/>
              </a:rPr>
              <a:t>ИТИ</a:t>
            </a:r>
            <a:endParaRPr lang="en-CA" sz="36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Subtitle 3"/>
          <p:cNvSpPr>
            <a:spLocks noGrp="1"/>
          </p:cNvSpPr>
          <p:nvPr>
            <p:ph idx="1"/>
          </p:nvPr>
        </p:nvSpPr>
        <p:spPr>
          <a:xfrm>
            <a:off x="279607" y="1420157"/>
            <a:ext cx="11735929" cy="4669305"/>
          </a:xfrm>
        </p:spPr>
        <p:txBody>
          <a:bodyPr>
            <a:normAutofit fontScale="92500" lnSpcReduction="20000"/>
          </a:bodyPr>
          <a:lstStyle/>
          <a:p>
            <a:pPr>
              <a:spcBef>
                <a:spcPts val="600"/>
              </a:spcBef>
            </a:pPr>
            <a:r>
              <a:rPr lang="ru-RU" sz="2400" dirty="0">
                <a:latin typeface="Verdana" panose="020B0604030504040204" pitchFamily="34" charset="0"/>
                <a:ea typeface="Verdana" panose="020B0604030504040204" pitchFamily="34" charset="0"/>
                <a:cs typeface="Verdana" panose="020B0604030504040204" pitchFamily="34" charset="0"/>
              </a:rPr>
              <a:t>ИТИ са инструмент за изпълнение на териториалните стратегии по интегриран начин. Това </a:t>
            </a:r>
            <a:r>
              <a:rPr lang="ru-RU" sz="2400" dirty="0" smtClean="0">
                <a:latin typeface="Verdana" panose="020B0604030504040204" pitchFamily="34" charset="0"/>
                <a:ea typeface="Verdana" panose="020B0604030504040204" pitchFamily="34" charset="0"/>
                <a:cs typeface="Verdana" panose="020B0604030504040204" pitchFamily="34" charset="0"/>
              </a:rPr>
              <a:t>не е </a:t>
            </a:r>
            <a:r>
              <a:rPr lang="ru-RU" sz="2400" dirty="0">
                <a:latin typeface="Verdana" panose="020B0604030504040204" pitchFamily="34" charset="0"/>
                <a:ea typeface="Verdana" panose="020B0604030504040204" pitchFamily="34" charset="0"/>
                <a:cs typeface="Verdana" panose="020B0604030504040204" pitchFamily="34" charset="0"/>
              </a:rPr>
              <a:t>дейност, нито подприоритет на оперативна програма. Вместо това ИТИ позволяват на </a:t>
            </a:r>
            <a:r>
              <a:rPr lang="ru-RU" sz="2400" dirty="0" smtClean="0">
                <a:latin typeface="Verdana" panose="020B0604030504040204" pitchFamily="34" charset="0"/>
                <a:ea typeface="Verdana" panose="020B0604030504040204" pitchFamily="34" charset="0"/>
                <a:cs typeface="Verdana" panose="020B0604030504040204" pitchFamily="34" charset="0"/>
              </a:rPr>
              <a:t>държавите </a:t>
            </a:r>
            <a:r>
              <a:rPr lang="ru-RU" sz="2400" dirty="0">
                <a:latin typeface="Verdana" panose="020B0604030504040204" pitchFamily="34" charset="0"/>
                <a:ea typeface="Verdana" panose="020B0604030504040204" pitchFamily="34" charset="0"/>
                <a:cs typeface="Verdana" panose="020B0604030504040204" pitchFamily="34" charset="0"/>
              </a:rPr>
              <a:t>членки да изпълняват оперативните програми, като прилагат хоризонтален подход</a:t>
            </a:r>
            <a:r>
              <a:rPr lang="ru-RU" sz="2400" dirty="0" smtClean="0">
                <a:latin typeface="Verdana" panose="020B0604030504040204" pitchFamily="34" charset="0"/>
                <a:ea typeface="Verdana" panose="020B0604030504040204" pitchFamily="34" charset="0"/>
                <a:cs typeface="Verdana" panose="020B0604030504040204" pitchFamily="34" charset="0"/>
              </a:rPr>
              <a:t>,  </a:t>
            </a:r>
            <a:r>
              <a:rPr lang="ru-RU" sz="2400" dirty="0">
                <a:latin typeface="Verdana" panose="020B0604030504040204" pitchFamily="34" charset="0"/>
                <a:ea typeface="Verdana" panose="020B0604030504040204" pitchFamily="34" charset="0"/>
                <a:cs typeface="Verdana" panose="020B0604030504040204" pitchFamily="34" charset="0"/>
              </a:rPr>
              <a:t>да използват финансиране по няколко приоритетни оси на една или повече оперативни </a:t>
            </a:r>
            <a:r>
              <a:rPr lang="ru-RU" sz="2400" dirty="0" smtClean="0">
                <a:latin typeface="Verdana" panose="020B0604030504040204" pitchFamily="34" charset="0"/>
                <a:ea typeface="Verdana" panose="020B0604030504040204" pitchFamily="34" charset="0"/>
                <a:cs typeface="Verdana" panose="020B0604030504040204" pitchFamily="34" charset="0"/>
              </a:rPr>
              <a:t>програми</a:t>
            </a:r>
            <a:r>
              <a:rPr lang="ru-RU" sz="2400" dirty="0">
                <a:latin typeface="Verdana" panose="020B0604030504040204" pitchFamily="34" charset="0"/>
                <a:ea typeface="Verdana" panose="020B0604030504040204" pitchFamily="34" charset="0"/>
                <a:cs typeface="Verdana" panose="020B0604030504040204" pitchFamily="34" charset="0"/>
              </a:rPr>
              <a:t>, за да гарантират прилагането на интегрирана стратегия за определена територия.</a:t>
            </a:r>
          </a:p>
          <a:p>
            <a:pPr>
              <a:spcBef>
                <a:spcPts val="600"/>
              </a:spcBef>
            </a:pPr>
            <a:r>
              <a:rPr lang="ru-RU" sz="2400" dirty="0" smtClean="0">
                <a:latin typeface="Verdana" panose="020B0604030504040204" pitchFamily="34" charset="0"/>
                <a:ea typeface="Verdana" panose="020B0604030504040204" pitchFamily="34" charset="0"/>
                <a:cs typeface="Verdana" panose="020B0604030504040204" pitchFamily="34" charset="0"/>
              </a:rPr>
              <a:t>Съществуването на </a:t>
            </a:r>
            <a:r>
              <a:rPr lang="ru-RU" sz="2400" dirty="0">
                <a:latin typeface="Verdana" panose="020B0604030504040204" pitchFamily="34" charset="0"/>
                <a:ea typeface="Verdana" panose="020B0604030504040204" pitchFamily="34" charset="0"/>
                <a:cs typeface="Verdana" panose="020B0604030504040204" pitchFamily="34" charset="0"/>
              </a:rPr>
              <a:t>ИТИ </a:t>
            </a:r>
            <a:r>
              <a:rPr lang="ru-RU" sz="2400" dirty="0" smtClean="0">
                <a:latin typeface="Verdana" panose="020B0604030504040204" pitchFamily="34" charset="0"/>
                <a:ea typeface="Verdana" panose="020B0604030504040204" pitchFamily="34" charset="0"/>
                <a:cs typeface="Verdana" panose="020B0604030504040204" pitchFamily="34" charset="0"/>
              </a:rPr>
              <a:t>предоставя </a:t>
            </a:r>
            <a:r>
              <a:rPr lang="ru-RU" sz="2400" dirty="0">
                <a:latin typeface="Verdana" panose="020B0604030504040204" pitchFamily="34" charset="0"/>
                <a:ea typeface="Verdana" panose="020B0604030504040204" pitchFamily="34" charset="0"/>
                <a:cs typeface="Verdana" panose="020B0604030504040204" pitchFamily="34" charset="0"/>
              </a:rPr>
              <a:t>възможности за гъвкавост на </a:t>
            </a:r>
            <a:r>
              <a:rPr lang="ru-RU" sz="2400" dirty="0" smtClean="0">
                <a:latin typeface="Verdana" panose="020B0604030504040204" pitchFamily="34" charset="0"/>
                <a:ea typeface="Verdana" panose="020B0604030504040204" pitchFamily="34" charset="0"/>
                <a:cs typeface="Verdana" panose="020B0604030504040204" pitchFamily="34" charset="0"/>
              </a:rPr>
              <a:t>държавите членки </a:t>
            </a:r>
            <a:r>
              <a:rPr lang="ru-RU" sz="2400" dirty="0">
                <a:latin typeface="Verdana" panose="020B0604030504040204" pitchFamily="34" charset="0"/>
                <a:ea typeface="Verdana" panose="020B0604030504040204" pitchFamily="34" charset="0"/>
                <a:cs typeface="Verdana" panose="020B0604030504040204" pitchFamily="34" charset="0"/>
              </a:rPr>
              <a:t>при </a:t>
            </a:r>
            <a:r>
              <a:rPr lang="ru-RU" sz="2400" dirty="0" smtClean="0">
                <a:latin typeface="Verdana" panose="020B0604030504040204" pitchFamily="34" charset="0"/>
                <a:ea typeface="Verdana" panose="020B0604030504040204" pitchFamily="34" charset="0"/>
                <a:cs typeface="Verdana" panose="020B0604030504040204" pitchFamily="34" charset="0"/>
              </a:rPr>
              <a:t>съставяне </a:t>
            </a:r>
            <a:r>
              <a:rPr lang="ru-RU" sz="2400" dirty="0">
                <a:latin typeface="Verdana" panose="020B0604030504040204" pitchFamily="34" charset="0"/>
                <a:ea typeface="Verdana" panose="020B0604030504040204" pitchFamily="34" charset="0"/>
                <a:cs typeface="Verdana" panose="020B0604030504040204" pitchFamily="34" charset="0"/>
              </a:rPr>
              <a:t>на оперативните програми и </a:t>
            </a:r>
            <a:r>
              <a:rPr lang="ru-RU" sz="2400" dirty="0" smtClean="0">
                <a:latin typeface="Verdana" panose="020B0604030504040204" pitchFamily="34" charset="0"/>
                <a:ea typeface="Verdana" panose="020B0604030504040204" pitchFamily="34" charset="0"/>
                <a:cs typeface="Verdana" panose="020B0604030504040204" pitchFamily="34" charset="0"/>
              </a:rPr>
              <a:t>позволява ефективно изпълнение </a:t>
            </a:r>
            <a:r>
              <a:rPr lang="ru-RU" sz="2400" dirty="0">
                <a:latin typeface="Verdana" panose="020B0604030504040204" pitchFamily="34" charset="0"/>
                <a:ea typeface="Verdana" panose="020B0604030504040204" pitchFamily="34" charset="0"/>
                <a:cs typeface="Verdana" panose="020B0604030504040204" pitchFamily="34" charset="0"/>
              </a:rPr>
              <a:t>на интегрираните действия чрез опростено финансиране.</a:t>
            </a:r>
          </a:p>
          <a:p>
            <a:pPr>
              <a:spcBef>
                <a:spcPts val="600"/>
              </a:spcBef>
            </a:pPr>
            <a:r>
              <a:rPr lang="ru-RU" sz="2400" dirty="0" smtClean="0">
                <a:latin typeface="Verdana" panose="020B0604030504040204" pitchFamily="34" charset="0"/>
                <a:ea typeface="Verdana" panose="020B0604030504040204" pitchFamily="34" charset="0"/>
                <a:cs typeface="Verdana" panose="020B0604030504040204" pitchFamily="34" charset="0"/>
              </a:rPr>
              <a:t>ИТИ </a:t>
            </a:r>
            <a:r>
              <a:rPr lang="ru-RU" sz="2400" dirty="0">
                <a:latin typeface="Verdana" panose="020B0604030504040204" pitchFamily="34" charset="0"/>
                <a:ea typeface="Verdana" panose="020B0604030504040204" pitchFamily="34" charset="0"/>
                <a:cs typeface="Verdana" panose="020B0604030504040204" pitchFamily="34" charset="0"/>
              </a:rPr>
              <a:t>могат да се използват ефективно само ако съответният </a:t>
            </a:r>
            <a:r>
              <a:rPr lang="ru-RU" sz="2400" dirty="0" smtClean="0">
                <a:latin typeface="Verdana" panose="020B0604030504040204" pitchFamily="34" charset="0"/>
                <a:ea typeface="Verdana" panose="020B0604030504040204" pitchFamily="34" charset="0"/>
                <a:cs typeface="Verdana" panose="020B0604030504040204" pitchFamily="34" charset="0"/>
              </a:rPr>
              <a:t>географски </a:t>
            </a:r>
            <a:r>
              <a:rPr lang="ru-RU" sz="2400" dirty="0">
                <a:latin typeface="Verdana" panose="020B0604030504040204" pitchFamily="34" charset="0"/>
                <a:ea typeface="Verdana" panose="020B0604030504040204" pitchFamily="34" charset="0"/>
                <a:cs typeface="Verdana" panose="020B0604030504040204" pitchFamily="34" charset="0"/>
              </a:rPr>
              <a:t>район </a:t>
            </a:r>
            <a:r>
              <a:rPr lang="ru-RU" sz="2400" b="1" dirty="0">
                <a:latin typeface="Verdana" panose="020B0604030504040204" pitchFamily="34" charset="0"/>
                <a:ea typeface="Verdana" panose="020B0604030504040204" pitchFamily="34" charset="0"/>
                <a:cs typeface="Verdana" panose="020B0604030504040204" pitchFamily="34" charset="0"/>
              </a:rPr>
              <a:t>разполага с интегрирана, междусекторна териториална стратегия. </a:t>
            </a:r>
            <a:endParaRPr lang="ru-RU" sz="2400" b="1"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400" b="1" dirty="0" smtClean="0">
                <a:latin typeface="Verdana" panose="020B0604030504040204" pitchFamily="34" charset="0"/>
                <a:ea typeface="Verdana" panose="020B0604030504040204" pitchFamily="34" charset="0"/>
                <a:cs typeface="Verdana" panose="020B0604030504040204" pitchFamily="34" charset="0"/>
              </a:rPr>
              <a:t>Основни </a:t>
            </a:r>
            <a:r>
              <a:rPr lang="ru-RU" sz="2400" b="1" dirty="0">
                <a:latin typeface="Verdana" panose="020B0604030504040204" pitchFamily="34" charset="0"/>
                <a:ea typeface="Verdana" panose="020B0604030504040204" pitchFamily="34" charset="0"/>
                <a:cs typeface="Verdana" panose="020B0604030504040204" pitchFamily="34" charset="0"/>
              </a:rPr>
              <a:t>елементи на ИТИ са</a:t>
            </a:r>
            <a:r>
              <a:rPr lang="ru-RU" sz="2400" b="1" dirty="0" smtClean="0">
                <a:latin typeface="Verdana" panose="020B0604030504040204" pitchFamily="34" charset="0"/>
                <a:ea typeface="Verdana" panose="020B0604030504040204" pitchFamily="34" charset="0"/>
                <a:cs typeface="Verdana" panose="020B0604030504040204" pitchFamily="34" charset="0"/>
              </a:rPr>
              <a:t>: </a:t>
            </a:r>
            <a:r>
              <a:rPr lang="ru-RU" sz="2400" dirty="0" smtClean="0">
                <a:latin typeface="Verdana" panose="020B0604030504040204" pitchFamily="34" charset="0"/>
                <a:ea typeface="Verdana" panose="020B0604030504040204" pitchFamily="34" charset="0"/>
                <a:cs typeface="Verdana" panose="020B0604030504040204" pitchFamily="34" charset="0"/>
              </a:rPr>
              <a:t>определена </a:t>
            </a:r>
            <a:r>
              <a:rPr lang="ru-RU" sz="2400" dirty="0">
                <a:latin typeface="Verdana" panose="020B0604030504040204" pitchFamily="34" charset="0"/>
                <a:ea typeface="Verdana" panose="020B0604030504040204" pitchFamily="34" charset="0"/>
                <a:cs typeface="Verdana" panose="020B0604030504040204" pitchFamily="34" charset="0"/>
              </a:rPr>
              <a:t>територия и интегрирана стратегия за </a:t>
            </a:r>
            <a:r>
              <a:rPr lang="ru-RU" sz="2400" dirty="0" smtClean="0">
                <a:latin typeface="Verdana" panose="020B0604030504040204" pitchFamily="34" charset="0"/>
                <a:ea typeface="Verdana" panose="020B0604030504040204" pitchFamily="34" charset="0"/>
                <a:cs typeface="Verdana" panose="020B0604030504040204" pitchFamily="34" charset="0"/>
              </a:rPr>
              <a:t>териториално </a:t>
            </a:r>
            <a:r>
              <a:rPr lang="ru-RU" sz="2400" dirty="0">
                <a:latin typeface="Verdana" panose="020B0604030504040204" pitchFamily="34" charset="0"/>
                <a:ea typeface="Verdana" panose="020B0604030504040204" pitchFamily="34" charset="0"/>
                <a:cs typeface="Verdana" panose="020B0604030504040204" pitchFamily="34" charset="0"/>
              </a:rPr>
              <a:t>развитие</a:t>
            </a:r>
            <a:r>
              <a:rPr lang="ru-RU" sz="2400" dirty="0" smtClean="0">
                <a:latin typeface="Verdana" panose="020B0604030504040204" pitchFamily="34" charset="0"/>
                <a:ea typeface="Verdana" panose="020B0604030504040204" pitchFamily="34" charset="0"/>
                <a:cs typeface="Verdana" panose="020B0604030504040204" pitchFamily="34" charset="0"/>
              </a:rPr>
              <a:t>; пакет </a:t>
            </a:r>
            <a:r>
              <a:rPr lang="ru-RU" sz="2400" dirty="0">
                <a:latin typeface="Verdana" panose="020B0604030504040204" pitchFamily="34" charset="0"/>
                <a:ea typeface="Verdana" panose="020B0604030504040204" pitchFamily="34" charset="0"/>
                <a:cs typeface="Verdana" panose="020B0604030504040204" pitchFamily="34" charset="0"/>
              </a:rPr>
              <a:t>от </a:t>
            </a:r>
            <a:r>
              <a:rPr lang="ru-RU" sz="2400" dirty="0" smtClean="0">
                <a:latin typeface="Verdana" panose="020B0604030504040204" pitchFamily="34" charset="0"/>
                <a:ea typeface="Verdana" panose="020B0604030504040204" pitchFamily="34" charset="0"/>
                <a:cs typeface="Verdana" panose="020B0604030504040204" pitchFamily="34" charset="0"/>
              </a:rPr>
              <a:t>действия</a:t>
            </a:r>
            <a:r>
              <a:rPr lang="ru-RU" sz="2400" dirty="0">
                <a:latin typeface="Verdana" panose="020B0604030504040204" pitchFamily="34" charset="0"/>
                <a:ea typeface="Verdana" panose="020B0604030504040204" pitchFamily="34" charset="0"/>
                <a:cs typeface="Verdana" panose="020B0604030504040204" pitchFamily="34" charset="0"/>
              </a:rPr>
              <a:t>, които да бъдат изпълнени; </a:t>
            </a:r>
            <a:r>
              <a:rPr lang="ru-RU" sz="2400" dirty="0" smtClean="0">
                <a:latin typeface="Verdana" panose="020B0604030504040204" pitchFamily="34" charset="0"/>
                <a:ea typeface="Verdana" panose="020B0604030504040204" pitchFamily="34" charset="0"/>
                <a:cs typeface="Verdana" panose="020B0604030504040204" pitchFamily="34" charset="0"/>
              </a:rPr>
              <a:t>и административни </a:t>
            </a:r>
            <a:r>
              <a:rPr lang="ru-RU" sz="2400" dirty="0">
                <a:latin typeface="Verdana" panose="020B0604030504040204" pitchFamily="34" charset="0"/>
                <a:ea typeface="Verdana" panose="020B0604030504040204" pitchFamily="34" charset="0"/>
                <a:cs typeface="Verdana" panose="020B0604030504040204" pitchFamily="34" charset="0"/>
              </a:rPr>
              <a:t>мерки за управление на ИТИ.</a:t>
            </a:r>
          </a:p>
          <a:p>
            <a:pPr>
              <a:spcBef>
                <a:spcPts val="600"/>
              </a:spcBef>
            </a:pPr>
            <a:endParaRPr lang="ru-RU" sz="2400" dirty="0" smtClean="0">
              <a:latin typeface="Verdana" panose="020B0604030504040204" pitchFamily="34" charset="0"/>
              <a:ea typeface="Verdana" panose="020B0604030504040204" pitchFamily="34" charset="0"/>
              <a:cs typeface="Verdana" panose="020B0604030504040204"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Tree>
    <p:extLst>
      <p:ext uri="{BB962C8B-B14F-4D97-AF65-F5344CB8AC3E}">
        <p14:creationId xmlns:p14="http://schemas.microsoft.com/office/powerpoint/2010/main" val="20469777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7873" y="498803"/>
            <a:ext cx="10515600" cy="1325563"/>
          </a:xfrm>
        </p:spPr>
        <p:txBody>
          <a:bodyPr>
            <a:noAutofit/>
          </a:bodyPr>
          <a:lstStyle/>
          <a:p>
            <a:pPr algn="ctr"/>
            <a:r>
              <a:rPr lang="bg-BG" sz="3600" b="1" dirty="0" smtClean="0">
                <a:latin typeface="Verdana" panose="020B0604030504040204" pitchFamily="34" charset="0"/>
                <a:ea typeface="Verdana" panose="020B0604030504040204" pitchFamily="34" charset="0"/>
                <a:cs typeface="Verdana" panose="020B0604030504040204" pitchFamily="34" charset="0"/>
              </a:rPr>
              <a:t>ИТИ</a:t>
            </a:r>
            <a:endParaRPr lang="en-CA" sz="36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Subtitle 3"/>
          <p:cNvSpPr>
            <a:spLocks noGrp="1"/>
          </p:cNvSpPr>
          <p:nvPr>
            <p:ph idx="1"/>
          </p:nvPr>
        </p:nvSpPr>
        <p:spPr>
          <a:xfrm>
            <a:off x="561961" y="1420157"/>
            <a:ext cx="11061773" cy="4669305"/>
          </a:xfrm>
        </p:spPr>
        <p:txBody>
          <a:bodyPr>
            <a:normAutofit fontScale="85000" lnSpcReduction="20000"/>
          </a:bodyPr>
          <a:lstStyle/>
          <a:p>
            <a:pPr>
              <a:spcBef>
                <a:spcPts val="600"/>
              </a:spcBef>
            </a:pPr>
            <a:r>
              <a:rPr lang="ru-RU" sz="2400" dirty="0">
                <a:latin typeface="Verdana" panose="020B0604030504040204" pitchFamily="34" charset="0"/>
                <a:ea typeface="Verdana" panose="020B0604030504040204" pitchFamily="34" charset="0"/>
                <a:cs typeface="Verdana" panose="020B0604030504040204" pitchFamily="34" charset="0"/>
              </a:rPr>
              <a:t>Всеки географски район с определени териториални характеристики може </a:t>
            </a:r>
            <a:r>
              <a:rPr lang="ru-RU" sz="2400" dirty="0" smtClean="0">
                <a:latin typeface="Verdana" panose="020B0604030504040204" pitchFamily="34" charset="0"/>
                <a:ea typeface="Verdana" panose="020B0604030504040204" pitchFamily="34" charset="0"/>
                <a:cs typeface="Verdana" panose="020B0604030504040204" pitchFamily="34" charset="0"/>
              </a:rPr>
              <a:t>да бъде обект на ИТИ - градски квартали с различни потребности</a:t>
            </a:r>
            <a:r>
              <a:rPr lang="ru-RU" sz="2400" dirty="0">
                <a:latin typeface="Verdana" panose="020B0604030504040204" pitchFamily="34" charset="0"/>
                <a:ea typeface="Verdana" panose="020B0604030504040204" pitchFamily="34" charset="0"/>
                <a:cs typeface="Verdana" panose="020B0604030504040204" pitchFamily="34" charset="0"/>
              </a:rPr>
              <a:t>, </a:t>
            </a:r>
            <a:r>
              <a:rPr lang="ru-RU" sz="2400" dirty="0" smtClean="0">
                <a:latin typeface="Verdana" panose="020B0604030504040204" pitchFamily="34" charset="0"/>
                <a:ea typeface="Verdana" panose="020B0604030504040204" pitchFamily="34" charset="0"/>
                <a:cs typeface="Verdana" panose="020B0604030504040204" pitchFamily="34" charset="0"/>
              </a:rPr>
              <a:t>градски, урбанизирани, градско-селски, подрегионални </a:t>
            </a:r>
            <a:r>
              <a:rPr lang="ru-RU" sz="2400" dirty="0">
                <a:latin typeface="Verdana" panose="020B0604030504040204" pitchFamily="34" charset="0"/>
                <a:ea typeface="Verdana" panose="020B0604030504040204" pitchFamily="34" charset="0"/>
                <a:cs typeface="Verdana" panose="020B0604030504040204" pitchFamily="34" charset="0"/>
              </a:rPr>
              <a:t>или </a:t>
            </a:r>
            <a:r>
              <a:rPr lang="ru-RU" sz="2400" dirty="0" smtClean="0">
                <a:latin typeface="Verdana" panose="020B0604030504040204" pitchFamily="34" charset="0"/>
                <a:ea typeface="Verdana" panose="020B0604030504040204" pitchFamily="34" charset="0"/>
                <a:cs typeface="Verdana" panose="020B0604030504040204" pitchFamily="34" charset="0"/>
              </a:rPr>
              <a:t>междурегионални </a:t>
            </a:r>
            <a:r>
              <a:rPr lang="ru-RU" sz="2400" dirty="0">
                <a:latin typeface="Verdana" panose="020B0604030504040204" pitchFamily="34" charset="0"/>
                <a:ea typeface="Verdana" panose="020B0604030504040204" pitchFamily="34" charset="0"/>
                <a:cs typeface="Verdana" panose="020B0604030504040204" pitchFamily="34" charset="0"/>
              </a:rPr>
              <a:t>нива. </a:t>
            </a:r>
            <a:endParaRPr lang="ru-RU" sz="24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400" dirty="0" smtClean="0">
                <a:latin typeface="Verdana" panose="020B0604030504040204" pitchFamily="34" charset="0"/>
                <a:ea typeface="Verdana" panose="020B0604030504040204" pitchFamily="34" charset="0"/>
                <a:cs typeface="Verdana" panose="020B0604030504040204" pitchFamily="34" charset="0"/>
              </a:rPr>
              <a:t>ИТИ </a:t>
            </a:r>
            <a:r>
              <a:rPr lang="ru-RU" sz="2400" dirty="0">
                <a:latin typeface="Verdana" panose="020B0604030504040204" pitchFamily="34" charset="0"/>
                <a:ea typeface="Verdana" panose="020B0604030504040204" pitchFamily="34" charset="0"/>
                <a:cs typeface="Verdana" panose="020B0604030504040204" pitchFamily="34" charset="0"/>
              </a:rPr>
              <a:t>могат </a:t>
            </a:r>
            <a:r>
              <a:rPr lang="ru-RU" sz="2400" dirty="0" smtClean="0">
                <a:latin typeface="Verdana" panose="020B0604030504040204" pitchFamily="34" charset="0"/>
                <a:ea typeface="Verdana" panose="020B0604030504040204" pitchFamily="34" charset="0"/>
                <a:cs typeface="Verdana" panose="020B0604030504040204" pitchFamily="34" charset="0"/>
              </a:rPr>
              <a:t>да </a:t>
            </a:r>
            <a:r>
              <a:rPr lang="ru-RU" sz="2400" dirty="0">
                <a:latin typeface="Verdana" panose="020B0604030504040204" pitchFamily="34" charset="0"/>
                <a:ea typeface="Verdana" panose="020B0604030504040204" pitchFamily="34" charset="0"/>
                <a:cs typeface="Verdana" panose="020B0604030504040204" pitchFamily="34" charset="0"/>
              </a:rPr>
              <a:t>изпълняват интегрирани действия в обособени географски единици със сходни </a:t>
            </a:r>
            <a:r>
              <a:rPr lang="ru-RU" sz="2400" dirty="0" smtClean="0">
                <a:latin typeface="Verdana" panose="020B0604030504040204" pitchFamily="34" charset="0"/>
                <a:ea typeface="Verdana" panose="020B0604030504040204" pitchFamily="34" charset="0"/>
                <a:cs typeface="Verdana" panose="020B0604030504040204" pitchFamily="34" charset="0"/>
              </a:rPr>
              <a:t>характеристики </a:t>
            </a:r>
            <a:r>
              <a:rPr lang="ru-RU" sz="2400" dirty="0">
                <a:latin typeface="Verdana" panose="020B0604030504040204" pitchFamily="34" charset="0"/>
                <a:ea typeface="Verdana" panose="020B0604030504040204" pitchFamily="34" charset="0"/>
                <a:cs typeface="Verdana" panose="020B0604030504040204" pitchFamily="34" charset="0"/>
              </a:rPr>
              <a:t>в рамките на един регион (напр. мрежа от малки или средни градове). </a:t>
            </a:r>
            <a:endParaRPr lang="ru-RU" sz="24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400" dirty="0" smtClean="0">
                <a:latin typeface="Verdana" panose="020B0604030504040204" pitchFamily="34" charset="0"/>
                <a:ea typeface="Verdana" panose="020B0604030504040204" pitchFamily="34" charset="0"/>
                <a:cs typeface="Verdana" panose="020B0604030504040204" pitchFamily="34" charset="0"/>
              </a:rPr>
              <a:t>Не </a:t>
            </a:r>
            <a:r>
              <a:rPr lang="ru-RU" sz="2400" dirty="0">
                <a:latin typeface="Verdana" panose="020B0604030504040204" pitchFamily="34" charset="0"/>
                <a:ea typeface="Verdana" panose="020B0604030504040204" pitchFamily="34" charset="0"/>
                <a:cs typeface="Verdana" panose="020B0604030504040204" pitchFamily="34" charset="0"/>
              </a:rPr>
              <a:t>е </a:t>
            </a:r>
            <a:r>
              <a:rPr lang="ru-RU" sz="2400" dirty="0" smtClean="0">
                <a:latin typeface="Verdana" panose="020B0604030504040204" pitchFamily="34" charset="0"/>
                <a:ea typeface="Verdana" panose="020B0604030504040204" pitchFamily="34" charset="0"/>
                <a:cs typeface="Verdana" panose="020B0604030504040204" pitchFamily="34" charset="0"/>
              </a:rPr>
              <a:t>задължително ИТИ </a:t>
            </a:r>
            <a:r>
              <a:rPr lang="ru-RU" sz="2400" dirty="0">
                <a:latin typeface="Verdana" panose="020B0604030504040204" pitchFamily="34" charset="0"/>
                <a:ea typeface="Verdana" panose="020B0604030504040204" pitchFamily="34" charset="0"/>
                <a:cs typeface="Verdana" panose="020B0604030504040204" pitchFamily="34" charset="0"/>
              </a:rPr>
              <a:t>да обхващат цялата територия на една административна единица</a:t>
            </a:r>
            <a:r>
              <a:rPr lang="ru-RU" sz="2400" dirty="0" smtClean="0">
                <a:latin typeface="Verdana" panose="020B0604030504040204" pitchFamily="34" charset="0"/>
                <a:ea typeface="Verdana" panose="020B0604030504040204" pitchFamily="34" charset="0"/>
                <a:cs typeface="Verdana" panose="020B0604030504040204" pitchFamily="34" charset="0"/>
              </a:rPr>
              <a:t>.</a:t>
            </a:r>
          </a:p>
          <a:p>
            <a:pPr>
              <a:spcBef>
                <a:spcPts val="600"/>
              </a:spcBef>
            </a:pPr>
            <a:r>
              <a:rPr lang="ru-RU" sz="2400" dirty="0" smtClean="0">
                <a:latin typeface="Verdana" panose="020B0604030504040204" pitchFamily="34" charset="0"/>
                <a:ea typeface="Verdana" panose="020B0604030504040204" pitchFamily="34" charset="0"/>
                <a:cs typeface="Verdana" panose="020B0604030504040204" pitchFamily="34" charset="0"/>
              </a:rPr>
              <a:t>ИТИ </a:t>
            </a:r>
            <a:r>
              <a:rPr lang="ru-RU" sz="2400" dirty="0">
                <a:latin typeface="Verdana" panose="020B0604030504040204" pitchFamily="34" charset="0"/>
                <a:ea typeface="Verdana" panose="020B0604030504040204" pitchFamily="34" charset="0"/>
                <a:cs typeface="Verdana" panose="020B0604030504040204" pitchFamily="34" charset="0"/>
              </a:rPr>
              <a:t>са подходящи за изпълнението на действия </a:t>
            </a:r>
            <a:r>
              <a:rPr lang="ru-RU" sz="2400" dirty="0" smtClean="0">
                <a:latin typeface="Verdana" panose="020B0604030504040204" pitchFamily="34" charset="0"/>
                <a:ea typeface="Verdana" panose="020B0604030504040204" pitchFamily="34" charset="0"/>
                <a:cs typeface="Verdana" panose="020B0604030504040204" pitchFamily="34" charset="0"/>
              </a:rPr>
              <a:t>по ЕTC – напр. в  </a:t>
            </a:r>
            <a:r>
              <a:rPr lang="ru-RU" sz="2400" dirty="0">
                <a:latin typeface="Verdana" panose="020B0604030504040204" pitchFamily="34" charset="0"/>
                <a:ea typeface="Verdana" panose="020B0604030504040204" pitchFamily="34" charset="0"/>
                <a:cs typeface="Verdana" panose="020B0604030504040204" pitchFamily="34" charset="0"/>
              </a:rPr>
              <a:t>трансграничен контекст ИТИ могат да се използват </a:t>
            </a:r>
            <a:r>
              <a:rPr lang="ru-RU" sz="2400" dirty="0" smtClean="0">
                <a:latin typeface="Verdana" panose="020B0604030504040204" pitchFamily="34" charset="0"/>
                <a:ea typeface="Verdana" panose="020B0604030504040204" pitchFamily="34" charset="0"/>
                <a:cs typeface="Verdana" panose="020B0604030504040204" pitchFamily="34" charset="0"/>
              </a:rPr>
              <a:t>за прилагане </a:t>
            </a:r>
            <a:r>
              <a:rPr lang="ru-RU" sz="2400" dirty="0">
                <a:latin typeface="Verdana" panose="020B0604030504040204" pitchFamily="34" charset="0"/>
                <a:ea typeface="Verdana" panose="020B0604030504040204" pitchFamily="34" charset="0"/>
                <a:cs typeface="Verdana" panose="020B0604030504040204" pitchFamily="34" charset="0"/>
              </a:rPr>
              <a:t>на интегрирана стратегия за градско развитие в трансграничните градове. </a:t>
            </a:r>
            <a:r>
              <a:rPr lang="ru-RU" sz="2400" dirty="0" smtClean="0">
                <a:latin typeface="Verdana" panose="020B0604030504040204" pitchFamily="34" charset="0"/>
                <a:ea typeface="Verdana" panose="020B0604030504040204" pitchFamily="34" charset="0"/>
                <a:cs typeface="Verdana" panose="020B0604030504040204" pitchFamily="34" charset="0"/>
              </a:rPr>
              <a:t>Специално  подготвени </a:t>
            </a:r>
            <a:r>
              <a:rPr lang="ru-RU" sz="2400" dirty="0">
                <a:latin typeface="Verdana" panose="020B0604030504040204" pitchFamily="34" charset="0"/>
                <a:ea typeface="Verdana" panose="020B0604030504040204" pitchFamily="34" charset="0"/>
                <a:cs typeface="Verdana" panose="020B0604030504040204" pitchFamily="34" charset="0"/>
              </a:rPr>
              <a:t>действия в съответствие с конкретните териториални потребности могат да </a:t>
            </a:r>
            <a:r>
              <a:rPr lang="ru-RU" sz="2400" dirty="0" smtClean="0">
                <a:latin typeface="Verdana" panose="020B0604030504040204" pitchFamily="34" charset="0"/>
                <a:ea typeface="Verdana" panose="020B0604030504040204" pitchFamily="34" charset="0"/>
                <a:cs typeface="Verdana" panose="020B0604030504040204" pitchFamily="34" charset="0"/>
              </a:rPr>
              <a:t>бъдат подкрепени </a:t>
            </a:r>
            <a:r>
              <a:rPr lang="ru-RU" sz="2400" dirty="0">
                <a:latin typeface="Verdana" panose="020B0604030504040204" pitchFamily="34" charset="0"/>
                <a:ea typeface="Verdana" panose="020B0604030504040204" pitchFamily="34" charset="0"/>
                <a:cs typeface="Verdana" panose="020B0604030504040204" pitchFamily="34" charset="0"/>
              </a:rPr>
              <a:t>чрез инструмента за ИТИ. Въпреки това отношенията на сътрудничество трябва да </a:t>
            </a:r>
            <a:r>
              <a:rPr lang="ru-RU" sz="2400" dirty="0" smtClean="0">
                <a:latin typeface="Verdana" panose="020B0604030504040204" pitchFamily="34" charset="0"/>
                <a:ea typeface="Verdana" panose="020B0604030504040204" pitchFamily="34" charset="0"/>
                <a:cs typeface="Verdana" panose="020B0604030504040204" pitchFamily="34" charset="0"/>
              </a:rPr>
              <a:t>продължат. Регламентът относно </a:t>
            </a:r>
            <a:r>
              <a:rPr lang="ru-RU" sz="2400" dirty="0">
                <a:latin typeface="Verdana" panose="020B0604030504040204" pitchFamily="34" charset="0"/>
                <a:ea typeface="Verdana" panose="020B0604030504040204" pitchFamily="34" charset="0"/>
                <a:cs typeface="Verdana" panose="020B0604030504040204" pitchFamily="34" charset="0"/>
              </a:rPr>
              <a:t>ETC поставя изискване всеки междинен орган, </a:t>
            </a:r>
            <a:r>
              <a:rPr lang="ru-RU" sz="2400" dirty="0" smtClean="0">
                <a:latin typeface="Verdana" panose="020B0604030504040204" pitchFamily="34" charset="0"/>
                <a:ea typeface="Verdana" panose="020B0604030504040204" pitchFamily="34" charset="0"/>
                <a:cs typeface="Verdana" panose="020B0604030504040204" pitchFamily="34" charset="0"/>
              </a:rPr>
              <a:t>определен да </a:t>
            </a:r>
            <a:r>
              <a:rPr lang="ru-RU" sz="2400" dirty="0">
                <a:latin typeface="Verdana" panose="020B0604030504040204" pitchFamily="34" charset="0"/>
                <a:ea typeface="Verdana" panose="020B0604030504040204" pitchFamily="34" charset="0"/>
                <a:cs typeface="Verdana" panose="020B0604030504040204" pitchFamily="34" charset="0"/>
              </a:rPr>
              <a:t>реализира ИТИ, да бъде юридическо лице, учредено по законодателството на една от </a:t>
            </a:r>
            <a:r>
              <a:rPr lang="ru-RU" sz="2400" dirty="0" smtClean="0">
                <a:latin typeface="Verdana" panose="020B0604030504040204" pitchFamily="34" charset="0"/>
                <a:ea typeface="Verdana" panose="020B0604030504040204" pitchFamily="34" charset="0"/>
                <a:cs typeface="Verdana" panose="020B0604030504040204" pitchFamily="34" charset="0"/>
              </a:rPr>
              <a:t>участващите </a:t>
            </a:r>
            <a:r>
              <a:rPr lang="ru-RU" sz="2400" dirty="0">
                <a:latin typeface="Verdana" panose="020B0604030504040204" pitchFamily="34" charset="0"/>
                <a:ea typeface="Verdana" panose="020B0604030504040204" pitchFamily="34" charset="0"/>
                <a:cs typeface="Verdana" panose="020B0604030504040204" pitchFamily="34" charset="0"/>
              </a:rPr>
              <a:t>държави, при условие че учредители са публични органи или субекти от поне две </a:t>
            </a:r>
            <a:r>
              <a:rPr lang="ru-RU" sz="2400" dirty="0" smtClean="0">
                <a:latin typeface="Verdana" panose="020B0604030504040204" pitchFamily="34" charset="0"/>
                <a:ea typeface="Verdana" panose="020B0604030504040204" pitchFamily="34" charset="0"/>
                <a:cs typeface="Verdana" panose="020B0604030504040204" pitchFamily="34" charset="0"/>
              </a:rPr>
              <a:t>участващи държави </a:t>
            </a:r>
            <a:r>
              <a:rPr lang="ru-RU" sz="2400" dirty="0">
                <a:latin typeface="Verdana" panose="020B0604030504040204" pitchFamily="34" charset="0"/>
                <a:ea typeface="Verdana" panose="020B0604030504040204" pitchFamily="34" charset="0"/>
                <a:cs typeface="Verdana" panose="020B0604030504040204" pitchFamily="34" charset="0"/>
              </a:rPr>
              <a:t>или ЕОТС (член 11 от регламента относно ETC).</a:t>
            </a:r>
            <a:endParaRPr lang="ru-RU" sz="2400" dirty="0" smtClean="0">
              <a:latin typeface="Verdana" panose="020B0604030504040204" pitchFamily="34" charset="0"/>
              <a:ea typeface="Verdana" panose="020B0604030504040204" pitchFamily="34" charset="0"/>
              <a:cs typeface="Verdana" panose="020B0604030504040204"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Tree>
    <p:extLst>
      <p:ext uri="{BB962C8B-B14F-4D97-AF65-F5344CB8AC3E}">
        <p14:creationId xmlns:p14="http://schemas.microsoft.com/office/powerpoint/2010/main" val="27082191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7873" y="498803"/>
            <a:ext cx="10515600" cy="1325563"/>
          </a:xfrm>
        </p:spPr>
        <p:txBody>
          <a:bodyPr>
            <a:noAutofit/>
          </a:bodyPr>
          <a:lstStyle/>
          <a:p>
            <a:pPr algn="ctr"/>
            <a:r>
              <a:rPr lang="bg-BG" sz="3600" b="1" dirty="0" smtClean="0">
                <a:latin typeface="Verdana" panose="020B0604030504040204" pitchFamily="34" charset="0"/>
                <a:ea typeface="Verdana" panose="020B0604030504040204" pitchFamily="34" charset="0"/>
                <a:cs typeface="Verdana" panose="020B0604030504040204" pitchFamily="34" charset="0"/>
              </a:rPr>
              <a:t>ИТИ</a:t>
            </a:r>
            <a:endParaRPr lang="en-CA" sz="36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Subtitle 3"/>
          <p:cNvSpPr>
            <a:spLocks noGrp="1"/>
          </p:cNvSpPr>
          <p:nvPr>
            <p:ph idx="1"/>
          </p:nvPr>
        </p:nvSpPr>
        <p:spPr>
          <a:xfrm>
            <a:off x="561961" y="1420157"/>
            <a:ext cx="10926155" cy="4669305"/>
          </a:xfrm>
        </p:spPr>
        <p:txBody>
          <a:bodyPr>
            <a:normAutofit fontScale="92500" lnSpcReduction="10000"/>
          </a:bodyPr>
          <a:lstStyle/>
          <a:p>
            <a:pPr>
              <a:spcBef>
                <a:spcPts val="600"/>
              </a:spcBef>
            </a:pPr>
            <a:r>
              <a:rPr lang="ru-RU" sz="2400" dirty="0">
                <a:latin typeface="Verdana" panose="020B0604030504040204" pitchFamily="34" charset="0"/>
                <a:ea typeface="Verdana" panose="020B0604030504040204" pitchFamily="34" charset="0"/>
                <a:cs typeface="Verdana" panose="020B0604030504040204" pitchFamily="34" charset="0"/>
              </a:rPr>
              <a:t>Действията, които се изпълняват чрез ИТИ, следва да допринасят за тематичните цели на </a:t>
            </a:r>
            <a:r>
              <a:rPr lang="ru-RU" sz="2400" dirty="0" smtClean="0">
                <a:latin typeface="Verdana" panose="020B0604030504040204" pitchFamily="34" charset="0"/>
                <a:ea typeface="Verdana" panose="020B0604030504040204" pitchFamily="34" charset="0"/>
                <a:cs typeface="Verdana" panose="020B0604030504040204" pitchFamily="34" charset="0"/>
              </a:rPr>
              <a:t>съответните </a:t>
            </a:r>
            <a:r>
              <a:rPr lang="ru-RU" sz="2400" dirty="0">
                <a:latin typeface="Verdana" panose="020B0604030504040204" pitchFamily="34" charset="0"/>
                <a:ea typeface="Verdana" panose="020B0604030504040204" pitchFamily="34" charset="0"/>
                <a:cs typeface="Verdana" panose="020B0604030504040204" pitchFamily="34" charset="0"/>
              </a:rPr>
              <a:t>приоритетни оси на участващите оперативни програми, както и за целите за </a:t>
            </a:r>
            <a:r>
              <a:rPr lang="ru-RU" sz="2400" dirty="0" smtClean="0">
                <a:latin typeface="Verdana" panose="020B0604030504040204" pitchFamily="34" charset="0"/>
                <a:ea typeface="Verdana" panose="020B0604030504040204" pitchFamily="34" charset="0"/>
                <a:cs typeface="Verdana" panose="020B0604030504040204" pitchFamily="34" charset="0"/>
              </a:rPr>
              <a:t>развитие на </a:t>
            </a:r>
            <a:r>
              <a:rPr lang="ru-RU" sz="2400" dirty="0">
                <a:latin typeface="Verdana" panose="020B0604030504040204" pitchFamily="34" charset="0"/>
                <a:ea typeface="Verdana" panose="020B0604030504040204" pitchFamily="34" charset="0"/>
                <a:cs typeface="Verdana" panose="020B0604030504040204" pitchFamily="34" charset="0"/>
              </a:rPr>
              <a:t>териториалната стратегия. </a:t>
            </a:r>
            <a:endParaRPr lang="ru-RU" sz="24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400" dirty="0" smtClean="0">
                <a:latin typeface="Verdana" panose="020B0604030504040204" pitchFamily="34" charset="0"/>
                <a:ea typeface="Verdana" panose="020B0604030504040204" pitchFamily="34" charset="0"/>
                <a:cs typeface="Verdana" panose="020B0604030504040204" pitchFamily="34" charset="0"/>
              </a:rPr>
              <a:t>Те </a:t>
            </a:r>
            <a:r>
              <a:rPr lang="ru-RU" sz="2400" dirty="0">
                <a:latin typeface="Verdana" panose="020B0604030504040204" pitchFamily="34" charset="0"/>
                <a:ea typeface="Verdana" panose="020B0604030504040204" pitchFamily="34" charset="0"/>
                <a:cs typeface="Verdana" panose="020B0604030504040204" pitchFamily="34" charset="0"/>
              </a:rPr>
              <a:t>могат да включват инвестиции от </a:t>
            </a:r>
            <a:r>
              <a:rPr lang="ru-RU" sz="2400" dirty="0" smtClean="0">
                <a:latin typeface="Verdana" panose="020B0604030504040204" pitchFamily="34" charset="0"/>
                <a:ea typeface="Verdana" panose="020B0604030504040204" pitchFamily="34" charset="0"/>
                <a:cs typeface="Verdana" panose="020B0604030504040204" pitchFamily="34" charset="0"/>
              </a:rPr>
              <a:t>ЕФРР, ЕСФ </a:t>
            </a:r>
            <a:r>
              <a:rPr lang="ru-RU" sz="2400" dirty="0">
                <a:latin typeface="Verdana" panose="020B0604030504040204" pitchFamily="34" charset="0"/>
                <a:ea typeface="Verdana" panose="020B0604030504040204" pitchFamily="34" charset="0"/>
                <a:cs typeface="Verdana" panose="020B0604030504040204" pitchFamily="34" charset="0"/>
              </a:rPr>
              <a:t>и </a:t>
            </a:r>
            <a:r>
              <a:rPr lang="ru-RU" sz="2400" dirty="0" smtClean="0">
                <a:latin typeface="Verdana" panose="020B0604030504040204" pitchFamily="34" charset="0"/>
                <a:ea typeface="Verdana" panose="020B0604030504040204" pitchFamily="34" charset="0"/>
                <a:cs typeface="Verdana" panose="020B0604030504040204" pitchFamily="34" charset="0"/>
              </a:rPr>
              <a:t>КФ. </a:t>
            </a:r>
            <a:r>
              <a:rPr lang="ru-RU" sz="2400" dirty="0">
                <a:latin typeface="Verdana" panose="020B0604030504040204" pitchFamily="34" charset="0"/>
                <a:ea typeface="Verdana" panose="020B0604030504040204" pitchFamily="34" charset="0"/>
                <a:cs typeface="Verdana" panose="020B0604030504040204" pitchFamily="34" charset="0"/>
              </a:rPr>
              <a:t>Финансирането</a:t>
            </a:r>
          </a:p>
          <a:p>
            <a:pPr>
              <a:spcBef>
                <a:spcPts val="600"/>
              </a:spcBef>
            </a:pPr>
            <a:r>
              <a:rPr lang="ru-RU" sz="2400" dirty="0">
                <a:latin typeface="Verdana" panose="020B0604030504040204" pitchFamily="34" charset="0"/>
                <a:ea typeface="Verdana" panose="020B0604030504040204" pitchFamily="34" charset="0"/>
                <a:cs typeface="Verdana" panose="020B0604030504040204" pitchFamily="34" charset="0"/>
              </a:rPr>
              <a:t>може да се допълни с подкрепа от </a:t>
            </a:r>
            <a:r>
              <a:rPr lang="ru-RU" sz="2400" dirty="0" smtClean="0">
                <a:latin typeface="Verdana" panose="020B0604030504040204" pitchFamily="34" charset="0"/>
                <a:ea typeface="Verdana" panose="020B0604030504040204" pitchFamily="34" charset="0"/>
                <a:cs typeface="Verdana" panose="020B0604030504040204" pitchFamily="34" charset="0"/>
              </a:rPr>
              <a:t>ЕЗФРСР </a:t>
            </a:r>
            <a:r>
              <a:rPr lang="ru-RU" sz="2400" dirty="0">
                <a:latin typeface="Verdana" panose="020B0604030504040204" pitchFamily="34" charset="0"/>
                <a:ea typeface="Verdana" panose="020B0604030504040204" pitchFamily="34" charset="0"/>
                <a:cs typeface="Verdana" panose="020B0604030504040204" pitchFamily="34" charset="0"/>
              </a:rPr>
              <a:t>или </a:t>
            </a:r>
            <a:r>
              <a:rPr lang="ru-RU" sz="2400" dirty="0" smtClean="0">
                <a:latin typeface="Verdana" panose="020B0604030504040204" pitchFamily="34" charset="0"/>
                <a:ea typeface="Verdana" panose="020B0604030504040204" pitchFamily="34" charset="0"/>
                <a:cs typeface="Verdana" panose="020B0604030504040204" pitchFamily="34" charset="0"/>
              </a:rPr>
              <a:t>ЕФМДР. </a:t>
            </a:r>
            <a:r>
              <a:rPr lang="ru-RU" sz="2400" dirty="0">
                <a:latin typeface="Verdana" panose="020B0604030504040204" pitchFamily="34" charset="0"/>
                <a:ea typeface="Verdana" panose="020B0604030504040204" pitchFamily="34" charset="0"/>
                <a:cs typeface="Verdana" panose="020B0604030504040204" pitchFamily="34" charset="0"/>
              </a:rPr>
              <a:t>Не е </a:t>
            </a:r>
            <a:r>
              <a:rPr lang="ru-RU" sz="2400" dirty="0" smtClean="0">
                <a:latin typeface="Verdana" panose="020B0604030504040204" pitchFamily="34" charset="0"/>
                <a:ea typeface="Verdana" panose="020B0604030504040204" pitchFamily="34" charset="0"/>
                <a:cs typeface="Verdana" panose="020B0604030504040204" pitchFamily="34" charset="0"/>
              </a:rPr>
              <a:t>задължително </a:t>
            </a:r>
            <a:r>
              <a:rPr lang="ru-RU" sz="2400" dirty="0">
                <a:latin typeface="Verdana" panose="020B0604030504040204" pitchFamily="34" charset="0"/>
                <a:ea typeface="Verdana" panose="020B0604030504040204" pitchFamily="34" charset="0"/>
                <a:cs typeface="Verdana" panose="020B0604030504040204" pitchFamily="34" charset="0"/>
              </a:rPr>
              <a:t>във всяка ИТИ да бъдат комбинирани всички фондове. Препоръчва се обаче ИТИ </a:t>
            </a:r>
            <a:r>
              <a:rPr lang="ru-RU" sz="2400" dirty="0" smtClean="0">
                <a:latin typeface="Verdana" panose="020B0604030504040204" pitchFamily="34" charset="0"/>
                <a:ea typeface="Verdana" panose="020B0604030504040204" pitchFamily="34" charset="0"/>
                <a:cs typeface="Verdana" panose="020B0604030504040204" pitchFamily="34" charset="0"/>
              </a:rPr>
              <a:t>да съчетават </a:t>
            </a:r>
            <a:r>
              <a:rPr lang="ru-RU" sz="2400" dirty="0">
                <a:latin typeface="Verdana" panose="020B0604030504040204" pitchFamily="34" charset="0"/>
                <a:ea typeface="Verdana" panose="020B0604030504040204" pitchFamily="34" charset="0"/>
                <a:cs typeface="Verdana" panose="020B0604030504040204" pitchFamily="34" charset="0"/>
              </a:rPr>
              <a:t>различни фондове. Комбинирането на физически инвестиции в </a:t>
            </a:r>
            <a:r>
              <a:rPr lang="ru-RU" sz="2400" dirty="0" smtClean="0">
                <a:latin typeface="Verdana" panose="020B0604030504040204" pitchFamily="34" charset="0"/>
                <a:ea typeface="Verdana" panose="020B0604030504040204" pitchFamily="34" charset="0"/>
                <a:cs typeface="Verdana" panose="020B0604030504040204" pitchFamily="34" charset="0"/>
              </a:rPr>
              <a:t>инфраструктура от </a:t>
            </a:r>
            <a:r>
              <a:rPr lang="ru-RU" sz="2400" dirty="0">
                <a:latin typeface="Verdana" panose="020B0604030504040204" pitchFamily="34" charset="0"/>
                <a:ea typeface="Verdana" panose="020B0604030504040204" pitchFamily="34" charset="0"/>
                <a:cs typeface="Verdana" panose="020B0604030504040204" pitchFamily="34" charset="0"/>
              </a:rPr>
              <a:t>ЕФРР и инвестиции в човешки капитал от ЕСФ е особено уместно в случая на </a:t>
            </a:r>
            <a:r>
              <a:rPr lang="ru-RU" sz="2400" dirty="0" smtClean="0">
                <a:latin typeface="Verdana" panose="020B0604030504040204" pitchFamily="34" charset="0"/>
                <a:ea typeface="Verdana" panose="020B0604030504040204" pitchFamily="34" charset="0"/>
                <a:cs typeface="Verdana" panose="020B0604030504040204" pitchFamily="34" charset="0"/>
              </a:rPr>
              <a:t>устойчивото градско </a:t>
            </a:r>
            <a:r>
              <a:rPr lang="ru-RU" sz="2400" dirty="0">
                <a:latin typeface="Verdana" panose="020B0604030504040204" pitchFamily="34" charset="0"/>
                <a:ea typeface="Verdana" panose="020B0604030504040204" pitchFamily="34" charset="0"/>
                <a:cs typeface="Verdana" panose="020B0604030504040204" pitchFamily="34" charset="0"/>
              </a:rPr>
              <a:t>развитие. Комбинираните инвестиции от ИФРР и ЕЗФРСР са много подходящи за </a:t>
            </a:r>
            <a:r>
              <a:rPr lang="ru-RU" sz="2400" dirty="0" smtClean="0">
                <a:latin typeface="Verdana" panose="020B0604030504040204" pitchFamily="34" charset="0"/>
                <a:ea typeface="Verdana" panose="020B0604030504040204" pitchFamily="34" charset="0"/>
                <a:cs typeface="Verdana" panose="020B0604030504040204" pitchFamily="34" charset="0"/>
              </a:rPr>
              <a:t>подпомагане </a:t>
            </a:r>
            <a:r>
              <a:rPr lang="ru-RU" sz="2400" dirty="0">
                <a:latin typeface="Verdana" panose="020B0604030504040204" pitchFamily="34" charset="0"/>
                <a:ea typeface="Verdana" panose="020B0604030504040204" pitchFamily="34" charset="0"/>
                <a:cs typeface="Verdana" panose="020B0604030504040204" pitchFamily="34" charset="0"/>
              </a:rPr>
              <a:t>на партньорствата между градските и селските райони</a:t>
            </a:r>
            <a:r>
              <a:rPr lang="ru-RU" sz="2400" dirty="0" smtClean="0">
                <a:latin typeface="Verdana" panose="020B0604030504040204" pitchFamily="34" charset="0"/>
                <a:ea typeface="Verdana" panose="020B0604030504040204" pitchFamily="34" charset="0"/>
                <a:cs typeface="Verdana" panose="020B0604030504040204" pitchFamily="34" charset="0"/>
              </a:rPr>
              <a:t>.</a:t>
            </a:r>
          </a:p>
          <a:p>
            <a:pPr>
              <a:spcBef>
                <a:spcPts val="600"/>
              </a:spcBef>
            </a:pPr>
            <a:r>
              <a:rPr lang="ru-RU" sz="2400" dirty="0" smtClean="0">
                <a:latin typeface="Verdana" panose="020B0604030504040204" pitchFamily="34" charset="0"/>
                <a:ea typeface="Verdana" panose="020B0604030504040204" pitchFamily="34" charset="0"/>
                <a:cs typeface="Verdana" panose="020B0604030504040204" pitchFamily="34" charset="0"/>
              </a:rPr>
              <a:t>Могат да предоставят подкрепа и чрез финансови инструменти, не само чрез БФП</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Tree>
    <p:extLst>
      <p:ext uri="{BB962C8B-B14F-4D97-AF65-F5344CB8AC3E}">
        <p14:creationId xmlns:p14="http://schemas.microsoft.com/office/powerpoint/2010/main" val="1289101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7873" y="498803"/>
            <a:ext cx="10515600" cy="1325563"/>
          </a:xfrm>
        </p:spPr>
        <p:txBody>
          <a:bodyPr>
            <a:noAutofit/>
          </a:bodyPr>
          <a:lstStyle/>
          <a:p>
            <a:pPr algn="ctr"/>
            <a:r>
              <a:rPr lang="bg-BG" sz="3600" b="1" dirty="0" smtClean="0">
                <a:latin typeface="Verdana" panose="020B0604030504040204" pitchFamily="34" charset="0"/>
                <a:ea typeface="Verdana" panose="020B0604030504040204" pitchFamily="34" charset="0"/>
                <a:cs typeface="Verdana" panose="020B0604030504040204" pitchFamily="34" charset="0"/>
              </a:rPr>
              <a:t>ИТИ</a:t>
            </a:r>
            <a:endParaRPr lang="en-CA" sz="36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Subtitle 3"/>
          <p:cNvSpPr>
            <a:spLocks noGrp="1"/>
          </p:cNvSpPr>
          <p:nvPr>
            <p:ph idx="1"/>
          </p:nvPr>
        </p:nvSpPr>
        <p:spPr>
          <a:xfrm>
            <a:off x="561961" y="1420157"/>
            <a:ext cx="11061773" cy="4669305"/>
          </a:xfrm>
        </p:spPr>
        <p:txBody>
          <a:bodyPr>
            <a:normAutofit fontScale="77500" lnSpcReduction="20000"/>
          </a:bodyPr>
          <a:lstStyle/>
          <a:p>
            <a:pPr>
              <a:spcBef>
                <a:spcPts val="600"/>
              </a:spcBef>
            </a:pPr>
            <a:r>
              <a:rPr lang="ru-RU" sz="2400" dirty="0">
                <a:latin typeface="Verdana" panose="020B0604030504040204" pitchFamily="34" charset="0"/>
                <a:ea typeface="Verdana" panose="020B0604030504040204" pitchFamily="34" charset="0"/>
                <a:cs typeface="Verdana" panose="020B0604030504040204" pitchFamily="34" charset="0"/>
              </a:rPr>
              <a:t>Воденото от общностите местно развитие може да бъде компонент, който да се използва като </a:t>
            </a:r>
            <a:r>
              <a:rPr lang="ru-RU" sz="2400" dirty="0" smtClean="0">
                <a:latin typeface="Verdana" panose="020B0604030504040204" pitchFamily="34" charset="0"/>
                <a:ea typeface="Verdana" panose="020B0604030504040204" pitchFamily="34" charset="0"/>
                <a:cs typeface="Verdana" panose="020B0604030504040204" pitchFamily="34" charset="0"/>
              </a:rPr>
              <a:t>един от </a:t>
            </a:r>
            <a:r>
              <a:rPr lang="ru-RU" sz="2400" dirty="0">
                <a:latin typeface="Verdana" panose="020B0604030504040204" pitchFamily="34" charset="0"/>
                <a:ea typeface="Verdana" panose="020B0604030504040204" pitchFamily="34" charset="0"/>
                <a:cs typeface="Verdana" panose="020B0604030504040204" pitchFamily="34" charset="0"/>
              </a:rPr>
              <a:t>градивните елементи за изпълнението на ИТИ. </a:t>
            </a:r>
            <a:endParaRPr lang="ru-RU" sz="24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400" dirty="0" smtClean="0">
                <a:latin typeface="Verdana" panose="020B0604030504040204" pitchFamily="34" charset="0"/>
                <a:ea typeface="Verdana" panose="020B0604030504040204" pitchFamily="34" charset="0"/>
                <a:cs typeface="Verdana" panose="020B0604030504040204" pitchFamily="34" charset="0"/>
              </a:rPr>
              <a:t>Между </a:t>
            </a:r>
            <a:r>
              <a:rPr lang="ru-RU" sz="2400" dirty="0">
                <a:latin typeface="Verdana" panose="020B0604030504040204" pitchFamily="34" charset="0"/>
                <a:ea typeface="Verdana" panose="020B0604030504040204" pitchFamily="34" charset="0"/>
                <a:cs typeface="Verdana" panose="020B0604030504040204" pitchFamily="34" charset="0"/>
              </a:rPr>
              <a:t>ИТИ и ВОМР обаче съществуват </a:t>
            </a:r>
            <a:r>
              <a:rPr lang="ru-RU" sz="2400" dirty="0" smtClean="0">
                <a:latin typeface="Verdana" panose="020B0604030504040204" pitchFamily="34" charset="0"/>
                <a:ea typeface="Verdana" panose="020B0604030504040204" pitchFamily="34" charset="0"/>
                <a:cs typeface="Verdana" panose="020B0604030504040204" pitchFamily="34" charset="0"/>
              </a:rPr>
              <a:t>някои важни </a:t>
            </a:r>
            <a:r>
              <a:rPr lang="ru-RU" sz="2400" dirty="0">
                <a:latin typeface="Verdana" panose="020B0604030504040204" pitchFamily="34" charset="0"/>
                <a:ea typeface="Verdana" panose="020B0604030504040204" pitchFamily="34" charset="0"/>
                <a:cs typeface="Verdana" panose="020B0604030504040204" pitchFamily="34" charset="0"/>
              </a:rPr>
              <a:t>различия. </a:t>
            </a:r>
            <a:endParaRPr lang="ru-RU" sz="24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400" dirty="0" smtClean="0">
                <a:latin typeface="Verdana" panose="020B0604030504040204" pitchFamily="34" charset="0"/>
                <a:ea typeface="Verdana" panose="020B0604030504040204" pitchFamily="34" charset="0"/>
                <a:cs typeface="Verdana" panose="020B0604030504040204" pitchFamily="34" charset="0"/>
              </a:rPr>
              <a:t>ВОМР </a:t>
            </a:r>
            <a:r>
              <a:rPr lang="ru-RU" sz="2400" dirty="0">
                <a:latin typeface="Verdana" panose="020B0604030504040204" pitchFamily="34" charset="0"/>
                <a:ea typeface="Verdana" panose="020B0604030504040204" pitchFamily="34" charset="0"/>
                <a:cs typeface="Verdana" panose="020B0604030504040204" pitchFamily="34" charset="0"/>
              </a:rPr>
              <a:t>представлява ясно изразен подход „от долу нагоре“. Местната група </a:t>
            </a:r>
            <a:r>
              <a:rPr lang="ru-RU" sz="2400" dirty="0" smtClean="0">
                <a:latin typeface="Verdana" panose="020B0604030504040204" pitchFamily="34" charset="0"/>
                <a:ea typeface="Verdana" panose="020B0604030504040204" pitchFamily="34" charset="0"/>
                <a:cs typeface="Verdana" panose="020B0604030504040204" pitchFamily="34" charset="0"/>
              </a:rPr>
              <a:t>за действие </a:t>
            </a:r>
            <a:r>
              <a:rPr lang="ru-RU" sz="2400" dirty="0">
                <a:latin typeface="Verdana" panose="020B0604030504040204" pitchFamily="34" charset="0"/>
                <a:ea typeface="Verdana" panose="020B0604030504040204" pitchFamily="34" charset="0"/>
                <a:cs typeface="Verdana" panose="020B0604030504040204" pitchFamily="34" charset="0"/>
              </a:rPr>
              <a:t>определя съдържанието на стратегията за местно развитие и операциите, които </a:t>
            </a:r>
            <a:r>
              <a:rPr lang="ru-RU" sz="2400" dirty="0" smtClean="0">
                <a:latin typeface="Verdana" panose="020B0604030504040204" pitchFamily="34" charset="0"/>
                <a:ea typeface="Verdana" panose="020B0604030504040204" pitchFamily="34" charset="0"/>
                <a:cs typeface="Verdana" panose="020B0604030504040204" pitchFamily="34" charset="0"/>
              </a:rPr>
              <a:t>се финансират </a:t>
            </a:r>
            <a:r>
              <a:rPr lang="ru-RU" sz="2400" dirty="0">
                <a:latin typeface="Verdana" panose="020B0604030504040204" pitchFamily="34" charset="0"/>
                <a:ea typeface="Verdana" panose="020B0604030504040204" pitchFamily="34" charset="0"/>
                <a:cs typeface="Verdana" panose="020B0604030504040204" pitchFamily="34" charset="0"/>
              </a:rPr>
              <a:t>по нея. </a:t>
            </a:r>
            <a:endParaRPr lang="ru-RU" sz="24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400" dirty="0" smtClean="0">
                <a:latin typeface="Verdana" panose="020B0604030504040204" pitchFamily="34" charset="0"/>
                <a:ea typeface="Verdana" panose="020B0604030504040204" pitchFamily="34" charset="0"/>
                <a:cs typeface="Verdana" panose="020B0604030504040204" pitchFamily="34" charset="0"/>
              </a:rPr>
              <a:t>От </a:t>
            </a:r>
            <a:r>
              <a:rPr lang="ru-RU" sz="2400" dirty="0">
                <a:latin typeface="Verdana" panose="020B0604030504040204" pitchFamily="34" charset="0"/>
                <a:ea typeface="Verdana" panose="020B0604030504040204" pitchFamily="34" charset="0"/>
                <a:cs typeface="Verdana" panose="020B0604030504040204" pitchFamily="34" charset="0"/>
              </a:rPr>
              <a:t>друга страна, ИТИ не установяват предварително начина, по който се </a:t>
            </a:r>
            <a:r>
              <a:rPr lang="ru-RU" sz="2400" dirty="0" smtClean="0">
                <a:latin typeface="Verdana" panose="020B0604030504040204" pitchFamily="34" charset="0"/>
                <a:ea typeface="Verdana" panose="020B0604030504040204" pitchFamily="34" charset="0"/>
                <a:cs typeface="Verdana" panose="020B0604030504040204" pitchFamily="34" charset="0"/>
              </a:rPr>
              <a:t>вземат </a:t>
            </a:r>
            <a:r>
              <a:rPr lang="ru-RU" sz="2400" dirty="0">
                <a:latin typeface="Verdana" panose="020B0604030504040204" pitchFamily="34" charset="0"/>
                <a:ea typeface="Verdana" panose="020B0604030504040204" pitchFamily="34" charset="0"/>
                <a:cs typeface="Verdana" panose="020B0604030504040204" pitchFamily="34" charset="0"/>
              </a:rPr>
              <a:t>решенията за самите инвестиции – този процес може да протича от горе надолу или от </a:t>
            </a:r>
            <a:r>
              <a:rPr lang="ru-RU" sz="2400" dirty="0" smtClean="0">
                <a:latin typeface="Verdana" panose="020B0604030504040204" pitchFamily="34" charset="0"/>
                <a:ea typeface="Verdana" panose="020B0604030504040204" pitchFamily="34" charset="0"/>
                <a:cs typeface="Verdana" panose="020B0604030504040204" pitchFamily="34" charset="0"/>
              </a:rPr>
              <a:t>долу нагоре</a:t>
            </a:r>
            <a:r>
              <a:rPr lang="ru-RU" sz="2400" dirty="0">
                <a:latin typeface="Verdana" panose="020B0604030504040204" pitchFamily="34" charset="0"/>
                <a:ea typeface="Verdana" panose="020B0604030504040204" pitchFamily="34" charset="0"/>
                <a:cs typeface="Verdana" panose="020B0604030504040204" pitchFamily="34" charset="0"/>
              </a:rPr>
              <a:t>, или като комбинация от двете. В този смисъл ВОМР може, например, да бъде един от </a:t>
            </a:r>
            <a:r>
              <a:rPr lang="ru-RU" sz="2400" dirty="0" smtClean="0">
                <a:latin typeface="Verdana" panose="020B0604030504040204" pitchFamily="34" charset="0"/>
                <a:ea typeface="Verdana" panose="020B0604030504040204" pitchFamily="34" charset="0"/>
                <a:cs typeface="Verdana" panose="020B0604030504040204" pitchFamily="34" charset="0"/>
              </a:rPr>
              <a:t>компонентите </a:t>
            </a:r>
            <a:r>
              <a:rPr lang="ru-RU" sz="2400" dirty="0">
                <a:latin typeface="Verdana" panose="020B0604030504040204" pitchFamily="34" charset="0"/>
                <a:ea typeface="Verdana" panose="020B0604030504040204" pitchFamily="34" charset="0"/>
                <a:cs typeface="Verdana" panose="020B0604030504040204" pitchFamily="34" charset="0"/>
              </a:rPr>
              <a:t>на интегрирана градска стратегия, която се изпълнява чрез ИТИ.</a:t>
            </a:r>
          </a:p>
          <a:p>
            <a:pPr>
              <a:spcBef>
                <a:spcPts val="600"/>
              </a:spcBef>
            </a:pPr>
            <a:r>
              <a:rPr lang="ru-RU" sz="2400" dirty="0">
                <a:latin typeface="Verdana" panose="020B0604030504040204" pitchFamily="34" charset="0"/>
                <a:ea typeface="Verdana" panose="020B0604030504040204" pitchFamily="34" charset="0"/>
                <a:cs typeface="Verdana" panose="020B0604030504040204" pitchFamily="34" charset="0"/>
              </a:rPr>
              <a:t>Освен чрез инвестициите, които подпомагат локално ориентираната стратегия за развитие </a:t>
            </a:r>
            <a:r>
              <a:rPr lang="ru-RU" sz="2400" dirty="0" smtClean="0">
                <a:latin typeface="Verdana" panose="020B0604030504040204" pitchFamily="34" charset="0"/>
                <a:ea typeface="Verdana" panose="020B0604030504040204" pitchFamily="34" charset="0"/>
                <a:cs typeface="Verdana" panose="020B0604030504040204" pitchFamily="34" charset="0"/>
              </a:rPr>
              <a:t>чрез ИТИ</a:t>
            </a:r>
            <a:r>
              <a:rPr lang="ru-RU" sz="2400" dirty="0">
                <a:latin typeface="Verdana" panose="020B0604030504040204" pitchFamily="34" charset="0"/>
                <a:ea typeface="Verdana" panose="020B0604030504040204" pitchFamily="34" charset="0"/>
                <a:cs typeface="Verdana" panose="020B0604030504040204" pitchFamily="34" charset="0"/>
              </a:rPr>
              <a:t>, допълнителните действия, насочени към същата област, могат да се финансират чрез </a:t>
            </a:r>
            <a:r>
              <a:rPr lang="ru-RU" sz="2400" dirty="0" smtClean="0">
                <a:latin typeface="Verdana" panose="020B0604030504040204" pitchFamily="34" charset="0"/>
                <a:ea typeface="Verdana" panose="020B0604030504040204" pitchFamily="34" charset="0"/>
                <a:cs typeface="Verdana" panose="020B0604030504040204" pitchFamily="34" charset="0"/>
              </a:rPr>
              <a:t>приоритетните </a:t>
            </a:r>
            <a:r>
              <a:rPr lang="ru-RU" sz="2400" dirty="0">
                <a:latin typeface="Verdana" panose="020B0604030504040204" pitchFamily="34" charset="0"/>
                <a:ea typeface="Verdana" panose="020B0604030504040204" pitchFamily="34" charset="0"/>
                <a:cs typeface="Verdana" panose="020B0604030504040204" pitchFamily="34" charset="0"/>
              </a:rPr>
              <a:t>оси на оперативна програма или програми, които не участват във финансирането </a:t>
            </a:r>
            <a:r>
              <a:rPr lang="ru-RU" sz="2400" dirty="0" smtClean="0">
                <a:latin typeface="Verdana" panose="020B0604030504040204" pitchFamily="34" charset="0"/>
                <a:ea typeface="Verdana" panose="020B0604030504040204" pitchFamily="34" charset="0"/>
                <a:cs typeface="Verdana" panose="020B0604030504040204" pitchFamily="34" charset="0"/>
              </a:rPr>
              <a:t>на ИТИ</a:t>
            </a:r>
            <a:r>
              <a:rPr lang="ru-RU" sz="2400" dirty="0">
                <a:latin typeface="Verdana" panose="020B0604030504040204" pitchFamily="34" charset="0"/>
                <a:ea typeface="Verdana" panose="020B0604030504040204" pitchFamily="34" charset="0"/>
                <a:cs typeface="Verdana" panose="020B0604030504040204" pitchFamily="34" charset="0"/>
              </a:rPr>
              <a:t>. </a:t>
            </a:r>
            <a:endParaRPr lang="ru-RU" sz="2400" dirty="0" smtClean="0">
              <a:latin typeface="Verdana" panose="020B0604030504040204" pitchFamily="34" charset="0"/>
              <a:ea typeface="Verdana" panose="020B0604030504040204" pitchFamily="34" charset="0"/>
              <a:cs typeface="Verdana" panose="020B0604030504040204" pitchFamily="34" charset="0"/>
            </a:endParaRPr>
          </a:p>
          <a:p>
            <a:pPr>
              <a:spcBef>
                <a:spcPts val="600"/>
              </a:spcBef>
            </a:pPr>
            <a:r>
              <a:rPr lang="ru-RU" sz="2400" dirty="0" smtClean="0">
                <a:latin typeface="Verdana" panose="020B0604030504040204" pitchFamily="34" charset="0"/>
                <a:ea typeface="Verdana" panose="020B0604030504040204" pitchFamily="34" charset="0"/>
                <a:cs typeface="Verdana" panose="020B0604030504040204" pitchFamily="34" charset="0"/>
              </a:rPr>
              <a:t>Много </a:t>
            </a:r>
            <a:r>
              <a:rPr lang="ru-RU" sz="2400" dirty="0">
                <a:latin typeface="Verdana" panose="020B0604030504040204" pitchFamily="34" charset="0"/>
                <a:ea typeface="Verdana" panose="020B0604030504040204" pitchFamily="34" charset="0"/>
                <a:cs typeface="Verdana" panose="020B0604030504040204" pitchFamily="34" charset="0"/>
              </a:rPr>
              <a:t>от инвестиционните приоритети в предложението могат пряко да допринесат за </a:t>
            </a:r>
            <a:r>
              <a:rPr lang="ru-RU" sz="2400" dirty="0" smtClean="0">
                <a:latin typeface="Verdana" panose="020B0604030504040204" pitchFamily="34" charset="0"/>
                <a:ea typeface="Verdana" panose="020B0604030504040204" pitchFamily="34" charset="0"/>
                <a:cs typeface="Verdana" panose="020B0604030504040204" pitchFamily="34" charset="0"/>
              </a:rPr>
              <a:t>развитието </a:t>
            </a:r>
            <a:r>
              <a:rPr lang="ru-RU" sz="2400" dirty="0">
                <a:latin typeface="Verdana" panose="020B0604030504040204" pitchFamily="34" charset="0"/>
                <a:ea typeface="Verdana" panose="020B0604030504040204" pitchFamily="34" charset="0"/>
                <a:cs typeface="Verdana" panose="020B0604030504040204" pitchFamily="34" charset="0"/>
              </a:rPr>
              <a:t>на съответната географска област и не е задължително всички те да бъдат </a:t>
            </a:r>
            <a:r>
              <a:rPr lang="ru-RU" sz="2400" dirty="0" smtClean="0">
                <a:latin typeface="Verdana" panose="020B0604030504040204" pitchFamily="34" charset="0"/>
                <a:ea typeface="Verdana" panose="020B0604030504040204" pitchFamily="34" charset="0"/>
                <a:cs typeface="Verdana" panose="020B0604030504040204" pitchFamily="34" charset="0"/>
              </a:rPr>
              <a:t>изпълнени чрез </a:t>
            </a:r>
            <a:r>
              <a:rPr lang="ru-RU" sz="2400" dirty="0">
                <a:latin typeface="Verdana" panose="020B0604030504040204" pitchFamily="34" charset="0"/>
                <a:ea typeface="Verdana" panose="020B0604030504040204" pitchFamily="34" charset="0"/>
                <a:cs typeface="Verdana" panose="020B0604030504040204" pitchFamily="34" charset="0"/>
              </a:rPr>
              <a:t>този инструмент. Препоръчва се обаче секторните инвестиции в съответната област да </a:t>
            </a:r>
            <a:r>
              <a:rPr lang="ru-RU" sz="2400" dirty="0" smtClean="0">
                <a:latin typeface="Verdana" panose="020B0604030504040204" pitchFamily="34" charset="0"/>
                <a:ea typeface="Verdana" panose="020B0604030504040204" pitchFamily="34" charset="0"/>
                <a:cs typeface="Verdana" panose="020B0604030504040204" pitchFamily="34" charset="0"/>
              </a:rPr>
              <a:t>бъдат включени </a:t>
            </a:r>
            <a:r>
              <a:rPr lang="ru-RU" sz="2400" dirty="0">
                <a:latin typeface="Verdana" panose="020B0604030504040204" pitchFamily="34" charset="0"/>
                <a:ea typeface="Verdana" panose="020B0604030504040204" pitchFamily="34" charset="0"/>
                <a:cs typeface="Verdana" panose="020B0604030504040204" pitchFamily="34" charset="0"/>
              </a:rPr>
              <a:t>и координирани в интегрираните стратегии за териториално развитие.</a:t>
            </a:r>
            <a:endParaRPr lang="ru-RU" sz="2400" dirty="0" smtClean="0">
              <a:latin typeface="Verdana" panose="020B0604030504040204" pitchFamily="34" charset="0"/>
              <a:ea typeface="Verdana" panose="020B0604030504040204" pitchFamily="34" charset="0"/>
              <a:cs typeface="Verdana" panose="020B0604030504040204"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Tree>
    <p:extLst>
      <p:ext uri="{BB962C8B-B14F-4D97-AF65-F5344CB8AC3E}">
        <p14:creationId xmlns:p14="http://schemas.microsoft.com/office/powerpoint/2010/main" val="7012257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70707" y="5893637"/>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
        <p:nvSpPr>
          <p:cNvPr id="13" name="Rectangle 12"/>
          <p:cNvSpPr/>
          <p:nvPr/>
        </p:nvSpPr>
        <p:spPr>
          <a:xfrm>
            <a:off x="0" y="1017420"/>
            <a:ext cx="12192000" cy="4909036"/>
          </a:xfrm>
          <a:prstGeom prst="rect">
            <a:avLst/>
          </a:prstGeom>
        </p:spPr>
        <p:txBody>
          <a:bodyPr wrap="square">
            <a:spAutoFit/>
          </a:bodyPr>
          <a:lstStyle/>
          <a:p>
            <a:pPr lvl="0" algn="just">
              <a:spcAft>
                <a:spcPts val="600"/>
              </a:spcAft>
            </a:pPr>
            <a:r>
              <a:rPr lang="bg-BG" sz="2200" dirty="0">
                <a:latin typeface="Verdana" panose="020B0604030504040204" pitchFamily="34" charset="0"/>
                <a:ea typeface="Verdana" panose="020B0604030504040204" pitchFamily="34" charset="0"/>
                <a:cs typeface="Verdana" panose="020B0604030504040204" pitchFamily="34" charset="0"/>
              </a:rPr>
              <a:t>Всяка оперативна програма, с изключение за програмата за транспортна свързаност и за храни разполага със заделен ресурс за подкрепа на интегрирания подход за териториално развитие, който може да бъде разпределен и по райони (на ниво NUTS 2). </a:t>
            </a:r>
          </a:p>
          <a:p>
            <a:pPr>
              <a:spcAft>
                <a:spcPts val="600"/>
              </a:spcAft>
            </a:pPr>
            <a:r>
              <a:rPr lang="bg-BG" sz="2200" dirty="0">
                <a:latin typeface="Verdana" panose="020B0604030504040204" pitchFamily="34" charset="0"/>
                <a:ea typeface="Verdana" panose="020B0604030504040204" pitchFamily="34" charset="0"/>
                <a:cs typeface="Verdana" panose="020B0604030504040204" pitchFamily="34" charset="0"/>
              </a:rPr>
              <a:t>Създава се партньорство (например от няколко общини с представители на бизнеса, НПО, държавна администрация, висши учебни заведения или болници – в зависимост от типа на проекта, който ще се разработи), което изготвя интегриран проект или концепция за проект за цялостно решение на съществуващ общ проблем или оползотворяване на потенциала за развитие на съответната територия. Партньорството разработва интегриран проект с няколко компонента в зависимост от необходимите инвестиции (например път, болница, меки мерки за осигуряване на общо здравно обслужване на няколко общини и т.н.). Всеки компонент е насочен към конкретна оперативна програма/финансов инструмент. </a:t>
            </a:r>
          </a:p>
        </p:txBody>
      </p:sp>
    </p:spTree>
    <p:extLst>
      <p:ext uri="{BB962C8B-B14F-4D97-AF65-F5344CB8AC3E}">
        <p14:creationId xmlns:p14="http://schemas.microsoft.com/office/powerpoint/2010/main" val="277645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61961" y="0"/>
            <a:ext cx="6121619" cy="783163"/>
          </a:xfrm>
          <a:prstGeom prst="rect">
            <a:avLst/>
          </a:prstGeom>
        </p:spPr>
      </p:pic>
      <p:pic>
        <p:nvPicPr>
          <p:cNvPr id="3" name="Picture 2"/>
          <p:cNvPicPr>
            <a:picLocks noChangeAspect="1"/>
          </p:cNvPicPr>
          <p:nvPr/>
        </p:nvPicPr>
        <p:blipFill>
          <a:blip r:embed="rId3"/>
          <a:stretch>
            <a:fillRect/>
          </a:stretch>
        </p:blipFill>
        <p:spPr>
          <a:xfrm>
            <a:off x="5366498" y="56221"/>
            <a:ext cx="6121619" cy="736145"/>
          </a:xfrm>
          <a:prstGeom prst="rect">
            <a:avLst/>
          </a:prstGeom>
        </p:spPr>
      </p:pic>
      <p:pic>
        <p:nvPicPr>
          <p:cNvPr id="4" name="Picture 3"/>
          <p:cNvPicPr>
            <a:picLocks noChangeAspect="1"/>
          </p:cNvPicPr>
          <p:nvPr/>
        </p:nvPicPr>
        <p:blipFill>
          <a:blip r:embed="rId4"/>
          <a:stretch>
            <a:fillRect/>
          </a:stretch>
        </p:blipFill>
        <p:spPr>
          <a:xfrm>
            <a:off x="9129429" y="17608"/>
            <a:ext cx="5770940" cy="734310"/>
          </a:xfrm>
          <a:prstGeom prst="rect">
            <a:avLst/>
          </a:prstGeom>
        </p:spPr>
      </p:pic>
      <p:pic>
        <p:nvPicPr>
          <p:cNvPr id="5" name="Picture 4"/>
          <p:cNvPicPr>
            <a:picLocks noChangeAspect="1"/>
          </p:cNvPicPr>
          <p:nvPr/>
        </p:nvPicPr>
        <p:blipFill>
          <a:blip r:embed="rId5"/>
          <a:stretch>
            <a:fillRect/>
          </a:stretch>
        </p:blipFill>
        <p:spPr>
          <a:xfrm>
            <a:off x="0" y="846070"/>
            <a:ext cx="12211346" cy="36579"/>
          </a:xfrm>
          <a:prstGeom prst="rect">
            <a:avLst/>
          </a:prstGeom>
        </p:spPr>
      </p:pic>
      <p:pic>
        <p:nvPicPr>
          <p:cNvPr id="6" name="Picture 5"/>
          <p:cNvPicPr>
            <a:picLocks noChangeAspect="1"/>
          </p:cNvPicPr>
          <p:nvPr/>
        </p:nvPicPr>
        <p:blipFill>
          <a:blip r:embed="rId5"/>
          <a:stretch>
            <a:fillRect/>
          </a:stretch>
        </p:blipFill>
        <p:spPr>
          <a:xfrm>
            <a:off x="-19346" y="5846917"/>
            <a:ext cx="12211346" cy="36579"/>
          </a:xfrm>
          <a:prstGeom prst="rect">
            <a:avLst/>
          </a:prstGeom>
        </p:spPr>
      </p:pic>
      <p:pic>
        <p:nvPicPr>
          <p:cNvPr id="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170707" y="5893637"/>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214961" y="997179"/>
            <a:ext cx="11593875" cy="4735207"/>
          </a:xfrm>
          <a:prstGeom prst="rect">
            <a:avLst/>
          </a:prstGeom>
        </p:spPr>
        <p:txBody>
          <a:bodyPr wrap="square">
            <a:spAutoFit/>
          </a:bodyPr>
          <a:lstStyle/>
          <a:p>
            <a:pPr lvl="0" algn="just">
              <a:lnSpc>
                <a:spcPct val="115000"/>
              </a:lnSpc>
              <a:spcAft>
                <a:spcPts val="600"/>
              </a:spcAft>
            </a:pPr>
            <a:r>
              <a:rPr lang="bg-BG" sz="2000" dirty="0">
                <a:latin typeface="Verdana" panose="020B0604030504040204" pitchFamily="34" charset="0"/>
                <a:ea typeface="Verdana" panose="020B0604030504040204" pitchFamily="34" charset="0"/>
                <a:cs typeface="Verdana" panose="020B0604030504040204" pitchFamily="34" charset="0"/>
              </a:rPr>
              <a:t>Всеки компонент е насочен към конкретна оперативна програма/финансов инструмент. Партньорството излъчва водещ партньор, който да го представлява пред РСР и съответните УО. </a:t>
            </a:r>
          </a:p>
          <a:p>
            <a:pPr lvl="0" algn="just">
              <a:lnSpc>
                <a:spcPct val="115000"/>
              </a:lnSpc>
              <a:spcAft>
                <a:spcPts val="600"/>
              </a:spcAft>
            </a:pPr>
            <a:r>
              <a:rPr lang="bg-BG" sz="2000" dirty="0">
                <a:latin typeface="Verdana" panose="020B0604030504040204" pitchFamily="34" charset="0"/>
                <a:ea typeface="Verdana" panose="020B0604030504040204" pitchFamily="34" charset="0"/>
                <a:cs typeface="Verdana" panose="020B0604030504040204" pitchFamily="34" charset="0"/>
              </a:rPr>
              <a:t>Водещият партньор подава проекта/концепцията през ИСУН за преглед и оценка от РСР. РСР оценява проекта на базата на съответствие със стратегията (Регионалната схема за пространствено развитие) и значимост за постигане на целите й, както и на базата на предварително определени и съгласувани от всички УО критерии за оценка (включително принос към стратегия, индикатори и т.н.). РСР организира публични обсъждания и осигурява публична подкрепа за проекта. Проектът може да бъде одобрен или отхвърлен от РСР. Работата на РСР се подпомага от Регионалните отдели на УО на ОПРР, както и от представители/експерти на другите УО (във връзка с експертните оценки). При необходимост УО на ОПРР оказва методическа подкрепа на РСР.</a:t>
            </a:r>
            <a:endParaRPr lang="bg-BG" sz="2000" dirty="0">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098581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61961" y="0"/>
            <a:ext cx="6121619" cy="783163"/>
          </a:xfrm>
          <a:prstGeom prst="rect">
            <a:avLst/>
          </a:prstGeom>
        </p:spPr>
      </p:pic>
      <p:pic>
        <p:nvPicPr>
          <p:cNvPr id="3" name="Picture 2"/>
          <p:cNvPicPr>
            <a:picLocks noChangeAspect="1"/>
          </p:cNvPicPr>
          <p:nvPr/>
        </p:nvPicPr>
        <p:blipFill>
          <a:blip r:embed="rId3"/>
          <a:stretch>
            <a:fillRect/>
          </a:stretch>
        </p:blipFill>
        <p:spPr>
          <a:xfrm>
            <a:off x="5366498" y="56221"/>
            <a:ext cx="6121619" cy="736145"/>
          </a:xfrm>
          <a:prstGeom prst="rect">
            <a:avLst/>
          </a:prstGeom>
        </p:spPr>
      </p:pic>
      <p:pic>
        <p:nvPicPr>
          <p:cNvPr id="4" name="Picture 3"/>
          <p:cNvPicPr>
            <a:picLocks noChangeAspect="1"/>
          </p:cNvPicPr>
          <p:nvPr/>
        </p:nvPicPr>
        <p:blipFill>
          <a:blip r:embed="rId4"/>
          <a:stretch>
            <a:fillRect/>
          </a:stretch>
        </p:blipFill>
        <p:spPr>
          <a:xfrm>
            <a:off x="0" y="846070"/>
            <a:ext cx="12211346" cy="36579"/>
          </a:xfrm>
          <a:prstGeom prst="rect">
            <a:avLst/>
          </a:prstGeom>
        </p:spPr>
      </p:pic>
      <p:pic>
        <p:nvPicPr>
          <p:cNvPr id="5" name="Picture 4"/>
          <p:cNvPicPr>
            <a:picLocks noChangeAspect="1"/>
          </p:cNvPicPr>
          <p:nvPr/>
        </p:nvPicPr>
        <p:blipFill>
          <a:blip r:embed="rId5"/>
          <a:stretch>
            <a:fillRect/>
          </a:stretch>
        </p:blipFill>
        <p:spPr>
          <a:xfrm>
            <a:off x="9129429" y="17608"/>
            <a:ext cx="5770940" cy="734310"/>
          </a:xfrm>
          <a:prstGeom prst="rect">
            <a:avLst/>
          </a:prstGeom>
        </p:spPr>
      </p:pic>
      <p:pic>
        <p:nvPicPr>
          <p:cNvPr id="6" name="Picture 5"/>
          <p:cNvPicPr>
            <a:picLocks noChangeAspect="1"/>
          </p:cNvPicPr>
          <p:nvPr/>
        </p:nvPicPr>
        <p:blipFill>
          <a:blip r:embed="rId4"/>
          <a:stretch>
            <a:fillRect/>
          </a:stretch>
        </p:blipFill>
        <p:spPr>
          <a:xfrm>
            <a:off x="0" y="5910712"/>
            <a:ext cx="12211346" cy="36579"/>
          </a:xfrm>
          <a:prstGeom prst="rect">
            <a:avLst/>
          </a:prstGeom>
        </p:spPr>
      </p:pic>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8"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170707" y="5893637"/>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399758" y="1009141"/>
            <a:ext cx="11615141" cy="4870564"/>
          </a:xfrm>
          <a:prstGeom prst="rect">
            <a:avLst/>
          </a:prstGeom>
        </p:spPr>
        <p:txBody>
          <a:bodyPr wrap="square">
            <a:spAutoFit/>
          </a:bodyPr>
          <a:lstStyle/>
          <a:p>
            <a:pPr lvl="0" algn="just">
              <a:lnSpc>
                <a:spcPct val="115000"/>
              </a:lnSpc>
              <a:spcAft>
                <a:spcPts val="600"/>
              </a:spcAft>
            </a:pPr>
            <a:r>
              <a:rPr lang="bg-BG" sz="2200" dirty="0">
                <a:latin typeface="Verdana" panose="020B0604030504040204" pitchFamily="34" charset="0"/>
                <a:ea typeface="Verdana" panose="020B0604030504040204" pitchFamily="34" charset="0"/>
                <a:cs typeface="Verdana" panose="020B0604030504040204" pitchFamily="34" charset="0"/>
              </a:rPr>
              <a:t>След принципното одобрение на проекта/концепцията от РСР той става видим в ИСУН за УО на ОПРР, който изпълнява координираща функция по допълнителните проверки за съответствие с правилата на съответните програми. УО на ОПРР разпределя проекта към засегнатите оперативни програми, които извършват проверка на базата на критерии за съответствие с правилата по съответната програма. Всеки УО разглежда проекта и по-конкретно компонента/компонентите, свързани с неговата оперативна програма. Всеки УО може да връща проекта за доработване или промяна в рамките на неговия компонент, с цел осигуряване на съответствие с правилата. След приключване на проверките и окончателно оформяне на проекта всеки УО сключва договор с водещия партньор за финансиране на съответния компонент или се сключва многостранен </a:t>
            </a:r>
            <a:r>
              <a:rPr lang="bg-BG" sz="2200" dirty="0" smtClean="0">
                <a:latin typeface="Verdana" panose="020B0604030504040204" pitchFamily="34" charset="0"/>
                <a:ea typeface="Verdana" panose="020B0604030504040204" pitchFamily="34" charset="0"/>
                <a:cs typeface="Verdana" panose="020B0604030504040204" pitchFamily="34" charset="0"/>
              </a:rPr>
              <a:t>договор</a:t>
            </a:r>
            <a:r>
              <a:rPr lang="en-US" sz="2200" dirty="0" smtClean="0">
                <a:latin typeface="Verdana" panose="020B0604030504040204" pitchFamily="34" charset="0"/>
                <a:ea typeface="Verdana" panose="020B0604030504040204" pitchFamily="34" charset="0"/>
                <a:cs typeface="Verdana" panose="020B0604030504040204" pitchFamily="34" charset="0"/>
              </a:rPr>
              <a:t>.</a:t>
            </a:r>
            <a:r>
              <a:rPr lang="bg-BG" sz="2200" dirty="0" smtClean="0">
                <a:latin typeface="Verdana" panose="020B0604030504040204" pitchFamily="34" charset="0"/>
                <a:ea typeface="Verdana" panose="020B0604030504040204" pitchFamily="34" charset="0"/>
                <a:cs typeface="Verdana" panose="020B0604030504040204" pitchFamily="34" charset="0"/>
              </a:rPr>
              <a:t> </a:t>
            </a:r>
            <a:endParaRPr lang="bg-BG" sz="2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915203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74510"/>
            <a:ext cx="6121619" cy="783163"/>
          </a:xfrm>
          <a:prstGeom prst="rect">
            <a:avLst/>
          </a:prstGeom>
        </p:spPr>
      </p:pic>
      <p:pic>
        <p:nvPicPr>
          <p:cNvPr id="5" name="Picture 4"/>
          <p:cNvPicPr>
            <a:picLocks noChangeAspect="1"/>
          </p:cNvPicPr>
          <p:nvPr/>
        </p:nvPicPr>
        <p:blipFill>
          <a:blip r:embed="rId5"/>
          <a:stretch>
            <a:fillRect/>
          </a:stretch>
        </p:blipFill>
        <p:spPr>
          <a:xfrm>
            <a:off x="5366498" y="130731"/>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pic>
        <p:nvPicPr>
          <p:cNvPr id="14" name="Picture 13"/>
          <p:cNvPicPr>
            <a:picLocks noChangeAspect="1"/>
          </p:cNvPicPr>
          <p:nvPr/>
        </p:nvPicPr>
        <p:blipFill>
          <a:blip r:embed="rId8"/>
          <a:stretch>
            <a:fillRect/>
          </a:stretch>
        </p:blipFill>
        <p:spPr>
          <a:xfrm>
            <a:off x="1382599" y="932824"/>
            <a:ext cx="9199796" cy="4951952"/>
          </a:xfrm>
          <a:prstGeom prst="rect">
            <a:avLst/>
          </a:prstGeom>
        </p:spPr>
      </p:pic>
    </p:spTree>
    <p:extLst>
      <p:ext uri="{BB962C8B-B14F-4D97-AF65-F5344CB8AC3E}">
        <p14:creationId xmlns:p14="http://schemas.microsoft.com/office/powerpoint/2010/main" val="277645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8990" y="455140"/>
            <a:ext cx="11014745" cy="2387600"/>
          </a:xfrm>
        </p:spPr>
        <p:txBody>
          <a:bodyPr>
            <a:noAutofit/>
          </a:bodyPr>
          <a:lstStyle/>
          <a:p>
            <a:r>
              <a:rPr lang="bg-BG" sz="4400" b="1" dirty="0">
                <a:latin typeface="Verdana" panose="020B0604030504040204" pitchFamily="34" charset="0"/>
                <a:ea typeface="Verdana" panose="020B0604030504040204" pitchFamily="34" charset="0"/>
                <a:cs typeface="Verdana" panose="020B0604030504040204" pitchFamily="34" charset="0"/>
              </a:rPr>
              <a:t>Благодаря за вниманието!</a:t>
            </a:r>
            <a:endParaRPr lang="en-CA" sz="44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Subtitle 3"/>
          <p:cNvSpPr>
            <a:spLocks noGrp="1"/>
          </p:cNvSpPr>
          <p:nvPr>
            <p:ph type="subTitle" idx="1"/>
          </p:nvPr>
        </p:nvSpPr>
        <p:spPr>
          <a:xfrm>
            <a:off x="1204608" y="3436480"/>
            <a:ext cx="9823508" cy="2550797"/>
          </a:xfrm>
        </p:spPr>
        <p:txBody>
          <a:bodyPr>
            <a:normAutofit/>
          </a:bodyPr>
          <a:lstStyle/>
          <a:p>
            <a:pPr algn="l"/>
            <a:r>
              <a:rPr lang="bg-BG" dirty="0" err="1" smtClean="0">
                <a:latin typeface="Verdana" panose="020B0604030504040204" pitchFamily="34" charset="0"/>
                <a:ea typeface="Verdana" panose="020B0604030504040204" pitchFamily="34" charset="0"/>
                <a:cs typeface="Verdana" panose="020B0604030504040204" pitchFamily="34" charset="0"/>
              </a:rPr>
              <a:t>ик</a:t>
            </a:r>
            <a:r>
              <a:rPr lang="bg-BG" dirty="0" smtClean="0">
                <a:latin typeface="Verdana" panose="020B0604030504040204" pitchFamily="34" charset="0"/>
                <a:ea typeface="Verdana" panose="020B0604030504040204" pitchFamily="34" charset="0"/>
                <a:cs typeface="Verdana" panose="020B0604030504040204" pitchFamily="34" charset="0"/>
              </a:rPr>
              <a:t>. Стойко Дошеков, главен експерт </a:t>
            </a:r>
            <a:endParaRPr lang="en-CA" dirty="0">
              <a:latin typeface="Verdana" panose="020B0604030504040204" pitchFamily="34" charset="0"/>
              <a:ea typeface="Verdana" panose="020B0604030504040204" pitchFamily="34" charset="0"/>
              <a:cs typeface="Verdana" panose="020B0604030504040204" pitchFamily="34" charset="0"/>
            </a:endParaRPr>
          </a:p>
          <a:p>
            <a:pPr algn="l"/>
            <a:r>
              <a:rPr lang="bg-BG" b="1"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 развитие ЕАД</a:t>
            </a:r>
            <a:endParaRPr lang="en-CA" b="1" dirty="0">
              <a:latin typeface="Verdana" panose="020B0604030504040204" pitchFamily="34" charset="0"/>
              <a:ea typeface="Verdana" panose="020B0604030504040204" pitchFamily="34" charset="0"/>
              <a:cs typeface="Verdana" panose="020B0604030504040204" pitchFamily="34" charset="0"/>
            </a:endParaRPr>
          </a:p>
          <a:p>
            <a:pPr algn="l"/>
            <a:r>
              <a:rPr lang="bg-BG" dirty="0">
                <a:latin typeface="Verdana" panose="020B0604030504040204" pitchFamily="34" charset="0"/>
                <a:ea typeface="Verdana" panose="020B0604030504040204" pitchFamily="34" charset="0"/>
                <a:cs typeface="Verdana" panose="020B0604030504040204" pitchFamily="34" charset="0"/>
              </a:rPr>
              <a:t>София</a:t>
            </a:r>
            <a:r>
              <a:rPr lang="en-CA" dirty="0">
                <a:latin typeface="Verdana" panose="020B0604030504040204" pitchFamily="34" charset="0"/>
                <a:ea typeface="Verdana" panose="020B0604030504040204" pitchFamily="34" charset="0"/>
                <a:cs typeface="Verdana" panose="020B0604030504040204" pitchFamily="34" charset="0"/>
              </a:rPr>
              <a:t> 1000, </a:t>
            </a:r>
            <a:r>
              <a:rPr lang="bg-BG" dirty="0">
                <a:latin typeface="Verdana" panose="020B0604030504040204" pitchFamily="34" charset="0"/>
                <a:ea typeface="Verdana" panose="020B0604030504040204" pitchFamily="34" charset="0"/>
                <a:cs typeface="Verdana" panose="020B0604030504040204" pitchFamily="34" charset="0"/>
              </a:rPr>
              <a:t>ул. </a:t>
            </a:r>
            <a:r>
              <a:rPr lang="en-CA" dirty="0">
                <a:latin typeface="Verdana" panose="020B0604030504040204" pitchFamily="34" charset="0"/>
                <a:ea typeface="Verdana" panose="020B0604030504040204" pitchFamily="34" charset="0"/>
                <a:cs typeface="Verdana" panose="020B0604030504040204" pitchFamily="34" charset="0"/>
              </a:rPr>
              <a:t>“</a:t>
            </a:r>
            <a:r>
              <a:rPr lang="bg-BG" dirty="0">
                <a:latin typeface="Verdana" panose="020B0604030504040204" pitchFamily="34" charset="0"/>
                <a:ea typeface="Verdana" panose="020B0604030504040204" pitchFamily="34" charset="0"/>
                <a:cs typeface="Verdana" panose="020B0604030504040204" pitchFamily="34" charset="0"/>
              </a:rPr>
              <a:t>Алабин</a:t>
            </a:r>
            <a:r>
              <a:rPr lang="en-CA" dirty="0">
                <a:latin typeface="Verdana" panose="020B0604030504040204" pitchFamily="34" charset="0"/>
                <a:ea typeface="Verdana" panose="020B0604030504040204" pitchFamily="34" charset="0"/>
                <a:cs typeface="Verdana" panose="020B0604030504040204" pitchFamily="34" charset="0"/>
              </a:rPr>
              <a:t>” </a:t>
            </a:r>
            <a:r>
              <a:rPr lang="bg-BG" dirty="0">
                <a:latin typeface="Verdana" panose="020B0604030504040204" pitchFamily="34" charset="0"/>
                <a:ea typeface="Verdana" panose="020B0604030504040204" pitchFamily="34" charset="0"/>
                <a:cs typeface="Verdana" panose="020B0604030504040204" pitchFamily="34" charset="0"/>
              </a:rPr>
              <a:t>№</a:t>
            </a:r>
            <a:r>
              <a:rPr lang="en-CA" dirty="0">
                <a:latin typeface="Verdana" panose="020B0604030504040204" pitchFamily="34" charset="0"/>
                <a:ea typeface="Verdana" panose="020B0604030504040204" pitchFamily="34" charset="0"/>
                <a:cs typeface="Verdana" panose="020B0604030504040204" pitchFamily="34" charset="0"/>
              </a:rPr>
              <a:t> 16 -20</a:t>
            </a:r>
          </a:p>
          <a:p>
            <a:pPr algn="l"/>
            <a:r>
              <a:rPr lang="bg-BG" dirty="0">
                <a:latin typeface="Verdana" panose="020B0604030504040204" pitchFamily="34" charset="0"/>
                <a:ea typeface="Verdana" panose="020B0604030504040204" pitchFamily="34" charset="0"/>
                <a:cs typeface="Verdana" panose="020B0604030504040204" pitchFamily="34" charset="0"/>
              </a:rPr>
              <a:t>Тел</a:t>
            </a:r>
            <a:r>
              <a:rPr lang="en-CA" dirty="0">
                <a:latin typeface="Verdana" panose="020B0604030504040204" pitchFamily="34" charset="0"/>
                <a:ea typeface="Verdana" panose="020B0604030504040204" pitchFamily="34" charset="0"/>
                <a:cs typeface="Verdana" panose="020B0604030504040204" pitchFamily="34" charset="0"/>
              </a:rPr>
              <a:t>: +359 2 9800308</a:t>
            </a:r>
          </a:p>
          <a:p>
            <a:pPr algn="l"/>
            <a:r>
              <a:rPr lang="en-CA" dirty="0">
                <a:latin typeface="Verdana" panose="020B0604030504040204" pitchFamily="34" charset="0"/>
                <a:ea typeface="Verdana" panose="020B0604030504040204" pitchFamily="34" charset="0"/>
                <a:cs typeface="Verdana" panose="020B0604030504040204" pitchFamily="34" charset="0"/>
              </a:rPr>
              <a:t>Email: </a:t>
            </a:r>
            <a:r>
              <a:rPr lang="en-CA"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hlinkClick r:id="rId2"/>
              </a:rPr>
              <a:t>office@ncrdhp.bg</a:t>
            </a:r>
            <a:r>
              <a:rPr lang="en-CA"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 </a:t>
            </a:r>
          </a:p>
          <a:p>
            <a:endParaRPr lang="en-CA"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5"/>
          <a:stretch>
            <a:fillRect/>
          </a:stretch>
        </p:blipFill>
        <p:spPr>
          <a:xfrm>
            <a:off x="561961" y="63559"/>
            <a:ext cx="6121619" cy="783163"/>
          </a:xfrm>
          <a:prstGeom prst="rect">
            <a:avLst/>
          </a:prstGeom>
        </p:spPr>
      </p:pic>
      <p:pic>
        <p:nvPicPr>
          <p:cNvPr id="5" name="Picture 4"/>
          <p:cNvPicPr>
            <a:picLocks noChangeAspect="1"/>
          </p:cNvPicPr>
          <p:nvPr/>
        </p:nvPicPr>
        <p:blipFill>
          <a:blip r:embed="rId6"/>
          <a:stretch>
            <a:fillRect/>
          </a:stretch>
        </p:blipFill>
        <p:spPr>
          <a:xfrm>
            <a:off x="5366498" y="130731"/>
            <a:ext cx="6121619" cy="736145"/>
          </a:xfrm>
          <a:prstGeom prst="rect">
            <a:avLst/>
          </a:prstGeom>
        </p:spPr>
      </p:pic>
      <p:pic>
        <p:nvPicPr>
          <p:cNvPr id="9" name="Picture 8"/>
          <p:cNvPicPr>
            <a:picLocks noChangeAspect="1"/>
          </p:cNvPicPr>
          <p:nvPr/>
        </p:nvPicPr>
        <p:blipFill>
          <a:blip r:embed="rId7"/>
          <a:stretch>
            <a:fillRect/>
          </a:stretch>
        </p:blipFill>
        <p:spPr>
          <a:xfrm>
            <a:off x="9076267" y="92118"/>
            <a:ext cx="5770940" cy="734310"/>
          </a:xfrm>
          <a:prstGeom prst="rect">
            <a:avLst/>
          </a:prstGeom>
        </p:spPr>
      </p:pic>
      <p:pic>
        <p:nvPicPr>
          <p:cNvPr id="12" name="Picture 11"/>
          <p:cNvPicPr>
            <a:picLocks noChangeAspect="1"/>
          </p:cNvPicPr>
          <p:nvPr/>
        </p:nvPicPr>
        <p:blipFill>
          <a:blip r:embed="rId8"/>
          <a:stretch>
            <a:fillRect/>
          </a:stretch>
        </p:blipFill>
        <p:spPr>
          <a:xfrm>
            <a:off x="0" y="846070"/>
            <a:ext cx="12211346" cy="36579"/>
          </a:xfrm>
          <a:prstGeom prst="rect">
            <a:avLst/>
          </a:prstGeom>
        </p:spPr>
      </p:pic>
    </p:spTree>
    <p:extLst>
      <p:ext uri="{BB962C8B-B14F-4D97-AF65-F5344CB8AC3E}">
        <p14:creationId xmlns:p14="http://schemas.microsoft.com/office/powerpoint/2010/main" val="11080841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88629"/>
            <a:ext cx="10515600" cy="1325563"/>
          </a:xfrm>
        </p:spPr>
        <p:txBody>
          <a:bodyPr>
            <a:normAutofit/>
          </a:bodyPr>
          <a:lstStyle/>
          <a:p>
            <a:pPr algn="ctr"/>
            <a:r>
              <a:rPr lang="bg-BG" sz="4000" b="1" dirty="0" smtClean="0">
                <a:latin typeface="Verdana" panose="020B0604030504040204" pitchFamily="34" charset="0"/>
                <a:ea typeface="Verdana" panose="020B0604030504040204" pitchFamily="34" charset="0"/>
                <a:cs typeface="Verdana" panose="020B0604030504040204" pitchFamily="34" charset="0"/>
              </a:rPr>
              <a:t>Мотиви</a:t>
            </a:r>
            <a:endParaRPr lang="bg-BG" sz="40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Content Placeholder 3"/>
          <p:cNvSpPr>
            <a:spLocks noGrp="1"/>
          </p:cNvSpPr>
          <p:nvPr>
            <p:ph idx="1"/>
          </p:nvPr>
        </p:nvSpPr>
        <p:spPr>
          <a:xfrm>
            <a:off x="665018" y="1635940"/>
            <a:ext cx="10806546" cy="4351338"/>
          </a:xfrm>
        </p:spPr>
        <p:txBody>
          <a:bodyPr>
            <a:normAutofit/>
          </a:bodyPr>
          <a:lstStyle/>
          <a:p>
            <a:pPr lvl="0"/>
            <a:r>
              <a:rPr lang="bg-BG" dirty="0">
                <a:solidFill>
                  <a:prstClr val="black"/>
                </a:solidFill>
                <a:latin typeface="Verdana" panose="020B0604030504040204" pitchFamily="34" charset="0"/>
                <a:ea typeface="Verdana" panose="020B0604030504040204" pitchFamily="34" charset="0"/>
                <a:cs typeface="Verdana" panose="020B0604030504040204" pitchFamily="34" charset="0"/>
              </a:rPr>
              <a:t>Намаляване на броя на документите за </a:t>
            </a:r>
            <a:r>
              <a:rPr lang="bg-BG" dirty="0" smtClean="0">
                <a:solidFill>
                  <a:prstClr val="black"/>
                </a:solidFill>
                <a:latin typeface="Verdana" panose="020B0604030504040204" pitchFamily="34" charset="0"/>
                <a:ea typeface="Verdana" panose="020B0604030504040204" pitchFamily="34" charset="0"/>
                <a:cs typeface="Verdana" panose="020B0604030504040204" pitchFamily="34" charset="0"/>
              </a:rPr>
              <a:t>стратегическо регионално и </a:t>
            </a:r>
            <a:r>
              <a:rPr lang="bg-BG" dirty="0">
                <a:solidFill>
                  <a:prstClr val="black"/>
                </a:solidFill>
                <a:latin typeface="Verdana" panose="020B0604030504040204" pitchFamily="34" charset="0"/>
                <a:ea typeface="Verdana" panose="020B0604030504040204" pitchFamily="34" charset="0"/>
                <a:cs typeface="Verdana" panose="020B0604030504040204" pitchFamily="34" charset="0"/>
              </a:rPr>
              <a:t>пространствено развитие – по-малко и по-добре </a:t>
            </a:r>
            <a:r>
              <a:rPr lang="bg-BG" dirty="0" smtClean="0">
                <a:solidFill>
                  <a:prstClr val="black"/>
                </a:solidFill>
                <a:latin typeface="Verdana" panose="020B0604030504040204" pitchFamily="34" charset="0"/>
                <a:ea typeface="Verdana" panose="020B0604030504040204" pitchFamily="34" charset="0"/>
                <a:cs typeface="Verdana" panose="020B0604030504040204" pitchFamily="34" charset="0"/>
              </a:rPr>
              <a:t>фокусирани</a:t>
            </a:r>
            <a:endParaRPr lang="bg-BG"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lvl="0"/>
            <a:r>
              <a:rPr lang="bg-BG" dirty="0">
                <a:solidFill>
                  <a:prstClr val="black"/>
                </a:solidFill>
                <a:latin typeface="Verdana" panose="020B0604030504040204" pitchFamily="34" charset="0"/>
                <a:ea typeface="Verdana" panose="020B0604030504040204" pitchFamily="34" charset="0"/>
                <a:cs typeface="Verdana" panose="020B0604030504040204" pitchFamily="34" charset="0"/>
              </a:rPr>
              <a:t>Намаляване на административната тежест върху областни и общински администрации и върху органите за управление и наблюдение на изпълнението на </a:t>
            </a:r>
            <a:r>
              <a:rPr lang="bg-BG" dirty="0" smtClean="0">
                <a:solidFill>
                  <a:prstClr val="black"/>
                </a:solidFill>
                <a:latin typeface="Verdana" panose="020B0604030504040204" pitchFamily="34" charset="0"/>
                <a:ea typeface="Verdana" panose="020B0604030504040204" pitchFamily="34" charset="0"/>
                <a:cs typeface="Verdana" panose="020B0604030504040204" pitchFamily="34" charset="0"/>
              </a:rPr>
              <a:t>заложените цели и приоритети</a:t>
            </a:r>
            <a:endParaRPr lang="bg-BG"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lvl="0"/>
            <a:r>
              <a:rPr lang="bg-BG" dirty="0">
                <a:solidFill>
                  <a:prstClr val="black"/>
                </a:solidFill>
                <a:latin typeface="Verdana" panose="020B0604030504040204" pitchFamily="34" charset="0"/>
                <a:ea typeface="Verdana" panose="020B0604030504040204" pitchFamily="34" charset="0"/>
                <a:cs typeface="Verdana" panose="020B0604030504040204" pitchFamily="34" charset="0"/>
              </a:rPr>
              <a:t>Съобразяване с приоритетите на ЕС за регионално развитие след 2020 г.</a:t>
            </a:r>
            <a:endParaRPr lang="en-CA"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502116" y="120398"/>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Tree>
    <p:extLst>
      <p:ext uri="{BB962C8B-B14F-4D97-AF65-F5344CB8AC3E}">
        <p14:creationId xmlns:p14="http://schemas.microsoft.com/office/powerpoint/2010/main" val="27883449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88630"/>
            <a:ext cx="10515600" cy="1216420"/>
          </a:xfrm>
        </p:spPr>
        <p:txBody>
          <a:bodyPr>
            <a:normAutofit/>
          </a:bodyPr>
          <a:lstStyle/>
          <a:p>
            <a:pPr algn="ctr"/>
            <a:r>
              <a:rPr lang="ru-RU" sz="4000" b="1" dirty="0" smtClean="0">
                <a:latin typeface="Verdana" panose="020B0604030504040204" pitchFamily="34" charset="0"/>
                <a:ea typeface="Verdana" panose="020B0604030504040204" pitchFamily="34" charset="0"/>
                <a:cs typeface="Verdana" panose="020B0604030504040204" pitchFamily="34" charset="0"/>
              </a:rPr>
              <a:t>Закон за регионалното развитие</a:t>
            </a:r>
            <a:endParaRPr lang="bg-BG" sz="40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Content Placeholder 3"/>
          <p:cNvSpPr>
            <a:spLocks noGrp="1"/>
          </p:cNvSpPr>
          <p:nvPr>
            <p:ph idx="1"/>
          </p:nvPr>
        </p:nvSpPr>
        <p:spPr>
          <a:xfrm>
            <a:off x="378385" y="1419878"/>
            <a:ext cx="11245350" cy="4719422"/>
          </a:xfrm>
        </p:spPr>
        <p:txBody>
          <a:bodyPr>
            <a:normAutofit fontScale="40000" lnSpcReduction="20000"/>
          </a:bodyPr>
          <a:lstStyle/>
          <a:p>
            <a:r>
              <a:rPr lang="ru-RU" dirty="0">
                <a:latin typeface="Verdana" panose="020B0604030504040204" pitchFamily="34" charset="0"/>
                <a:ea typeface="Verdana" panose="020B0604030504040204" pitchFamily="34" charset="0"/>
                <a:cs typeface="Verdana" panose="020B0604030504040204" pitchFamily="34" charset="0"/>
              </a:rPr>
              <a:t>Чл. 7в. </a:t>
            </a:r>
            <a:r>
              <a:rPr lang="ru-RU" dirty="0" smtClean="0">
                <a:latin typeface="Verdana" panose="020B0604030504040204" pitchFamily="34" charset="0"/>
                <a:ea typeface="Verdana" panose="020B0604030504040204" pitchFamily="34" charset="0"/>
                <a:cs typeface="Verdana" panose="020B0604030504040204" pitchFamily="34" charset="0"/>
              </a:rPr>
              <a:t>(</a:t>
            </a:r>
            <a:r>
              <a:rPr lang="ru-RU" dirty="0">
                <a:latin typeface="Verdana" panose="020B0604030504040204" pitchFamily="34" charset="0"/>
                <a:ea typeface="Verdana" panose="020B0604030504040204" pitchFamily="34" charset="0"/>
                <a:cs typeface="Verdana" panose="020B0604030504040204" pitchFamily="34" charset="0"/>
              </a:rPr>
              <a:t>1) Регионалната схема за пространствено развитие на район от ниво 2 определя стратегията за пространствено развитие на региона и връзките му с други региони от ниво 2 в страната и в съседните държави в макрорегиона.</a:t>
            </a:r>
          </a:p>
          <a:p>
            <a:r>
              <a:rPr lang="ru-RU" dirty="0">
                <a:latin typeface="Verdana" panose="020B0604030504040204" pitchFamily="34" charset="0"/>
                <a:ea typeface="Verdana" panose="020B0604030504040204" pitchFamily="34" charset="0"/>
                <a:cs typeface="Verdana" panose="020B0604030504040204" pitchFamily="34" charset="0"/>
              </a:rPr>
              <a:t>(2) </a:t>
            </a:r>
            <a:r>
              <a:rPr lang="ru-RU" dirty="0" smtClean="0">
                <a:latin typeface="Verdana" panose="020B0604030504040204" pitchFamily="34" charset="0"/>
                <a:ea typeface="Verdana" panose="020B0604030504040204" pitchFamily="34" charset="0"/>
                <a:cs typeface="Verdana" panose="020B0604030504040204" pitchFamily="34" charset="0"/>
              </a:rPr>
              <a:t>РСПР </a:t>
            </a:r>
            <a:r>
              <a:rPr lang="ru-RU" dirty="0">
                <a:latin typeface="Verdana" panose="020B0604030504040204" pitchFamily="34" charset="0"/>
                <a:ea typeface="Verdana" panose="020B0604030504040204" pitchFamily="34" charset="0"/>
                <a:cs typeface="Verdana" panose="020B0604030504040204" pitchFamily="34" charset="0"/>
              </a:rPr>
              <a:t>се разработва в съответствие с действащата </a:t>
            </a:r>
            <a:r>
              <a:rPr lang="ru-RU" dirty="0" smtClean="0">
                <a:latin typeface="Verdana" panose="020B0604030504040204" pitchFamily="34" charset="0"/>
                <a:ea typeface="Verdana" panose="020B0604030504040204" pitchFamily="34" charset="0"/>
                <a:cs typeface="Verdana" panose="020B0604030504040204" pitchFamily="34" charset="0"/>
              </a:rPr>
              <a:t>НКПР и </a:t>
            </a:r>
            <a:r>
              <a:rPr lang="ru-RU" dirty="0">
                <a:latin typeface="Verdana" panose="020B0604030504040204" pitchFamily="34" charset="0"/>
                <a:ea typeface="Verdana" panose="020B0604030504040204" pitchFamily="34" charset="0"/>
                <a:cs typeface="Verdana" panose="020B0604030504040204" pitchFamily="34" charset="0"/>
              </a:rPr>
              <a:t>отчита предвижданията на регионално ниво на секторните стратегии в областта на икономическото развитие, здравеопазването, образованието, науката, социалните услуги, транспорта, водния сектор, енергетиката, широколентовите комуникации, туризма и околната среда.</a:t>
            </a:r>
          </a:p>
          <a:p>
            <a:r>
              <a:rPr lang="ru-RU" dirty="0">
                <a:latin typeface="Verdana" panose="020B0604030504040204" pitchFamily="34" charset="0"/>
                <a:ea typeface="Verdana" panose="020B0604030504040204" pitchFamily="34" charset="0"/>
                <a:cs typeface="Verdana" panose="020B0604030504040204" pitchFamily="34" charset="0"/>
              </a:rPr>
              <a:t>(3) </a:t>
            </a:r>
            <a:r>
              <a:rPr lang="ru-RU" dirty="0" smtClean="0">
                <a:latin typeface="Verdana" panose="020B0604030504040204" pitchFamily="34" charset="0"/>
                <a:ea typeface="Verdana" panose="020B0604030504040204" pitchFamily="34" charset="0"/>
                <a:cs typeface="Verdana" panose="020B0604030504040204" pitchFamily="34" charset="0"/>
              </a:rPr>
              <a:t>РСПР на </a:t>
            </a:r>
            <a:r>
              <a:rPr lang="ru-RU" dirty="0">
                <a:latin typeface="Verdana" panose="020B0604030504040204" pitchFamily="34" charset="0"/>
                <a:ea typeface="Verdana" panose="020B0604030504040204" pitchFamily="34" charset="0"/>
                <a:cs typeface="Verdana" panose="020B0604030504040204" pitchFamily="34" charset="0"/>
              </a:rPr>
              <a:t>район от ниво 2 определя дългосрочни перспективи и цели за пространствено развитие на територията на района.</a:t>
            </a:r>
          </a:p>
          <a:p>
            <a:r>
              <a:rPr lang="ru-RU" dirty="0">
                <a:latin typeface="Verdana" panose="020B0604030504040204" pitchFamily="34" charset="0"/>
                <a:ea typeface="Verdana" panose="020B0604030504040204" pitchFamily="34" charset="0"/>
                <a:cs typeface="Verdana" panose="020B0604030504040204" pitchFamily="34" charset="0"/>
              </a:rPr>
              <a:t>(4) Регионалната схема за пространствено развитие на район от ниво 2 съдържа:</a:t>
            </a:r>
          </a:p>
          <a:p>
            <a:r>
              <a:rPr lang="ru-RU" dirty="0">
                <a:latin typeface="Verdana" panose="020B0604030504040204" pitchFamily="34" charset="0"/>
                <a:ea typeface="Verdana" panose="020B0604030504040204" pitchFamily="34" charset="0"/>
                <a:cs typeface="Verdana" panose="020B0604030504040204" pitchFamily="34" charset="0"/>
              </a:rPr>
              <a:t>функционално-йерархична структура на мрежата от градски центрове (центрове на развитие) в района от ниво 2, включително центрове на общини;</a:t>
            </a:r>
          </a:p>
          <a:p>
            <a:r>
              <a:rPr lang="ru-RU" dirty="0" smtClean="0">
                <a:latin typeface="Verdana" panose="020B0604030504040204" pitchFamily="34" charset="0"/>
                <a:ea typeface="Verdana" panose="020B0604030504040204" pitchFamily="34" charset="0"/>
                <a:cs typeface="Verdana" panose="020B0604030504040204" pitchFamily="34" charset="0"/>
              </a:rPr>
              <a:t>функционални </a:t>
            </a:r>
            <a:r>
              <a:rPr lang="ru-RU" dirty="0">
                <a:latin typeface="Verdana" panose="020B0604030504040204" pitchFamily="34" charset="0"/>
                <a:ea typeface="Verdana" panose="020B0604030504040204" pitchFamily="34" charset="0"/>
                <a:cs typeface="Verdana" panose="020B0604030504040204" pitchFamily="34" charset="0"/>
              </a:rPr>
              <a:t>зони на градовете - строителни граници и периферни зони на влияние извън строителните граници, строителни граници на центрове на общини и строителни граници на селищни образувания с национално значение по Закона за административно-териториалното устройство на Република България;</a:t>
            </a:r>
          </a:p>
          <a:p>
            <a:r>
              <a:rPr lang="ru-RU" dirty="0">
                <a:latin typeface="Verdana" panose="020B0604030504040204" pitchFamily="34" charset="0"/>
                <a:ea typeface="Verdana" panose="020B0604030504040204" pitchFamily="34" charset="0"/>
                <a:cs typeface="Verdana" panose="020B0604030504040204" pitchFamily="34" charset="0"/>
              </a:rPr>
              <a:t>оси на развитие - с национално, регионално значение, и връзки с осите на развитие в макрорегиона;</a:t>
            </a:r>
          </a:p>
          <a:p>
            <a:r>
              <a:rPr lang="ru-RU" dirty="0">
                <a:latin typeface="Verdana" panose="020B0604030504040204" pitchFamily="34" charset="0"/>
                <a:ea typeface="Verdana" panose="020B0604030504040204" pitchFamily="34" charset="0"/>
                <a:cs typeface="Verdana" panose="020B0604030504040204" pitchFamily="34" charset="0"/>
              </a:rPr>
              <a:t>транспортни коридори и други инфраструктурни мрежи - с национално и регионално значение, включително връзки със съседните региони в страната и с региони в съседни на България държави;</a:t>
            </a:r>
          </a:p>
          <a:p>
            <a:r>
              <a:rPr lang="ru-RU" dirty="0">
                <a:latin typeface="Verdana" panose="020B0604030504040204" pitchFamily="34" charset="0"/>
                <a:ea typeface="Verdana" panose="020B0604030504040204" pitchFamily="34" charset="0"/>
                <a:cs typeface="Verdana" panose="020B0604030504040204" pitchFamily="34" charset="0"/>
              </a:rPr>
              <a:t>структура на пространството - зони с висока степен на урбанизация (централни, периферни), слабо урбанизирани селски райони с наличие на изявен градски център (централни, периферни), слабо урбанизирани райони без изявен градски център (централни, периферни);</a:t>
            </a:r>
          </a:p>
          <a:p>
            <a:r>
              <a:rPr lang="ru-RU" dirty="0">
                <a:latin typeface="Verdana" panose="020B0604030504040204" pitchFamily="34" charset="0"/>
                <a:ea typeface="Verdana" panose="020B0604030504040204" pitchFamily="34" charset="0"/>
                <a:cs typeface="Verdana" panose="020B0604030504040204" pitchFamily="34" charset="0"/>
              </a:rPr>
              <a:t>дефиниране на зони с географска специфика - гранични, планински, крайбрежни;</a:t>
            </a:r>
          </a:p>
          <a:p>
            <a:r>
              <a:rPr lang="ru-RU" dirty="0">
                <a:latin typeface="Verdana" panose="020B0604030504040204" pitchFamily="34" charset="0"/>
                <a:ea typeface="Verdana" panose="020B0604030504040204" pitchFamily="34" charset="0"/>
                <a:cs typeface="Verdana" panose="020B0604030504040204" pitchFamily="34" charset="0"/>
              </a:rPr>
              <a:t>функционално зониране на пространството - индустриални и бизнес зони с национално и регионално значение, зони за туризъм и отдих с национално и регионално значение, зони за транспортни дейности с национално и регионално значение, природни и защитени зони;</a:t>
            </a:r>
          </a:p>
          <a:p>
            <a:r>
              <a:rPr lang="ru-RU" dirty="0">
                <a:latin typeface="Verdana" panose="020B0604030504040204" pitchFamily="34" charset="0"/>
                <a:ea typeface="Verdana" panose="020B0604030504040204" pitchFamily="34" charset="0"/>
                <a:cs typeface="Verdana" panose="020B0604030504040204" pitchFamily="34" charset="0"/>
              </a:rPr>
              <a:t>цели и обхват на дейностите за интегрирано градско развитие, включително на градското възстановяване;</a:t>
            </a:r>
          </a:p>
          <a:p>
            <a:r>
              <a:rPr lang="ru-RU" dirty="0">
                <a:latin typeface="Verdana" panose="020B0604030504040204" pitchFamily="34" charset="0"/>
                <a:ea typeface="Verdana" panose="020B0604030504040204" pitchFamily="34" charset="0"/>
                <a:cs typeface="Verdana" panose="020B0604030504040204" pitchFamily="34" charset="0"/>
              </a:rPr>
              <a:t>(нова - ДВ, бр. 15 от 2016 г.) териториален модел за развитието на територията на района;</a:t>
            </a:r>
          </a:p>
          <a:p>
            <a:r>
              <a:rPr lang="ru-RU" dirty="0">
                <a:latin typeface="Verdana" panose="020B0604030504040204" pitchFamily="34" charset="0"/>
                <a:ea typeface="Verdana" panose="020B0604030504040204" pitchFamily="34" charset="0"/>
                <a:cs typeface="Verdana" panose="020B0604030504040204" pitchFamily="34" charset="0"/>
              </a:rPr>
              <a:t>(нова - ДВ, бр. 15 от 2016 г.) резултатите от обществените консултации и отразяването им в документа.</a:t>
            </a:r>
          </a:p>
          <a:p>
            <a:r>
              <a:rPr lang="ru-RU" dirty="0">
                <a:latin typeface="Verdana" panose="020B0604030504040204" pitchFamily="34" charset="0"/>
                <a:ea typeface="Verdana" panose="020B0604030504040204" pitchFamily="34" charset="0"/>
                <a:cs typeface="Verdana" panose="020B0604030504040204" pitchFamily="34" charset="0"/>
              </a:rPr>
              <a:t>(5) </a:t>
            </a:r>
            <a:r>
              <a:rPr lang="ru-RU" dirty="0" smtClean="0">
                <a:latin typeface="Verdana" panose="020B0604030504040204" pitchFamily="34" charset="0"/>
                <a:ea typeface="Verdana" panose="020B0604030504040204" pitchFamily="34" charset="0"/>
                <a:cs typeface="Verdana" panose="020B0604030504040204" pitchFamily="34" charset="0"/>
              </a:rPr>
              <a:t>РСПР  на </a:t>
            </a:r>
            <a:r>
              <a:rPr lang="ru-RU" dirty="0">
                <a:latin typeface="Verdana" panose="020B0604030504040204" pitchFamily="34" charset="0"/>
                <a:ea typeface="Verdana" panose="020B0604030504040204" pitchFamily="34" charset="0"/>
                <a:cs typeface="Verdana" panose="020B0604030504040204" pitchFamily="34" charset="0"/>
              </a:rPr>
              <a:t>район от ниво 2 се приема от Министерския съвет по предложение на министъра на регионалното развитие и благоустройството</a:t>
            </a:r>
            <a:r>
              <a:rPr lang="ru-RU" dirty="0" smtClean="0">
                <a:latin typeface="Verdana" panose="020B0604030504040204" pitchFamily="34" charset="0"/>
                <a:ea typeface="Verdana" panose="020B0604030504040204" pitchFamily="34" charset="0"/>
                <a:cs typeface="Verdana" panose="020B0604030504040204" pitchFamily="34" charset="0"/>
              </a:rPr>
              <a:t>.</a:t>
            </a:r>
            <a:endParaRPr lang="bg-BG" dirty="0">
              <a:latin typeface="Verdana" panose="020B0604030504040204" pitchFamily="34" charset="0"/>
              <a:ea typeface="Verdana" panose="020B0604030504040204" pitchFamily="34" charset="0"/>
              <a:cs typeface="Verdana" panose="020B0604030504040204"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693" y="5940997"/>
            <a:ext cx="780042" cy="57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0" y="5940997"/>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83580" y="5940997"/>
            <a:ext cx="4160113" cy="584775"/>
          </a:xfrm>
          <a:prstGeom prst="rect">
            <a:avLst/>
          </a:prstGeom>
          <a:noFill/>
        </p:spPr>
        <p:txBody>
          <a:bodyPr wrap="non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Национален център за териториално</a:t>
            </a:r>
          </a:p>
          <a:p>
            <a:pPr algn="r"/>
            <a:r>
              <a:rPr lang="bg-BG" sz="1600" dirty="0">
                <a:latin typeface="Verdana" panose="020B0604030504040204" pitchFamily="34" charset="0"/>
                <a:ea typeface="Verdana" panose="020B0604030504040204" pitchFamily="34" charset="0"/>
                <a:cs typeface="Verdana" panose="020B0604030504040204" pitchFamily="34" charset="0"/>
              </a:rPr>
              <a:t>развитие ЕАД</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85" y="5987278"/>
            <a:ext cx="1004214" cy="660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81339" y="5949346"/>
            <a:ext cx="6178004" cy="584775"/>
          </a:xfrm>
          <a:prstGeom prst="rect">
            <a:avLst/>
          </a:prstGeom>
          <a:noFill/>
        </p:spPr>
        <p:txBody>
          <a:bodyPr wrap="square" rtlCol="0">
            <a:spAutoFit/>
          </a:bodyPr>
          <a:lstStyle/>
          <a:p>
            <a:r>
              <a:rPr lang="bg-BG" sz="1600" dirty="0">
                <a:latin typeface="Verdana" panose="020B0604030504040204" pitchFamily="34" charset="0"/>
                <a:ea typeface="Verdana" panose="020B0604030504040204" pitchFamily="34" charset="0"/>
                <a:cs typeface="Verdana" panose="020B0604030504040204" pitchFamily="34" charset="0"/>
              </a:rPr>
              <a:t>Министерство на регионалното развитие и благоустройството</a:t>
            </a:r>
            <a:endParaRPr lang="en-CA" sz="16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a:stretch>
            <a:fillRect/>
          </a:stretch>
        </p:blipFill>
        <p:spPr>
          <a:xfrm>
            <a:off x="561961" y="63559"/>
            <a:ext cx="6121619" cy="783163"/>
          </a:xfrm>
          <a:prstGeom prst="rect">
            <a:avLst/>
          </a:prstGeom>
        </p:spPr>
      </p:pic>
      <p:pic>
        <p:nvPicPr>
          <p:cNvPr id="5" name="Picture 4"/>
          <p:cNvPicPr>
            <a:picLocks noChangeAspect="1"/>
          </p:cNvPicPr>
          <p:nvPr/>
        </p:nvPicPr>
        <p:blipFill>
          <a:blip r:embed="rId5"/>
          <a:stretch>
            <a:fillRect/>
          </a:stretch>
        </p:blipFill>
        <p:spPr>
          <a:xfrm>
            <a:off x="5502116" y="120398"/>
            <a:ext cx="6121619" cy="736145"/>
          </a:xfrm>
          <a:prstGeom prst="rect">
            <a:avLst/>
          </a:prstGeom>
        </p:spPr>
      </p:pic>
      <p:pic>
        <p:nvPicPr>
          <p:cNvPr id="9" name="Picture 8"/>
          <p:cNvPicPr>
            <a:picLocks noChangeAspect="1"/>
          </p:cNvPicPr>
          <p:nvPr/>
        </p:nvPicPr>
        <p:blipFill>
          <a:blip r:embed="rId6"/>
          <a:stretch>
            <a:fillRect/>
          </a:stretch>
        </p:blipFill>
        <p:spPr>
          <a:xfrm>
            <a:off x="9076267" y="92118"/>
            <a:ext cx="5770940" cy="734310"/>
          </a:xfrm>
          <a:prstGeom prst="rect">
            <a:avLst/>
          </a:prstGeom>
        </p:spPr>
      </p:pic>
      <p:pic>
        <p:nvPicPr>
          <p:cNvPr id="12" name="Picture 11"/>
          <p:cNvPicPr>
            <a:picLocks noChangeAspect="1"/>
          </p:cNvPicPr>
          <p:nvPr/>
        </p:nvPicPr>
        <p:blipFill>
          <a:blip r:embed="rId7"/>
          <a:stretch>
            <a:fillRect/>
          </a:stretch>
        </p:blipFill>
        <p:spPr>
          <a:xfrm>
            <a:off x="0" y="846070"/>
            <a:ext cx="12211346" cy="36579"/>
          </a:xfrm>
          <a:prstGeom prst="rect">
            <a:avLst/>
          </a:prstGeom>
        </p:spPr>
      </p:pic>
    </p:spTree>
    <p:extLst>
      <p:ext uri="{BB962C8B-B14F-4D97-AF65-F5344CB8AC3E}">
        <p14:creationId xmlns:p14="http://schemas.microsoft.com/office/powerpoint/2010/main" val="1009676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1812133" y="965993"/>
            <a:ext cx="1252537" cy="573088"/>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000" b="1" dirty="0">
                <a:solidFill>
                  <a:schemeClr val="tx1"/>
                </a:solidFill>
                <a:latin typeface="Arial Narrow" panose="020B0606020202030204" pitchFamily="34" charset="0"/>
              </a:rPr>
              <a:t>СТРАТЕГИЯ </a:t>
            </a:r>
          </a:p>
          <a:p>
            <a:pPr algn="ctr" eaLnBrk="1" hangingPunct="1">
              <a:defRPr/>
            </a:pPr>
            <a:r>
              <a:rPr lang="bg-BG" sz="1000" b="1" dirty="0">
                <a:solidFill>
                  <a:schemeClr val="tx1"/>
                </a:solidFill>
                <a:latin typeface="Arial Narrow" panose="020B0606020202030204" pitchFamily="34" charset="0"/>
              </a:rPr>
              <a:t>ЕВРОПА 2020+</a:t>
            </a:r>
          </a:p>
        </p:txBody>
      </p:sp>
      <p:sp>
        <p:nvSpPr>
          <p:cNvPr id="19" name="Rectangle 18"/>
          <p:cNvSpPr/>
          <p:nvPr/>
        </p:nvSpPr>
        <p:spPr bwMode="auto">
          <a:xfrm>
            <a:off x="1797913" y="1682750"/>
            <a:ext cx="1252537" cy="573088"/>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smtClean="0">
                <a:latin typeface="Arial Narrow" panose="020B0606020202030204" pitchFamily="34" charset="0"/>
              </a:rPr>
              <a:t>ТЕРИТОРИАЛЕН </a:t>
            </a:r>
            <a:r>
              <a:rPr lang="bg-BG" altLang="bg-BG" sz="1000" b="1" dirty="0">
                <a:latin typeface="Arial Narrow" panose="020B0606020202030204" pitchFamily="34" charset="0"/>
              </a:rPr>
              <a:t>ДНЕВЕН РЕД </a:t>
            </a:r>
          </a:p>
          <a:p>
            <a:pPr algn="ctr" eaLnBrk="1" hangingPunct="1">
              <a:spcBef>
                <a:spcPct val="0"/>
              </a:spcBef>
              <a:buClrTx/>
              <a:buSzTx/>
              <a:buFontTx/>
              <a:buNone/>
              <a:defRPr/>
            </a:pPr>
            <a:r>
              <a:rPr lang="bg-BG" altLang="bg-BG" sz="1000" b="1" dirty="0">
                <a:latin typeface="Arial Narrow" panose="020B0606020202030204" pitchFamily="34" charset="0"/>
              </a:rPr>
              <a:t>ТА </a:t>
            </a:r>
            <a:r>
              <a:rPr lang="bg-BG" altLang="bg-BG" sz="1000" b="1" dirty="0" smtClean="0">
                <a:latin typeface="Arial Narrow" panose="020B0606020202030204" pitchFamily="34" charset="0"/>
              </a:rPr>
              <a:t>2020</a:t>
            </a:r>
            <a:endParaRPr lang="en-CA" altLang="bg-BG" sz="1000" b="1" dirty="0">
              <a:latin typeface="Arial Narrow" panose="020B0606020202030204" pitchFamily="34" charset="0"/>
            </a:endParaRPr>
          </a:p>
        </p:txBody>
      </p:sp>
      <p:cxnSp>
        <p:nvCxnSpPr>
          <p:cNvPr id="27" name="Straight Arrow Connector 26"/>
          <p:cNvCxnSpPr>
            <a:stCxn id="18" idx="3"/>
            <a:endCxn id="17" idx="1"/>
          </p:cNvCxnSpPr>
          <p:nvPr/>
        </p:nvCxnSpPr>
        <p:spPr bwMode="auto">
          <a:xfrm>
            <a:off x="3064669" y="1252537"/>
            <a:ext cx="170656" cy="15082"/>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19" idx="3"/>
            <a:endCxn id="26" idx="1"/>
          </p:cNvCxnSpPr>
          <p:nvPr/>
        </p:nvCxnSpPr>
        <p:spPr bwMode="auto">
          <a:xfrm>
            <a:off x="3050449" y="1969294"/>
            <a:ext cx="184876" cy="0"/>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16" idx="3"/>
            <a:endCxn id="6" idx="1"/>
          </p:cNvCxnSpPr>
          <p:nvPr/>
        </p:nvCxnSpPr>
        <p:spPr bwMode="auto">
          <a:xfrm>
            <a:off x="4487864" y="2669382"/>
            <a:ext cx="262731" cy="3968"/>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a:stCxn id="17" idx="2"/>
            <a:endCxn id="26" idx="0"/>
          </p:cNvCxnSpPr>
          <p:nvPr/>
        </p:nvCxnSpPr>
        <p:spPr bwMode="auto">
          <a:xfrm>
            <a:off x="3860800" y="1554164"/>
            <a:ext cx="0" cy="128587"/>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a:stCxn id="26" idx="2"/>
            <a:endCxn id="16" idx="0"/>
          </p:cNvCxnSpPr>
          <p:nvPr/>
        </p:nvCxnSpPr>
        <p:spPr bwMode="auto">
          <a:xfrm>
            <a:off x="3860800" y="2255838"/>
            <a:ext cx="0" cy="127000"/>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a:stCxn id="16" idx="2"/>
            <a:endCxn id="15" idx="0"/>
          </p:cNvCxnSpPr>
          <p:nvPr/>
        </p:nvCxnSpPr>
        <p:spPr bwMode="auto">
          <a:xfrm flipH="1">
            <a:off x="3860800" y="2955925"/>
            <a:ext cx="0" cy="128588"/>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a:stCxn id="15" idx="2"/>
            <a:endCxn id="25" idx="0"/>
          </p:cNvCxnSpPr>
          <p:nvPr/>
        </p:nvCxnSpPr>
        <p:spPr bwMode="auto">
          <a:xfrm>
            <a:off x="3860801" y="3657601"/>
            <a:ext cx="3175" cy="123825"/>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85" name="Elbow Connector 184"/>
          <p:cNvCxnSpPr/>
          <p:nvPr/>
        </p:nvCxnSpPr>
        <p:spPr bwMode="auto">
          <a:xfrm>
            <a:off x="4560095" y="1982133"/>
            <a:ext cx="2378800" cy="397668"/>
          </a:xfrm>
          <a:prstGeom prst="bentConnector2">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87" name="Elbow Connector 186"/>
          <p:cNvCxnSpPr/>
          <p:nvPr/>
        </p:nvCxnSpPr>
        <p:spPr bwMode="auto">
          <a:xfrm>
            <a:off x="4489451" y="1968501"/>
            <a:ext cx="1050925" cy="417513"/>
          </a:xfrm>
          <a:prstGeom prst="bentConnector2">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a:stCxn id="15" idx="3"/>
          </p:cNvCxnSpPr>
          <p:nvPr/>
        </p:nvCxnSpPr>
        <p:spPr bwMode="auto">
          <a:xfrm flipV="1">
            <a:off x="4487864" y="3370263"/>
            <a:ext cx="79375" cy="0"/>
          </a:xfrm>
          <a:prstGeom prst="line">
            <a:avLst/>
          </a:prstGeom>
          <a:ln w="317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7" name="Elbow Connector 226"/>
          <p:cNvCxnSpPr/>
          <p:nvPr/>
        </p:nvCxnSpPr>
        <p:spPr bwMode="auto">
          <a:xfrm flipV="1">
            <a:off x="4489450" y="2386014"/>
            <a:ext cx="935038" cy="1684337"/>
          </a:xfrm>
          <a:prstGeom prst="bentConnector4">
            <a:avLst>
              <a:gd name="adj1" fmla="val 7134"/>
              <a:gd name="adj2" fmla="val 113565"/>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bwMode="auto">
          <a:xfrm>
            <a:off x="6237151" y="2366962"/>
            <a:ext cx="1259024" cy="588964"/>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950" b="1" dirty="0">
                <a:solidFill>
                  <a:schemeClr val="bg1"/>
                </a:solidFill>
                <a:latin typeface="Arial Narrow" panose="020B0606020202030204" pitchFamily="34" charset="0"/>
              </a:rPr>
              <a:t>НКПР</a:t>
            </a:r>
            <a:endParaRPr lang="en-CA" sz="950" b="1" dirty="0">
              <a:solidFill>
                <a:schemeClr val="bg1"/>
              </a:solidFill>
              <a:latin typeface="Arial Narrow" panose="020B0606020202030204" pitchFamily="34" charset="0"/>
            </a:endParaRPr>
          </a:p>
          <a:p>
            <a:pPr algn="ctr" eaLnBrk="1" hangingPunct="1">
              <a:defRPr/>
            </a:pPr>
            <a:r>
              <a:rPr lang="en-CA" sz="950" b="1" dirty="0">
                <a:solidFill>
                  <a:schemeClr val="bg1"/>
                </a:solidFill>
                <a:latin typeface="Arial Narrow" panose="020B0606020202030204" pitchFamily="34" charset="0"/>
              </a:rPr>
              <a:t>2013 - 2025</a:t>
            </a:r>
            <a:endParaRPr lang="bg-BG" sz="950" b="1" dirty="0">
              <a:solidFill>
                <a:schemeClr val="bg1"/>
              </a:solidFill>
              <a:latin typeface="Arial Narrow" panose="020B0606020202030204" pitchFamily="34" charset="0"/>
            </a:endParaRPr>
          </a:p>
        </p:txBody>
      </p:sp>
      <p:sp>
        <p:nvSpPr>
          <p:cNvPr id="9" name="Rectangle 8"/>
          <p:cNvSpPr/>
          <p:nvPr/>
        </p:nvSpPr>
        <p:spPr bwMode="auto">
          <a:xfrm>
            <a:off x="6243638" y="3074988"/>
            <a:ext cx="1255712" cy="571500"/>
          </a:xfrm>
          <a:prstGeom prst="rect">
            <a:avLst/>
          </a:prstGeom>
          <a:solidFill>
            <a:schemeClr val="bg1">
              <a:lumMod val="85000"/>
            </a:schemeClr>
          </a:solidFill>
          <a:ln w="381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000" b="1" dirty="0">
                <a:solidFill>
                  <a:schemeClr val="tx1"/>
                </a:solidFill>
                <a:latin typeface="Arial Narrow" panose="020B0606020202030204" pitchFamily="34" charset="0"/>
              </a:rPr>
              <a:t>РЕГИОНАЛНИ СХЕМИ ЗА ПРОСТРАНСТВЕНО РАЗВИТИЕ </a:t>
            </a:r>
            <a:r>
              <a:rPr lang="en-CA" sz="1000" b="1" dirty="0">
                <a:solidFill>
                  <a:schemeClr val="tx1"/>
                </a:solidFill>
                <a:latin typeface="Arial Narrow" panose="020B0606020202030204" pitchFamily="34" charset="0"/>
              </a:rPr>
              <a:t>NUTS 2</a:t>
            </a:r>
            <a:r>
              <a:rPr lang="bg-BG" sz="1000" b="1" dirty="0">
                <a:solidFill>
                  <a:schemeClr val="tx1"/>
                </a:solidFill>
                <a:latin typeface="Arial Narrow" panose="020B0606020202030204" pitchFamily="34" charset="0"/>
              </a:rPr>
              <a:t> </a:t>
            </a:r>
          </a:p>
        </p:txBody>
      </p:sp>
      <p:sp>
        <p:nvSpPr>
          <p:cNvPr id="10" name="Rectangle 9"/>
          <p:cNvSpPr/>
          <p:nvPr/>
        </p:nvSpPr>
        <p:spPr bwMode="auto">
          <a:xfrm>
            <a:off x="6246814" y="3781425"/>
            <a:ext cx="1252537" cy="573088"/>
          </a:xfrm>
          <a:prstGeom prst="rect">
            <a:avLst/>
          </a:prstGeom>
          <a:solidFill>
            <a:schemeClr val="bg1">
              <a:lumMod val="85000"/>
            </a:schemeClr>
          </a:solidFill>
          <a:ln w="381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000" b="1" dirty="0">
                <a:solidFill>
                  <a:schemeClr val="tx1"/>
                </a:solidFill>
                <a:latin typeface="Arial Narrow" panose="020B0606020202030204" pitchFamily="34" charset="0"/>
              </a:rPr>
              <a:t>РЕГИОНАЛНИ СХЕМИ ЗА ПРОСТРАНСТВЕНО РАЗВИТИЕ </a:t>
            </a:r>
            <a:r>
              <a:rPr lang="en-CA" sz="1000" b="1" dirty="0">
                <a:solidFill>
                  <a:schemeClr val="tx1"/>
                </a:solidFill>
                <a:latin typeface="Arial Narrow" panose="020B0606020202030204" pitchFamily="34" charset="0"/>
              </a:rPr>
              <a:t>NUTS3</a:t>
            </a:r>
            <a:endParaRPr lang="bg-BG" sz="1000" b="1" dirty="0">
              <a:solidFill>
                <a:schemeClr val="tx1"/>
              </a:solidFill>
              <a:latin typeface="Arial Narrow" panose="020B0606020202030204" pitchFamily="34" charset="0"/>
            </a:endParaRPr>
          </a:p>
        </p:txBody>
      </p:sp>
      <p:sp>
        <p:nvSpPr>
          <p:cNvPr id="5" name="Rectangle 4"/>
          <p:cNvSpPr/>
          <p:nvPr/>
        </p:nvSpPr>
        <p:spPr bwMode="auto">
          <a:xfrm>
            <a:off x="4749087" y="3081930"/>
            <a:ext cx="1252538" cy="573087"/>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000" b="1" dirty="0">
                <a:solidFill>
                  <a:schemeClr val="bg1"/>
                </a:solidFill>
                <a:latin typeface="Arial Narrow" panose="020B0606020202030204" pitchFamily="34" charset="0"/>
              </a:rPr>
              <a:t>РЕГИОНАЛНИ ПЛАНОВЕ ЗА РАЗВИТЕ </a:t>
            </a:r>
            <a:r>
              <a:rPr lang="en-CA" sz="1000" b="1" dirty="0">
                <a:solidFill>
                  <a:schemeClr val="bg1"/>
                </a:solidFill>
                <a:latin typeface="Arial Narrow" panose="020B0606020202030204" pitchFamily="34" charset="0"/>
              </a:rPr>
              <a:t>NUTS 2 </a:t>
            </a:r>
            <a:endParaRPr lang="bg-BG" sz="1000" b="1" dirty="0">
              <a:solidFill>
                <a:schemeClr val="bg1"/>
              </a:solidFill>
              <a:latin typeface="Arial Narrow" panose="020B0606020202030204" pitchFamily="34" charset="0"/>
            </a:endParaRPr>
          </a:p>
        </p:txBody>
      </p:sp>
      <p:sp>
        <p:nvSpPr>
          <p:cNvPr id="6" name="Rectangle 5"/>
          <p:cNvSpPr/>
          <p:nvPr/>
        </p:nvSpPr>
        <p:spPr bwMode="auto">
          <a:xfrm>
            <a:off x="4750594" y="2386807"/>
            <a:ext cx="1252538" cy="573087"/>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950" b="1" dirty="0">
                <a:solidFill>
                  <a:schemeClr val="bg1"/>
                </a:solidFill>
                <a:latin typeface="Arial Narrow" panose="020B0606020202030204" pitchFamily="34" charset="0"/>
              </a:rPr>
              <a:t>НСРР</a:t>
            </a:r>
            <a:endParaRPr lang="en-CA" sz="950" b="1" dirty="0">
              <a:solidFill>
                <a:schemeClr val="bg1"/>
              </a:solidFill>
              <a:latin typeface="Arial Narrow" panose="020B0606020202030204" pitchFamily="34" charset="0"/>
            </a:endParaRPr>
          </a:p>
          <a:p>
            <a:pPr algn="ctr" eaLnBrk="1" hangingPunct="1">
              <a:defRPr/>
            </a:pPr>
            <a:r>
              <a:rPr lang="bg-BG" sz="950" b="1" dirty="0">
                <a:solidFill>
                  <a:schemeClr val="bg1"/>
                </a:solidFill>
                <a:latin typeface="Arial Narrow" panose="020B0606020202030204" pitchFamily="34" charset="0"/>
              </a:rPr>
              <a:t>2012</a:t>
            </a:r>
            <a:r>
              <a:rPr lang="en-US" sz="950" b="1" dirty="0">
                <a:solidFill>
                  <a:schemeClr val="bg1"/>
                </a:solidFill>
                <a:latin typeface="Arial Narrow" panose="020B0606020202030204" pitchFamily="34" charset="0"/>
              </a:rPr>
              <a:t> </a:t>
            </a:r>
            <a:r>
              <a:rPr lang="bg-BG" sz="950" b="1" dirty="0">
                <a:solidFill>
                  <a:schemeClr val="bg1"/>
                </a:solidFill>
                <a:latin typeface="Arial Narrow" panose="020B0606020202030204" pitchFamily="34" charset="0"/>
              </a:rPr>
              <a:t>-</a:t>
            </a:r>
            <a:r>
              <a:rPr lang="en-US" sz="950" b="1" dirty="0">
                <a:solidFill>
                  <a:schemeClr val="bg1"/>
                </a:solidFill>
                <a:latin typeface="Arial Narrow" panose="020B0606020202030204" pitchFamily="34" charset="0"/>
              </a:rPr>
              <a:t> </a:t>
            </a:r>
            <a:r>
              <a:rPr lang="bg-BG" sz="950" b="1" dirty="0">
                <a:solidFill>
                  <a:schemeClr val="bg1"/>
                </a:solidFill>
                <a:latin typeface="Arial Narrow" panose="020B0606020202030204" pitchFamily="34" charset="0"/>
              </a:rPr>
              <a:t>2022</a:t>
            </a:r>
          </a:p>
        </p:txBody>
      </p:sp>
      <p:sp>
        <p:nvSpPr>
          <p:cNvPr id="7" name="Rectangle 6"/>
          <p:cNvSpPr/>
          <p:nvPr/>
        </p:nvSpPr>
        <p:spPr bwMode="auto">
          <a:xfrm>
            <a:off x="4746625" y="4457700"/>
            <a:ext cx="1252538" cy="573088"/>
          </a:xfrm>
          <a:prstGeom prst="rect">
            <a:avLst/>
          </a:prstGeom>
          <a:solidFill>
            <a:srgbClr val="4472C4"/>
          </a:solidFill>
          <a:ln w="9525" cap="sq">
            <a:solidFill>
              <a:schemeClr val="accent3">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solidFill>
                  <a:schemeClr val="bg1"/>
                </a:solidFill>
                <a:latin typeface="Arial Narrow" panose="020B0606020202030204" pitchFamily="34" charset="0"/>
              </a:rPr>
              <a:t>ОБЩИНСКИ ПЛАНОВЕ ЗА РАЗВИТИЕ</a:t>
            </a:r>
            <a:endParaRPr lang="en-CA" altLang="bg-BG" sz="1000" b="1" dirty="0">
              <a:solidFill>
                <a:schemeClr val="bg1"/>
              </a:solidFill>
              <a:latin typeface="Arial Narrow" panose="020B0606020202030204" pitchFamily="34" charset="0"/>
            </a:endParaRPr>
          </a:p>
          <a:p>
            <a:pPr algn="ctr" eaLnBrk="1" hangingPunct="1">
              <a:spcBef>
                <a:spcPct val="0"/>
              </a:spcBef>
              <a:buClrTx/>
              <a:buSzTx/>
              <a:buFontTx/>
              <a:buNone/>
              <a:defRPr/>
            </a:pPr>
            <a:r>
              <a:rPr lang="en-CA" altLang="bg-BG" sz="1000" b="1" dirty="0">
                <a:solidFill>
                  <a:schemeClr val="bg1"/>
                </a:solidFill>
                <a:latin typeface="Arial Narrow" panose="020B0606020202030204" pitchFamily="34" charset="0"/>
              </a:rPr>
              <a:t>LAU 1</a:t>
            </a:r>
            <a:endParaRPr lang="bg-BG" altLang="bg-BG" sz="1000" b="1" dirty="0">
              <a:solidFill>
                <a:schemeClr val="bg1"/>
              </a:solidFill>
              <a:latin typeface="Arial Narrow" panose="020B0606020202030204" pitchFamily="34" charset="0"/>
            </a:endParaRPr>
          </a:p>
        </p:txBody>
      </p:sp>
      <p:sp>
        <p:nvSpPr>
          <p:cNvPr id="41" name="Rectangle 40"/>
          <p:cNvSpPr/>
          <p:nvPr/>
        </p:nvSpPr>
        <p:spPr bwMode="auto">
          <a:xfrm>
            <a:off x="7759700" y="4452939"/>
            <a:ext cx="1252538" cy="573087"/>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solidFill>
                  <a:schemeClr val="bg1"/>
                </a:solidFill>
                <a:latin typeface="Arial Narrow" panose="020B0606020202030204" pitchFamily="34" charset="0"/>
              </a:rPr>
              <a:t>ОБЩИ УСТРОЙСТВЕНИ ПЛАНОВЕ</a:t>
            </a:r>
          </a:p>
        </p:txBody>
      </p:sp>
      <p:sp>
        <p:nvSpPr>
          <p:cNvPr id="42" name="Rectangle 41"/>
          <p:cNvSpPr/>
          <p:nvPr/>
        </p:nvSpPr>
        <p:spPr bwMode="auto">
          <a:xfrm>
            <a:off x="7759700" y="5159375"/>
            <a:ext cx="1252538" cy="573088"/>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solidFill>
                  <a:schemeClr val="bg1"/>
                </a:solidFill>
                <a:latin typeface="Arial Narrow" panose="020B0606020202030204" pitchFamily="34" charset="0"/>
              </a:rPr>
              <a:t>ПОДРОБНИ УСТРОЙСТВЕНИ ПЛАНОВЕ</a:t>
            </a:r>
          </a:p>
        </p:txBody>
      </p:sp>
      <p:sp>
        <p:nvSpPr>
          <p:cNvPr id="43" name="Rectangle 42"/>
          <p:cNvSpPr/>
          <p:nvPr/>
        </p:nvSpPr>
        <p:spPr bwMode="auto">
          <a:xfrm>
            <a:off x="6243639" y="5969000"/>
            <a:ext cx="1252537" cy="350838"/>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solidFill>
                  <a:schemeClr val="bg1"/>
                </a:solidFill>
                <a:latin typeface="Arial Narrow" panose="020B0606020202030204" pitchFamily="34" charset="0"/>
              </a:rPr>
              <a:t>ИПГВР</a:t>
            </a:r>
            <a:endParaRPr lang="bg-BG" altLang="bg-BG" sz="1000" dirty="0">
              <a:solidFill>
                <a:schemeClr val="bg1"/>
              </a:solidFill>
              <a:latin typeface="Arial Narrow" panose="020B0606020202030204" pitchFamily="34" charset="0"/>
            </a:endParaRPr>
          </a:p>
        </p:txBody>
      </p:sp>
      <p:sp>
        <p:nvSpPr>
          <p:cNvPr id="44" name="Rectangle 43"/>
          <p:cNvSpPr/>
          <p:nvPr/>
        </p:nvSpPr>
        <p:spPr bwMode="auto">
          <a:xfrm>
            <a:off x="4746625" y="5965825"/>
            <a:ext cx="1252538" cy="350838"/>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latin typeface="Arial Narrow" panose="020B0606020202030204" pitchFamily="34" charset="0"/>
              </a:rPr>
              <a:t>ИНФРАСТРУКТУРНИ ПРОЕКТИ</a:t>
            </a:r>
          </a:p>
        </p:txBody>
      </p:sp>
      <p:cxnSp>
        <p:nvCxnSpPr>
          <p:cNvPr id="49" name="Straight Arrow Connector 48"/>
          <p:cNvCxnSpPr>
            <a:stCxn id="6" idx="3"/>
            <a:endCxn id="8" idx="1"/>
          </p:cNvCxnSpPr>
          <p:nvPr/>
        </p:nvCxnSpPr>
        <p:spPr bwMode="auto">
          <a:xfrm flipV="1">
            <a:off x="6003133" y="2661444"/>
            <a:ext cx="234019" cy="11906"/>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5" idx="3"/>
            <a:endCxn id="9" idx="1"/>
          </p:cNvCxnSpPr>
          <p:nvPr/>
        </p:nvCxnSpPr>
        <p:spPr bwMode="auto">
          <a:xfrm flipV="1">
            <a:off x="6001626" y="3360739"/>
            <a:ext cx="242013" cy="7735"/>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7" idx="3"/>
            <a:endCxn id="41" idx="1"/>
          </p:cNvCxnSpPr>
          <p:nvPr/>
        </p:nvCxnSpPr>
        <p:spPr bwMode="auto">
          <a:xfrm flipV="1">
            <a:off x="5999164" y="4740276"/>
            <a:ext cx="1760537" cy="4763"/>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a:stCxn id="41" idx="2"/>
            <a:endCxn id="42" idx="0"/>
          </p:cNvCxnSpPr>
          <p:nvPr/>
        </p:nvCxnSpPr>
        <p:spPr bwMode="auto">
          <a:xfrm>
            <a:off x="8386763" y="5026025"/>
            <a:ext cx="0" cy="133350"/>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stCxn id="8" idx="2"/>
            <a:endCxn id="9" idx="0"/>
          </p:cNvCxnSpPr>
          <p:nvPr/>
        </p:nvCxnSpPr>
        <p:spPr bwMode="auto">
          <a:xfrm>
            <a:off x="6866664" y="2955926"/>
            <a:ext cx="4831" cy="119062"/>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65" name="Straight Arrow Connector 164"/>
          <p:cNvCxnSpPr>
            <a:stCxn id="9" idx="2"/>
            <a:endCxn id="10" idx="0"/>
          </p:cNvCxnSpPr>
          <p:nvPr/>
        </p:nvCxnSpPr>
        <p:spPr bwMode="auto">
          <a:xfrm>
            <a:off x="6870700" y="3646489"/>
            <a:ext cx="1588" cy="134937"/>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67" name="Straight Arrow Connector 166"/>
          <p:cNvCxnSpPr>
            <a:endCxn id="43" idx="0"/>
          </p:cNvCxnSpPr>
          <p:nvPr/>
        </p:nvCxnSpPr>
        <p:spPr bwMode="auto">
          <a:xfrm>
            <a:off x="6869114" y="4344988"/>
            <a:ext cx="1587" cy="1624012"/>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a:stCxn id="7" idx="2"/>
            <a:endCxn id="44" idx="0"/>
          </p:cNvCxnSpPr>
          <p:nvPr/>
        </p:nvCxnSpPr>
        <p:spPr bwMode="auto">
          <a:xfrm flipH="1">
            <a:off x="5372100" y="5030789"/>
            <a:ext cx="0" cy="935037"/>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a:endCxn id="43" idx="0"/>
          </p:cNvCxnSpPr>
          <p:nvPr/>
        </p:nvCxnSpPr>
        <p:spPr bwMode="auto">
          <a:xfrm flipH="1">
            <a:off x="6870700" y="5027614"/>
            <a:ext cx="0" cy="941387"/>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76" name="Straight Arrow Connector 175"/>
          <p:cNvCxnSpPr>
            <a:stCxn id="6" idx="2"/>
            <a:endCxn id="5" idx="0"/>
          </p:cNvCxnSpPr>
          <p:nvPr/>
        </p:nvCxnSpPr>
        <p:spPr bwMode="auto">
          <a:xfrm flipH="1">
            <a:off x="5375357" y="2959893"/>
            <a:ext cx="1507" cy="122036"/>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a:stCxn id="5" idx="2"/>
          </p:cNvCxnSpPr>
          <p:nvPr/>
        </p:nvCxnSpPr>
        <p:spPr bwMode="auto">
          <a:xfrm>
            <a:off x="5374562" y="3655016"/>
            <a:ext cx="0" cy="127000"/>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35" name="Straight Arrow Connector 234"/>
          <p:cNvCxnSpPr>
            <a:stCxn id="62" idx="3"/>
            <a:endCxn id="10" idx="1"/>
          </p:cNvCxnSpPr>
          <p:nvPr/>
        </p:nvCxnSpPr>
        <p:spPr bwMode="auto">
          <a:xfrm flipV="1">
            <a:off x="5999163" y="4068763"/>
            <a:ext cx="247650" cy="0"/>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40" name="Elbow Connector 239"/>
          <p:cNvCxnSpPr>
            <a:stCxn id="10" idx="3"/>
            <a:endCxn id="41" idx="0"/>
          </p:cNvCxnSpPr>
          <p:nvPr/>
        </p:nvCxnSpPr>
        <p:spPr bwMode="auto">
          <a:xfrm>
            <a:off x="7499351" y="4068764"/>
            <a:ext cx="887413" cy="384175"/>
          </a:xfrm>
          <a:prstGeom prst="bentConnector2">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46" name="Elbow Connector 245"/>
          <p:cNvCxnSpPr>
            <a:stCxn id="42" idx="2"/>
            <a:endCxn id="44" idx="2"/>
          </p:cNvCxnSpPr>
          <p:nvPr/>
        </p:nvCxnSpPr>
        <p:spPr bwMode="auto">
          <a:xfrm rot="5400000">
            <a:off x="6587332" y="4517232"/>
            <a:ext cx="584200" cy="3014663"/>
          </a:xfrm>
          <a:prstGeom prst="bentConnector3">
            <a:avLst>
              <a:gd name="adj1" fmla="val 139139"/>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53" name="Elbow Connector 252"/>
          <p:cNvCxnSpPr>
            <a:stCxn id="42" idx="2"/>
            <a:endCxn id="43" idx="2"/>
          </p:cNvCxnSpPr>
          <p:nvPr/>
        </p:nvCxnSpPr>
        <p:spPr bwMode="auto">
          <a:xfrm rot="5400000">
            <a:off x="7335045" y="5268120"/>
            <a:ext cx="587375" cy="1516063"/>
          </a:xfrm>
          <a:prstGeom prst="bentConnector3">
            <a:avLst>
              <a:gd name="adj1" fmla="val 138917"/>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grpSp>
        <p:nvGrpSpPr>
          <p:cNvPr id="4137" name="Group 182"/>
          <p:cNvGrpSpPr>
            <a:grpSpLocks/>
          </p:cNvGrpSpPr>
          <p:nvPr/>
        </p:nvGrpSpPr>
        <p:grpSpPr bwMode="auto">
          <a:xfrm>
            <a:off x="3860801" y="4314825"/>
            <a:ext cx="2900363" cy="1652588"/>
            <a:chOff x="2640269" y="4354921"/>
            <a:chExt cx="3646452" cy="1653397"/>
          </a:xfrm>
        </p:grpSpPr>
        <p:cxnSp>
          <p:nvCxnSpPr>
            <p:cNvPr id="258" name="Elbow Connector 257"/>
            <p:cNvCxnSpPr/>
            <p:nvPr/>
          </p:nvCxnSpPr>
          <p:spPr>
            <a:xfrm rot="16200000" flipH="1">
              <a:off x="3636797" y="3358393"/>
              <a:ext cx="1653397" cy="3646452"/>
            </a:xfrm>
            <a:prstGeom prst="bentConnector3">
              <a:avLst>
                <a:gd name="adj1" fmla="val 70140"/>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42" name="Elbow Connector 241"/>
            <p:cNvCxnSpPr/>
            <p:nvPr/>
          </p:nvCxnSpPr>
          <p:spPr>
            <a:xfrm rot="16200000" flipH="1">
              <a:off x="2692751" y="4302439"/>
              <a:ext cx="1653397" cy="1758361"/>
            </a:xfrm>
            <a:prstGeom prst="bentConnector3">
              <a:avLst>
                <a:gd name="adj1" fmla="val 70459"/>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61" name="Rectangle 60"/>
          <p:cNvSpPr/>
          <p:nvPr/>
        </p:nvSpPr>
        <p:spPr bwMode="auto">
          <a:xfrm>
            <a:off x="5540375" y="1190625"/>
            <a:ext cx="1250950" cy="349250"/>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400" b="1" dirty="0">
                <a:latin typeface="Arial Narrow" panose="020B0606020202030204" pitchFamily="34" charset="0"/>
              </a:rPr>
              <a:t>ЗРР</a:t>
            </a:r>
          </a:p>
        </p:txBody>
      </p:sp>
      <p:sp>
        <p:nvSpPr>
          <p:cNvPr id="62" name="Rectangle 61"/>
          <p:cNvSpPr/>
          <p:nvPr/>
        </p:nvSpPr>
        <p:spPr bwMode="auto">
          <a:xfrm>
            <a:off x="4746625" y="3781426"/>
            <a:ext cx="1252538" cy="574675"/>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000" b="1" dirty="0">
                <a:solidFill>
                  <a:schemeClr val="bg1"/>
                </a:solidFill>
                <a:latin typeface="Arial Narrow" panose="020B0606020202030204" pitchFamily="34" charset="0"/>
              </a:rPr>
              <a:t>ОБЛАСТНИ СТРАТЕГИИ ЗА РАЗВИТИЕ</a:t>
            </a:r>
            <a:r>
              <a:rPr lang="en-CA" sz="1000" b="1" dirty="0">
                <a:solidFill>
                  <a:schemeClr val="bg1"/>
                </a:solidFill>
                <a:latin typeface="Arial Narrow" panose="020B0606020202030204" pitchFamily="34" charset="0"/>
              </a:rPr>
              <a:t> NUTS 3</a:t>
            </a:r>
            <a:endParaRPr lang="bg-BG" sz="1000" b="1" dirty="0">
              <a:solidFill>
                <a:schemeClr val="bg1"/>
              </a:solidFill>
              <a:latin typeface="Arial Narrow" panose="020B0606020202030204" pitchFamily="34" charset="0"/>
            </a:endParaRPr>
          </a:p>
        </p:txBody>
      </p:sp>
      <p:cxnSp>
        <p:nvCxnSpPr>
          <p:cNvPr id="180" name="Straight Arrow Connector 179"/>
          <p:cNvCxnSpPr>
            <a:stCxn id="62" idx="2"/>
            <a:endCxn id="7" idx="0"/>
          </p:cNvCxnSpPr>
          <p:nvPr/>
        </p:nvCxnSpPr>
        <p:spPr bwMode="auto">
          <a:xfrm>
            <a:off x="5372100" y="4356100"/>
            <a:ext cx="0" cy="101600"/>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13" name="Rectangle 112"/>
          <p:cNvSpPr/>
          <p:nvPr/>
        </p:nvSpPr>
        <p:spPr bwMode="auto">
          <a:xfrm>
            <a:off x="9261475" y="4572000"/>
            <a:ext cx="1252538" cy="349250"/>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100" b="1" dirty="0">
                <a:solidFill>
                  <a:schemeClr val="bg1"/>
                </a:solidFill>
                <a:latin typeface="Arial Narrow" panose="020B0606020202030204" pitchFamily="34" charset="0"/>
              </a:rPr>
              <a:t>СЕО/ОТВ</a:t>
            </a:r>
          </a:p>
        </p:txBody>
      </p:sp>
      <p:sp>
        <p:nvSpPr>
          <p:cNvPr id="117" name="Rectangle 116"/>
          <p:cNvSpPr/>
          <p:nvPr/>
        </p:nvSpPr>
        <p:spPr bwMode="auto">
          <a:xfrm>
            <a:off x="9259889" y="1204913"/>
            <a:ext cx="1252537" cy="349250"/>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400" b="1" dirty="0">
                <a:latin typeface="Arial Narrow" panose="020B0606020202030204" pitchFamily="34" charset="0"/>
              </a:rPr>
              <a:t>ЗООС, ЗБР</a:t>
            </a:r>
          </a:p>
        </p:txBody>
      </p:sp>
      <p:cxnSp>
        <p:nvCxnSpPr>
          <p:cNvPr id="118" name="Straight Arrow Connector 117"/>
          <p:cNvCxnSpPr>
            <a:stCxn id="61" idx="2"/>
          </p:cNvCxnSpPr>
          <p:nvPr/>
        </p:nvCxnSpPr>
        <p:spPr bwMode="auto">
          <a:xfrm flipH="1">
            <a:off x="6162676" y="1539875"/>
            <a:ext cx="3175" cy="395288"/>
          </a:xfrm>
          <a:prstGeom prst="straightConnector1">
            <a:avLst/>
          </a:prstGeom>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a:stCxn id="61" idx="3"/>
            <a:endCxn id="116" idx="1"/>
          </p:cNvCxnSpPr>
          <p:nvPr/>
        </p:nvCxnSpPr>
        <p:spPr bwMode="auto">
          <a:xfrm>
            <a:off x="6791325" y="1365250"/>
            <a:ext cx="904876" cy="14288"/>
          </a:xfrm>
          <a:prstGeom prst="straightConnector1">
            <a:avLst/>
          </a:prstGeom>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bwMode="auto">
          <a:xfrm>
            <a:off x="8386765" y="1485900"/>
            <a:ext cx="1588" cy="2897188"/>
          </a:xfrm>
          <a:prstGeom prst="straightConnector1">
            <a:avLst/>
          </a:prstGeom>
          <a:solidFill>
            <a:srgbClr val="B5D86E"/>
          </a:solidFill>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sp>
        <p:nvSpPr>
          <p:cNvPr id="116" name="Rectangle 115"/>
          <p:cNvSpPr/>
          <p:nvPr/>
        </p:nvSpPr>
        <p:spPr bwMode="auto">
          <a:xfrm>
            <a:off x="7696201" y="1204913"/>
            <a:ext cx="1250950" cy="349250"/>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400" b="1" dirty="0">
                <a:solidFill>
                  <a:schemeClr val="bg1"/>
                </a:solidFill>
                <a:latin typeface="Arial Narrow" panose="020B0606020202030204" pitchFamily="34" charset="0"/>
              </a:rPr>
              <a:t>ЗУТ</a:t>
            </a:r>
          </a:p>
        </p:txBody>
      </p:sp>
      <p:cxnSp>
        <p:nvCxnSpPr>
          <p:cNvPr id="190" name="Straight Arrow Connector 189"/>
          <p:cNvCxnSpPr>
            <a:stCxn id="42" idx="3"/>
            <a:endCxn id="114" idx="1"/>
          </p:cNvCxnSpPr>
          <p:nvPr/>
        </p:nvCxnSpPr>
        <p:spPr bwMode="auto">
          <a:xfrm>
            <a:off x="9012239" y="5446713"/>
            <a:ext cx="249237" cy="0"/>
          </a:xfrm>
          <a:prstGeom prst="straightConnector1">
            <a:avLst/>
          </a:prstGeom>
          <a:ln w="31750">
            <a:solidFill>
              <a:schemeClr val="tx1">
                <a:lumMod val="65000"/>
                <a:lumOff val="35000"/>
              </a:schemeClr>
            </a:solidFill>
            <a:headEnd type="triangle"/>
            <a:tailEnd type="none" w="med" len="med"/>
          </a:ln>
        </p:spPr>
        <p:style>
          <a:lnRef idx="1">
            <a:schemeClr val="accent1"/>
          </a:lnRef>
          <a:fillRef idx="0">
            <a:schemeClr val="accent1"/>
          </a:fillRef>
          <a:effectRef idx="0">
            <a:schemeClr val="accent1"/>
          </a:effectRef>
          <a:fontRef idx="minor">
            <a:schemeClr val="tx1"/>
          </a:fontRef>
        </p:style>
      </p:cxnSp>
      <p:cxnSp>
        <p:nvCxnSpPr>
          <p:cNvPr id="193" name="Straight Arrow Connector 192"/>
          <p:cNvCxnSpPr>
            <a:stCxn id="41" idx="3"/>
            <a:endCxn id="113" idx="1"/>
          </p:cNvCxnSpPr>
          <p:nvPr/>
        </p:nvCxnSpPr>
        <p:spPr bwMode="auto">
          <a:xfrm>
            <a:off x="9012239" y="4738689"/>
            <a:ext cx="249237" cy="7937"/>
          </a:xfrm>
          <a:prstGeom prst="straightConnector1">
            <a:avLst/>
          </a:prstGeom>
          <a:ln w="31750">
            <a:solidFill>
              <a:schemeClr val="tx1">
                <a:lumMod val="65000"/>
                <a:lumOff val="35000"/>
              </a:schemeClr>
            </a:solidFill>
            <a:headEnd type="triangle"/>
            <a:tailEnd type="none" w="med" len="med"/>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bwMode="auto">
          <a:xfrm>
            <a:off x="3235325" y="3084514"/>
            <a:ext cx="1252538" cy="573087"/>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latin typeface="Arial Narrow" panose="020B0606020202030204" pitchFamily="34" charset="0"/>
              </a:rPr>
              <a:t>ОПЕРАТИВНИ ПРОГРАМИ</a:t>
            </a:r>
          </a:p>
        </p:txBody>
      </p:sp>
      <p:sp>
        <p:nvSpPr>
          <p:cNvPr id="16" name="Rectangle 15"/>
          <p:cNvSpPr/>
          <p:nvPr/>
        </p:nvSpPr>
        <p:spPr bwMode="auto">
          <a:xfrm>
            <a:off x="3235325" y="2382839"/>
            <a:ext cx="1252538" cy="573087"/>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latin typeface="Arial Narrow" panose="020B0606020202030204" pitchFamily="34" charset="0"/>
              </a:rPr>
              <a:t>СПОРАЗУМЕНИЕ ЗА ПАРТНЬОРСТВО</a:t>
            </a:r>
          </a:p>
          <a:p>
            <a:pPr algn="ctr" eaLnBrk="1" hangingPunct="1">
              <a:spcBef>
                <a:spcPct val="0"/>
              </a:spcBef>
              <a:buClrTx/>
              <a:buSzTx/>
              <a:buFontTx/>
              <a:buNone/>
              <a:defRPr/>
            </a:pPr>
            <a:r>
              <a:rPr lang="bg-BG" altLang="bg-BG" sz="1000" b="1" dirty="0" smtClean="0">
                <a:latin typeface="Arial Narrow" panose="020B0606020202030204" pitchFamily="34" charset="0"/>
              </a:rPr>
              <a:t>2014 </a:t>
            </a:r>
            <a:r>
              <a:rPr lang="bg-BG" altLang="bg-BG" sz="1000" b="1" dirty="0">
                <a:latin typeface="Arial Narrow" panose="020B0606020202030204" pitchFamily="34" charset="0"/>
              </a:rPr>
              <a:t>- </a:t>
            </a:r>
            <a:r>
              <a:rPr lang="bg-BG" altLang="bg-BG" sz="1000" b="1" dirty="0" smtClean="0">
                <a:latin typeface="Arial Narrow" panose="020B0606020202030204" pitchFamily="34" charset="0"/>
              </a:rPr>
              <a:t>2020</a:t>
            </a:r>
            <a:endParaRPr lang="bg-BG" altLang="bg-BG" sz="1000" b="1" dirty="0">
              <a:latin typeface="Arial Narrow" panose="020B0606020202030204" pitchFamily="34" charset="0"/>
            </a:endParaRPr>
          </a:p>
        </p:txBody>
      </p:sp>
      <p:sp>
        <p:nvSpPr>
          <p:cNvPr id="17" name="Rectangle 16"/>
          <p:cNvSpPr/>
          <p:nvPr/>
        </p:nvSpPr>
        <p:spPr bwMode="auto">
          <a:xfrm>
            <a:off x="3235325" y="981075"/>
            <a:ext cx="1250950" cy="573088"/>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000" b="1" dirty="0">
                <a:solidFill>
                  <a:schemeClr val="tx1"/>
                </a:solidFill>
                <a:latin typeface="Arial Narrow" panose="020B0606020202030204" pitchFamily="34" charset="0"/>
              </a:rPr>
              <a:t>НАЦИОНАЛНА ПРОГРАМА ЗА РЕФОРМИ</a:t>
            </a:r>
          </a:p>
        </p:txBody>
      </p:sp>
      <p:sp>
        <p:nvSpPr>
          <p:cNvPr id="25" name="Rectangle 24"/>
          <p:cNvSpPr/>
          <p:nvPr/>
        </p:nvSpPr>
        <p:spPr bwMode="auto">
          <a:xfrm>
            <a:off x="3236914" y="3781426"/>
            <a:ext cx="1252537" cy="574675"/>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latin typeface="Arial Narrow" panose="020B0606020202030204" pitchFamily="34" charset="0"/>
              </a:rPr>
              <a:t>СЕКТОРНИ СТРАТЕГИИ</a:t>
            </a:r>
          </a:p>
        </p:txBody>
      </p:sp>
      <p:sp>
        <p:nvSpPr>
          <p:cNvPr id="26" name="Rectangle 25"/>
          <p:cNvSpPr/>
          <p:nvPr/>
        </p:nvSpPr>
        <p:spPr bwMode="auto">
          <a:xfrm>
            <a:off x="3235325" y="1682750"/>
            <a:ext cx="1252538" cy="573088"/>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000" b="1" dirty="0">
                <a:solidFill>
                  <a:schemeClr val="tx1"/>
                </a:solidFill>
                <a:latin typeface="Arial Narrow" panose="020B0606020202030204" pitchFamily="34" charset="0"/>
              </a:rPr>
              <a:t>НАЦИОНАЛНА ПРОГРАМА БЪЛГАРИЯ </a:t>
            </a:r>
            <a:r>
              <a:rPr lang="bg-BG" sz="1000" b="1" dirty="0" smtClean="0">
                <a:solidFill>
                  <a:schemeClr val="tx1"/>
                </a:solidFill>
                <a:latin typeface="Arial Narrow" panose="020B0606020202030204" pitchFamily="34" charset="0"/>
              </a:rPr>
              <a:t>2020</a:t>
            </a:r>
            <a:endParaRPr lang="bg-BG" sz="1000" dirty="0">
              <a:solidFill>
                <a:schemeClr val="tx1"/>
              </a:solidFill>
              <a:latin typeface="Arial Narrow" panose="020B0606020202030204" pitchFamily="34" charset="0"/>
            </a:endParaRPr>
          </a:p>
        </p:txBody>
      </p:sp>
      <p:cxnSp>
        <p:nvCxnSpPr>
          <p:cNvPr id="203" name="Straight Arrow Connector 202"/>
          <p:cNvCxnSpPr>
            <a:stCxn id="113" idx="2"/>
            <a:endCxn id="114" idx="0"/>
          </p:cNvCxnSpPr>
          <p:nvPr/>
        </p:nvCxnSpPr>
        <p:spPr bwMode="auto">
          <a:xfrm>
            <a:off x="9888538" y="4921251"/>
            <a:ext cx="0" cy="346075"/>
          </a:xfrm>
          <a:prstGeom prst="straightConnector1">
            <a:avLst/>
          </a:prstGeom>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206" name="Straight Arrow Connector 205"/>
          <p:cNvCxnSpPr>
            <a:endCxn id="115" idx="0"/>
          </p:cNvCxnSpPr>
          <p:nvPr/>
        </p:nvCxnSpPr>
        <p:spPr bwMode="auto">
          <a:xfrm>
            <a:off x="9886950" y="5618163"/>
            <a:ext cx="0" cy="347662"/>
          </a:xfrm>
          <a:prstGeom prst="straightConnector1">
            <a:avLst/>
          </a:prstGeom>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209" name="Elbow Connector 208"/>
          <p:cNvCxnSpPr>
            <a:stCxn id="115" idx="2"/>
            <a:endCxn id="44" idx="2"/>
          </p:cNvCxnSpPr>
          <p:nvPr/>
        </p:nvCxnSpPr>
        <p:spPr bwMode="auto">
          <a:xfrm rot="5400000">
            <a:off x="7568407" y="4006057"/>
            <a:ext cx="1588" cy="4619625"/>
          </a:xfrm>
          <a:prstGeom prst="bentConnector3">
            <a:avLst>
              <a:gd name="adj1" fmla="val 29014689"/>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grpSp>
        <p:nvGrpSpPr>
          <p:cNvPr id="4157" name="Group 46"/>
          <p:cNvGrpSpPr>
            <a:grpSpLocks/>
          </p:cNvGrpSpPr>
          <p:nvPr/>
        </p:nvGrpSpPr>
        <p:grpSpPr bwMode="auto">
          <a:xfrm>
            <a:off x="7496175" y="5640389"/>
            <a:ext cx="2274888" cy="504825"/>
            <a:chOff x="5972178" y="5639782"/>
            <a:chExt cx="2275421" cy="504637"/>
          </a:xfrm>
        </p:grpSpPr>
        <p:grpSp>
          <p:nvGrpSpPr>
            <p:cNvPr id="4165" name="Group 28"/>
            <p:cNvGrpSpPr>
              <a:grpSpLocks/>
            </p:cNvGrpSpPr>
            <p:nvPr/>
          </p:nvGrpSpPr>
          <p:grpSpPr bwMode="auto">
            <a:xfrm>
              <a:off x="7596339" y="5639782"/>
              <a:ext cx="651260" cy="165324"/>
              <a:chOff x="7042661" y="5795761"/>
              <a:chExt cx="427575" cy="132772"/>
            </a:xfrm>
          </p:grpSpPr>
          <p:cxnSp>
            <p:nvCxnSpPr>
              <p:cNvPr id="216" name="Straight Arrow Connector 215"/>
              <p:cNvCxnSpPr/>
              <p:nvPr/>
            </p:nvCxnSpPr>
            <p:spPr bwMode="auto">
              <a:xfrm>
                <a:off x="7462938" y="5795761"/>
                <a:ext cx="0" cy="132542"/>
              </a:xfrm>
              <a:prstGeom prst="straightConnector1">
                <a:avLst/>
              </a:prstGeom>
              <a:ln w="31750">
                <a:solidFill>
                  <a:schemeClr val="bg1">
                    <a:lumMod val="50000"/>
                  </a:schemeClr>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218" name="Straight Arrow Connector 217"/>
              <p:cNvCxnSpPr/>
              <p:nvPr/>
            </p:nvCxnSpPr>
            <p:spPr bwMode="auto">
              <a:xfrm flipH="1" flipV="1">
                <a:off x="7042813" y="5920657"/>
                <a:ext cx="427423" cy="0"/>
              </a:xfrm>
              <a:prstGeom prst="straightConnector1">
                <a:avLst/>
              </a:prstGeom>
              <a:ln w="31750">
                <a:solidFill>
                  <a:schemeClr val="bg1">
                    <a:lumMod val="50000"/>
                  </a:schemeClr>
                </a:solidFill>
                <a:tailEnd type="none" w="med" len="med"/>
              </a:ln>
            </p:spPr>
            <p:style>
              <a:lnRef idx="1">
                <a:schemeClr val="accent1"/>
              </a:lnRef>
              <a:fillRef idx="0">
                <a:schemeClr val="accent1"/>
              </a:fillRef>
              <a:effectRef idx="0">
                <a:schemeClr val="accent1"/>
              </a:effectRef>
              <a:fontRef idx="minor">
                <a:schemeClr val="tx1"/>
              </a:fontRef>
            </p:style>
          </p:cxnSp>
        </p:grpSp>
        <p:cxnSp>
          <p:nvCxnSpPr>
            <p:cNvPr id="219" name="Elbow Connector 218"/>
            <p:cNvCxnSpPr>
              <a:stCxn id="114" idx="2"/>
              <a:endCxn id="43" idx="3"/>
            </p:cNvCxnSpPr>
            <p:nvPr/>
          </p:nvCxnSpPr>
          <p:spPr bwMode="auto">
            <a:xfrm rot="5400000">
              <a:off x="6609022" y="5156868"/>
              <a:ext cx="350707" cy="1624394"/>
            </a:xfrm>
            <a:prstGeom prst="bentConnector2">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28" name="Straight Arrow Connector 227"/>
          <p:cNvCxnSpPr>
            <a:stCxn id="116" idx="3"/>
            <a:endCxn id="117" idx="1"/>
          </p:cNvCxnSpPr>
          <p:nvPr/>
        </p:nvCxnSpPr>
        <p:spPr bwMode="auto">
          <a:xfrm>
            <a:off x="8947152" y="1379538"/>
            <a:ext cx="312737" cy="0"/>
          </a:xfrm>
          <a:prstGeom prst="straightConnector1">
            <a:avLst/>
          </a:prstGeom>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9" idx="3"/>
          </p:cNvCxnSpPr>
          <p:nvPr/>
        </p:nvCxnSpPr>
        <p:spPr>
          <a:xfrm>
            <a:off x="7497763" y="3360738"/>
            <a:ext cx="2379662" cy="0"/>
          </a:xfrm>
          <a:prstGeom prst="line">
            <a:avLst/>
          </a:prstGeom>
          <a:ln w="317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17" idx="2"/>
            <a:endCxn id="113" idx="0"/>
          </p:cNvCxnSpPr>
          <p:nvPr/>
        </p:nvCxnSpPr>
        <p:spPr>
          <a:xfrm>
            <a:off x="9886158" y="1554164"/>
            <a:ext cx="1587" cy="3017837"/>
          </a:xfrm>
          <a:prstGeom prst="line">
            <a:avLst/>
          </a:prstGeom>
          <a:ln w="317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15" name="Rectangle 114"/>
          <p:cNvSpPr/>
          <p:nvPr/>
        </p:nvSpPr>
        <p:spPr bwMode="auto">
          <a:xfrm>
            <a:off x="9259889" y="5965825"/>
            <a:ext cx="1252537" cy="349250"/>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200" b="1" dirty="0">
                <a:solidFill>
                  <a:schemeClr val="bg1"/>
                </a:solidFill>
                <a:latin typeface="Arial Narrow" panose="020B0606020202030204" pitchFamily="34" charset="0"/>
              </a:rPr>
              <a:t>ОВОС</a:t>
            </a:r>
          </a:p>
        </p:txBody>
      </p:sp>
      <p:sp>
        <p:nvSpPr>
          <p:cNvPr id="114" name="Rectangle 113"/>
          <p:cNvSpPr/>
          <p:nvPr/>
        </p:nvSpPr>
        <p:spPr bwMode="auto">
          <a:xfrm>
            <a:off x="9261475" y="5267326"/>
            <a:ext cx="1252538" cy="358775"/>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50" b="1" dirty="0">
                <a:solidFill>
                  <a:schemeClr val="bg1"/>
                </a:solidFill>
                <a:latin typeface="Arial Narrow" panose="020B0606020202030204" pitchFamily="34" charset="0"/>
              </a:rPr>
              <a:t>ОС</a:t>
            </a:r>
          </a:p>
        </p:txBody>
      </p:sp>
      <p:sp>
        <p:nvSpPr>
          <p:cNvPr id="11" name="Title 10"/>
          <p:cNvSpPr>
            <a:spLocks noGrp="1"/>
          </p:cNvSpPr>
          <p:nvPr>
            <p:ph type="title"/>
          </p:nvPr>
        </p:nvSpPr>
        <p:spPr>
          <a:xfrm>
            <a:off x="741363" y="-14288"/>
            <a:ext cx="10515600" cy="1325563"/>
          </a:xfrm>
        </p:spPr>
        <p:txBody>
          <a:bodyPr>
            <a:normAutofit/>
          </a:bodyPr>
          <a:lstStyle/>
          <a:p>
            <a:r>
              <a:rPr lang="bg-BG" sz="4000" b="1" dirty="0" smtClean="0">
                <a:latin typeface="Verdana" panose="020B0604030504040204" pitchFamily="34" charset="0"/>
                <a:ea typeface="Verdana" panose="020B0604030504040204" pitchFamily="34" charset="0"/>
                <a:cs typeface="Verdana" panose="020B0604030504040204" pitchFamily="34" charset="0"/>
              </a:rPr>
              <a:t>Съществуваща система</a:t>
            </a:r>
            <a:endParaRPr lang="bg-BG" sz="4000" b="1" dirty="0">
              <a:latin typeface="Verdana" panose="020B0604030504040204" pitchFamily="34" charset="0"/>
              <a:ea typeface="Verdana" panose="020B0604030504040204" pitchFamily="34" charset="0"/>
              <a:cs typeface="Verdana" panose="020B0604030504040204" pitchFamily="34" charset="0"/>
            </a:endParaRPr>
          </a:p>
        </p:txBody>
      </p:sp>
      <p:sp>
        <p:nvSpPr>
          <p:cNvPr id="4164" name="Slide Number Placeholder 28690"/>
          <p:cNvSpPr>
            <a:spLocks noGrp="1"/>
          </p:cNvSpPr>
          <p:nvPr>
            <p:ph type="sldNum" sz="quarter" idx="12"/>
          </p:nvPr>
        </p:nvSpPr>
        <p:spPr>
          <a:noFill/>
        </p:spPr>
        <p:txBody>
          <a:bodyPr/>
          <a:lstStyle>
            <a:lvl1pPr>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cs typeface="Arial" panose="020B0604020202020204" pitchFamily="34" charset="0"/>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2D10D5F7-669A-4D38-A7ED-5070D884BFE5}" type="slidenum">
              <a:rPr lang="bg-BG" altLang="bg-BG" sz="1200"/>
              <a:pPr>
                <a:spcBef>
                  <a:spcPct val="0"/>
                </a:spcBef>
                <a:buClrTx/>
                <a:buFontTx/>
                <a:buNone/>
              </a:pPr>
              <a:t>5</a:t>
            </a:fld>
            <a:endParaRPr lang="bg-BG" altLang="bg-BG" sz="1200"/>
          </a:p>
        </p:txBody>
      </p:sp>
      <p:pic>
        <p:nvPicPr>
          <p:cNvPr id="29" name="Picture 28"/>
          <p:cNvPicPr>
            <a:picLocks noChangeAspect="1"/>
          </p:cNvPicPr>
          <p:nvPr/>
        </p:nvPicPr>
        <p:blipFill>
          <a:blip r:embed="rId2"/>
          <a:stretch>
            <a:fillRect/>
          </a:stretch>
        </p:blipFill>
        <p:spPr>
          <a:xfrm>
            <a:off x="1806118" y="2382838"/>
            <a:ext cx="1232356" cy="591363"/>
          </a:xfrm>
          <a:prstGeom prst="rect">
            <a:avLst/>
          </a:prstGeom>
        </p:spPr>
      </p:pic>
      <p:pic>
        <p:nvPicPr>
          <p:cNvPr id="39" name="Picture 38"/>
          <p:cNvPicPr>
            <a:picLocks noChangeAspect="1"/>
          </p:cNvPicPr>
          <p:nvPr/>
        </p:nvPicPr>
        <p:blipFill>
          <a:blip r:embed="rId3"/>
          <a:stretch>
            <a:fillRect/>
          </a:stretch>
        </p:blipFill>
        <p:spPr>
          <a:xfrm>
            <a:off x="2343904" y="2270052"/>
            <a:ext cx="188992" cy="225572"/>
          </a:xfrm>
          <a:prstGeom prst="rect">
            <a:avLst/>
          </a:prstGeom>
        </p:spPr>
      </p:pic>
      <p:cxnSp>
        <p:nvCxnSpPr>
          <p:cNvPr id="50" name="Straight Connector 49"/>
          <p:cNvCxnSpPr/>
          <p:nvPr/>
        </p:nvCxnSpPr>
        <p:spPr>
          <a:xfrm flipH="1">
            <a:off x="1672494" y="1244624"/>
            <a:ext cx="108620" cy="75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1682026" y="1260078"/>
            <a:ext cx="8204" cy="142596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endCxn id="29" idx="1"/>
          </p:cNvCxnSpPr>
          <p:nvPr/>
        </p:nvCxnSpPr>
        <p:spPr>
          <a:xfrm>
            <a:off x="1690759" y="2677713"/>
            <a:ext cx="115359" cy="8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29" idx="3"/>
          </p:cNvCxnSpPr>
          <p:nvPr/>
        </p:nvCxnSpPr>
        <p:spPr>
          <a:xfrm>
            <a:off x="3038475" y="2678520"/>
            <a:ext cx="89763" cy="993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endCxn id="16" idx="1"/>
          </p:cNvCxnSpPr>
          <p:nvPr/>
        </p:nvCxnSpPr>
        <p:spPr>
          <a:xfrm flipV="1">
            <a:off x="3128239" y="2669382"/>
            <a:ext cx="107087" cy="166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9716442"/>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1812133" y="965993"/>
            <a:ext cx="1252537" cy="573088"/>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000" b="1" dirty="0">
                <a:solidFill>
                  <a:schemeClr val="tx1"/>
                </a:solidFill>
                <a:latin typeface="Arial Narrow" panose="020B0606020202030204" pitchFamily="34" charset="0"/>
              </a:rPr>
              <a:t>СТРАТЕГИЯ </a:t>
            </a:r>
          </a:p>
          <a:p>
            <a:pPr algn="ctr" eaLnBrk="1" hangingPunct="1">
              <a:defRPr/>
            </a:pPr>
            <a:r>
              <a:rPr lang="bg-BG" sz="1000" b="1" dirty="0">
                <a:solidFill>
                  <a:schemeClr val="tx1"/>
                </a:solidFill>
                <a:latin typeface="Arial Narrow" panose="020B0606020202030204" pitchFamily="34" charset="0"/>
              </a:rPr>
              <a:t>ЕВРОПА 2020+</a:t>
            </a:r>
          </a:p>
        </p:txBody>
      </p:sp>
      <p:sp>
        <p:nvSpPr>
          <p:cNvPr id="19" name="Rectangle 18"/>
          <p:cNvSpPr/>
          <p:nvPr/>
        </p:nvSpPr>
        <p:spPr bwMode="auto">
          <a:xfrm>
            <a:off x="1797913" y="1682750"/>
            <a:ext cx="1252537" cy="573088"/>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latin typeface="Arial Narrow" panose="020B0606020202030204" pitchFamily="34" charset="0"/>
              </a:rPr>
              <a:t>ТЕРИТОРИАЛЕН ДНЕВЕН РЕД </a:t>
            </a:r>
          </a:p>
          <a:p>
            <a:pPr algn="ctr" eaLnBrk="1" hangingPunct="1">
              <a:spcBef>
                <a:spcPct val="0"/>
              </a:spcBef>
              <a:buClrTx/>
              <a:buSzTx/>
              <a:buFontTx/>
              <a:buNone/>
              <a:defRPr/>
            </a:pPr>
            <a:r>
              <a:rPr lang="bg-BG" altLang="bg-BG" sz="1000" b="1" dirty="0">
                <a:latin typeface="Arial Narrow" panose="020B0606020202030204" pitchFamily="34" charset="0"/>
              </a:rPr>
              <a:t>ТА 2020+</a:t>
            </a:r>
            <a:endParaRPr lang="en-CA" altLang="bg-BG" sz="1000" b="1" dirty="0">
              <a:latin typeface="Arial Narrow" panose="020B0606020202030204" pitchFamily="34" charset="0"/>
            </a:endParaRPr>
          </a:p>
        </p:txBody>
      </p:sp>
      <p:cxnSp>
        <p:nvCxnSpPr>
          <p:cNvPr id="27" name="Straight Arrow Connector 26"/>
          <p:cNvCxnSpPr>
            <a:stCxn id="18" idx="3"/>
            <a:endCxn id="17" idx="1"/>
          </p:cNvCxnSpPr>
          <p:nvPr/>
        </p:nvCxnSpPr>
        <p:spPr bwMode="auto">
          <a:xfrm>
            <a:off x="3064669" y="1252537"/>
            <a:ext cx="170656" cy="15082"/>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19" idx="3"/>
            <a:endCxn id="26" idx="1"/>
          </p:cNvCxnSpPr>
          <p:nvPr/>
        </p:nvCxnSpPr>
        <p:spPr bwMode="auto">
          <a:xfrm>
            <a:off x="3050449" y="1969294"/>
            <a:ext cx="184876" cy="0"/>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16" idx="3"/>
            <a:endCxn id="6" idx="1"/>
          </p:cNvCxnSpPr>
          <p:nvPr/>
        </p:nvCxnSpPr>
        <p:spPr bwMode="auto">
          <a:xfrm flipV="1">
            <a:off x="4487863" y="2656308"/>
            <a:ext cx="989476" cy="13075"/>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a:stCxn id="17" idx="2"/>
            <a:endCxn id="26" idx="0"/>
          </p:cNvCxnSpPr>
          <p:nvPr/>
        </p:nvCxnSpPr>
        <p:spPr bwMode="auto">
          <a:xfrm>
            <a:off x="3860800" y="1554164"/>
            <a:ext cx="0" cy="128587"/>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a:stCxn id="26" idx="2"/>
            <a:endCxn id="16" idx="0"/>
          </p:cNvCxnSpPr>
          <p:nvPr/>
        </p:nvCxnSpPr>
        <p:spPr bwMode="auto">
          <a:xfrm>
            <a:off x="3860800" y="2255838"/>
            <a:ext cx="0" cy="127000"/>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a:stCxn id="16" idx="2"/>
            <a:endCxn id="15" idx="0"/>
          </p:cNvCxnSpPr>
          <p:nvPr/>
        </p:nvCxnSpPr>
        <p:spPr bwMode="auto">
          <a:xfrm flipH="1">
            <a:off x="3860800" y="2955925"/>
            <a:ext cx="0" cy="128588"/>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a:stCxn id="15" idx="2"/>
            <a:endCxn id="25" idx="0"/>
          </p:cNvCxnSpPr>
          <p:nvPr/>
        </p:nvCxnSpPr>
        <p:spPr bwMode="auto">
          <a:xfrm>
            <a:off x="3860801" y="3657601"/>
            <a:ext cx="3175" cy="123825"/>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85" name="Elbow Connector 184"/>
          <p:cNvCxnSpPr/>
          <p:nvPr/>
        </p:nvCxnSpPr>
        <p:spPr bwMode="auto">
          <a:xfrm>
            <a:off x="3783876" y="1960984"/>
            <a:ext cx="2378800" cy="397668"/>
          </a:xfrm>
          <a:prstGeom prst="bentConnector2">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bwMode="auto">
          <a:xfrm>
            <a:off x="5487193" y="3055126"/>
            <a:ext cx="1252538" cy="636586"/>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a:defRPr/>
            </a:pPr>
            <a:r>
              <a:rPr lang="bg-BG" sz="1000" b="1" dirty="0" smtClean="0">
                <a:solidFill>
                  <a:schemeClr val="bg1"/>
                </a:solidFill>
                <a:latin typeface="Arial Narrow" panose="020B0606020202030204" pitchFamily="34" charset="0"/>
              </a:rPr>
              <a:t>ПЛАН ЗА РЕГИОНАЛНО и ПРОСТРАНСТВЕНО </a:t>
            </a:r>
            <a:r>
              <a:rPr lang="bg-BG" sz="1000" b="1" dirty="0" smtClean="0">
                <a:solidFill>
                  <a:schemeClr val="bg1"/>
                </a:solidFill>
                <a:latin typeface="Arial Narrow" panose="020B0606020202030204" pitchFamily="34" charset="0"/>
              </a:rPr>
              <a:t>РАЗВИТИЕ  НА РАЙОН</a:t>
            </a:r>
            <a:endParaRPr lang="bg-BG" sz="1000" b="1" dirty="0">
              <a:solidFill>
                <a:schemeClr val="bg1"/>
              </a:solidFill>
              <a:latin typeface="Arial Narrow" panose="020B0606020202030204" pitchFamily="34" charset="0"/>
            </a:endParaRPr>
          </a:p>
        </p:txBody>
      </p:sp>
      <p:sp>
        <p:nvSpPr>
          <p:cNvPr id="6" name="Rectangle 5"/>
          <p:cNvSpPr/>
          <p:nvPr/>
        </p:nvSpPr>
        <p:spPr bwMode="auto">
          <a:xfrm>
            <a:off x="5477339" y="2369764"/>
            <a:ext cx="1252538" cy="573087"/>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000" b="1" dirty="0" smtClean="0">
                <a:solidFill>
                  <a:schemeClr val="bg1"/>
                </a:solidFill>
                <a:latin typeface="Arial Narrow" panose="020B0606020202030204" pitchFamily="34" charset="0"/>
              </a:rPr>
              <a:t>НКРПР</a:t>
            </a:r>
            <a:endParaRPr lang="en-CA" sz="1000" b="1" dirty="0">
              <a:solidFill>
                <a:schemeClr val="bg1"/>
              </a:solidFill>
              <a:latin typeface="Arial Narrow" panose="020B0606020202030204" pitchFamily="34" charset="0"/>
            </a:endParaRPr>
          </a:p>
          <a:p>
            <a:pPr algn="ctr" eaLnBrk="1" hangingPunct="1">
              <a:defRPr/>
            </a:pPr>
            <a:r>
              <a:rPr lang="bg-BG" sz="1000" b="1" dirty="0" smtClean="0">
                <a:solidFill>
                  <a:schemeClr val="bg1"/>
                </a:solidFill>
                <a:latin typeface="Arial Narrow" panose="020B0606020202030204" pitchFamily="34" charset="0"/>
              </a:rPr>
              <a:t>2020</a:t>
            </a:r>
            <a:r>
              <a:rPr lang="en-US" sz="1000" b="1" dirty="0" smtClean="0">
                <a:solidFill>
                  <a:schemeClr val="bg1"/>
                </a:solidFill>
                <a:latin typeface="Arial Narrow" panose="020B0606020202030204" pitchFamily="34" charset="0"/>
              </a:rPr>
              <a:t> </a:t>
            </a:r>
            <a:r>
              <a:rPr lang="bg-BG" sz="1000" b="1" dirty="0">
                <a:solidFill>
                  <a:schemeClr val="bg1"/>
                </a:solidFill>
                <a:latin typeface="Arial Narrow" panose="020B0606020202030204" pitchFamily="34" charset="0"/>
              </a:rPr>
              <a:t>-</a:t>
            </a:r>
            <a:r>
              <a:rPr lang="en-US" sz="1000" b="1" dirty="0">
                <a:solidFill>
                  <a:schemeClr val="bg1"/>
                </a:solidFill>
                <a:latin typeface="Arial Narrow" panose="020B0606020202030204" pitchFamily="34" charset="0"/>
              </a:rPr>
              <a:t> </a:t>
            </a:r>
            <a:r>
              <a:rPr lang="bg-BG" sz="1000" b="1" dirty="0" smtClean="0">
                <a:solidFill>
                  <a:schemeClr val="bg1"/>
                </a:solidFill>
                <a:latin typeface="Arial Narrow" panose="020B0606020202030204" pitchFamily="34" charset="0"/>
              </a:rPr>
              <a:t>2030</a:t>
            </a:r>
            <a:endParaRPr lang="bg-BG" sz="1000" b="1" dirty="0">
              <a:solidFill>
                <a:schemeClr val="bg1"/>
              </a:solidFill>
              <a:latin typeface="Arial Narrow" panose="020B0606020202030204" pitchFamily="34" charset="0"/>
            </a:endParaRPr>
          </a:p>
        </p:txBody>
      </p:sp>
      <p:sp>
        <p:nvSpPr>
          <p:cNvPr id="7" name="Rectangle 6"/>
          <p:cNvSpPr/>
          <p:nvPr/>
        </p:nvSpPr>
        <p:spPr bwMode="auto">
          <a:xfrm>
            <a:off x="5483166" y="3771428"/>
            <a:ext cx="1252538" cy="776164"/>
          </a:xfrm>
          <a:prstGeom prst="rect">
            <a:avLst/>
          </a:prstGeom>
          <a:solidFill>
            <a:srgbClr val="4472C4"/>
          </a:solidFill>
          <a:ln w="9525" cap="sq">
            <a:solidFill>
              <a:schemeClr val="accent3">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smtClean="0">
                <a:solidFill>
                  <a:schemeClr val="bg1"/>
                </a:solidFill>
                <a:latin typeface="Arial Narrow" panose="020B0606020202030204" pitchFamily="34" charset="0"/>
              </a:rPr>
              <a:t> ПЛАН ЗА ИНТЕГРИРАНО РАЗВИТИЕ НА ОБЩИНА</a:t>
            </a:r>
            <a:endParaRPr lang="en-CA" altLang="bg-BG" sz="1000" b="1" dirty="0">
              <a:solidFill>
                <a:schemeClr val="bg1"/>
              </a:solidFill>
              <a:latin typeface="Arial Narrow" panose="020B0606020202030204" pitchFamily="34" charset="0"/>
            </a:endParaRPr>
          </a:p>
          <a:p>
            <a:pPr algn="ctr" eaLnBrk="1" hangingPunct="1">
              <a:spcBef>
                <a:spcPct val="0"/>
              </a:spcBef>
              <a:buClrTx/>
              <a:buSzTx/>
              <a:buFontTx/>
              <a:buNone/>
              <a:defRPr/>
            </a:pPr>
            <a:r>
              <a:rPr lang="en-CA" altLang="bg-BG" sz="1000" b="1" dirty="0">
                <a:solidFill>
                  <a:schemeClr val="bg1"/>
                </a:solidFill>
                <a:latin typeface="Arial Narrow" panose="020B0606020202030204" pitchFamily="34" charset="0"/>
              </a:rPr>
              <a:t>LAU 1</a:t>
            </a:r>
            <a:endParaRPr lang="bg-BG" altLang="bg-BG" sz="1000" b="1" dirty="0">
              <a:solidFill>
                <a:schemeClr val="bg1"/>
              </a:solidFill>
              <a:latin typeface="Arial Narrow" panose="020B0606020202030204" pitchFamily="34" charset="0"/>
            </a:endParaRPr>
          </a:p>
        </p:txBody>
      </p:sp>
      <p:sp>
        <p:nvSpPr>
          <p:cNvPr id="41" name="Rectangle 40"/>
          <p:cNvSpPr/>
          <p:nvPr/>
        </p:nvSpPr>
        <p:spPr bwMode="auto">
          <a:xfrm>
            <a:off x="7759700" y="4452939"/>
            <a:ext cx="1252538" cy="573087"/>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solidFill>
                  <a:schemeClr val="bg1"/>
                </a:solidFill>
                <a:latin typeface="Arial Narrow" panose="020B0606020202030204" pitchFamily="34" charset="0"/>
              </a:rPr>
              <a:t>ОБЩИ УСТРОЙСТВЕНИ ПЛАНОВЕ</a:t>
            </a:r>
          </a:p>
        </p:txBody>
      </p:sp>
      <p:sp>
        <p:nvSpPr>
          <p:cNvPr id="42" name="Rectangle 41"/>
          <p:cNvSpPr/>
          <p:nvPr/>
        </p:nvSpPr>
        <p:spPr bwMode="auto">
          <a:xfrm>
            <a:off x="7759700" y="5159375"/>
            <a:ext cx="1252538" cy="573088"/>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solidFill>
                  <a:schemeClr val="bg1"/>
                </a:solidFill>
                <a:latin typeface="Arial Narrow" panose="020B0606020202030204" pitchFamily="34" charset="0"/>
              </a:rPr>
              <a:t>ПОДРОБНИ УСТРОЙСТВЕНИ ПЛАНОВЕ</a:t>
            </a:r>
          </a:p>
        </p:txBody>
      </p:sp>
      <p:sp>
        <p:nvSpPr>
          <p:cNvPr id="44" name="Rectangle 43"/>
          <p:cNvSpPr/>
          <p:nvPr/>
        </p:nvSpPr>
        <p:spPr bwMode="auto">
          <a:xfrm>
            <a:off x="4746625" y="5965825"/>
            <a:ext cx="1252538" cy="350838"/>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latin typeface="Arial Narrow" panose="020B0606020202030204" pitchFamily="34" charset="0"/>
              </a:rPr>
              <a:t>ИНФРАСТРУКТУРНИ ПРОЕКТИ</a:t>
            </a:r>
          </a:p>
        </p:txBody>
      </p:sp>
      <p:cxnSp>
        <p:nvCxnSpPr>
          <p:cNvPr id="149" name="Straight Arrow Connector 148"/>
          <p:cNvCxnSpPr>
            <a:stCxn id="41" idx="2"/>
            <a:endCxn id="42" idx="0"/>
          </p:cNvCxnSpPr>
          <p:nvPr/>
        </p:nvCxnSpPr>
        <p:spPr bwMode="auto">
          <a:xfrm>
            <a:off x="8386763" y="5026025"/>
            <a:ext cx="0" cy="133350"/>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a:endCxn id="44" idx="0"/>
          </p:cNvCxnSpPr>
          <p:nvPr/>
        </p:nvCxnSpPr>
        <p:spPr bwMode="auto">
          <a:xfrm>
            <a:off x="5367338" y="4712097"/>
            <a:ext cx="5556" cy="1253728"/>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a:stCxn id="5" idx="2"/>
          </p:cNvCxnSpPr>
          <p:nvPr/>
        </p:nvCxnSpPr>
        <p:spPr bwMode="auto">
          <a:xfrm flipH="1">
            <a:off x="6112668" y="3691712"/>
            <a:ext cx="794" cy="63500"/>
          </a:xfrm>
          <a:prstGeom prst="straightConnector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46" name="Elbow Connector 245"/>
          <p:cNvCxnSpPr>
            <a:stCxn id="42" idx="2"/>
            <a:endCxn id="44" idx="2"/>
          </p:cNvCxnSpPr>
          <p:nvPr/>
        </p:nvCxnSpPr>
        <p:spPr bwMode="auto">
          <a:xfrm rot="5400000">
            <a:off x="6587332" y="4517232"/>
            <a:ext cx="584200" cy="3014663"/>
          </a:xfrm>
          <a:prstGeom prst="bentConnector3">
            <a:avLst>
              <a:gd name="adj1" fmla="val 139139"/>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53" name="Elbow Connector 252"/>
          <p:cNvCxnSpPr>
            <a:stCxn id="42" idx="2"/>
          </p:cNvCxnSpPr>
          <p:nvPr/>
        </p:nvCxnSpPr>
        <p:spPr bwMode="auto">
          <a:xfrm rot="5400000" flipH="1">
            <a:off x="7116428" y="4462923"/>
            <a:ext cx="288925" cy="2250157"/>
          </a:xfrm>
          <a:prstGeom prst="bentConnector3">
            <a:avLst>
              <a:gd name="adj1" fmla="val -79121"/>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grpSp>
        <p:nvGrpSpPr>
          <p:cNvPr id="4137" name="Group 182"/>
          <p:cNvGrpSpPr>
            <a:grpSpLocks/>
          </p:cNvGrpSpPr>
          <p:nvPr/>
        </p:nvGrpSpPr>
        <p:grpSpPr bwMode="auto">
          <a:xfrm>
            <a:off x="3860801" y="4314825"/>
            <a:ext cx="2900363" cy="1652588"/>
            <a:chOff x="2640269" y="4354921"/>
            <a:chExt cx="3646452" cy="1653397"/>
          </a:xfrm>
        </p:grpSpPr>
        <p:cxnSp>
          <p:nvCxnSpPr>
            <p:cNvPr id="258" name="Elbow Connector 257"/>
            <p:cNvCxnSpPr/>
            <p:nvPr/>
          </p:nvCxnSpPr>
          <p:spPr>
            <a:xfrm rot="16200000" flipH="1">
              <a:off x="3636797" y="3358393"/>
              <a:ext cx="1653397" cy="3646452"/>
            </a:xfrm>
            <a:prstGeom prst="bentConnector3">
              <a:avLst>
                <a:gd name="adj1" fmla="val 70140"/>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42" name="Elbow Connector 241"/>
            <p:cNvCxnSpPr/>
            <p:nvPr/>
          </p:nvCxnSpPr>
          <p:spPr>
            <a:xfrm rot="16200000" flipH="1">
              <a:off x="2692751" y="4302439"/>
              <a:ext cx="1653397" cy="1758361"/>
            </a:xfrm>
            <a:prstGeom prst="bentConnector3">
              <a:avLst>
                <a:gd name="adj1" fmla="val 70459"/>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61" name="Rectangle 60"/>
          <p:cNvSpPr/>
          <p:nvPr/>
        </p:nvSpPr>
        <p:spPr bwMode="auto">
          <a:xfrm>
            <a:off x="5540375" y="1190625"/>
            <a:ext cx="1250950" cy="349250"/>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400" b="1" dirty="0">
                <a:latin typeface="Arial Narrow" panose="020B0606020202030204" pitchFamily="34" charset="0"/>
              </a:rPr>
              <a:t>ЗРР</a:t>
            </a:r>
          </a:p>
        </p:txBody>
      </p:sp>
      <p:sp>
        <p:nvSpPr>
          <p:cNvPr id="113" name="Rectangle 112"/>
          <p:cNvSpPr/>
          <p:nvPr/>
        </p:nvSpPr>
        <p:spPr bwMode="auto">
          <a:xfrm>
            <a:off x="9261475" y="4572000"/>
            <a:ext cx="1252538" cy="349250"/>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100" b="1" dirty="0">
                <a:solidFill>
                  <a:schemeClr val="bg1"/>
                </a:solidFill>
                <a:latin typeface="Arial Narrow" panose="020B0606020202030204" pitchFamily="34" charset="0"/>
              </a:rPr>
              <a:t>СЕО/ОТВ</a:t>
            </a:r>
          </a:p>
        </p:txBody>
      </p:sp>
      <p:sp>
        <p:nvSpPr>
          <p:cNvPr id="117" name="Rectangle 116"/>
          <p:cNvSpPr/>
          <p:nvPr/>
        </p:nvSpPr>
        <p:spPr bwMode="auto">
          <a:xfrm>
            <a:off x="9259889" y="1204913"/>
            <a:ext cx="1252537" cy="349250"/>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400" b="1" dirty="0">
                <a:latin typeface="Arial Narrow" panose="020B0606020202030204" pitchFamily="34" charset="0"/>
              </a:rPr>
              <a:t>ЗООС, ЗБР</a:t>
            </a:r>
          </a:p>
        </p:txBody>
      </p:sp>
      <p:cxnSp>
        <p:nvCxnSpPr>
          <p:cNvPr id="118" name="Straight Arrow Connector 117"/>
          <p:cNvCxnSpPr>
            <a:stCxn id="61" idx="2"/>
          </p:cNvCxnSpPr>
          <p:nvPr/>
        </p:nvCxnSpPr>
        <p:spPr bwMode="auto">
          <a:xfrm flipH="1">
            <a:off x="6162676" y="1539875"/>
            <a:ext cx="3175" cy="395288"/>
          </a:xfrm>
          <a:prstGeom prst="straightConnector1">
            <a:avLst/>
          </a:prstGeom>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a:stCxn id="61" idx="3"/>
            <a:endCxn id="116" idx="1"/>
          </p:cNvCxnSpPr>
          <p:nvPr/>
        </p:nvCxnSpPr>
        <p:spPr bwMode="auto">
          <a:xfrm>
            <a:off x="6791325" y="1365250"/>
            <a:ext cx="904876" cy="14288"/>
          </a:xfrm>
          <a:prstGeom prst="straightConnector1">
            <a:avLst/>
          </a:prstGeom>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bwMode="auto">
          <a:xfrm>
            <a:off x="8385175" y="1485900"/>
            <a:ext cx="1588" cy="2897188"/>
          </a:xfrm>
          <a:prstGeom prst="straightConnector1">
            <a:avLst/>
          </a:prstGeom>
          <a:solidFill>
            <a:srgbClr val="B5D86E"/>
          </a:solidFill>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sp>
        <p:nvSpPr>
          <p:cNvPr id="116" name="Rectangle 115"/>
          <p:cNvSpPr/>
          <p:nvPr/>
        </p:nvSpPr>
        <p:spPr bwMode="auto">
          <a:xfrm>
            <a:off x="7696201" y="1204913"/>
            <a:ext cx="1250950" cy="349250"/>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400" b="1" dirty="0">
                <a:solidFill>
                  <a:schemeClr val="bg1"/>
                </a:solidFill>
                <a:latin typeface="Arial Narrow" panose="020B0606020202030204" pitchFamily="34" charset="0"/>
              </a:rPr>
              <a:t>ЗУТ</a:t>
            </a:r>
          </a:p>
        </p:txBody>
      </p:sp>
      <p:cxnSp>
        <p:nvCxnSpPr>
          <p:cNvPr id="190" name="Straight Arrow Connector 189"/>
          <p:cNvCxnSpPr>
            <a:stCxn id="42" idx="3"/>
            <a:endCxn id="114" idx="1"/>
          </p:cNvCxnSpPr>
          <p:nvPr/>
        </p:nvCxnSpPr>
        <p:spPr bwMode="auto">
          <a:xfrm>
            <a:off x="9012239" y="5446713"/>
            <a:ext cx="249237" cy="0"/>
          </a:xfrm>
          <a:prstGeom prst="straightConnector1">
            <a:avLst/>
          </a:prstGeom>
          <a:ln w="31750">
            <a:solidFill>
              <a:schemeClr val="tx1">
                <a:lumMod val="65000"/>
                <a:lumOff val="35000"/>
              </a:schemeClr>
            </a:solidFill>
            <a:headEnd type="triangle"/>
            <a:tailEnd type="none" w="med" len="med"/>
          </a:ln>
        </p:spPr>
        <p:style>
          <a:lnRef idx="1">
            <a:schemeClr val="accent1"/>
          </a:lnRef>
          <a:fillRef idx="0">
            <a:schemeClr val="accent1"/>
          </a:fillRef>
          <a:effectRef idx="0">
            <a:schemeClr val="accent1"/>
          </a:effectRef>
          <a:fontRef idx="minor">
            <a:schemeClr val="tx1"/>
          </a:fontRef>
        </p:style>
      </p:cxnSp>
      <p:cxnSp>
        <p:nvCxnSpPr>
          <p:cNvPr id="193" name="Straight Arrow Connector 192"/>
          <p:cNvCxnSpPr>
            <a:stCxn id="41" idx="3"/>
            <a:endCxn id="113" idx="1"/>
          </p:cNvCxnSpPr>
          <p:nvPr/>
        </p:nvCxnSpPr>
        <p:spPr bwMode="auto">
          <a:xfrm>
            <a:off x="9012239" y="4738689"/>
            <a:ext cx="249237" cy="7937"/>
          </a:xfrm>
          <a:prstGeom prst="straightConnector1">
            <a:avLst/>
          </a:prstGeom>
          <a:ln w="31750">
            <a:solidFill>
              <a:schemeClr val="tx1">
                <a:lumMod val="65000"/>
                <a:lumOff val="35000"/>
              </a:schemeClr>
            </a:solidFill>
            <a:headEnd type="triangle"/>
            <a:tailEnd type="none" w="med" len="med"/>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bwMode="auto">
          <a:xfrm>
            <a:off x="3235325" y="3084514"/>
            <a:ext cx="1252538" cy="573087"/>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latin typeface="Arial Narrow" panose="020B0606020202030204" pitchFamily="34" charset="0"/>
              </a:rPr>
              <a:t>ОПЕРАТИВНИ ПРОГРАМИ</a:t>
            </a:r>
          </a:p>
        </p:txBody>
      </p:sp>
      <p:sp>
        <p:nvSpPr>
          <p:cNvPr id="16" name="Rectangle 15"/>
          <p:cNvSpPr/>
          <p:nvPr/>
        </p:nvSpPr>
        <p:spPr bwMode="auto">
          <a:xfrm>
            <a:off x="3235325" y="2382839"/>
            <a:ext cx="1252538" cy="573087"/>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latin typeface="Arial Narrow" panose="020B0606020202030204" pitchFamily="34" charset="0"/>
              </a:rPr>
              <a:t>СПОРАЗУМЕНИЕ ЗА ПАРТНЬОРСТВО</a:t>
            </a:r>
          </a:p>
          <a:p>
            <a:pPr algn="ctr" eaLnBrk="1" hangingPunct="1">
              <a:spcBef>
                <a:spcPct val="0"/>
              </a:spcBef>
              <a:buClrTx/>
              <a:buSzTx/>
              <a:buFontTx/>
              <a:buNone/>
              <a:defRPr/>
            </a:pPr>
            <a:r>
              <a:rPr lang="bg-BG" altLang="bg-BG" sz="1000" b="1" dirty="0">
                <a:latin typeface="Arial Narrow" panose="020B0606020202030204" pitchFamily="34" charset="0"/>
              </a:rPr>
              <a:t>2020 - 2026</a:t>
            </a:r>
          </a:p>
        </p:txBody>
      </p:sp>
      <p:sp>
        <p:nvSpPr>
          <p:cNvPr id="17" name="Rectangle 16"/>
          <p:cNvSpPr/>
          <p:nvPr/>
        </p:nvSpPr>
        <p:spPr bwMode="auto">
          <a:xfrm>
            <a:off x="3235325" y="981075"/>
            <a:ext cx="1250950" cy="573088"/>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000" b="1" dirty="0">
                <a:solidFill>
                  <a:schemeClr val="tx1"/>
                </a:solidFill>
                <a:latin typeface="Arial Narrow" panose="020B0606020202030204" pitchFamily="34" charset="0"/>
              </a:rPr>
              <a:t>НАЦИОНАЛНА ПРОГРАМА ЗА РЕФОРМИ</a:t>
            </a:r>
          </a:p>
        </p:txBody>
      </p:sp>
      <p:sp>
        <p:nvSpPr>
          <p:cNvPr id="25" name="Rectangle 24"/>
          <p:cNvSpPr/>
          <p:nvPr/>
        </p:nvSpPr>
        <p:spPr bwMode="auto">
          <a:xfrm>
            <a:off x="3236914" y="3781426"/>
            <a:ext cx="1252537" cy="574675"/>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00" b="1" dirty="0">
                <a:latin typeface="Arial Narrow" panose="020B0606020202030204" pitchFamily="34" charset="0"/>
              </a:rPr>
              <a:t>СЕКТОРНИ СТРАТЕГИИ</a:t>
            </a:r>
          </a:p>
        </p:txBody>
      </p:sp>
      <p:sp>
        <p:nvSpPr>
          <p:cNvPr id="26" name="Rectangle 25"/>
          <p:cNvSpPr/>
          <p:nvPr/>
        </p:nvSpPr>
        <p:spPr bwMode="auto">
          <a:xfrm>
            <a:off x="3235325" y="1682750"/>
            <a:ext cx="1252538" cy="573088"/>
          </a:xfrm>
          <a:prstGeom prst="rect">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p>
            <a:pPr algn="ctr" eaLnBrk="1" hangingPunct="1">
              <a:defRPr/>
            </a:pPr>
            <a:r>
              <a:rPr lang="bg-BG" sz="1000" b="1" dirty="0">
                <a:solidFill>
                  <a:schemeClr val="tx1"/>
                </a:solidFill>
                <a:latin typeface="Arial Narrow" panose="020B0606020202030204" pitchFamily="34" charset="0"/>
              </a:rPr>
              <a:t>НАЦИОНАЛНА ПРОГРАМА БЪЛГАРИЯ 2020+</a:t>
            </a:r>
            <a:endParaRPr lang="bg-BG" sz="1000" dirty="0">
              <a:solidFill>
                <a:schemeClr val="tx1"/>
              </a:solidFill>
              <a:latin typeface="Arial Narrow" panose="020B0606020202030204" pitchFamily="34" charset="0"/>
            </a:endParaRPr>
          </a:p>
        </p:txBody>
      </p:sp>
      <p:cxnSp>
        <p:nvCxnSpPr>
          <p:cNvPr id="203" name="Straight Arrow Connector 202"/>
          <p:cNvCxnSpPr>
            <a:stCxn id="113" idx="2"/>
            <a:endCxn id="114" idx="0"/>
          </p:cNvCxnSpPr>
          <p:nvPr/>
        </p:nvCxnSpPr>
        <p:spPr bwMode="auto">
          <a:xfrm>
            <a:off x="9888538" y="4921251"/>
            <a:ext cx="0" cy="346075"/>
          </a:xfrm>
          <a:prstGeom prst="straightConnector1">
            <a:avLst/>
          </a:prstGeom>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206" name="Straight Arrow Connector 205"/>
          <p:cNvCxnSpPr>
            <a:endCxn id="115" idx="0"/>
          </p:cNvCxnSpPr>
          <p:nvPr/>
        </p:nvCxnSpPr>
        <p:spPr bwMode="auto">
          <a:xfrm>
            <a:off x="9886950" y="5618163"/>
            <a:ext cx="0" cy="347662"/>
          </a:xfrm>
          <a:prstGeom prst="straightConnector1">
            <a:avLst/>
          </a:prstGeom>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209" name="Elbow Connector 208"/>
          <p:cNvCxnSpPr>
            <a:stCxn id="115" idx="2"/>
            <a:endCxn id="44" idx="2"/>
          </p:cNvCxnSpPr>
          <p:nvPr/>
        </p:nvCxnSpPr>
        <p:spPr bwMode="auto">
          <a:xfrm rot="5400000">
            <a:off x="7568407" y="4006057"/>
            <a:ext cx="1588" cy="4619625"/>
          </a:xfrm>
          <a:prstGeom prst="bentConnector3">
            <a:avLst>
              <a:gd name="adj1" fmla="val 29014689"/>
            </a:avLst>
          </a:prstGeom>
          <a:ln w="31750">
            <a:solidFill>
              <a:schemeClr val="bg1">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28" name="Straight Arrow Connector 227"/>
          <p:cNvCxnSpPr>
            <a:stCxn id="116" idx="3"/>
            <a:endCxn id="117" idx="1"/>
          </p:cNvCxnSpPr>
          <p:nvPr/>
        </p:nvCxnSpPr>
        <p:spPr bwMode="auto">
          <a:xfrm>
            <a:off x="8947152" y="1379538"/>
            <a:ext cx="312737" cy="0"/>
          </a:xfrm>
          <a:prstGeom prst="straightConnector1">
            <a:avLst/>
          </a:prstGeom>
          <a:ln w="31750">
            <a:solidFill>
              <a:schemeClr val="tx1">
                <a:lumMod val="65000"/>
                <a:lumOff val="35000"/>
              </a:schemeClr>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5" idx="3"/>
          </p:cNvCxnSpPr>
          <p:nvPr/>
        </p:nvCxnSpPr>
        <p:spPr>
          <a:xfrm flipV="1">
            <a:off x="6739731" y="3360739"/>
            <a:ext cx="3137694" cy="12680"/>
          </a:xfrm>
          <a:prstGeom prst="line">
            <a:avLst/>
          </a:prstGeom>
          <a:ln w="317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17" idx="2"/>
            <a:endCxn id="113" idx="0"/>
          </p:cNvCxnSpPr>
          <p:nvPr/>
        </p:nvCxnSpPr>
        <p:spPr>
          <a:xfrm>
            <a:off x="9886158" y="1554164"/>
            <a:ext cx="1587" cy="3017837"/>
          </a:xfrm>
          <a:prstGeom prst="line">
            <a:avLst/>
          </a:prstGeom>
          <a:ln w="317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15" name="Rectangle 114"/>
          <p:cNvSpPr/>
          <p:nvPr/>
        </p:nvSpPr>
        <p:spPr bwMode="auto">
          <a:xfrm>
            <a:off x="9259889" y="5965825"/>
            <a:ext cx="1252537" cy="349250"/>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200" b="1" dirty="0">
                <a:solidFill>
                  <a:schemeClr val="bg1"/>
                </a:solidFill>
                <a:latin typeface="Arial Narrow" panose="020B0606020202030204" pitchFamily="34" charset="0"/>
              </a:rPr>
              <a:t>ОВОС</a:t>
            </a:r>
          </a:p>
        </p:txBody>
      </p:sp>
      <p:sp>
        <p:nvSpPr>
          <p:cNvPr id="114" name="Rectangle 113"/>
          <p:cNvSpPr/>
          <p:nvPr/>
        </p:nvSpPr>
        <p:spPr bwMode="auto">
          <a:xfrm>
            <a:off x="9261475" y="5267326"/>
            <a:ext cx="1252538" cy="358775"/>
          </a:xfrm>
          <a:prstGeom prst="rect">
            <a:avLst/>
          </a:prstGeom>
          <a:solidFill>
            <a:srgbClr val="4472C4"/>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108000" rIns="36000" bIns="108000" anchor="ctr"/>
          <a:lstStyle>
            <a:lvl1pPr>
              <a:spcBef>
                <a:spcPts val="1000"/>
              </a:spcBef>
              <a:buClr>
                <a:srgbClr val="F7F7F7"/>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F7F7F7"/>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F7F7F7"/>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eaLnBrk="0" fontAlgn="base" hangingPunct="0">
              <a:spcBef>
                <a:spcPts val="1000"/>
              </a:spcBef>
              <a:spcAft>
                <a:spcPct val="0"/>
              </a:spcAft>
              <a:buClr>
                <a:srgbClr val="F7F7F7"/>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0"/>
              </a:spcBef>
              <a:buClrTx/>
              <a:buSzTx/>
              <a:buFontTx/>
              <a:buNone/>
              <a:defRPr/>
            </a:pPr>
            <a:r>
              <a:rPr lang="bg-BG" altLang="bg-BG" sz="1050" b="1" dirty="0">
                <a:solidFill>
                  <a:schemeClr val="bg1"/>
                </a:solidFill>
                <a:latin typeface="Arial Narrow" panose="020B0606020202030204" pitchFamily="34" charset="0"/>
              </a:rPr>
              <a:t>ОС</a:t>
            </a:r>
          </a:p>
        </p:txBody>
      </p:sp>
      <p:sp>
        <p:nvSpPr>
          <p:cNvPr id="2" name="Title 1"/>
          <p:cNvSpPr>
            <a:spLocks noGrp="1"/>
          </p:cNvSpPr>
          <p:nvPr>
            <p:ph type="title"/>
          </p:nvPr>
        </p:nvSpPr>
        <p:spPr>
          <a:xfrm>
            <a:off x="811347" y="25399"/>
            <a:ext cx="10515600" cy="1325563"/>
          </a:xfrm>
        </p:spPr>
        <p:txBody>
          <a:bodyPr>
            <a:normAutofit/>
          </a:bodyPr>
          <a:lstStyle/>
          <a:p>
            <a:r>
              <a:rPr lang="bg-BG" sz="4000" b="1" dirty="0" smtClean="0">
                <a:latin typeface="Verdana" panose="020B0604030504040204" pitchFamily="34" charset="0"/>
                <a:ea typeface="Verdana" panose="020B0604030504040204" pitchFamily="34" charset="0"/>
                <a:cs typeface="Verdana" panose="020B0604030504040204" pitchFamily="34" charset="0"/>
              </a:rPr>
              <a:t>Предложение</a:t>
            </a:r>
            <a:endParaRPr lang="bg-BG" sz="4000" b="1" dirty="0">
              <a:latin typeface="Verdana" panose="020B0604030504040204" pitchFamily="34" charset="0"/>
              <a:ea typeface="Verdana" panose="020B0604030504040204" pitchFamily="34" charset="0"/>
              <a:cs typeface="Verdana" panose="020B0604030504040204" pitchFamily="34" charset="0"/>
            </a:endParaRPr>
          </a:p>
        </p:txBody>
      </p:sp>
      <p:sp>
        <p:nvSpPr>
          <p:cNvPr id="4164" name="Slide Number Placeholder 28690"/>
          <p:cNvSpPr>
            <a:spLocks noGrp="1"/>
          </p:cNvSpPr>
          <p:nvPr>
            <p:ph type="sldNum" sz="quarter" idx="12"/>
          </p:nvPr>
        </p:nvSpPr>
        <p:spPr>
          <a:noFill/>
        </p:spPr>
        <p:txBody>
          <a:bodyPr/>
          <a:lstStyle>
            <a:lvl1pPr>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cs typeface="Arial" panose="020B0604020202020204" pitchFamily="34" charset="0"/>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2D10D5F7-669A-4D38-A7ED-5070D884BFE5}" type="slidenum">
              <a:rPr lang="bg-BG" altLang="bg-BG" sz="1200"/>
              <a:pPr>
                <a:spcBef>
                  <a:spcPct val="0"/>
                </a:spcBef>
                <a:buClrTx/>
                <a:buFontTx/>
                <a:buNone/>
              </a:pPr>
              <a:t>6</a:t>
            </a:fld>
            <a:endParaRPr lang="bg-BG" altLang="bg-BG" sz="1200"/>
          </a:p>
        </p:txBody>
      </p:sp>
      <p:pic>
        <p:nvPicPr>
          <p:cNvPr id="28" name="Picture 27"/>
          <p:cNvPicPr>
            <a:picLocks noChangeAspect="1"/>
          </p:cNvPicPr>
          <p:nvPr/>
        </p:nvPicPr>
        <p:blipFill>
          <a:blip r:embed="rId2"/>
          <a:stretch>
            <a:fillRect/>
          </a:stretch>
        </p:blipFill>
        <p:spPr>
          <a:xfrm>
            <a:off x="1806119" y="2399507"/>
            <a:ext cx="1249788" cy="573074"/>
          </a:xfrm>
          <a:prstGeom prst="rect">
            <a:avLst/>
          </a:prstGeom>
        </p:spPr>
      </p:pic>
      <p:pic>
        <p:nvPicPr>
          <p:cNvPr id="29" name="Picture 28"/>
          <p:cNvPicPr>
            <a:picLocks noChangeAspect="1"/>
          </p:cNvPicPr>
          <p:nvPr/>
        </p:nvPicPr>
        <p:blipFill>
          <a:blip r:embed="rId3"/>
          <a:stretch>
            <a:fillRect/>
          </a:stretch>
        </p:blipFill>
        <p:spPr>
          <a:xfrm>
            <a:off x="1806119" y="3055126"/>
            <a:ext cx="1232356" cy="591363"/>
          </a:xfrm>
          <a:prstGeom prst="rect">
            <a:avLst/>
          </a:prstGeom>
        </p:spPr>
      </p:pic>
      <p:pic>
        <p:nvPicPr>
          <p:cNvPr id="39" name="Picture 38"/>
          <p:cNvPicPr>
            <a:picLocks noChangeAspect="1"/>
          </p:cNvPicPr>
          <p:nvPr/>
        </p:nvPicPr>
        <p:blipFill>
          <a:blip r:embed="rId4"/>
          <a:stretch>
            <a:fillRect/>
          </a:stretch>
        </p:blipFill>
        <p:spPr>
          <a:xfrm>
            <a:off x="2343904" y="2270052"/>
            <a:ext cx="188992" cy="225572"/>
          </a:xfrm>
          <a:prstGeom prst="rect">
            <a:avLst/>
          </a:prstGeom>
        </p:spPr>
      </p:pic>
      <p:pic>
        <p:nvPicPr>
          <p:cNvPr id="45" name="Picture 44"/>
          <p:cNvPicPr>
            <a:picLocks noChangeAspect="1"/>
          </p:cNvPicPr>
          <p:nvPr/>
        </p:nvPicPr>
        <p:blipFill>
          <a:blip r:embed="rId4"/>
          <a:stretch>
            <a:fillRect/>
          </a:stretch>
        </p:blipFill>
        <p:spPr>
          <a:xfrm>
            <a:off x="2362200" y="2942339"/>
            <a:ext cx="188992" cy="225572"/>
          </a:xfrm>
          <a:prstGeom prst="rect">
            <a:avLst/>
          </a:prstGeom>
        </p:spPr>
      </p:pic>
      <p:cxnSp>
        <p:nvCxnSpPr>
          <p:cNvPr id="50" name="Straight Connector 49"/>
          <p:cNvCxnSpPr/>
          <p:nvPr/>
        </p:nvCxnSpPr>
        <p:spPr>
          <a:xfrm flipH="1">
            <a:off x="1672494" y="1244624"/>
            <a:ext cx="108620" cy="75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1672494" y="1260078"/>
            <a:ext cx="9532" cy="21006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endCxn id="29" idx="1"/>
          </p:cNvCxnSpPr>
          <p:nvPr/>
        </p:nvCxnSpPr>
        <p:spPr>
          <a:xfrm flipV="1">
            <a:off x="1684335" y="3350807"/>
            <a:ext cx="121784" cy="1766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29" idx="3"/>
          </p:cNvCxnSpPr>
          <p:nvPr/>
        </p:nvCxnSpPr>
        <p:spPr>
          <a:xfrm>
            <a:off x="3038476" y="3350808"/>
            <a:ext cx="89763" cy="993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3119438" y="2669383"/>
            <a:ext cx="0" cy="681425"/>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endCxn id="16" idx="1"/>
          </p:cNvCxnSpPr>
          <p:nvPr/>
        </p:nvCxnSpPr>
        <p:spPr>
          <a:xfrm flipV="1">
            <a:off x="3128239" y="2669382"/>
            <a:ext cx="107087" cy="166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69" name="Picture 68"/>
          <p:cNvPicPr>
            <a:picLocks noChangeAspect="1"/>
          </p:cNvPicPr>
          <p:nvPr/>
        </p:nvPicPr>
        <p:blipFill>
          <a:blip r:embed="rId4"/>
          <a:stretch>
            <a:fillRect/>
          </a:stretch>
        </p:blipFill>
        <p:spPr>
          <a:xfrm>
            <a:off x="5574634" y="2952773"/>
            <a:ext cx="188992" cy="225572"/>
          </a:xfrm>
          <a:prstGeom prst="rect">
            <a:avLst/>
          </a:prstGeom>
        </p:spPr>
      </p:pic>
      <p:pic>
        <p:nvPicPr>
          <p:cNvPr id="71" name="Picture 70"/>
          <p:cNvPicPr>
            <a:picLocks noChangeAspect="1"/>
          </p:cNvPicPr>
          <p:nvPr/>
        </p:nvPicPr>
        <p:blipFill>
          <a:blip r:embed="rId4"/>
          <a:stretch>
            <a:fillRect/>
          </a:stretch>
        </p:blipFill>
        <p:spPr>
          <a:xfrm>
            <a:off x="6414461" y="2959893"/>
            <a:ext cx="188992" cy="225572"/>
          </a:xfrm>
          <a:prstGeom prst="rect">
            <a:avLst/>
          </a:prstGeom>
        </p:spPr>
      </p:pic>
      <p:cxnSp>
        <p:nvCxnSpPr>
          <p:cNvPr id="12" name="Elbow Connector 11"/>
          <p:cNvCxnSpPr>
            <a:stCxn id="25" idx="3"/>
          </p:cNvCxnSpPr>
          <p:nvPr/>
        </p:nvCxnSpPr>
        <p:spPr>
          <a:xfrm flipV="1">
            <a:off x="4489451" y="2644401"/>
            <a:ext cx="434348" cy="1424363"/>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5370116" y="4742657"/>
            <a:ext cx="769252" cy="3969"/>
          </a:xfrm>
          <a:prstGeom prst="line">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3" name="Down Arrow 22"/>
          <p:cNvSpPr/>
          <p:nvPr/>
        </p:nvSpPr>
        <p:spPr>
          <a:xfrm>
            <a:off x="6113462" y="4572000"/>
            <a:ext cx="45719" cy="140097"/>
          </a:xfrm>
          <a:prstGeom prst="downArrow">
            <a:avLst/>
          </a:prstGeom>
          <a:ln w="3175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012930508"/>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973138" y="652288"/>
            <a:ext cx="10515600" cy="1325563"/>
          </a:xfrm>
        </p:spPr>
        <p:txBody>
          <a:bodyPr>
            <a:normAutofit/>
          </a:bodyPr>
          <a:lstStyle/>
          <a:p>
            <a:pPr algn="ctr" eaLnBrk="1" hangingPunct="1"/>
            <a:r>
              <a:rPr lang="bg-BG" altLang="bg-BG" sz="4000" b="1" dirty="0" smtClean="0">
                <a:latin typeface="Verdana" panose="020B0604030504040204" pitchFamily="34" charset="0"/>
              </a:rPr>
              <a:t>Методически указания</a:t>
            </a:r>
            <a:endParaRPr lang="en-CA" altLang="bg-BG" sz="4000" b="1" dirty="0" smtClean="0">
              <a:latin typeface="Verdana" panose="020B0604030504040204" pitchFamily="34" charset="0"/>
            </a:endParaRPr>
          </a:p>
        </p:txBody>
      </p:sp>
      <p:sp>
        <p:nvSpPr>
          <p:cNvPr id="2" name="Content Placeholder 1"/>
          <p:cNvSpPr>
            <a:spLocks noGrp="1"/>
          </p:cNvSpPr>
          <p:nvPr>
            <p:ph idx="1"/>
          </p:nvPr>
        </p:nvSpPr>
        <p:spPr/>
        <p:txBody>
          <a:bodyPr>
            <a:normAutofit/>
          </a:bodyPr>
          <a:lstStyle/>
          <a:p>
            <a:r>
              <a:rPr lang="ru-RU" b="1" dirty="0" smtClean="0"/>
              <a:t>Основна цел на МУ </a:t>
            </a:r>
            <a:r>
              <a:rPr lang="ru-RU" dirty="0" smtClean="0"/>
              <a:t>- практически </a:t>
            </a:r>
            <a:r>
              <a:rPr lang="ru-RU" dirty="0"/>
              <a:t>изпълними и съобразени с предвидената </a:t>
            </a:r>
            <a:r>
              <a:rPr lang="ru-RU" dirty="0" smtClean="0"/>
              <a:t>роля </a:t>
            </a:r>
            <a:r>
              <a:rPr lang="ru-RU" dirty="0"/>
              <a:t>в системата от стратегически документи стандартизирани насоки за разработване и прилагане на Регионалните схеми за пространствено развитие на районите от ниво 2 (РСПР) в </a:t>
            </a:r>
            <a:r>
              <a:rPr lang="ru-RU" dirty="0" smtClean="0"/>
              <a:t>Р. България </a:t>
            </a:r>
          </a:p>
          <a:p>
            <a:r>
              <a:rPr lang="ru-RU" dirty="0" smtClean="0"/>
              <a:t>РСПР </a:t>
            </a:r>
            <a:r>
              <a:rPr lang="ru-RU" dirty="0"/>
              <a:t>ще изпълняват ролята на интегрирани стратегии за териториално развитие, които ще послужат за основа за изпълнението на инструменти за интегриран териториален подход, финансиран със средства по линия на кохезионната политика на ЕС в периода 2021-2027 </a:t>
            </a:r>
            <a:r>
              <a:rPr lang="ru-RU" dirty="0" smtClean="0"/>
              <a:t>г.</a:t>
            </a:r>
            <a:endParaRPr lang="en-CA"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4213" y="5940425"/>
            <a:ext cx="7794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0" y="5940425"/>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10245" name="TextBox 6"/>
          <p:cNvSpPr txBox="1">
            <a:spLocks noChangeArrowheads="1"/>
          </p:cNvSpPr>
          <p:nvPr/>
        </p:nvSpPr>
        <p:spPr bwMode="auto">
          <a:xfrm>
            <a:off x="6683375" y="5940425"/>
            <a:ext cx="41608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Национален център за териториално</a:t>
            </a:r>
          </a:p>
          <a:p>
            <a:pPr eaLnBrk="1" hangingPunct="1">
              <a:lnSpc>
                <a:spcPct val="100000"/>
              </a:lnSpc>
              <a:spcBef>
                <a:spcPct val="0"/>
              </a:spcBef>
              <a:buFontTx/>
              <a:buNone/>
            </a:pPr>
            <a:r>
              <a:rPr lang="bg-BG" altLang="bg-BG" sz="1600">
                <a:latin typeface="Verdana" panose="020B0604030504040204" pitchFamily="34" charset="0"/>
              </a:rPr>
              <a:t>развитие ЕАД</a:t>
            </a:r>
            <a:endParaRPr lang="en-CA" altLang="bg-BG" sz="1600">
              <a:latin typeface="Verdana" panose="020B0604030504040204" pitchFamily="34" charset="0"/>
            </a:endParaRPr>
          </a:p>
        </p:txBody>
      </p:sp>
      <p:pic>
        <p:nvPicPr>
          <p:cNvPr id="1024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25" y="5988050"/>
            <a:ext cx="1004888"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7"/>
          <p:cNvSpPr txBox="1">
            <a:spLocks noChangeArrowheads="1"/>
          </p:cNvSpPr>
          <p:nvPr/>
        </p:nvSpPr>
        <p:spPr bwMode="auto">
          <a:xfrm>
            <a:off x="1181100" y="5949950"/>
            <a:ext cx="6178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Министерство на регионалното развитие и благоустройството</a:t>
            </a:r>
            <a:endParaRPr lang="en-CA" altLang="bg-BG" sz="1600">
              <a:latin typeface="Verdana" panose="020B0604030504040204" pitchFamily="34" charset="0"/>
            </a:endParaRPr>
          </a:p>
        </p:txBody>
      </p:sp>
      <p:pic>
        <p:nvPicPr>
          <p:cNvPr id="10248"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788" y="0"/>
            <a:ext cx="6121400"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Picture 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5750" y="130175"/>
            <a:ext cx="61229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0" name="Picture 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75738" y="92075"/>
            <a:ext cx="577215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0" y="1008063"/>
            <a:ext cx="12211050" cy="3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64379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0269" y="498475"/>
            <a:ext cx="10515600" cy="1325563"/>
          </a:xfrm>
        </p:spPr>
        <p:txBody>
          <a:bodyPr>
            <a:normAutofit/>
          </a:bodyPr>
          <a:lstStyle/>
          <a:p>
            <a:r>
              <a:rPr lang="bg-BG" sz="4000" b="1" dirty="0" smtClean="0">
                <a:latin typeface="Verdana" panose="020B0604030504040204" pitchFamily="34" charset="0"/>
                <a:ea typeface="Verdana" panose="020B0604030504040204" pitchFamily="34" charset="0"/>
                <a:cs typeface="Verdana" panose="020B0604030504040204" pitchFamily="34" charset="0"/>
              </a:rPr>
              <a:t>Цели и задачи на РСПР</a:t>
            </a:r>
            <a:endParaRPr lang="en-CA" sz="4000" b="1" dirty="0">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p:cNvSpPr>
            <a:spLocks noGrp="1"/>
          </p:cNvSpPr>
          <p:nvPr>
            <p:ph idx="1"/>
          </p:nvPr>
        </p:nvSpPr>
        <p:spPr>
          <a:xfrm>
            <a:off x="838200" y="1547017"/>
            <a:ext cx="10515600" cy="4351338"/>
          </a:xfrm>
        </p:spPr>
        <p:txBody>
          <a:bodyPr/>
          <a:lstStyle/>
          <a:p>
            <a:r>
              <a:rPr lang="ru-RU" dirty="0" smtClean="0"/>
              <a:t>Стратегически документ</a:t>
            </a:r>
            <a:r>
              <a:rPr lang="ru-RU" dirty="0"/>
              <a:t>, който определя дългосрочните перспективи и цели за устойчиво пространствено развитие на района и връзките му с други райони от ниво 2 в страната и в съседните държави в макрорегиона. </a:t>
            </a:r>
            <a:endParaRPr lang="ru-RU" dirty="0" smtClean="0"/>
          </a:p>
          <a:p>
            <a:r>
              <a:rPr lang="ru-RU" dirty="0" smtClean="0"/>
              <a:t>Разработва се в </a:t>
            </a:r>
            <a:r>
              <a:rPr lang="ru-RU" dirty="0"/>
              <a:t>съответствие с действащата Националната концепция за пространствено развитие (НКПР) </a:t>
            </a:r>
            <a:endParaRPr lang="ru-RU" dirty="0" smtClean="0"/>
          </a:p>
          <a:p>
            <a:r>
              <a:rPr lang="ru-RU" dirty="0" smtClean="0"/>
              <a:t>Отчита предвижданията </a:t>
            </a:r>
            <a:r>
              <a:rPr lang="ru-RU" dirty="0"/>
              <a:t>на регионално ниво на секторните стратегии за икономическо развитие, здравеопазване, образование, наука, социални услуги, транспортна и инженерно-техническа инфраструктура, туризъм и околна среда.</a:t>
            </a:r>
            <a:endParaRPr lang="en-CA" dirty="0"/>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4213" y="5940425"/>
            <a:ext cx="7794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0" y="5940425"/>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11269" name="TextBox 6"/>
          <p:cNvSpPr txBox="1">
            <a:spLocks noChangeArrowheads="1"/>
          </p:cNvSpPr>
          <p:nvPr/>
        </p:nvSpPr>
        <p:spPr bwMode="auto">
          <a:xfrm>
            <a:off x="6683375" y="5940425"/>
            <a:ext cx="41608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Национален център за териториално</a:t>
            </a:r>
          </a:p>
          <a:p>
            <a:pPr eaLnBrk="1" hangingPunct="1">
              <a:lnSpc>
                <a:spcPct val="100000"/>
              </a:lnSpc>
              <a:spcBef>
                <a:spcPct val="0"/>
              </a:spcBef>
              <a:buFontTx/>
              <a:buNone/>
            </a:pPr>
            <a:r>
              <a:rPr lang="bg-BG" altLang="bg-BG" sz="1600">
                <a:latin typeface="Verdana" panose="020B0604030504040204" pitchFamily="34" charset="0"/>
              </a:rPr>
              <a:t>развитие ЕАД</a:t>
            </a:r>
            <a:endParaRPr lang="en-CA" altLang="bg-BG" sz="1600">
              <a:latin typeface="Verdana" panose="020B0604030504040204" pitchFamily="34" charset="0"/>
            </a:endParaRPr>
          </a:p>
        </p:txBody>
      </p:sp>
      <p:pic>
        <p:nvPicPr>
          <p:cNvPr id="1127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25" y="5898355"/>
            <a:ext cx="1004888"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TextBox 7"/>
          <p:cNvSpPr txBox="1">
            <a:spLocks noChangeArrowheads="1"/>
          </p:cNvSpPr>
          <p:nvPr/>
        </p:nvSpPr>
        <p:spPr bwMode="auto">
          <a:xfrm>
            <a:off x="1181100" y="5949950"/>
            <a:ext cx="6178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Министерство на регионалното развитие и благоустройството</a:t>
            </a:r>
            <a:endParaRPr lang="en-CA" altLang="bg-BG" sz="1600">
              <a:latin typeface="Verdana" panose="020B0604030504040204" pitchFamily="34" charset="0"/>
            </a:endParaRPr>
          </a:p>
        </p:txBody>
      </p:sp>
      <p:pic>
        <p:nvPicPr>
          <p:cNvPr id="11272"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975" y="63500"/>
            <a:ext cx="6121400"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Picture 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5750" y="130175"/>
            <a:ext cx="61229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Picture 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75738" y="92075"/>
            <a:ext cx="577215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9050" y="865188"/>
            <a:ext cx="12211050" cy="3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83096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0269" y="685759"/>
            <a:ext cx="10515600" cy="1325563"/>
          </a:xfrm>
        </p:spPr>
        <p:txBody>
          <a:bodyPr>
            <a:normAutofit/>
          </a:bodyPr>
          <a:lstStyle/>
          <a:p>
            <a:r>
              <a:rPr lang="bg-BG" sz="4000" b="1" dirty="0" smtClean="0">
                <a:latin typeface="Verdana" panose="020B0604030504040204" pitchFamily="34" charset="0"/>
                <a:ea typeface="Verdana" panose="020B0604030504040204" pitchFamily="34" charset="0"/>
                <a:cs typeface="Verdana" panose="020B0604030504040204" pitchFamily="34" charset="0"/>
              </a:rPr>
              <a:t>Структура на РСПР</a:t>
            </a:r>
            <a:endParaRPr lang="en-CA" sz="4000" b="1" dirty="0">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p:cNvSpPr>
            <a:spLocks noGrp="1"/>
          </p:cNvSpPr>
          <p:nvPr>
            <p:ph idx="1"/>
          </p:nvPr>
        </p:nvSpPr>
        <p:spPr/>
        <p:txBody>
          <a:bodyPr>
            <a:normAutofit fontScale="92500" lnSpcReduction="10000"/>
          </a:bodyPr>
          <a:lstStyle/>
          <a:p>
            <a:r>
              <a:rPr lang="ru-RU" dirty="0">
                <a:latin typeface="Verdana" panose="020B0604030504040204" pitchFamily="34" charset="0"/>
                <a:ea typeface="Verdana" panose="020B0604030504040204" pitchFamily="34" charset="0"/>
                <a:cs typeface="Verdana" panose="020B0604030504040204" pitchFamily="34" charset="0"/>
              </a:rPr>
              <a:t>Териториален обхват и анализ на икономическото, социалното и екологичното състояние, нуждите и потенциалите за развитие на съответния район;</a:t>
            </a:r>
          </a:p>
          <a:p>
            <a:r>
              <a:rPr lang="ru-RU" dirty="0">
                <a:latin typeface="Verdana" panose="020B0604030504040204" pitchFamily="34" charset="0"/>
                <a:ea typeface="Verdana" panose="020B0604030504040204" pitchFamily="34" charset="0"/>
                <a:cs typeface="Verdana" panose="020B0604030504040204" pitchFamily="34" charset="0"/>
              </a:rPr>
              <a:t>Цели и приоритети за регионално и пространствено развитие за периода 2021-2027 с модели за развитие и описание на интегриран подход;</a:t>
            </a:r>
          </a:p>
          <a:p>
            <a:r>
              <a:rPr lang="ru-RU" dirty="0">
                <a:latin typeface="Verdana" panose="020B0604030504040204" pitchFamily="34" charset="0"/>
                <a:ea typeface="Verdana" panose="020B0604030504040204" pitchFamily="34" charset="0"/>
                <a:cs typeface="Verdana" panose="020B0604030504040204" pitchFamily="34" charset="0"/>
              </a:rPr>
              <a:t>Описание на участието на партньори в подготовката и изпълнението на РСПР и на резултатите от проведените обществени консултации;</a:t>
            </a:r>
          </a:p>
          <a:p>
            <a:r>
              <a:rPr lang="ru-RU" dirty="0">
                <a:latin typeface="Verdana" panose="020B0604030504040204" pitchFamily="34" charset="0"/>
                <a:ea typeface="Verdana" panose="020B0604030504040204" pitchFamily="34" charset="0"/>
                <a:cs typeface="Verdana" panose="020B0604030504040204" pitchFamily="34" charset="0"/>
              </a:rPr>
              <a:t>Обща оценка на необходимите ресурси;</a:t>
            </a:r>
          </a:p>
          <a:p>
            <a:r>
              <a:rPr lang="ru-RU" dirty="0">
                <a:latin typeface="Verdana" panose="020B0604030504040204" pitchFamily="34" charset="0"/>
                <a:ea typeface="Verdana" panose="020B0604030504040204" pitchFamily="34" charset="0"/>
                <a:cs typeface="Verdana" panose="020B0604030504040204" pitchFamily="34" charset="0"/>
              </a:rPr>
              <a:t>Индикатори за наблюдение и оценка.</a:t>
            </a:r>
            <a:endParaRPr lang="en-CA" dirty="0">
              <a:latin typeface="Verdana" panose="020B0604030504040204" pitchFamily="34" charset="0"/>
              <a:ea typeface="Verdana" panose="020B0604030504040204" pitchFamily="34" charset="0"/>
              <a:cs typeface="Verdana" panose="020B0604030504040204" pitchFamily="34" charset="0"/>
            </a:endParaRP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4213" y="5940425"/>
            <a:ext cx="7794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0" y="5940425"/>
            <a:ext cx="121920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11269" name="TextBox 6"/>
          <p:cNvSpPr txBox="1">
            <a:spLocks noChangeArrowheads="1"/>
          </p:cNvSpPr>
          <p:nvPr/>
        </p:nvSpPr>
        <p:spPr bwMode="auto">
          <a:xfrm>
            <a:off x="6683375" y="5940425"/>
            <a:ext cx="41608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Национален център за териториално</a:t>
            </a:r>
          </a:p>
          <a:p>
            <a:pPr eaLnBrk="1" hangingPunct="1">
              <a:lnSpc>
                <a:spcPct val="100000"/>
              </a:lnSpc>
              <a:spcBef>
                <a:spcPct val="0"/>
              </a:spcBef>
              <a:buFontTx/>
              <a:buNone/>
            </a:pPr>
            <a:r>
              <a:rPr lang="bg-BG" altLang="bg-BG" sz="1600">
                <a:latin typeface="Verdana" panose="020B0604030504040204" pitchFamily="34" charset="0"/>
              </a:rPr>
              <a:t>развитие ЕАД</a:t>
            </a:r>
            <a:endParaRPr lang="en-CA" altLang="bg-BG" sz="1600">
              <a:latin typeface="Verdana" panose="020B0604030504040204" pitchFamily="34" charset="0"/>
            </a:endParaRPr>
          </a:p>
        </p:txBody>
      </p:sp>
      <p:pic>
        <p:nvPicPr>
          <p:cNvPr id="1127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25" y="5898355"/>
            <a:ext cx="1004888"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TextBox 7"/>
          <p:cNvSpPr txBox="1">
            <a:spLocks noChangeArrowheads="1"/>
          </p:cNvSpPr>
          <p:nvPr/>
        </p:nvSpPr>
        <p:spPr bwMode="auto">
          <a:xfrm>
            <a:off x="1181100" y="5949950"/>
            <a:ext cx="6178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bg-BG" altLang="bg-BG" sz="1600">
                <a:latin typeface="Verdana" panose="020B0604030504040204" pitchFamily="34" charset="0"/>
              </a:rPr>
              <a:t>Министерство на регионалното развитие и благоустройството</a:t>
            </a:r>
            <a:endParaRPr lang="en-CA" altLang="bg-BG" sz="1600">
              <a:latin typeface="Verdana" panose="020B0604030504040204" pitchFamily="34" charset="0"/>
            </a:endParaRPr>
          </a:p>
        </p:txBody>
      </p:sp>
      <p:pic>
        <p:nvPicPr>
          <p:cNvPr id="11272"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975" y="63500"/>
            <a:ext cx="6121400"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Picture 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5750" y="130175"/>
            <a:ext cx="61229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Picture 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75738" y="92075"/>
            <a:ext cx="577215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9050" y="865188"/>
            <a:ext cx="12211050" cy="3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9003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6480</TotalTime>
  <Words>3505</Words>
  <Application>Microsoft Office PowerPoint</Application>
  <PresentationFormat>Custom</PresentationFormat>
  <Paragraphs>256</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Нов тип документи за регионално развитие и възможности за интегрирани териториални инвестиции</vt:lpstr>
      <vt:lpstr>Съдържание</vt:lpstr>
      <vt:lpstr>Мотиви</vt:lpstr>
      <vt:lpstr>Закон за регионалното развитие</vt:lpstr>
      <vt:lpstr>Съществуваща система</vt:lpstr>
      <vt:lpstr>Предложение</vt:lpstr>
      <vt:lpstr>Методически указания</vt:lpstr>
      <vt:lpstr>Цели и задачи на РСПР</vt:lpstr>
      <vt:lpstr>Структура на РСПР</vt:lpstr>
      <vt:lpstr>Аналитична част </vt:lpstr>
      <vt:lpstr>Тематични направления</vt:lpstr>
      <vt:lpstr>Тематични направления</vt:lpstr>
      <vt:lpstr>Стратегическа част</vt:lpstr>
      <vt:lpstr>Стратегически тематични направления</vt:lpstr>
      <vt:lpstr>Очаквани резултати от РСПР</vt:lpstr>
      <vt:lpstr>PowerPoint Presentation</vt:lpstr>
      <vt:lpstr>PowerPoint Presentation</vt:lpstr>
      <vt:lpstr>PowerPoint Presentation</vt:lpstr>
      <vt:lpstr>Интегрирани териториални инвестиции</vt:lpstr>
      <vt:lpstr>ИТИ</vt:lpstr>
      <vt:lpstr>ИТИ</vt:lpstr>
      <vt:lpstr>ИТИ</vt:lpstr>
      <vt:lpstr>ИТИ</vt:lpstr>
      <vt:lpstr>PowerPoint Presentation</vt:lpstr>
      <vt:lpstr>PowerPoint Presentation</vt:lpstr>
      <vt:lpstr>PowerPoint Presentation</vt:lpstr>
      <vt:lpstr>PowerPoint Presentation</vt:lpstr>
      <vt:lpstr>Благодаря за вниманието!</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per.sempre</dc:creator>
  <cp:lastModifiedBy>Stoyko</cp:lastModifiedBy>
  <cp:revision>427</cp:revision>
  <cp:lastPrinted>2018-11-05T11:39:15Z</cp:lastPrinted>
  <dcterms:created xsi:type="dcterms:W3CDTF">2017-09-19T19:10:17Z</dcterms:created>
  <dcterms:modified xsi:type="dcterms:W3CDTF">2019-09-25T15:49:37Z</dcterms:modified>
</cp:coreProperties>
</file>