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366" r:id="rId3"/>
    <p:sldId id="365" r:id="rId4"/>
    <p:sldId id="367" r:id="rId5"/>
    <p:sldId id="333" r:id="rId6"/>
    <p:sldId id="368" r:id="rId7"/>
    <p:sldId id="335" r:id="rId8"/>
    <p:sldId id="336" r:id="rId9"/>
    <p:sldId id="337" r:id="rId10"/>
    <p:sldId id="339" r:id="rId11"/>
    <p:sldId id="349" r:id="rId12"/>
    <p:sldId id="350" r:id="rId13"/>
    <p:sldId id="351" r:id="rId14"/>
    <p:sldId id="371" r:id="rId15"/>
  </p:sldIdLst>
  <p:sldSz cx="9144000" cy="6858000" type="screen4x3"/>
  <p:notesSz cx="6669088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5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95" autoAdjust="0"/>
    <p:restoredTop sz="93830" autoAdjust="0"/>
  </p:normalViewPr>
  <p:slideViewPr>
    <p:cSldViewPr>
      <p:cViewPr varScale="1">
        <p:scale>
          <a:sx n="78" d="100"/>
          <a:sy n="78" d="100"/>
        </p:scale>
        <p:origin x="3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_zdravkova\Desktop\Outbreaks,%20cas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109364584490611E-2"/>
          <c:y val="0.10260616371056565"/>
          <c:w val="0.95337909503110763"/>
          <c:h val="0.75073857210056738"/>
        </c:manualLayout>
      </c:layout>
      <c:lineChart>
        <c:grouping val="standard"/>
        <c:varyColors val="0"/>
        <c:ser>
          <c:idx val="0"/>
          <c:order val="0"/>
          <c:tx>
            <c:strRef>
              <c:f>Sheet4!$I$1</c:f>
              <c:strCache>
                <c:ptCount val="1"/>
                <c:pt idx="0">
                  <c:v>backyard</c:v>
                </c:pt>
              </c:strCache>
            </c:strRef>
          </c:tx>
          <c:marker>
            <c:symbol val="none"/>
          </c:marker>
          <c:cat>
            <c:numRef>
              <c:f>Sheet4!$H$2:$H$59</c:f>
              <c:numCache>
                <c:formatCode>m/d/yyyy</c:formatCode>
                <c:ptCount val="58"/>
                <c:pt idx="0">
                  <c:v>43343</c:v>
                </c:pt>
                <c:pt idx="1">
                  <c:v>43396</c:v>
                </c:pt>
                <c:pt idx="2">
                  <c:v>43399</c:v>
                </c:pt>
                <c:pt idx="3">
                  <c:v>43404</c:v>
                </c:pt>
                <c:pt idx="4">
                  <c:v>43411</c:v>
                </c:pt>
                <c:pt idx="5">
                  <c:v>43461</c:v>
                </c:pt>
                <c:pt idx="6">
                  <c:v>43509</c:v>
                </c:pt>
                <c:pt idx="7">
                  <c:v>43521</c:v>
                </c:pt>
                <c:pt idx="8">
                  <c:v>43523</c:v>
                </c:pt>
                <c:pt idx="9">
                  <c:v>43530</c:v>
                </c:pt>
                <c:pt idx="10">
                  <c:v>43530</c:v>
                </c:pt>
                <c:pt idx="11">
                  <c:v>43538</c:v>
                </c:pt>
                <c:pt idx="12">
                  <c:v>43544</c:v>
                </c:pt>
                <c:pt idx="13">
                  <c:v>43545</c:v>
                </c:pt>
                <c:pt idx="14">
                  <c:v>43546</c:v>
                </c:pt>
                <c:pt idx="15">
                  <c:v>43549</c:v>
                </c:pt>
                <c:pt idx="16">
                  <c:v>43566</c:v>
                </c:pt>
                <c:pt idx="17">
                  <c:v>43622</c:v>
                </c:pt>
                <c:pt idx="18">
                  <c:v>43649</c:v>
                </c:pt>
                <c:pt idx="19">
                  <c:v>43651</c:v>
                </c:pt>
                <c:pt idx="20">
                  <c:v>43655</c:v>
                </c:pt>
                <c:pt idx="21">
                  <c:v>43657</c:v>
                </c:pt>
                <c:pt idx="22">
                  <c:v>43658</c:v>
                </c:pt>
                <c:pt idx="23">
                  <c:v>43661</c:v>
                </c:pt>
                <c:pt idx="24">
                  <c:v>43662</c:v>
                </c:pt>
                <c:pt idx="25">
                  <c:v>43662</c:v>
                </c:pt>
                <c:pt idx="26">
                  <c:v>43662</c:v>
                </c:pt>
                <c:pt idx="27">
                  <c:v>43663</c:v>
                </c:pt>
                <c:pt idx="28">
                  <c:v>43664</c:v>
                </c:pt>
                <c:pt idx="29">
                  <c:v>43665</c:v>
                </c:pt>
                <c:pt idx="30">
                  <c:v>43669</c:v>
                </c:pt>
                <c:pt idx="31">
                  <c:v>43670</c:v>
                </c:pt>
                <c:pt idx="32">
                  <c:v>43672</c:v>
                </c:pt>
                <c:pt idx="33">
                  <c:v>43670</c:v>
                </c:pt>
                <c:pt idx="34">
                  <c:v>43675</c:v>
                </c:pt>
                <c:pt idx="35">
                  <c:v>43676</c:v>
                </c:pt>
                <c:pt idx="36">
                  <c:v>43677</c:v>
                </c:pt>
                <c:pt idx="37">
                  <c:v>43678</c:v>
                </c:pt>
                <c:pt idx="38">
                  <c:v>43679</c:v>
                </c:pt>
                <c:pt idx="39">
                  <c:v>43685</c:v>
                </c:pt>
                <c:pt idx="40">
                  <c:v>43689</c:v>
                </c:pt>
                <c:pt idx="41">
                  <c:v>43690</c:v>
                </c:pt>
                <c:pt idx="42">
                  <c:v>43691</c:v>
                </c:pt>
                <c:pt idx="43">
                  <c:v>43692</c:v>
                </c:pt>
                <c:pt idx="44">
                  <c:v>43693</c:v>
                </c:pt>
                <c:pt idx="45">
                  <c:v>43696</c:v>
                </c:pt>
                <c:pt idx="46">
                  <c:v>43698</c:v>
                </c:pt>
                <c:pt idx="47">
                  <c:v>43700</c:v>
                </c:pt>
                <c:pt idx="48">
                  <c:v>43703</c:v>
                </c:pt>
                <c:pt idx="49">
                  <c:v>43705</c:v>
                </c:pt>
                <c:pt idx="50">
                  <c:v>43707</c:v>
                </c:pt>
                <c:pt idx="51">
                  <c:v>43710</c:v>
                </c:pt>
                <c:pt idx="52">
                  <c:v>43711</c:v>
                </c:pt>
                <c:pt idx="53">
                  <c:v>43720</c:v>
                </c:pt>
                <c:pt idx="54">
                  <c:v>43721</c:v>
                </c:pt>
                <c:pt idx="55">
                  <c:v>43726</c:v>
                </c:pt>
                <c:pt idx="56">
                  <c:v>43727</c:v>
                </c:pt>
                <c:pt idx="57">
                  <c:v>43728</c:v>
                </c:pt>
              </c:numCache>
            </c:numRef>
          </c:cat>
          <c:val>
            <c:numRef>
              <c:f>Sheet4!$I$2:$I$59</c:f>
              <c:numCache>
                <c:formatCode>General</c:formatCode>
                <c:ptCount val="58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1</c:v>
                </c:pt>
                <c:pt idx="19">
                  <c:v>1</c:v>
                </c:pt>
                <c:pt idx="20">
                  <c:v>6</c:v>
                </c:pt>
                <c:pt idx="21">
                  <c:v>0</c:v>
                </c:pt>
                <c:pt idx="22">
                  <c:v>1</c:v>
                </c:pt>
                <c:pt idx="23">
                  <c:v>2</c:v>
                </c:pt>
                <c:pt idx="24">
                  <c:v>2</c:v>
                </c:pt>
                <c:pt idx="25">
                  <c:v>0</c:v>
                </c:pt>
                <c:pt idx="26">
                  <c:v>0</c:v>
                </c:pt>
                <c:pt idx="27">
                  <c:v>1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4</c:v>
                </c:pt>
                <c:pt idx="34">
                  <c:v>1</c:v>
                </c:pt>
                <c:pt idx="35">
                  <c:v>1</c:v>
                </c:pt>
                <c:pt idx="36">
                  <c:v>2</c:v>
                </c:pt>
                <c:pt idx="37">
                  <c:v>0</c:v>
                </c:pt>
                <c:pt idx="38">
                  <c:v>1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1</c:v>
                </c:pt>
                <c:pt idx="43">
                  <c:v>0</c:v>
                </c:pt>
                <c:pt idx="44">
                  <c:v>1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1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Sheet4!$J$1</c:f>
              <c:strCache>
                <c:ptCount val="1"/>
                <c:pt idx="0">
                  <c:v>type A</c:v>
                </c:pt>
              </c:strCache>
            </c:strRef>
          </c:tx>
          <c:marker>
            <c:symbol val="none"/>
          </c:marker>
          <c:cat>
            <c:numRef>
              <c:f>Sheet4!$H$2:$H$59</c:f>
              <c:numCache>
                <c:formatCode>m/d/yyyy</c:formatCode>
                <c:ptCount val="58"/>
                <c:pt idx="0">
                  <c:v>43343</c:v>
                </c:pt>
                <c:pt idx="1">
                  <c:v>43396</c:v>
                </c:pt>
                <c:pt idx="2">
                  <c:v>43399</c:v>
                </c:pt>
                <c:pt idx="3">
                  <c:v>43404</c:v>
                </c:pt>
                <c:pt idx="4">
                  <c:v>43411</c:v>
                </c:pt>
                <c:pt idx="5">
                  <c:v>43461</c:v>
                </c:pt>
                <c:pt idx="6">
                  <c:v>43509</c:v>
                </c:pt>
                <c:pt idx="7">
                  <c:v>43521</c:v>
                </c:pt>
                <c:pt idx="8">
                  <c:v>43523</c:v>
                </c:pt>
                <c:pt idx="9">
                  <c:v>43530</c:v>
                </c:pt>
                <c:pt idx="10">
                  <c:v>43530</c:v>
                </c:pt>
                <c:pt idx="11">
                  <c:v>43538</c:v>
                </c:pt>
                <c:pt idx="12">
                  <c:v>43544</c:v>
                </c:pt>
                <c:pt idx="13">
                  <c:v>43545</c:v>
                </c:pt>
                <c:pt idx="14">
                  <c:v>43546</c:v>
                </c:pt>
                <c:pt idx="15">
                  <c:v>43549</c:v>
                </c:pt>
                <c:pt idx="16">
                  <c:v>43566</c:v>
                </c:pt>
                <c:pt idx="17">
                  <c:v>43622</c:v>
                </c:pt>
                <c:pt idx="18">
                  <c:v>43649</c:v>
                </c:pt>
                <c:pt idx="19">
                  <c:v>43651</c:v>
                </c:pt>
                <c:pt idx="20">
                  <c:v>43655</c:v>
                </c:pt>
                <c:pt idx="21">
                  <c:v>43657</c:v>
                </c:pt>
                <c:pt idx="22">
                  <c:v>43658</c:v>
                </c:pt>
                <c:pt idx="23">
                  <c:v>43661</c:v>
                </c:pt>
                <c:pt idx="24">
                  <c:v>43662</c:v>
                </c:pt>
                <c:pt idx="25">
                  <c:v>43662</c:v>
                </c:pt>
                <c:pt idx="26">
                  <c:v>43662</c:v>
                </c:pt>
                <c:pt idx="27">
                  <c:v>43663</c:v>
                </c:pt>
                <c:pt idx="28">
                  <c:v>43664</c:v>
                </c:pt>
                <c:pt idx="29">
                  <c:v>43665</c:v>
                </c:pt>
                <c:pt idx="30">
                  <c:v>43669</c:v>
                </c:pt>
                <c:pt idx="31">
                  <c:v>43670</c:v>
                </c:pt>
                <c:pt idx="32">
                  <c:v>43672</c:v>
                </c:pt>
                <c:pt idx="33">
                  <c:v>43670</c:v>
                </c:pt>
                <c:pt idx="34">
                  <c:v>43675</c:v>
                </c:pt>
                <c:pt idx="35">
                  <c:v>43676</c:v>
                </c:pt>
                <c:pt idx="36">
                  <c:v>43677</c:v>
                </c:pt>
                <c:pt idx="37">
                  <c:v>43678</c:v>
                </c:pt>
                <c:pt idx="38">
                  <c:v>43679</c:v>
                </c:pt>
                <c:pt idx="39">
                  <c:v>43685</c:v>
                </c:pt>
                <c:pt idx="40">
                  <c:v>43689</c:v>
                </c:pt>
                <c:pt idx="41">
                  <c:v>43690</c:v>
                </c:pt>
                <c:pt idx="42">
                  <c:v>43691</c:v>
                </c:pt>
                <c:pt idx="43">
                  <c:v>43692</c:v>
                </c:pt>
                <c:pt idx="44">
                  <c:v>43693</c:v>
                </c:pt>
                <c:pt idx="45">
                  <c:v>43696</c:v>
                </c:pt>
                <c:pt idx="46">
                  <c:v>43698</c:v>
                </c:pt>
                <c:pt idx="47">
                  <c:v>43700</c:v>
                </c:pt>
                <c:pt idx="48">
                  <c:v>43703</c:v>
                </c:pt>
                <c:pt idx="49">
                  <c:v>43705</c:v>
                </c:pt>
                <c:pt idx="50">
                  <c:v>43707</c:v>
                </c:pt>
                <c:pt idx="51">
                  <c:v>43710</c:v>
                </c:pt>
                <c:pt idx="52">
                  <c:v>43711</c:v>
                </c:pt>
                <c:pt idx="53">
                  <c:v>43720</c:v>
                </c:pt>
                <c:pt idx="54">
                  <c:v>43721</c:v>
                </c:pt>
                <c:pt idx="55">
                  <c:v>43726</c:v>
                </c:pt>
                <c:pt idx="56">
                  <c:v>43727</c:v>
                </c:pt>
                <c:pt idx="57">
                  <c:v>43728</c:v>
                </c:pt>
              </c:numCache>
            </c:numRef>
          </c:cat>
          <c:val>
            <c:numRef>
              <c:f>Sheet4!$J$2:$J$59</c:f>
              <c:numCache>
                <c:formatCode>General</c:formatCode>
                <c:ptCount val="5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Sheet4!$K$1</c:f>
              <c:strCache>
                <c:ptCount val="1"/>
                <c:pt idx="0">
                  <c:v>industrial</c:v>
                </c:pt>
              </c:strCache>
            </c:strRef>
          </c:tx>
          <c:marker>
            <c:symbol val="none"/>
          </c:marker>
          <c:cat>
            <c:numRef>
              <c:f>Sheet4!$H$2:$H$59</c:f>
              <c:numCache>
                <c:formatCode>m/d/yyyy</c:formatCode>
                <c:ptCount val="58"/>
                <c:pt idx="0">
                  <c:v>43343</c:v>
                </c:pt>
                <c:pt idx="1">
                  <c:v>43396</c:v>
                </c:pt>
                <c:pt idx="2">
                  <c:v>43399</c:v>
                </c:pt>
                <c:pt idx="3">
                  <c:v>43404</c:v>
                </c:pt>
                <c:pt idx="4">
                  <c:v>43411</c:v>
                </c:pt>
                <c:pt idx="5">
                  <c:v>43461</c:v>
                </c:pt>
                <c:pt idx="6">
                  <c:v>43509</c:v>
                </c:pt>
                <c:pt idx="7">
                  <c:v>43521</c:v>
                </c:pt>
                <c:pt idx="8">
                  <c:v>43523</c:v>
                </c:pt>
                <c:pt idx="9">
                  <c:v>43530</c:v>
                </c:pt>
                <c:pt idx="10">
                  <c:v>43530</c:v>
                </c:pt>
                <c:pt idx="11">
                  <c:v>43538</c:v>
                </c:pt>
                <c:pt idx="12">
                  <c:v>43544</c:v>
                </c:pt>
                <c:pt idx="13">
                  <c:v>43545</c:v>
                </c:pt>
                <c:pt idx="14">
                  <c:v>43546</c:v>
                </c:pt>
                <c:pt idx="15">
                  <c:v>43549</c:v>
                </c:pt>
                <c:pt idx="16">
                  <c:v>43566</c:v>
                </c:pt>
                <c:pt idx="17">
                  <c:v>43622</c:v>
                </c:pt>
                <c:pt idx="18">
                  <c:v>43649</c:v>
                </c:pt>
                <c:pt idx="19">
                  <c:v>43651</c:v>
                </c:pt>
                <c:pt idx="20">
                  <c:v>43655</c:v>
                </c:pt>
                <c:pt idx="21">
                  <c:v>43657</c:v>
                </c:pt>
                <c:pt idx="22">
                  <c:v>43658</c:v>
                </c:pt>
                <c:pt idx="23">
                  <c:v>43661</c:v>
                </c:pt>
                <c:pt idx="24">
                  <c:v>43662</c:v>
                </c:pt>
                <c:pt idx="25">
                  <c:v>43662</c:v>
                </c:pt>
                <c:pt idx="26">
                  <c:v>43662</c:v>
                </c:pt>
                <c:pt idx="27">
                  <c:v>43663</c:v>
                </c:pt>
                <c:pt idx="28">
                  <c:v>43664</c:v>
                </c:pt>
                <c:pt idx="29">
                  <c:v>43665</c:v>
                </c:pt>
                <c:pt idx="30">
                  <c:v>43669</c:v>
                </c:pt>
                <c:pt idx="31">
                  <c:v>43670</c:v>
                </c:pt>
                <c:pt idx="32">
                  <c:v>43672</c:v>
                </c:pt>
                <c:pt idx="33">
                  <c:v>43670</c:v>
                </c:pt>
                <c:pt idx="34">
                  <c:v>43675</c:v>
                </c:pt>
                <c:pt idx="35">
                  <c:v>43676</c:v>
                </c:pt>
                <c:pt idx="36">
                  <c:v>43677</c:v>
                </c:pt>
                <c:pt idx="37">
                  <c:v>43678</c:v>
                </c:pt>
                <c:pt idx="38">
                  <c:v>43679</c:v>
                </c:pt>
                <c:pt idx="39">
                  <c:v>43685</c:v>
                </c:pt>
                <c:pt idx="40">
                  <c:v>43689</c:v>
                </c:pt>
                <c:pt idx="41">
                  <c:v>43690</c:v>
                </c:pt>
                <c:pt idx="42">
                  <c:v>43691</c:v>
                </c:pt>
                <c:pt idx="43">
                  <c:v>43692</c:v>
                </c:pt>
                <c:pt idx="44">
                  <c:v>43693</c:v>
                </c:pt>
                <c:pt idx="45">
                  <c:v>43696</c:v>
                </c:pt>
                <c:pt idx="46">
                  <c:v>43698</c:v>
                </c:pt>
                <c:pt idx="47">
                  <c:v>43700</c:v>
                </c:pt>
                <c:pt idx="48">
                  <c:v>43703</c:v>
                </c:pt>
                <c:pt idx="49">
                  <c:v>43705</c:v>
                </c:pt>
                <c:pt idx="50">
                  <c:v>43707</c:v>
                </c:pt>
                <c:pt idx="51">
                  <c:v>43710</c:v>
                </c:pt>
                <c:pt idx="52">
                  <c:v>43711</c:v>
                </c:pt>
                <c:pt idx="53">
                  <c:v>43720</c:v>
                </c:pt>
                <c:pt idx="54">
                  <c:v>43721</c:v>
                </c:pt>
                <c:pt idx="55">
                  <c:v>43726</c:v>
                </c:pt>
                <c:pt idx="56">
                  <c:v>43727</c:v>
                </c:pt>
                <c:pt idx="57">
                  <c:v>43728</c:v>
                </c:pt>
              </c:numCache>
            </c:numRef>
          </c:cat>
          <c:val>
            <c:numRef>
              <c:f>Sheet4!$K$2:$K$59</c:f>
              <c:numCache>
                <c:formatCode>General</c:formatCode>
                <c:ptCount val="5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1</c:v>
                </c:pt>
                <c:pt idx="30">
                  <c:v>0</c:v>
                </c:pt>
                <c:pt idx="31">
                  <c:v>1</c:v>
                </c:pt>
                <c:pt idx="32">
                  <c:v>1</c:v>
                </c:pt>
                <c:pt idx="33">
                  <c:v>0</c:v>
                </c:pt>
                <c:pt idx="34">
                  <c:v>0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1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1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Sheet4!$L$1</c:f>
              <c:strCache>
                <c:ptCount val="1"/>
                <c:pt idx="0">
                  <c:v>EBPs</c:v>
                </c:pt>
              </c:strCache>
            </c:strRef>
          </c:tx>
          <c:marker>
            <c:symbol val="none"/>
          </c:marker>
          <c:cat>
            <c:numRef>
              <c:f>Sheet4!$H$2:$H$59</c:f>
              <c:numCache>
                <c:formatCode>m/d/yyyy</c:formatCode>
                <c:ptCount val="58"/>
                <c:pt idx="0">
                  <c:v>43343</c:v>
                </c:pt>
                <c:pt idx="1">
                  <c:v>43396</c:v>
                </c:pt>
                <c:pt idx="2">
                  <c:v>43399</c:v>
                </c:pt>
                <c:pt idx="3">
                  <c:v>43404</c:v>
                </c:pt>
                <c:pt idx="4">
                  <c:v>43411</c:v>
                </c:pt>
                <c:pt idx="5">
                  <c:v>43461</c:v>
                </c:pt>
                <c:pt idx="6">
                  <c:v>43509</c:v>
                </c:pt>
                <c:pt idx="7">
                  <c:v>43521</c:v>
                </c:pt>
                <c:pt idx="8">
                  <c:v>43523</c:v>
                </c:pt>
                <c:pt idx="9">
                  <c:v>43530</c:v>
                </c:pt>
                <c:pt idx="10">
                  <c:v>43530</c:v>
                </c:pt>
                <c:pt idx="11">
                  <c:v>43538</c:v>
                </c:pt>
                <c:pt idx="12">
                  <c:v>43544</c:v>
                </c:pt>
                <c:pt idx="13">
                  <c:v>43545</c:v>
                </c:pt>
                <c:pt idx="14">
                  <c:v>43546</c:v>
                </c:pt>
                <c:pt idx="15">
                  <c:v>43549</c:v>
                </c:pt>
                <c:pt idx="16">
                  <c:v>43566</c:v>
                </c:pt>
                <c:pt idx="17">
                  <c:v>43622</c:v>
                </c:pt>
                <c:pt idx="18">
                  <c:v>43649</c:v>
                </c:pt>
                <c:pt idx="19">
                  <c:v>43651</c:v>
                </c:pt>
                <c:pt idx="20">
                  <c:v>43655</c:v>
                </c:pt>
                <c:pt idx="21">
                  <c:v>43657</c:v>
                </c:pt>
                <c:pt idx="22">
                  <c:v>43658</c:v>
                </c:pt>
                <c:pt idx="23">
                  <c:v>43661</c:v>
                </c:pt>
                <c:pt idx="24">
                  <c:v>43662</c:v>
                </c:pt>
                <c:pt idx="25">
                  <c:v>43662</c:v>
                </c:pt>
                <c:pt idx="26">
                  <c:v>43662</c:v>
                </c:pt>
                <c:pt idx="27">
                  <c:v>43663</c:v>
                </c:pt>
                <c:pt idx="28">
                  <c:v>43664</c:v>
                </c:pt>
                <c:pt idx="29">
                  <c:v>43665</c:v>
                </c:pt>
                <c:pt idx="30">
                  <c:v>43669</c:v>
                </c:pt>
                <c:pt idx="31">
                  <c:v>43670</c:v>
                </c:pt>
                <c:pt idx="32">
                  <c:v>43672</c:v>
                </c:pt>
                <c:pt idx="33">
                  <c:v>43670</c:v>
                </c:pt>
                <c:pt idx="34">
                  <c:v>43675</c:v>
                </c:pt>
                <c:pt idx="35">
                  <c:v>43676</c:v>
                </c:pt>
                <c:pt idx="36">
                  <c:v>43677</c:v>
                </c:pt>
                <c:pt idx="37">
                  <c:v>43678</c:v>
                </c:pt>
                <c:pt idx="38">
                  <c:v>43679</c:v>
                </c:pt>
                <c:pt idx="39">
                  <c:v>43685</c:v>
                </c:pt>
                <c:pt idx="40">
                  <c:v>43689</c:v>
                </c:pt>
                <c:pt idx="41">
                  <c:v>43690</c:v>
                </c:pt>
                <c:pt idx="42">
                  <c:v>43691</c:v>
                </c:pt>
                <c:pt idx="43">
                  <c:v>43692</c:v>
                </c:pt>
                <c:pt idx="44">
                  <c:v>43693</c:v>
                </c:pt>
                <c:pt idx="45">
                  <c:v>43696</c:v>
                </c:pt>
                <c:pt idx="46">
                  <c:v>43698</c:v>
                </c:pt>
                <c:pt idx="47">
                  <c:v>43700</c:v>
                </c:pt>
                <c:pt idx="48">
                  <c:v>43703</c:v>
                </c:pt>
                <c:pt idx="49">
                  <c:v>43705</c:v>
                </c:pt>
                <c:pt idx="50">
                  <c:v>43707</c:v>
                </c:pt>
                <c:pt idx="51">
                  <c:v>43710</c:v>
                </c:pt>
                <c:pt idx="52">
                  <c:v>43711</c:v>
                </c:pt>
                <c:pt idx="53">
                  <c:v>43720</c:v>
                </c:pt>
                <c:pt idx="54">
                  <c:v>43721</c:v>
                </c:pt>
                <c:pt idx="55">
                  <c:v>43726</c:v>
                </c:pt>
                <c:pt idx="56">
                  <c:v>43727</c:v>
                </c:pt>
                <c:pt idx="57">
                  <c:v>43728</c:v>
                </c:pt>
              </c:numCache>
            </c:numRef>
          </c:cat>
          <c:val>
            <c:numRef>
              <c:f>Sheet4!$L$2:$L$59</c:f>
              <c:numCache>
                <c:formatCode>General</c:formatCode>
                <c:ptCount val="5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2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Sheet4!$M$1</c:f>
              <c:strCache>
                <c:ptCount val="1"/>
                <c:pt idx="0">
                  <c:v>WB</c:v>
                </c:pt>
              </c:strCache>
            </c:strRef>
          </c:tx>
          <c:marker>
            <c:symbol val="none"/>
          </c:marker>
          <c:cat>
            <c:numRef>
              <c:f>Sheet4!$H$2:$H$59</c:f>
              <c:numCache>
                <c:formatCode>m/d/yyyy</c:formatCode>
                <c:ptCount val="58"/>
                <c:pt idx="0">
                  <c:v>43343</c:v>
                </c:pt>
                <c:pt idx="1">
                  <c:v>43396</c:v>
                </c:pt>
                <c:pt idx="2">
                  <c:v>43399</c:v>
                </c:pt>
                <c:pt idx="3">
                  <c:v>43404</c:v>
                </c:pt>
                <c:pt idx="4">
                  <c:v>43411</c:v>
                </c:pt>
                <c:pt idx="5">
                  <c:v>43461</c:v>
                </c:pt>
                <c:pt idx="6">
                  <c:v>43509</c:v>
                </c:pt>
                <c:pt idx="7">
                  <c:v>43521</c:v>
                </c:pt>
                <c:pt idx="8">
                  <c:v>43523</c:v>
                </c:pt>
                <c:pt idx="9">
                  <c:v>43530</c:v>
                </c:pt>
                <c:pt idx="10">
                  <c:v>43530</c:v>
                </c:pt>
                <c:pt idx="11">
                  <c:v>43538</c:v>
                </c:pt>
                <c:pt idx="12">
                  <c:v>43544</c:v>
                </c:pt>
                <c:pt idx="13">
                  <c:v>43545</c:v>
                </c:pt>
                <c:pt idx="14">
                  <c:v>43546</c:v>
                </c:pt>
                <c:pt idx="15">
                  <c:v>43549</c:v>
                </c:pt>
                <c:pt idx="16">
                  <c:v>43566</c:v>
                </c:pt>
                <c:pt idx="17">
                  <c:v>43622</c:v>
                </c:pt>
                <c:pt idx="18">
                  <c:v>43649</c:v>
                </c:pt>
                <c:pt idx="19">
                  <c:v>43651</c:v>
                </c:pt>
                <c:pt idx="20">
                  <c:v>43655</c:v>
                </c:pt>
                <c:pt idx="21">
                  <c:v>43657</c:v>
                </c:pt>
                <c:pt idx="22">
                  <c:v>43658</c:v>
                </c:pt>
                <c:pt idx="23">
                  <c:v>43661</c:v>
                </c:pt>
                <c:pt idx="24">
                  <c:v>43662</c:v>
                </c:pt>
                <c:pt idx="25">
                  <c:v>43662</c:v>
                </c:pt>
                <c:pt idx="26">
                  <c:v>43662</c:v>
                </c:pt>
                <c:pt idx="27">
                  <c:v>43663</c:v>
                </c:pt>
                <c:pt idx="28">
                  <c:v>43664</c:v>
                </c:pt>
                <c:pt idx="29">
                  <c:v>43665</c:v>
                </c:pt>
                <c:pt idx="30">
                  <c:v>43669</c:v>
                </c:pt>
                <c:pt idx="31">
                  <c:v>43670</c:v>
                </c:pt>
                <c:pt idx="32">
                  <c:v>43672</c:v>
                </c:pt>
                <c:pt idx="33">
                  <c:v>43670</c:v>
                </c:pt>
                <c:pt idx="34">
                  <c:v>43675</c:v>
                </c:pt>
                <c:pt idx="35">
                  <c:v>43676</c:v>
                </c:pt>
                <c:pt idx="36">
                  <c:v>43677</c:v>
                </c:pt>
                <c:pt idx="37">
                  <c:v>43678</c:v>
                </c:pt>
                <c:pt idx="38">
                  <c:v>43679</c:v>
                </c:pt>
                <c:pt idx="39">
                  <c:v>43685</c:v>
                </c:pt>
                <c:pt idx="40">
                  <c:v>43689</c:v>
                </c:pt>
                <c:pt idx="41">
                  <c:v>43690</c:v>
                </c:pt>
                <c:pt idx="42">
                  <c:v>43691</c:v>
                </c:pt>
                <c:pt idx="43">
                  <c:v>43692</c:v>
                </c:pt>
                <c:pt idx="44">
                  <c:v>43693</c:v>
                </c:pt>
                <c:pt idx="45">
                  <c:v>43696</c:v>
                </c:pt>
                <c:pt idx="46">
                  <c:v>43698</c:v>
                </c:pt>
                <c:pt idx="47">
                  <c:v>43700</c:v>
                </c:pt>
                <c:pt idx="48">
                  <c:v>43703</c:v>
                </c:pt>
                <c:pt idx="49">
                  <c:v>43705</c:v>
                </c:pt>
                <c:pt idx="50">
                  <c:v>43707</c:v>
                </c:pt>
                <c:pt idx="51">
                  <c:v>43710</c:v>
                </c:pt>
                <c:pt idx="52">
                  <c:v>43711</c:v>
                </c:pt>
                <c:pt idx="53">
                  <c:v>43720</c:v>
                </c:pt>
                <c:pt idx="54">
                  <c:v>43721</c:v>
                </c:pt>
                <c:pt idx="55">
                  <c:v>43726</c:v>
                </c:pt>
                <c:pt idx="56">
                  <c:v>43727</c:v>
                </c:pt>
                <c:pt idx="57">
                  <c:v>43728</c:v>
                </c:pt>
              </c:numCache>
            </c:numRef>
          </c:cat>
          <c:val>
            <c:numRef>
              <c:f>Sheet4!$M$2:$M$59</c:f>
              <c:numCache>
                <c:formatCode>General</c:formatCode>
                <c:ptCount val="58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2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4</c:v>
                </c:pt>
                <c:pt idx="28">
                  <c:v>1</c:v>
                </c:pt>
                <c:pt idx="29">
                  <c:v>0</c:v>
                </c:pt>
                <c:pt idx="30">
                  <c:v>1</c:v>
                </c:pt>
                <c:pt idx="31">
                  <c:v>0</c:v>
                </c:pt>
                <c:pt idx="32">
                  <c:v>1</c:v>
                </c:pt>
                <c:pt idx="33">
                  <c:v>0</c:v>
                </c:pt>
                <c:pt idx="34">
                  <c:v>1</c:v>
                </c:pt>
                <c:pt idx="35">
                  <c:v>0</c:v>
                </c:pt>
                <c:pt idx="36">
                  <c:v>12</c:v>
                </c:pt>
                <c:pt idx="37">
                  <c:v>1</c:v>
                </c:pt>
                <c:pt idx="38">
                  <c:v>1</c:v>
                </c:pt>
                <c:pt idx="39">
                  <c:v>4</c:v>
                </c:pt>
                <c:pt idx="40">
                  <c:v>1</c:v>
                </c:pt>
                <c:pt idx="41">
                  <c:v>7</c:v>
                </c:pt>
                <c:pt idx="42">
                  <c:v>1</c:v>
                </c:pt>
                <c:pt idx="43">
                  <c:v>2</c:v>
                </c:pt>
                <c:pt idx="44">
                  <c:v>5</c:v>
                </c:pt>
                <c:pt idx="45">
                  <c:v>2</c:v>
                </c:pt>
                <c:pt idx="46">
                  <c:v>3</c:v>
                </c:pt>
                <c:pt idx="47">
                  <c:v>1</c:v>
                </c:pt>
                <c:pt idx="48">
                  <c:v>3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2</c:v>
                </c:pt>
                <c:pt idx="53">
                  <c:v>1</c:v>
                </c:pt>
                <c:pt idx="54">
                  <c:v>1</c:v>
                </c:pt>
                <c:pt idx="55">
                  <c:v>0</c:v>
                </c:pt>
                <c:pt idx="56">
                  <c:v>1</c:v>
                </c:pt>
                <c:pt idx="57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99638840"/>
        <c:axId val="299633352"/>
      </c:lineChart>
      <c:dateAx>
        <c:axId val="2996388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299633352"/>
        <c:crosses val="autoZero"/>
        <c:auto val="1"/>
        <c:lblOffset val="100"/>
        <c:baseTimeUnit val="days"/>
      </c:dateAx>
      <c:valAx>
        <c:axId val="299633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96388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3.9358799543106324E-2"/>
          <c:y val="0.22492722096036341"/>
          <c:w val="0.17249092548744585"/>
          <c:h val="0.34630530563329837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1FA00-8014-471C-AEDD-638DF89B44C7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BDD2C-2F28-442A-B58E-64D786272A0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68516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290EA2-8B7C-47F5-ABA5-F3566761AC1D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B8846-4595-48B2-81BC-9BB61E7527E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22873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B8846-4595-48B2-81BC-9BB61E7527E6}" type="slidenum">
              <a:rPr lang="bg-BG" smtClean="0"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13356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altLang="bg-BG" smtClean="0"/>
          </a:p>
        </p:txBody>
      </p:sp>
    </p:spTree>
    <p:extLst>
      <p:ext uri="{BB962C8B-B14F-4D97-AF65-F5344CB8AC3E}">
        <p14:creationId xmlns:p14="http://schemas.microsoft.com/office/powerpoint/2010/main" val="1369643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лавие и 4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6AC2B-5B7F-4637-93AD-98F178F113FA}" type="datetimeFigureOut">
              <a:rPr lang="bg-BG"/>
              <a:pPr>
                <a:defRPr/>
              </a:pPr>
              <a:t>25.9.2019 г.</a:t>
            </a:fld>
            <a:endParaRPr lang="bg-B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13AB2-5804-4061-890D-538D62381F9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53809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756FF-BCE3-44A1-9295-DE02C13B0D0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418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CC536-4F3D-4E22-A9F1-A3C6D40310AC}" type="datetimeFigureOut">
              <a:rPr lang="bg-BG" smtClean="0"/>
              <a:t>25.9.2019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jpe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663" y="-93490"/>
            <a:ext cx="3597275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043608" y="2780928"/>
            <a:ext cx="75609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5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Африканска чума по свинете в България</a:t>
            </a:r>
            <a:endParaRPr lang="en-US" sz="57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066561" y="4106937"/>
            <a:ext cx="7168244" cy="720080"/>
          </a:xfrm>
        </p:spPr>
        <p:txBody>
          <a:bodyPr>
            <a:normAutofit/>
          </a:bodyPr>
          <a:lstStyle/>
          <a:p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25.09 .</a:t>
            </a:r>
            <a:r>
              <a:rPr lang="bg-BG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</a:t>
            </a:r>
            <a:endParaRPr lang="bg-BG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2" y="4659952"/>
            <a:ext cx="3914227" cy="216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t_alexandrov\Desktop\as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915" y="4640708"/>
            <a:ext cx="3888432" cy="218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G-524b7b5854ae04893567cbcc5e6c9aad-V"/>
          <p:cNvPicPr>
            <a:picLocks noChangeAspect="1" noChangeArrowheads="1"/>
          </p:cNvPicPr>
          <p:nvPr/>
        </p:nvPicPr>
        <p:blipFill>
          <a:blip r:embed="rId7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611557"/>
            <a:ext cx="2953411" cy="2216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Anna.Zdravkova\Desktop\BFSA 2018\ASF\Photos\Tutrakantsi\IMG-058c3967383c337aca06a7df13f20a8b-V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7023">
            <a:off x="592239" y="-67738"/>
            <a:ext cx="2024418" cy="3452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nna.Zdravkova\Desktop\BFSA 2018\ASF\Photos\Tutrakantsi\IMG-e6925cc79b43e526e18a1a57f5ab96eb-V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6" t="3035" r="7187" b="2699"/>
          <a:stretch/>
        </p:blipFill>
        <p:spPr bwMode="auto">
          <a:xfrm>
            <a:off x="2707504" y="32599"/>
            <a:ext cx="3794968" cy="2372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53" y="0"/>
            <a:ext cx="1957113" cy="1375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22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68560" y="-243408"/>
            <a:ext cx="6732240" cy="1143000"/>
          </a:xfrm>
        </p:spPr>
        <p:txBody>
          <a:bodyPr>
            <a:normAutofit/>
          </a:bodyPr>
          <a:lstStyle/>
          <a:p>
            <a:r>
              <a:rPr lang="bg-BG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Огнища </a:t>
            </a:r>
            <a:endParaRPr lang="bg-BG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1332584"/>
              </p:ext>
            </p:extLst>
          </p:nvPr>
        </p:nvGraphicFramePr>
        <p:xfrm>
          <a:off x="229425" y="620688"/>
          <a:ext cx="8663054" cy="61502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5211"/>
                <a:gridCol w="747399"/>
                <a:gridCol w="1121101"/>
                <a:gridCol w="1800557"/>
                <a:gridCol w="1766584"/>
                <a:gridCol w="1019184"/>
                <a:gridCol w="1223018"/>
              </a:tblGrid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ADNS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Region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Settlement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Type of surveillance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Date of confirmation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Type of testing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Type of holding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6102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Zhernov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3-Jul-2019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3035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Novachene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5-Jul-2019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6102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2019/03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Brest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</a:rPr>
                        <a:t>active surveillance in 10 km zone 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9-Jul-2019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2019/04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Milkovitza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</a:rPr>
                        <a:t>active surveillance in 10 km zone 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9-Jul-2019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335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2019/05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Dolni vit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</a:rPr>
                        <a:t>active surveillance in 10 km zone 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9-Jul-2019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335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2019/06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Dragash voyvoda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</a:rPr>
                        <a:t>active surveillance in 10 km zone 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9-Jul-2019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6869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2019/07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Batzova mahala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</a:rPr>
                        <a:t>active surveillance in 10 km zone 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9-Jul-2019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2019/08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Sanadinovo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</a:rPr>
                        <a:t>active surveillance in 10 km zone 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9-Jul-2019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3802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2019/09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Burgas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Zidarovo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12-Jul-2019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Dabovan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</a:rPr>
                        <a:t>active surveillance in 10 km zone 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15-Jul-2019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719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Vratza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Mizia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15-Jul-2019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3418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Balgarene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suspicion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16-Jul-2019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3802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Tzenovo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16-Jul-2019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2268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Pet kladentzi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16-Jul-2019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Type 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Targovishte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Targovishte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17-Jul-2019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7252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Nikolovo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passive surveillance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19-Jul-2019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PCR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industrial farm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Brashlen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passive surveillance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24-Jul-2019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industrial farm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Golyamo vranovo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passive surveillance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26-Jul-2019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industrial farm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9936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Veliko Tarnovo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Morava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24-Jul-2019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335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Vratza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Oryahovo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24-Jul-2019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3418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Iskar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passive surveillance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24-Jul-2019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Veliko Tarnovo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Klimentovo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24-Jul-2019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Vidin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Novi pat, Vidin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29-Jul-2019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Byala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</a:rPr>
                        <a:t>active surveillance in 10 km zone 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30-Jul-2019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Popina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active surveillance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30-Jul-2019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industrial farm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Veliko Tarnovo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Bulgarsko slivovo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active surveillance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31-Jul-2019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industrial farm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22483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Montana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Mladenovo, Lom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active surveillance following a case in 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31-Jul-2019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22483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Montana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Kovachitza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active surveillance following a case in 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31-Jul-2019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Vetren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active surveillance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1-Aug-2019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industrial farm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Sofia-district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Trudovetz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passive surveillance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2-Aug-2019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unknown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Blagoevgrad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Kresna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passive surveillance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14.08.2019 г.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unknown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Veliko Tarnovo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Byala cherkva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16.08.2019 г.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Karamanovo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16.08.2019 г.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industrial farm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8051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Shumen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Smyadovo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30.08.2019 г.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EBPs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8051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Shumen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Veselinovo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30.08.2019 г.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EBPs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8051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Gigen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12-Sept-19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backyard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Vidin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Novoseltsi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suspicion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18.09.2019 г.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industrial farm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  <a:tr h="150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 dirty="0">
                          <a:effectLst/>
                        </a:rPr>
                        <a:t>2019/38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Kardzhali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 err="1">
                          <a:effectLst/>
                        </a:rPr>
                        <a:t>Momchilgrad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suspicion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20.09.2019 г.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backyard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103" marR="2103" marT="2103" marB="0" anchor="ctr"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746574"/>
              </p:ext>
            </p:extLst>
          </p:nvPr>
        </p:nvGraphicFramePr>
        <p:xfrm>
          <a:off x="5004049" y="116632"/>
          <a:ext cx="3672408" cy="211979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{8A107856-5554-42FB-B03E-39F5DBC370BA}</a:tableStyleId>
              </a:tblPr>
              <a:tblGrid>
                <a:gridCol w="1368151"/>
                <a:gridCol w="1080121"/>
                <a:gridCol w="1224136"/>
              </a:tblGrid>
              <a:tr h="521845"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Категория</a:t>
                      </a:r>
                      <a:r>
                        <a:rPr lang="bg-BG" sz="1400" baseline="0" dirty="0" smtClean="0"/>
                        <a:t> 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Брой огнища 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Брой животни</a:t>
                      </a:r>
                      <a:endParaRPr lang="bg-BG" sz="1400" dirty="0"/>
                    </a:p>
                  </a:txBody>
                  <a:tcPr/>
                </a:tc>
              </a:tr>
              <a:tr h="319589"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Индустриални 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8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137702</a:t>
                      </a:r>
                      <a:endParaRPr lang="bg-BG" sz="1400" dirty="0"/>
                    </a:p>
                  </a:txBody>
                  <a:tcPr/>
                </a:tc>
              </a:tr>
              <a:tr h="319589"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Тип А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1501</a:t>
                      </a:r>
                      <a:endParaRPr lang="bg-BG" sz="1400" dirty="0"/>
                    </a:p>
                  </a:txBody>
                  <a:tcPr/>
                </a:tc>
              </a:tr>
              <a:tr h="319589"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Задни дворове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24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142</a:t>
                      </a:r>
                      <a:endParaRPr lang="bg-BG" sz="1400" dirty="0"/>
                    </a:p>
                  </a:txBody>
                  <a:tcPr/>
                </a:tc>
              </a:tr>
              <a:tr h="319589"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ИБС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161</a:t>
                      </a:r>
                      <a:endParaRPr lang="bg-BG" sz="1400" dirty="0"/>
                    </a:p>
                  </a:txBody>
                  <a:tcPr/>
                </a:tc>
              </a:tr>
              <a:tr h="319589"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Неопределени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</a:t>
                      </a:r>
                      <a:endParaRPr lang="bg-BG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015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92696" y="-315416"/>
            <a:ext cx="8229600" cy="1143000"/>
          </a:xfrm>
        </p:spPr>
        <p:txBody>
          <a:bodyPr/>
          <a:lstStyle/>
          <a:p>
            <a:r>
              <a:rPr lang="bg-BG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Случаи при ДС</a:t>
            </a:r>
            <a:endParaRPr lang="bg-BG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505997"/>
              </p:ext>
            </p:extLst>
          </p:nvPr>
        </p:nvGraphicFramePr>
        <p:xfrm>
          <a:off x="179512" y="548681"/>
          <a:ext cx="8856984" cy="9464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1539"/>
                <a:gridCol w="1161341"/>
                <a:gridCol w="1385216"/>
                <a:gridCol w="1315257"/>
                <a:gridCol w="1525136"/>
                <a:gridCol w="1623081"/>
                <a:gridCol w="1035414"/>
              </a:tblGrid>
              <a:tr h="108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ADNS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Region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Village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Type of surveillance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Date of confirmation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Note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No of animials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2018/1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Кайнарджа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23-Oct-18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2018.2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Кайнарджа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26-окт-18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2018/3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Dobrich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Ка</a:t>
                      </a:r>
                      <a:r>
                        <a:rPr lang="en-US" sz="900" u="none" strike="noStrike">
                          <a:effectLst/>
                        </a:rPr>
                        <a:t>Varna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7-14-Oct-18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2018.4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Dobrich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Ка</a:t>
                      </a:r>
                      <a:r>
                        <a:rPr lang="en-US" sz="900" u="none" strike="noStrike">
                          <a:effectLst/>
                        </a:rPr>
                        <a:t>Varna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7-ное-18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2018.5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Зли дол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27-дек-18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Varna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Девня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13- фев-19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Dobrich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Тервел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25-Feb-19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Dobrich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Тервел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27-Feb-19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Дулово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6-Mar-19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Дулово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6-Mar-19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Дулово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14-Mar-19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Алфатар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20-Mar-19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Dobrich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Тервел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21-Mar-19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Dobrich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Тервел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22-Mar-19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2019.10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Алфатар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25-Mar-19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2019.11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Dobrich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Тервел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11-Apr-19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2019.12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Алфатар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06-юни-19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Деков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11-юли-19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Деков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12-юли-19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Dobrich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Дуранкулак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15-юли-19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Враца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Чирен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17-юли-19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Горно Абланово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17-юли-19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Търговище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Еленово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17-юли-19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Дулово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18-юли-19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Montana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Долно Линево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23-юли-19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 Tarnovo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Свищов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26-юли-19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Razgrad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Исперих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31-юли-19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Plovdiv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Куклен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31-юли-19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Червена вода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road kill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29-юли-19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Тетово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Vidin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Бела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Sofia-district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Самоков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Осен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31-юли-19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2019/29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 Tarnovo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Ново Градище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8-авг-19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Shumen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Върбица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8-авг-19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Smolyan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Змеица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8-авг-19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Бистренци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12-авг-19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Smolyan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Девин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13-авг-19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Sofia-city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Желява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13-авг-19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Silistra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Върбино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13-авг-19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общ. Борово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14-авг-19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Мечка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15-авг-19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Просена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15-авг-19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2019/39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Smolyan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Забърдо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16-авг-19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2019/40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Pazardzhik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Велинград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16-авг-19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2019/41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Razgrad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общ.Кубрат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16-авг-19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2019/42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 Tarnovo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Мерданя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16-авг-19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2019/43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Plovdiv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Перущица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16-авг-19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2019/44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Pazardzhik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Велинград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19-авг-19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2019/45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Lovech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общ. Априлци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19-авг-19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10816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2019/46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Sofia-district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"Витошко-студена"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21-авг-19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2019/47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Писанец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21-авг-19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2019/48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Varna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Осеново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21-авг-19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2019/49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Montana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общ. Лом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23-август-19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2019/50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Тръстеник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26-авг-19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2019/51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 Tarnovo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Сушица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26-август-19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2019/52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ЛРД Ралево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26-авг-19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2019/53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Vratza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ЛРД Лесковец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28-авг-19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2019/54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Burgas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общ. Руен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30-авг-19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2019/55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Smolyan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Девин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2-сеп-19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2019/56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Ruse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3-сеп-19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2019/57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Smolyan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Хвойна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3-сеп-19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2019/58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Vidin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900" u="none" strike="noStrike">
                          <a:effectLst/>
                        </a:rPr>
                        <a:t>общ. Кула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12-сеп-19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0816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2019/59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Pleven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900" u="none" strike="noStrike">
                          <a:effectLst/>
                        </a:rPr>
                        <a:t>общ. Долна Митрополия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12-сеп-19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2019/60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Blagoevgrad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общ. Сандански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13-сеп-19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2019/61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Blagoevgrad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НП "Пирин"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found dead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19-сеп-19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2019/62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Lovech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Дебнево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shot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20-сеп-19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900" u="none" strike="noStrike">
                          <a:effectLst/>
                        </a:rPr>
                        <a:t>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06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2019/63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Burgas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 dirty="0">
                          <a:effectLst/>
                        </a:rPr>
                        <a:t>Бродилово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shot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u="none" strike="noStrike">
                          <a:effectLst/>
                        </a:rPr>
                        <a:t>20-сеп-19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900" u="none" strike="noStrike" dirty="0">
                          <a:effectLst/>
                        </a:rPr>
                        <a:t>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583799"/>
              </p:ext>
            </p:extLst>
          </p:nvPr>
        </p:nvGraphicFramePr>
        <p:xfrm>
          <a:off x="4427984" y="116632"/>
          <a:ext cx="4392488" cy="105110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{8A107856-5554-42FB-B03E-39F5DBC370BA}</a:tableStyleId>
              </a:tblPr>
              <a:tblGrid>
                <a:gridCol w="1008112"/>
                <a:gridCol w="936104"/>
                <a:gridCol w="720080"/>
                <a:gridCol w="864096"/>
                <a:gridCol w="864096"/>
              </a:tblGrid>
              <a:tr h="521845"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Категория 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Брой</a:t>
                      </a:r>
                      <a:r>
                        <a:rPr lang="bg-BG" sz="1400" baseline="0" dirty="0" smtClean="0"/>
                        <a:t> на </a:t>
                      </a:r>
                      <a:r>
                        <a:rPr lang="bg-BG" sz="1400" baseline="0" dirty="0" err="1" smtClean="0"/>
                        <a:t>случайте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Брой животни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400" dirty="0" err="1" smtClean="0"/>
                        <a:t>Посивно</a:t>
                      </a:r>
                      <a:r>
                        <a:rPr lang="bg-BG" sz="1400" baseline="0" dirty="0" smtClean="0"/>
                        <a:t> 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Активно</a:t>
                      </a:r>
                      <a:endParaRPr lang="bg-BG" sz="1400" dirty="0"/>
                    </a:p>
                  </a:txBody>
                  <a:tcPr/>
                </a:tc>
              </a:tr>
              <a:tr h="319589"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ДС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</a:t>
                      </a:r>
                      <a:r>
                        <a:rPr lang="bg-BG" sz="1400" dirty="0" smtClean="0"/>
                        <a:t>8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</a:t>
                      </a:r>
                      <a:r>
                        <a:rPr lang="bg-BG" sz="1400" dirty="0" smtClean="0"/>
                        <a:t>6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65%</a:t>
                      </a:r>
                      <a:endParaRPr lang="bg-B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400" dirty="0" smtClean="0"/>
                        <a:t>35%</a:t>
                      </a:r>
                      <a:endParaRPr lang="bg-BG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21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2818"/>
            <a:ext cx="8225455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3568" y="5953079"/>
            <a:ext cx="338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Cases in WB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/>
              <a:cs typeface="Times New Roman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Outbreaks in domestic </a:t>
            </a:r>
            <a:r>
              <a:rPr lang="en-US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pigs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Industrial farms affected</a:t>
            </a:r>
          </a:p>
          <a:p>
            <a:pPr algn="just">
              <a:spcAft>
                <a:spcPts val="0"/>
              </a:spcAft>
            </a:pP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5953080"/>
            <a:ext cx="4355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Industrial farms non-affected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a typeface="Times New Roman"/>
                <a:cs typeface="Times New Roman"/>
              </a:rPr>
              <a:t>Regionalization according to the Annex of CID</a:t>
            </a:r>
            <a:r>
              <a:rPr lang="bg-BG" dirty="0">
                <a:ea typeface="Times New Roman"/>
                <a:cs typeface="Times New Roman"/>
              </a:rPr>
              <a:t> 2014/709  </a:t>
            </a:r>
            <a:r>
              <a:rPr lang="en-US" dirty="0">
                <a:ea typeface="Times New Roman"/>
                <a:cs typeface="Times New Roman"/>
              </a:rPr>
              <a:t>(</a:t>
            </a:r>
            <a:r>
              <a:rPr lang="en-US" b="1" dirty="0">
                <a:solidFill>
                  <a:srgbClr val="0065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Part I, </a:t>
            </a: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Part</a:t>
            </a:r>
            <a:r>
              <a:rPr lang="bg-BG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II,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Part</a:t>
            </a:r>
            <a:r>
              <a:rPr lang="bg-BG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III</a:t>
            </a:r>
            <a:r>
              <a:rPr lang="en-US" dirty="0">
                <a:ea typeface="Times New Roman"/>
                <a:cs typeface="Times New Roman"/>
              </a:rPr>
              <a:t>)</a:t>
            </a:r>
            <a:r>
              <a:rPr lang="bg-BG" dirty="0">
                <a:ea typeface="Times New Roman"/>
                <a:cs typeface="Times New Roman"/>
              </a:rPr>
              <a:t> </a:t>
            </a:r>
            <a:endParaRPr lang="en-US" b="1" dirty="0">
              <a:ea typeface="Times New Roman"/>
              <a:cs typeface="Times New Roman"/>
            </a:endParaRPr>
          </a:p>
          <a:p>
            <a:endParaRPr lang="bg-BG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264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581838"/>
              </p:ext>
            </p:extLst>
          </p:nvPr>
        </p:nvGraphicFramePr>
        <p:xfrm>
          <a:off x="-38995" y="3645024"/>
          <a:ext cx="9217024" cy="3501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19672" y="95041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Огнища и случаи на АЧС</a:t>
            </a:r>
            <a:endParaRPr lang="bg-BG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" t="3954" r="2106" b="11190"/>
          <a:stretch/>
        </p:blipFill>
        <p:spPr bwMode="auto">
          <a:xfrm>
            <a:off x="67318" y="644047"/>
            <a:ext cx="8969178" cy="360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22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/>
          </p:cNvSpPr>
          <p:nvPr>
            <p:ph type="title" idx="4294967295"/>
          </p:nvPr>
        </p:nvSpPr>
        <p:spPr>
          <a:xfrm>
            <a:off x="323528" y="692696"/>
            <a:ext cx="8229600" cy="1143000"/>
          </a:xfrm>
        </p:spPr>
        <p:txBody>
          <a:bodyPr/>
          <a:lstStyle/>
          <a:p>
            <a:r>
              <a:rPr lang="bg-BG" altLang="bg-BG" dirty="0" smtClean="0">
                <a:solidFill>
                  <a:srgbClr val="CC0000"/>
                </a:solidFill>
                <a:latin typeface="Cambria" pitchFamily="18" charset="0"/>
              </a:rPr>
              <a:t>Благодаря за вниманието!</a:t>
            </a:r>
            <a:endParaRPr lang="bg-BG" altLang="bg-BG" dirty="0" smtClean="0">
              <a:solidFill>
                <a:srgbClr val="CC0000"/>
              </a:solidFill>
            </a:endParaRPr>
          </a:p>
        </p:txBody>
      </p:sp>
      <p:sp>
        <p:nvSpPr>
          <p:cNvPr id="80899" name="Rectangle 3"/>
          <p:cNvSpPr>
            <a:spLocks noGrp="1"/>
          </p:cNvSpPr>
          <p:nvPr>
            <p:ph type="body" sz="half" idx="4294967295"/>
          </p:nvPr>
        </p:nvSpPr>
        <p:spPr>
          <a:xfrm>
            <a:off x="2627784" y="2708920"/>
            <a:ext cx="6335713" cy="244817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bg-BG" altLang="bg-BG" sz="2400" dirty="0" smtClean="0"/>
          </a:p>
          <a:p>
            <a:pPr>
              <a:lnSpc>
                <a:spcPct val="80000"/>
              </a:lnSpc>
              <a:buFont typeface="Arial" charset="0"/>
              <a:buNone/>
            </a:pPr>
            <a:endParaRPr lang="bg-BG" altLang="bg-BG" sz="2400" dirty="0" smtClean="0">
              <a:latin typeface="Cambria" pitchFamily="18" charset="0"/>
            </a:endParaRPr>
          </a:p>
        </p:txBody>
      </p:sp>
      <p:pic>
        <p:nvPicPr>
          <p:cNvPr id="80901" name="Picture 5" descr=" jumping  pig animation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888" y="2708920"/>
            <a:ext cx="1552575" cy="1871663"/>
          </a:xfrm>
        </p:spPr>
      </p:pic>
      <p:sp>
        <p:nvSpPr>
          <p:cNvPr id="6" name="Rectangle 3"/>
          <p:cNvSpPr txBox="1">
            <a:spLocks/>
          </p:cNvSpPr>
          <p:nvPr/>
        </p:nvSpPr>
        <p:spPr>
          <a:xfrm>
            <a:off x="1403648" y="4797152"/>
            <a:ext cx="6335713" cy="4895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Clr>
                <a:srgbClr val="CC0000"/>
              </a:buClr>
              <a:buNone/>
            </a:pPr>
            <a:endParaRPr lang="bg-BG" altLang="bg-BG" sz="2400" dirty="0"/>
          </a:p>
          <a:p>
            <a:pPr marL="0" indent="0" algn="ctr">
              <a:lnSpc>
                <a:spcPct val="80000"/>
              </a:lnSpc>
              <a:buClr>
                <a:srgbClr val="CC0000"/>
              </a:buClr>
              <a:buNone/>
            </a:pPr>
            <a:r>
              <a:rPr lang="bg-BG" altLang="bg-BG" sz="2400" dirty="0" smtClean="0">
                <a:solidFill>
                  <a:schemeClr val="accent2"/>
                </a:solidFill>
                <a:latin typeface="Cambria" pitchFamily="18" charset="0"/>
              </a:rPr>
              <a:t>Д-р Петя Петкова, </a:t>
            </a:r>
            <a:r>
              <a:rPr lang="bg-BG" altLang="bg-BG" sz="2400" dirty="0" err="1" smtClean="0">
                <a:solidFill>
                  <a:schemeClr val="accent2"/>
                </a:solidFill>
                <a:latin typeface="Cambria" pitchFamily="18" charset="0"/>
              </a:rPr>
              <a:t>двм</a:t>
            </a:r>
            <a:endParaRPr lang="en-US" altLang="bg-BG" sz="2400" dirty="0" smtClean="0">
              <a:solidFill>
                <a:schemeClr val="accent2"/>
              </a:solidFill>
              <a:latin typeface="Cambria" pitchFamily="18" charset="0"/>
            </a:endParaRPr>
          </a:p>
          <a:p>
            <a:pPr marL="0" indent="0">
              <a:lnSpc>
                <a:spcPct val="80000"/>
              </a:lnSpc>
              <a:buClr>
                <a:srgbClr val="CC0000"/>
              </a:buClr>
              <a:buNone/>
            </a:pPr>
            <a:endParaRPr lang="bg-BG" altLang="bg-BG" sz="2400" dirty="0" smtClean="0">
              <a:solidFill>
                <a:schemeClr val="accent2"/>
              </a:solidFill>
              <a:latin typeface="Cambria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bg-BG" altLang="bg-BG" sz="2400" dirty="0" smtClean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51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415295"/>
              </p:ext>
            </p:extLst>
          </p:nvPr>
        </p:nvGraphicFramePr>
        <p:xfrm>
          <a:off x="5436096" y="1484784"/>
          <a:ext cx="3528392" cy="22847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xmlns="" val="2733691267"/>
                    </a:ext>
                  </a:extLst>
                </a:gridCol>
                <a:gridCol w="1158093">
                  <a:extLst>
                    <a:ext uri="{9D8B030D-6E8A-4147-A177-3AD203B41FA5}">
                      <a16:colId xmlns:a16="http://schemas.microsoft.com/office/drawing/2014/main" xmlns="" val="1393276943"/>
                    </a:ext>
                  </a:extLst>
                </a:gridCol>
                <a:gridCol w="1002147">
                  <a:extLst>
                    <a:ext uri="{9D8B030D-6E8A-4147-A177-3AD203B41FA5}">
                      <a16:colId xmlns:a16="http://schemas.microsoft.com/office/drawing/2014/main" xmlns="" val="2004051256"/>
                    </a:ext>
                  </a:extLst>
                </a:gridCol>
              </a:tblGrid>
              <a:tr h="390674"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b="1" u="none" strike="noStrike" dirty="0" smtClean="0">
                          <a:effectLst/>
                        </a:rPr>
                        <a:t>Категория 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b="1" u="none" strike="noStrike" dirty="0" smtClean="0">
                          <a:effectLst/>
                        </a:rPr>
                        <a:t>Брой ферми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b="1" u="none" strike="noStrike" dirty="0" smtClean="0">
                          <a:effectLst/>
                        </a:rPr>
                        <a:t>Брой прасета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6516754"/>
                  </a:ext>
                </a:extLst>
              </a:tr>
              <a:tr h="564073"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b="0" u="none" strike="noStrike" dirty="0" smtClean="0">
                          <a:effectLst/>
                        </a:rPr>
                        <a:t>Индустриални ферми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 smtClean="0">
                          <a:effectLst/>
                        </a:rPr>
                        <a:t>6</a:t>
                      </a:r>
                      <a:r>
                        <a:rPr lang="en-US" sz="1800" u="none" strike="noStrike" dirty="0" smtClean="0">
                          <a:effectLst/>
                        </a:rPr>
                        <a:t>5</a:t>
                      </a:r>
                      <a:endParaRPr lang="bg-BG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538805</a:t>
                      </a:r>
                      <a:endParaRPr lang="bg-BG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4858082"/>
                  </a:ext>
                </a:extLst>
              </a:tr>
              <a:tr h="390674"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b="0" u="none" strike="noStrike" dirty="0" smtClean="0">
                          <a:effectLst/>
                        </a:rPr>
                        <a:t>Ферми тип А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192</a:t>
                      </a:r>
                      <a:endParaRPr lang="bg-BG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 smtClean="0">
                          <a:effectLst/>
                        </a:rPr>
                        <a:t>30440</a:t>
                      </a:r>
                      <a:endParaRPr lang="bg-BG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36105"/>
                  </a:ext>
                </a:extLst>
              </a:tr>
              <a:tr h="390674"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b="0" u="none" strike="noStrike" dirty="0" smtClean="0">
                          <a:effectLst/>
                        </a:rPr>
                        <a:t>ИБС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46</a:t>
                      </a:r>
                      <a:endParaRPr lang="bg-BG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u="none" strike="noStrike" dirty="0" smtClean="0">
                          <a:effectLst/>
                        </a:rPr>
                        <a:t>3</a:t>
                      </a:r>
                      <a:r>
                        <a:rPr lang="en-US" sz="1800" u="none" strike="noStrike" dirty="0" smtClean="0">
                          <a:effectLst/>
                        </a:rPr>
                        <a:t>592</a:t>
                      </a:r>
                      <a:endParaRPr lang="bg-BG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4098069"/>
                  </a:ext>
                </a:extLst>
              </a:tr>
              <a:tr h="390674"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b="0" u="none" strike="noStrike" dirty="0" smtClean="0">
                          <a:effectLst/>
                        </a:rPr>
                        <a:t>Общо 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 smtClean="0">
                          <a:effectLst/>
                        </a:rPr>
                        <a:t>303</a:t>
                      </a:r>
                      <a:endParaRPr lang="bg-BG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572</a:t>
                      </a:r>
                      <a:endParaRPr lang="bg-BG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9568797"/>
                  </a:ext>
                </a:extLst>
              </a:tr>
            </a:tbl>
          </a:graphicData>
        </a:graphic>
      </p:graphicFrame>
      <p:sp>
        <p:nvSpPr>
          <p:cNvPr id="8" name="Rectangle 2"/>
          <p:cNvSpPr txBox="1">
            <a:spLocks/>
          </p:cNvSpPr>
          <p:nvPr/>
        </p:nvSpPr>
        <p:spPr>
          <a:xfrm>
            <a:off x="755576" y="153996"/>
            <a:ext cx="8136904" cy="6334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bg-BG" altLang="bg-BG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Обстановка при популацията на домашните прасета</a:t>
            </a:r>
            <a:endParaRPr lang="en-US" altLang="bg-BG" sz="24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504" y="4581128"/>
            <a:ext cx="19797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600" i="1" dirty="0" smtClean="0"/>
              <a:t>Разпределение на индустриалните свинеферми и кланици</a:t>
            </a:r>
            <a:endParaRPr lang="bg-BG" sz="1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1" y="893509"/>
            <a:ext cx="5220602" cy="3471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909173"/>
              </p:ext>
            </p:extLst>
          </p:nvPr>
        </p:nvGraphicFramePr>
        <p:xfrm>
          <a:off x="1907704" y="4383178"/>
          <a:ext cx="6984775" cy="230592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296144"/>
                <a:gridCol w="1376131"/>
                <a:gridCol w="1511218"/>
                <a:gridCol w="1253205"/>
                <a:gridCol w="1548077"/>
              </a:tblGrid>
              <a:tr h="765296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b="1" u="none" strike="noStrike" dirty="0" smtClean="0">
                          <a:effectLst/>
                        </a:rPr>
                        <a:t>Категория на ж.о.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b="1" u="none" strike="noStrike" dirty="0" smtClean="0">
                          <a:effectLst/>
                        </a:rPr>
                        <a:t>Брой ж.о. във високо</a:t>
                      </a:r>
                      <a:r>
                        <a:rPr lang="en-US" sz="1600" b="1" u="none" strike="noStrike" dirty="0" smtClean="0">
                          <a:effectLst/>
                        </a:rPr>
                        <a:t>-</a:t>
                      </a:r>
                      <a:r>
                        <a:rPr lang="bg-BG" sz="1600" b="1" u="none" strike="noStrike" dirty="0" smtClean="0">
                          <a:effectLst/>
                        </a:rPr>
                        <a:t>рисковите</a:t>
                      </a:r>
                      <a:r>
                        <a:rPr lang="bg-BG" sz="1600" b="1" u="none" strike="noStrike" baseline="0" dirty="0" smtClean="0">
                          <a:effectLst/>
                        </a:rPr>
                        <a:t> зони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% </a:t>
                      </a:r>
                      <a:r>
                        <a:rPr lang="bg-BG" sz="1600" b="1" u="none" strike="noStrike" dirty="0" smtClean="0">
                          <a:effectLst/>
                        </a:rPr>
                        <a:t>ж.о. във високо</a:t>
                      </a:r>
                      <a:r>
                        <a:rPr lang="en-US" sz="1600" b="1" u="none" strike="noStrike" dirty="0" smtClean="0">
                          <a:effectLst/>
                        </a:rPr>
                        <a:t>-</a:t>
                      </a:r>
                      <a:r>
                        <a:rPr lang="bg-BG" sz="1600" b="1" u="none" strike="noStrike" dirty="0" smtClean="0">
                          <a:effectLst/>
                        </a:rPr>
                        <a:t>рисковите зони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b="1" u="none" strike="noStrike" dirty="0" smtClean="0">
                          <a:effectLst/>
                        </a:rPr>
                        <a:t>Брой прасета във високо</a:t>
                      </a:r>
                      <a:r>
                        <a:rPr lang="en-US" sz="1600" b="1" u="none" strike="noStrike" dirty="0" smtClean="0">
                          <a:effectLst/>
                        </a:rPr>
                        <a:t>-</a:t>
                      </a:r>
                      <a:r>
                        <a:rPr lang="bg-BG" sz="1600" b="1" u="none" strike="noStrike" dirty="0" smtClean="0">
                          <a:effectLst/>
                        </a:rPr>
                        <a:t>рисковите зони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b="1" u="none" strike="noStrike" dirty="0" smtClean="0">
                          <a:effectLst/>
                        </a:rPr>
                        <a:t>Процент на прасетата във високо</a:t>
                      </a:r>
                      <a:r>
                        <a:rPr lang="en-US" sz="1600" b="1" u="none" strike="noStrike" dirty="0" smtClean="0">
                          <a:effectLst/>
                        </a:rPr>
                        <a:t>-</a:t>
                      </a:r>
                      <a:r>
                        <a:rPr lang="bg-BG" sz="1600" b="1" u="none" strike="noStrike" dirty="0" smtClean="0">
                          <a:effectLst/>
                        </a:rPr>
                        <a:t>рисковите зони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</a:tr>
              <a:tr h="276728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 dirty="0" smtClean="0">
                          <a:effectLst/>
                        </a:rPr>
                        <a:t>индустриални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600" u="none" strike="noStrike">
                          <a:effectLst/>
                        </a:rPr>
                        <a:t>39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>
                          <a:effectLst/>
                        </a:rPr>
                        <a:t>                60,00     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600" u="none" strike="noStrike">
                          <a:effectLst/>
                        </a:rPr>
                        <a:t>380010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>
                          <a:effectLst/>
                        </a:rPr>
                        <a:t>                 70,53     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</a:tr>
              <a:tr h="276728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 dirty="0" smtClean="0">
                          <a:effectLst/>
                        </a:rPr>
                        <a:t>Тип А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600" u="none" strike="noStrike">
                          <a:effectLst/>
                        </a:rPr>
                        <a:t>85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>
                          <a:effectLst/>
                        </a:rPr>
                        <a:t>                44,27     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600" u="none" strike="noStrike">
                          <a:effectLst/>
                        </a:rPr>
                        <a:t>17233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>
                          <a:effectLst/>
                        </a:rPr>
                        <a:t>                 55,26     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</a:tr>
              <a:tr h="276728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 dirty="0" smtClean="0">
                          <a:effectLst/>
                        </a:rPr>
                        <a:t>източнобалкански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600" u="none" strike="noStrike">
                          <a:effectLst/>
                        </a:rPr>
                        <a:t>46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>
                          <a:effectLst/>
                        </a:rPr>
                        <a:t>              100,00     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600" u="none" strike="noStrike">
                          <a:effectLst/>
                        </a:rPr>
                        <a:t>3592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>
                          <a:effectLst/>
                        </a:rPr>
                        <a:t>               100,00     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</a:tr>
              <a:tr h="276728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 dirty="0" smtClean="0">
                          <a:effectLst/>
                        </a:rPr>
                        <a:t>Общо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600" u="none" strike="noStrike">
                          <a:effectLst/>
                        </a:rPr>
                        <a:t>170</a:t>
                      </a:r>
                      <a:endParaRPr lang="bg-BG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>
                          <a:effectLst/>
                        </a:rPr>
                        <a:t>                56,11     </a:t>
                      </a:r>
                      <a:endParaRPr lang="bg-BG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600" u="none" strike="noStrike">
                          <a:effectLst/>
                        </a:rPr>
                        <a:t>400835</a:t>
                      </a:r>
                      <a:endParaRPr lang="bg-BG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 dirty="0">
                          <a:effectLst/>
                        </a:rPr>
                        <a:t>                 69,97     </a:t>
                      </a:r>
                      <a:endParaRPr lang="bg-BG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518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316" y="4087956"/>
            <a:ext cx="6188075" cy="272542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7" t="1941" r="14004" b="12315"/>
          <a:stretch/>
        </p:blipFill>
        <p:spPr bwMode="auto">
          <a:xfrm>
            <a:off x="7916705" y="2723836"/>
            <a:ext cx="1233376" cy="1388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Grp="1"/>
          </p:cNvSpPr>
          <p:nvPr>
            <p:ph type="title"/>
          </p:nvPr>
        </p:nvSpPr>
        <p:spPr>
          <a:xfrm>
            <a:off x="4670980" y="620688"/>
            <a:ext cx="4067944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bg-BG" altLang="bg-BG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Обстановка при популацията на </a:t>
            </a:r>
            <a:r>
              <a:rPr lang="bg-BG" altLang="bg-BG" sz="2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дивите свине</a:t>
            </a:r>
            <a:endParaRPr lang="en-US" altLang="bg-BG" sz="28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8" name="Picture 7" descr="D:\2018\BFSA 2018\ASF\ASF eradiaction plan\WB density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80" y="449807"/>
            <a:ext cx="4305300" cy="3124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 10"/>
          <p:cNvSpPr/>
          <p:nvPr/>
        </p:nvSpPr>
        <p:spPr>
          <a:xfrm>
            <a:off x="214494" y="3741937"/>
            <a:ext cx="439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i="1" dirty="0" smtClean="0">
                <a:ea typeface="Calibri"/>
              </a:rPr>
              <a:t>Плътност на популацията на диви свине</a:t>
            </a:r>
            <a:endParaRPr lang="bg-BG" dirty="0"/>
          </a:p>
        </p:txBody>
      </p:sp>
      <p:sp>
        <p:nvSpPr>
          <p:cNvPr id="12" name="Rectangle 11"/>
          <p:cNvSpPr/>
          <p:nvPr/>
        </p:nvSpPr>
        <p:spPr>
          <a:xfrm>
            <a:off x="4860032" y="3094882"/>
            <a:ext cx="21941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i="1" dirty="0" smtClean="0"/>
              <a:t>Динамика в популацията на диви свине</a:t>
            </a:r>
            <a:endParaRPr lang="bg-BG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048500"/>
              </p:ext>
            </p:extLst>
          </p:nvPr>
        </p:nvGraphicFramePr>
        <p:xfrm>
          <a:off x="6804248" y="2723836"/>
          <a:ext cx="1449868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58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39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1" i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</a:t>
                      </a:r>
                      <a:endParaRPr lang="bg-BG" sz="1600" b="1" i="0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i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WB</a:t>
                      </a:r>
                      <a:endParaRPr lang="bg-BG" sz="1600" b="1" i="0" dirty="0">
                        <a:solidFill>
                          <a:schemeClr val="bg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i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2018</a:t>
                      </a:r>
                      <a:endParaRPr lang="bg-BG" sz="1600" b="1" i="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i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99839</a:t>
                      </a:r>
                      <a:endParaRPr lang="bg-BG" sz="1600" b="1" i="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2017</a:t>
                      </a:r>
                      <a:endParaRPr lang="bg-BG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94741</a:t>
                      </a:r>
                      <a:endParaRPr lang="bg-BG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031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352" y="-99392"/>
            <a:ext cx="8661648" cy="1143000"/>
          </a:xfrm>
        </p:spPr>
        <p:txBody>
          <a:bodyPr>
            <a:normAutofit/>
          </a:bodyPr>
          <a:lstStyle/>
          <a:p>
            <a:r>
              <a:rPr lang="bg-BG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Законодателство и други референции</a:t>
            </a:r>
            <a:endParaRPr lang="bg-BG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820472" cy="5544616"/>
          </a:xfrm>
        </p:spPr>
        <p:txBody>
          <a:bodyPr>
            <a:noAutofit/>
          </a:bodyPr>
          <a:lstStyle/>
          <a:p>
            <a:r>
              <a:rPr lang="ru-RU" sz="175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Директива 2002/60/ЕО на Съвета от 27 юни 2002 година за определяне на специфични разпоредби за борба с африканската чума по свинете и за отмяна на Директива 92/119/EИО относно болестта на Тешен и африканската чума по свинете</a:t>
            </a:r>
            <a:endParaRPr lang="en-US" sz="175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75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2014/709/EC: Решение за изпълнение на Комисията от 9 октомври 2014 година относно мерките за контрол на здравето на животните във връзка с африканската чума по свинете в някои държави членки и за отмяна на Решение за изпълнение </a:t>
            </a:r>
            <a:r>
              <a:rPr lang="ru-RU" sz="175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2014/178/ЕС</a:t>
            </a:r>
            <a:endParaRPr lang="en-US" sz="175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750" dirty="0" smtClean="0"/>
              <a:t>2003/422/EO </a:t>
            </a:r>
            <a:r>
              <a:rPr lang="ru-RU" sz="1750" dirty="0"/>
              <a:t>Решение на Комисията от 26 май 2003 година за одобрение на Наръчника за диагностика на африканската чума по свинете </a:t>
            </a:r>
            <a:endParaRPr lang="en-US" sz="1750" dirty="0" smtClean="0"/>
          </a:p>
          <a:p>
            <a:r>
              <a:rPr lang="bg-BG" sz="1750" dirty="0" smtClean="0"/>
              <a:t>Кодекс за сухоземните животни на Световната организация за здравеопазване на животните</a:t>
            </a:r>
            <a:r>
              <a:rPr lang="en-US" sz="1750" dirty="0" smtClean="0"/>
              <a:t> (OIE), </a:t>
            </a:r>
            <a:r>
              <a:rPr lang="bg-BG" sz="1750" dirty="0" smtClean="0"/>
              <a:t>Глава 15.1</a:t>
            </a:r>
            <a:endParaRPr lang="en-US" sz="1750" dirty="0"/>
          </a:p>
          <a:p>
            <a:r>
              <a:rPr lang="bg-BG" sz="1750" dirty="0" smtClean="0"/>
              <a:t>Закон за ветеринарномедицинската дейност</a:t>
            </a:r>
            <a:r>
              <a:rPr lang="en-US" sz="1750" dirty="0" smtClean="0"/>
              <a:t> </a:t>
            </a:r>
            <a:endParaRPr lang="en-US" sz="1750" dirty="0"/>
          </a:p>
          <a:p>
            <a:r>
              <a:rPr lang="bg-BG" sz="1750" dirty="0" smtClean="0"/>
              <a:t>Национален </a:t>
            </a:r>
            <a:r>
              <a:rPr lang="bg-BG" sz="1750" dirty="0" err="1" smtClean="0"/>
              <a:t>контингенс</a:t>
            </a:r>
            <a:r>
              <a:rPr lang="bg-BG" sz="1750" dirty="0" smtClean="0"/>
              <a:t> план за АЧС </a:t>
            </a:r>
            <a:r>
              <a:rPr lang="ru-RU" sz="1750" dirty="0" smtClean="0"/>
              <a:t>Наредба </a:t>
            </a:r>
            <a:r>
              <a:rPr lang="ru-RU" sz="1750" dirty="0"/>
              <a:t>№ 102 от 21.08.2006 г. за мерките за профилактика, ограничаване и ликвидиране на болестта африканска чума по свинете и за условията и реда за прилагането им</a:t>
            </a:r>
            <a:endParaRPr lang="bg-BG" sz="1750" dirty="0" smtClean="0"/>
          </a:p>
          <a:p>
            <a:r>
              <a:rPr lang="bg-BG" sz="1750" dirty="0" smtClean="0"/>
              <a:t>Стратегически подход за управление на Африканската чума по свинете в ЕС </a:t>
            </a:r>
            <a:r>
              <a:rPr lang="en-US" sz="1750" dirty="0" smtClean="0"/>
              <a:t>(DG SANTE</a:t>
            </a:r>
            <a:r>
              <a:rPr lang="bg-BG" sz="1750" dirty="0" smtClean="0"/>
              <a:t> работен документ</a:t>
            </a:r>
            <a:r>
              <a:rPr lang="en-US" sz="1750" dirty="0" smtClean="0"/>
              <a:t> </a:t>
            </a:r>
            <a:r>
              <a:rPr lang="en-US" sz="1750" dirty="0"/>
              <a:t>SANTE/7113/2015 - Rev 10)</a:t>
            </a:r>
          </a:p>
          <a:p>
            <a:r>
              <a:rPr lang="bg-BG" sz="1750" dirty="0" smtClean="0"/>
              <a:t>Принципи и критерии за географско определяне на </a:t>
            </a:r>
            <a:r>
              <a:rPr lang="bg-BG" sz="1750" dirty="0" err="1" smtClean="0"/>
              <a:t>регионализация</a:t>
            </a:r>
            <a:r>
              <a:rPr lang="bg-BG" sz="1750" dirty="0" smtClean="0"/>
              <a:t> във връзка с Африканската чума по свинете </a:t>
            </a:r>
            <a:r>
              <a:rPr lang="en-US" sz="1750" dirty="0" smtClean="0"/>
              <a:t>(DG SANTE</a:t>
            </a:r>
            <a:r>
              <a:rPr lang="bg-BG" sz="1750" dirty="0" smtClean="0"/>
              <a:t> работен документ</a:t>
            </a:r>
            <a:r>
              <a:rPr lang="en-US" sz="1750" dirty="0" smtClean="0"/>
              <a:t> </a:t>
            </a:r>
            <a:r>
              <a:rPr lang="en-US" sz="1750" dirty="0"/>
              <a:t>SANTE/7112/2015/Rev. 2</a:t>
            </a:r>
            <a:r>
              <a:rPr lang="en-US" sz="1750" dirty="0" smtClean="0"/>
              <a:t>)</a:t>
            </a:r>
            <a:endParaRPr lang="bg-BG" sz="1750" dirty="0"/>
          </a:p>
        </p:txBody>
      </p:sp>
    </p:spTree>
    <p:extLst>
      <p:ext uri="{BB962C8B-B14F-4D97-AF65-F5344CB8AC3E}">
        <p14:creationId xmlns:p14="http://schemas.microsoft.com/office/powerpoint/2010/main" val="178600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880" y="-99392"/>
            <a:ext cx="8229600" cy="1143000"/>
          </a:xfrm>
        </p:spPr>
        <p:txBody>
          <a:bodyPr>
            <a:normAutofit/>
          </a:bodyPr>
          <a:lstStyle/>
          <a:p>
            <a:r>
              <a:rPr lang="bg-BG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Еволюция на заболяването през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</a:t>
            </a:r>
            <a:endParaRPr lang="bg-BG" sz="3600" dirty="0"/>
          </a:p>
        </p:txBody>
      </p:sp>
      <p:pic>
        <p:nvPicPr>
          <p:cNvPr id="5" name="Picture 2" descr="C:\Users\a_zdravkova\Desktop\ASF timeline in 2018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2" t="15426" r="2839" b="20584"/>
          <a:stretch/>
        </p:blipFill>
        <p:spPr bwMode="auto">
          <a:xfrm>
            <a:off x="395536" y="692696"/>
            <a:ext cx="86493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12976"/>
            <a:ext cx="4680520" cy="35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ular Callout 6"/>
          <p:cNvSpPr/>
          <p:nvPr/>
        </p:nvSpPr>
        <p:spPr>
          <a:xfrm>
            <a:off x="3121454" y="4797152"/>
            <a:ext cx="1908212" cy="1152128"/>
          </a:xfrm>
          <a:prstGeom prst="wedgeRectCallout">
            <a:avLst>
              <a:gd name="adj1" fmla="val 97609"/>
              <a:gd name="adj2" fmla="val -153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ADNS ASF </a:t>
            </a:r>
            <a:r>
              <a:rPr lang="en-US" dirty="0"/>
              <a:t>2018/1, </a:t>
            </a:r>
            <a:r>
              <a:rPr lang="en-US" dirty="0" err="1"/>
              <a:t>Tutrakantsi</a:t>
            </a:r>
            <a:r>
              <a:rPr lang="en-US" dirty="0"/>
              <a:t>, 31.08.2018</a:t>
            </a:r>
            <a:endParaRPr lang="bg-BG" dirty="0"/>
          </a:p>
        </p:txBody>
      </p:sp>
      <p:sp>
        <p:nvSpPr>
          <p:cNvPr id="8" name="Rectangular Callout 7"/>
          <p:cNvSpPr/>
          <p:nvPr/>
        </p:nvSpPr>
        <p:spPr>
          <a:xfrm>
            <a:off x="7428485" y="2564905"/>
            <a:ext cx="1824035" cy="1033676"/>
          </a:xfrm>
          <a:prstGeom prst="wedgeRectCallout">
            <a:avLst>
              <a:gd name="adj1" fmla="val -113565"/>
              <a:gd name="adj2" fmla="val 523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ADNS ASFWB 2018/1-2,  </a:t>
            </a:r>
            <a:r>
              <a:rPr lang="en-US" dirty="0" err="1" smtClean="0"/>
              <a:t>Kaynardzha</a:t>
            </a:r>
            <a:r>
              <a:rPr lang="en-US" dirty="0" smtClean="0"/>
              <a:t>, 23/26.10.2018</a:t>
            </a:r>
            <a:endParaRPr lang="bg-BG" dirty="0"/>
          </a:p>
        </p:txBody>
      </p:sp>
      <p:sp>
        <p:nvSpPr>
          <p:cNvPr id="9" name="Rectangular Callout 8"/>
          <p:cNvSpPr/>
          <p:nvPr/>
        </p:nvSpPr>
        <p:spPr>
          <a:xfrm>
            <a:off x="7663978" y="3772767"/>
            <a:ext cx="1584430" cy="1312417"/>
          </a:xfrm>
          <a:prstGeom prst="wedgeRectCallout">
            <a:avLst>
              <a:gd name="adj1" fmla="val -69753"/>
              <a:gd name="adj2" fmla="val 161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ADNS ASFWB 2018/3-4,  “</a:t>
            </a:r>
            <a:r>
              <a:rPr lang="en-US" dirty="0" err="1" smtClean="0"/>
              <a:t>Zelenka</a:t>
            </a:r>
            <a:r>
              <a:rPr lang="en-US" dirty="0" smtClean="0"/>
              <a:t>”, 31.10/07.11.2018</a:t>
            </a:r>
            <a:endParaRPr lang="bg-BG" dirty="0"/>
          </a:p>
        </p:txBody>
      </p:sp>
      <p:sp>
        <p:nvSpPr>
          <p:cNvPr id="10" name="Rectangular Callout 9"/>
          <p:cNvSpPr/>
          <p:nvPr/>
        </p:nvSpPr>
        <p:spPr>
          <a:xfrm>
            <a:off x="3151377" y="3429000"/>
            <a:ext cx="1872716" cy="1152128"/>
          </a:xfrm>
          <a:prstGeom prst="wedgeRectCallout">
            <a:avLst>
              <a:gd name="adj1" fmla="val 102194"/>
              <a:gd name="adj2" fmla="val -17996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ADNS ASFWB 2018/5, 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Alfatar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27.12.2018</a:t>
            </a:r>
            <a:endParaRPr lang="bg-BG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4" descr="C:\Users\a_zdravkova\Desktop\Capture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9" t="28192" r="25329" b="16083"/>
          <a:stretch/>
        </p:blipFill>
        <p:spPr bwMode="auto">
          <a:xfrm>
            <a:off x="6010678" y="3772769"/>
            <a:ext cx="70526" cy="7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63371" y="6168553"/>
            <a:ext cx="288032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Rectangle 12"/>
          <p:cNvSpPr/>
          <p:nvPr/>
        </p:nvSpPr>
        <p:spPr>
          <a:xfrm>
            <a:off x="186450" y="5640732"/>
            <a:ext cx="288032" cy="369332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TextBox 13"/>
          <p:cNvSpPr txBox="1"/>
          <p:nvPr/>
        </p:nvSpPr>
        <p:spPr>
          <a:xfrm>
            <a:off x="607384" y="5429889"/>
            <a:ext cx="53991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Инфектирана зона</a:t>
            </a:r>
            <a:endParaRPr lang="en-US" dirty="0" smtClean="0"/>
          </a:p>
          <a:p>
            <a:endParaRPr lang="en-US" dirty="0"/>
          </a:p>
          <a:p>
            <a:r>
              <a:rPr lang="bg-BG" dirty="0" smtClean="0"/>
              <a:t>Буферна зона</a:t>
            </a:r>
            <a:r>
              <a:rPr lang="en-US" dirty="0" smtClean="0"/>
              <a:t>,</a:t>
            </a:r>
            <a:r>
              <a:rPr lang="bg-BG" dirty="0" err="1" smtClean="0"/>
              <a:t>касаеща</a:t>
            </a:r>
            <a:r>
              <a:rPr lang="bg-BG" dirty="0" smtClean="0"/>
              <a:t> АЧС при дивите св</a:t>
            </a:r>
            <a:r>
              <a:rPr lang="bg-BG" dirty="0"/>
              <a:t>и</a:t>
            </a:r>
            <a:r>
              <a:rPr lang="bg-BG" dirty="0" smtClean="0"/>
              <a:t>не</a:t>
            </a:r>
            <a:r>
              <a:rPr lang="en-US" dirty="0" smtClean="0"/>
              <a:t> / </a:t>
            </a:r>
            <a:r>
              <a:rPr lang="bg-BG" dirty="0" smtClean="0"/>
              <a:t>зона на наблюдение</a:t>
            </a:r>
            <a:r>
              <a:rPr lang="en-US" dirty="0" smtClean="0"/>
              <a:t>,</a:t>
            </a:r>
            <a:r>
              <a:rPr lang="bg-BG" dirty="0" smtClean="0"/>
              <a:t> </a:t>
            </a:r>
            <a:r>
              <a:rPr lang="bg-BG" dirty="0" err="1" smtClean="0"/>
              <a:t>касаеща</a:t>
            </a:r>
            <a:r>
              <a:rPr lang="bg-BG" dirty="0" smtClean="0"/>
              <a:t> АЧС при домашните прасета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6546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52536" y="79744"/>
            <a:ext cx="9649072" cy="1143000"/>
          </a:xfrm>
        </p:spPr>
        <p:txBody>
          <a:bodyPr>
            <a:noAutofit/>
          </a:bodyPr>
          <a:lstStyle/>
          <a:p>
            <a:r>
              <a:rPr lang="bg-BG" sz="2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Рестриктивни</a:t>
            </a:r>
            <a:r>
              <a:rPr lang="bg-BG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територии в България от януари 2019 (Решение на ЕК 2019/100/ЕС от 22.1.2019 за изменение Приложението на Решение 2014/709/ЕС)</a:t>
            </a:r>
            <a:endParaRPr lang="bg-BG" sz="2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1" b="3591"/>
          <a:stretch/>
        </p:blipFill>
        <p:spPr bwMode="auto">
          <a:xfrm>
            <a:off x="1043608" y="1222744"/>
            <a:ext cx="4752528" cy="5459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00192" y="1556792"/>
            <a:ext cx="266429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 smtClean="0"/>
              <a:t>Част </a:t>
            </a:r>
            <a:r>
              <a:rPr lang="en-US" b="1" dirty="0" smtClean="0"/>
              <a:t>I </a:t>
            </a:r>
            <a:r>
              <a:rPr lang="en-US" dirty="0" smtClean="0"/>
              <a:t>– </a:t>
            </a:r>
            <a:r>
              <a:rPr lang="bg-BG" dirty="0" smtClean="0"/>
              <a:t>високорискови зони, свързани с огнища или случаи на АЧС в близост</a:t>
            </a:r>
          </a:p>
          <a:p>
            <a:endParaRPr lang="en-US" dirty="0" smtClean="0"/>
          </a:p>
          <a:p>
            <a:r>
              <a:rPr lang="bg-BG" b="1" dirty="0" smtClean="0"/>
              <a:t>Част </a:t>
            </a:r>
            <a:r>
              <a:rPr lang="en-US" b="1" dirty="0" smtClean="0"/>
              <a:t>II</a:t>
            </a:r>
            <a:r>
              <a:rPr lang="bg-BG" b="1" dirty="0" smtClean="0"/>
              <a:t> </a:t>
            </a:r>
            <a:r>
              <a:rPr lang="bg-BG" dirty="0" smtClean="0"/>
              <a:t>– зони, в които има констатирани случаи на АЧС при диви свине</a:t>
            </a:r>
          </a:p>
          <a:p>
            <a:endParaRPr lang="en-US" dirty="0" smtClean="0"/>
          </a:p>
          <a:p>
            <a:r>
              <a:rPr lang="bg-BG" b="1" dirty="0" smtClean="0"/>
              <a:t>Част </a:t>
            </a:r>
            <a:r>
              <a:rPr lang="en-US" b="1" dirty="0" smtClean="0"/>
              <a:t>III</a:t>
            </a:r>
            <a:r>
              <a:rPr lang="bg-BG" b="1" dirty="0" smtClean="0"/>
              <a:t> </a:t>
            </a:r>
            <a:r>
              <a:rPr lang="bg-BG" dirty="0" smtClean="0"/>
              <a:t>– зони в които има констатирани случаи на АЧС при диви свине и огнища при домашни свине</a:t>
            </a:r>
          </a:p>
          <a:p>
            <a:endParaRPr lang="en-US" dirty="0" smtClean="0"/>
          </a:p>
          <a:p>
            <a:r>
              <a:rPr lang="bg-BG" b="1" dirty="0" smtClean="0"/>
              <a:t>Част </a:t>
            </a:r>
            <a:r>
              <a:rPr lang="en-US" b="1" dirty="0" smtClean="0"/>
              <a:t>IV</a:t>
            </a:r>
            <a:r>
              <a:rPr lang="bg-BG" b="1" dirty="0" smtClean="0"/>
              <a:t> </a:t>
            </a:r>
            <a:r>
              <a:rPr lang="bg-BG" dirty="0" smtClean="0"/>
              <a:t>– ендемични зони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5981766" y="1844824"/>
            <a:ext cx="288032" cy="360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Rectangle 5"/>
          <p:cNvSpPr/>
          <p:nvPr/>
        </p:nvSpPr>
        <p:spPr>
          <a:xfrm>
            <a:off x="5958081" y="3140968"/>
            <a:ext cx="288032" cy="360040"/>
          </a:xfrm>
          <a:prstGeom prst="rect">
            <a:avLst/>
          </a:prstGeom>
          <a:solidFill>
            <a:srgbClr val="FAD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Rectangle 6"/>
          <p:cNvSpPr/>
          <p:nvPr/>
        </p:nvSpPr>
        <p:spPr>
          <a:xfrm>
            <a:off x="5981766" y="5805264"/>
            <a:ext cx="288032" cy="360040"/>
          </a:xfrm>
          <a:prstGeom prst="rect">
            <a:avLst/>
          </a:prstGeom>
          <a:solidFill>
            <a:srgbClr val="436F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Rectangle 7"/>
          <p:cNvSpPr/>
          <p:nvPr/>
        </p:nvSpPr>
        <p:spPr>
          <a:xfrm>
            <a:off x="5981766" y="4509120"/>
            <a:ext cx="288032" cy="360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9658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6512" y="457955"/>
            <a:ext cx="5688632" cy="766595"/>
          </a:xfrm>
        </p:spPr>
        <p:txBody>
          <a:bodyPr>
            <a:noAutofit/>
          </a:bodyPr>
          <a:lstStyle/>
          <a:p>
            <a:r>
              <a:rPr lang="bg-BG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Ситуацията до края на месец Юни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76056" y="2334473"/>
            <a:ext cx="4248472" cy="46373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r>
              <a:rPr lang="en-US" sz="1600" dirty="0" smtClean="0">
                <a:solidFill>
                  <a:srgbClr val="FF0000"/>
                </a:solidFill>
              </a:rPr>
              <a:t>2018 </a:t>
            </a:r>
          </a:p>
          <a:p>
            <a:pPr>
              <a:spcAft>
                <a:spcPts val="0"/>
              </a:spcAft>
            </a:pPr>
            <a:r>
              <a:rPr lang="bg-BG" sz="1600" dirty="0" smtClean="0"/>
              <a:t>20 диви свине</a:t>
            </a:r>
          </a:p>
          <a:p>
            <a:pPr marL="0" indent="0">
              <a:spcAft>
                <a:spcPts val="0"/>
              </a:spcAft>
              <a:buNone/>
            </a:pPr>
            <a:r>
              <a:rPr lang="bg-BG" sz="1600" dirty="0"/>
              <a:t>	</a:t>
            </a:r>
            <a:r>
              <a:rPr lang="bg-BG" sz="1600" dirty="0" smtClean="0"/>
              <a:t>- област Силистра </a:t>
            </a:r>
            <a:r>
              <a:rPr lang="ru-RU" sz="1600" dirty="0" smtClean="0"/>
              <a:t>(2 </a:t>
            </a:r>
            <a:r>
              <a:rPr lang="bg-BG" sz="1600" dirty="0" smtClean="0"/>
              <a:t>ДС в общ. Кайнарджа</a:t>
            </a:r>
            <a:r>
              <a:rPr lang="ru-RU" sz="1600" dirty="0" smtClean="0"/>
              <a:t>, </a:t>
            </a:r>
            <a:r>
              <a:rPr lang="ru-RU" sz="1600" dirty="0"/>
              <a:t>1 </a:t>
            </a:r>
            <a:r>
              <a:rPr lang="ru-RU" sz="1600" dirty="0" smtClean="0"/>
              <a:t>ДС в </a:t>
            </a:r>
            <a:r>
              <a:rPr lang="ru-RU" sz="1600" dirty="0" err="1" smtClean="0"/>
              <a:t>Алфатар</a:t>
            </a:r>
            <a:r>
              <a:rPr lang="ru-RU" sz="1600" dirty="0" smtClean="0"/>
              <a:t>)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600" dirty="0"/>
              <a:t>	</a:t>
            </a:r>
            <a:r>
              <a:rPr lang="ru-RU" sz="1600" dirty="0" smtClean="0"/>
              <a:t> - </a:t>
            </a:r>
            <a:r>
              <a:rPr lang="bg-BG" sz="1600" dirty="0" smtClean="0"/>
              <a:t>област Добрич</a:t>
            </a:r>
            <a:r>
              <a:rPr lang="ru-RU" sz="1600" dirty="0" smtClean="0"/>
              <a:t>(17 ДС в общ. </a:t>
            </a:r>
            <a:r>
              <a:rPr lang="ru-RU" sz="1600" dirty="0" err="1" smtClean="0"/>
              <a:t>Каварна</a:t>
            </a:r>
            <a:r>
              <a:rPr lang="ru-RU" sz="1600" dirty="0" smtClean="0"/>
              <a:t>)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1600" dirty="0" smtClean="0">
                <a:solidFill>
                  <a:srgbClr val="FF0000"/>
                </a:solidFill>
              </a:rPr>
              <a:t>2019 </a:t>
            </a:r>
          </a:p>
          <a:p>
            <a:pPr>
              <a:spcAft>
                <a:spcPts val="0"/>
              </a:spcAft>
            </a:pPr>
            <a:r>
              <a:rPr lang="ru-RU" sz="1600" dirty="0" smtClean="0"/>
              <a:t>1</a:t>
            </a:r>
            <a:r>
              <a:rPr lang="en-US" sz="1600" dirty="0" smtClean="0"/>
              <a:t>4</a:t>
            </a:r>
            <a:r>
              <a:rPr lang="ru-RU" sz="1600" dirty="0" smtClean="0"/>
              <a:t> ДС: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600" dirty="0"/>
              <a:t>	</a:t>
            </a:r>
            <a:r>
              <a:rPr lang="ru-RU" sz="1600" dirty="0" smtClean="0"/>
              <a:t>- </a:t>
            </a:r>
            <a:r>
              <a:rPr lang="bg-BG" sz="1600" dirty="0"/>
              <a:t>област Силистра </a:t>
            </a:r>
            <a:r>
              <a:rPr lang="ru-RU" sz="1600" dirty="0" smtClean="0"/>
              <a:t>(</a:t>
            </a:r>
            <a:r>
              <a:rPr lang="en-US" sz="1600" dirty="0" smtClean="0"/>
              <a:t>3</a:t>
            </a:r>
            <a:r>
              <a:rPr lang="ru-RU" sz="1600" dirty="0" smtClean="0"/>
              <a:t> ДС в общ. </a:t>
            </a:r>
            <a:r>
              <a:rPr lang="ru-RU" sz="1600" dirty="0" err="1" smtClean="0"/>
              <a:t>Дулово</a:t>
            </a:r>
            <a:r>
              <a:rPr lang="en-US" sz="1600" dirty="0" smtClean="0"/>
              <a:t>, </a:t>
            </a:r>
            <a:r>
              <a:rPr lang="en-US" sz="1600" dirty="0"/>
              <a:t>5</a:t>
            </a:r>
            <a:r>
              <a:rPr lang="ru-RU" sz="1600" dirty="0" smtClean="0"/>
              <a:t> ДС</a:t>
            </a:r>
            <a:r>
              <a:rPr lang="en-US" sz="1600" dirty="0" smtClean="0"/>
              <a:t> </a:t>
            </a:r>
            <a:r>
              <a:rPr lang="bg-BG" sz="1600" dirty="0" smtClean="0"/>
              <a:t>в общ. </a:t>
            </a:r>
            <a:r>
              <a:rPr lang="ru-RU" sz="1600" dirty="0" smtClean="0"/>
              <a:t> </a:t>
            </a:r>
            <a:r>
              <a:rPr lang="ru-RU" sz="1600" dirty="0" err="1"/>
              <a:t>Алфатар</a:t>
            </a:r>
            <a:r>
              <a:rPr lang="ru-RU" sz="1600" dirty="0"/>
              <a:t>)</a:t>
            </a:r>
            <a:endParaRPr lang="ru-RU" sz="1600" dirty="0" smtClean="0"/>
          </a:p>
          <a:p>
            <a:pPr marL="0" indent="0">
              <a:spcAft>
                <a:spcPts val="0"/>
              </a:spcAft>
              <a:buNone/>
            </a:pPr>
            <a:r>
              <a:rPr lang="ru-RU" sz="1600" dirty="0"/>
              <a:t>	</a:t>
            </a:r>
            <a:r>
              <a:rPr lang="ru-RU" sz="1600" dirty="0" smtClean="0"/>
              <a:t>- </a:t>
            </a:r>
            <a:r>
              <a:rPr lang="bg-BG" sz="1600" dirty="0"/>
              <a:t>област </a:t>
            </a:r>
            <a:r>
              <a:rPr lang="bg-BG" sz="1600" dirty="0" smtClean="0"/>
              <a:t>Добрич </a:t>
            </a:r>
            <a:r>
              <a:rPr lang="ru-RU" sz="1600" dirty="0" smtClean="0"/>
              <a:t>(</a:t>
            </a:r>
            <a:r>
              <a:rPr lang="en-US" sz="1600" dirty="0" smtClean="0"/>
              <a:t>5 </a:t>
            </a:r>
            <a:r>
              <a:rPr lang="bg-BG" sz="1600" dirty="0" smtClean="0"/>
              <a:t>ДС в общ. Тервел</a:t>
            </a:r>
            <a:r>
              <a:rPr lang="ru-RU" sz="1600" dirty="0" smtClean="0"/>
              <a:t>)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600" dirty="0"/>
              <a:t>	</a:t>
            </a:r>
            <a:r>
              <a:rPr lang="ru-RU" sz="1600" dirty="0" smtClean="0"/>
              <a:t>-</a:t>
            </a:r>
            <a:r>
              <a:rPr lang="en-US" sz="1600" dirty="0"/>
              <a:t> </a:t>
            </a:r>
            <a:r>
              <a:rPr lang="bg-BG" sz="1600" dirty="0" smtClean="0"/>
              <a:t>област Варна </a:t>
            </a:r>
            <a:r>
              <a:rPr lang="ru-RU" sz="1600" dirty="0" smtClean="0"/>
              <a:t>(1 ДС в общ. </a:t>
            </a:r>
            <a:r>
              <a:rPr lang="ru-RU" sz="1600" dirty="0" err="1" smtClean="0"/>
              <a:t>Девня</a:t>
            </a:r>
            <a:r>
              <a:rPr lang="ru-RU" sz="1600" dirty="0" smtClean="0"/>
              <a:t>) </a:t>
            </a:r>
          </a:p>
          <a:p>
            <a:pPr marL="0" indent="0">
              <a:spcAft>
                <a:spcPts val="0"/>
              </a:spcAft>
              <a:buNone/>
            </a:pPr>
            <a:r>
              <a:rPr lang="bg-BG" sz="1600" b="1" dirty="0" smtClean="0"/>
              <a:t>Последен потвърден случай</a:t>
            </a:r>
            <a:r>
              <a:rPr lang="ru-RU" sz="1600" b="1" dirty="0" smtClean="0"/>
              <a:t> </a:t>
            </a:r>
            <a:r>
              <a:rPr lang="ru-RU" sz="1600" dirty="0" smtClean="0"/>
              <a:t>– </a:t>
            </a:r>
            <a:r>
              <a:rPr lang="bg-BG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</a:t>
            </a:r>
            <a:r>
              <a:rPr lang="en-US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Юни 2019 – общ. Алфатар</a:t>
            </a:r>
            <a:r>
              <a:rPr lang="en-US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bg-BG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Силистра</a:t>
            </a:r>
            <a:endParaRPr lang="ru-RU" sz="1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6381" y="5935399"/>
            <a:ext cx="3547507" cy="92260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bg-BG" sz="1600" dirty="0" smtClean="0"/>
              <a:t>Директива </a:t>
            </a:r>
            <a:r>
              <a:rPr lang="en-US" sz="1600" dirty="0" smtClean="0"/>
              <a:t>2002/60 </a:t>
            </a:r>
            <a:r>
              <a:rPr lang="bg-BG" sz="1600" dirty="0" smtClean="0"/>
              <a:t>/ЕО на Съвета</a:t>
            </a:r>
          </a:p>
          <a:p>
            <a:r>
              <a:rPr lang="en-US" sz="1600" dirty="0" smtClean="0"/>
              <a:t>CID </a:t>
            </a:r>
            <a:r>
              <a:rPr lang="bg-BG" sz="1600" dirty="0" smtClean="0"/>
              <a:t>(ЕС</a:t>
            </a:r>
            <a:r>
              <a:rPr lang="bg-BG" sz="1600" dirty="0"/>
              <a:t>) 2014/709</a:t>
            </a:r>
            <a:r>
              <a:rPr lang="en-US" sz="1600" dirty="0"/>
              <a:t> </a:t>
            </a:r>
            <a:endParaRPr lang="bg-BG" sz="1600" dirty="0" smtClean="0"/>
          </a:p>
          <a:p>
            <a:r>
              <a:rPr lang="bg-BG" sz="1600" dirty="0" smtClean="0"/>
              <a:t>ЕС Стратегия - </a:t>
            </a:r>
            <a:r>
              <a:rPr lang="en-US" sz="1600" dirty="0" smtClean="0"/>
              <a:t>SANTE/7113/2015 – </a:t>
            </a:r>
            <a:r>
              <a:rPr lang="bg-BG" sz="1600" dirty="0" smtClean="0"/>
              <a:t>последен вариант</a:t>
            </a:r>
            <a:endParaRPr lang="en-US" sz="1600" dirty="0" smtClean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1" y="5428597"/>
            <a:ext cx="3730625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1163"/>
            <a:ext cx="4824536" cy="385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9" t="42026" r="41948" b="16192"/>
          <a:stretch/>
        </p:blipFill>
        <p:spPr bwMode="auto">
          <a:xfrm>
            <a:off x="5552941" y="144320"/>
            <a:ext cx="3267531" cy="2190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296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32" y="0"/>
            <a:ext cx="5978278" cy="1143000"/>
          </a:xfrm>
        </p:spPr>
        <p:txBody>
          <a:bodyPr>
            <a:normAutofit fontScale="90000"/>
          </a:bodyPr>
          <a:lstStyle/>
          <a:p>
            <a:r>
              <a:rPr lang="bg-BG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Огнища в област Плевен</a:t>
            </a:r>
            <a:endParaRPr lang="bg-BG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1090479"/>
            <a:ext cx="511256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93A299"/>
              </a:buClr>
              <a:buSzPct val="85000"/>
            </a:pPr>
            <a:r>
              <a:rPr lang="bg-BG" sz="2000" b="1" i="1" dirty="0" smtClean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Огнище</a:t>
            </a:r>
            <a:r>
              <a:rPr lang="en-US" sz="2000" b="1" i="1" dirty="0" smtClean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#1 – </a:t>
            </a:r>
            <a:r>
              <a:rPr lang="bg-BG" sz="2000" b="1" i="1" dirty="0" smtClean="0">
                <a:solidFill>
                  <a:srgbClr val="2929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с. Жернов</a:t>
            </a:r>
            <a:endParaRPr lang="en-US" sz="2000" b="1" i="1" dirty="0" smtClean="0">
              <a:solidFill>
                <a:srgbClr val="2929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  <a:p>
            <a:pPr marL="182880" lvl="0" indent="-182880"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Дата на съмнение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: 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02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.0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7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.201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9</a:t>
            </a:r>
            <a:endParaRPr lang="en-US" sz="20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Дата на потвърждение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: 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03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.0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7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.201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9</a:t>
            </a:r>
            <a:endParaRPr lang="en-US" sz="20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Локализация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: 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с. Жернов, общ. Никопол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, 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Плевен</a:t>
            </a:r>
            <a:endParaRPr lang="en-US" sz="20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ADNS 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нотификация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: 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03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.0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7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.201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9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, 1</a:t>
            </a:r>
            <a:r>
              <a:rPr lang="en-US" sz="2000" dirty="0">
                <a:solidFill>
                  <a:srgbClr val="292934"/>
                </a:solidFill>
                <a:latin typeface="Arial"/>
              </a:rPr>
              <a:t>8</a:t>
            </a:r>
            <a:r>
              <a:rPr lang="en-US" sz="2000" dirty="0" smtClean="0">
                <a:solidFill>
                  <a:srgbClr val="292934"/>
                </a:solidFill>
                <a:latin typeface="Arial"/>
              </a:rPr>
              <a:t>:</a:t>
            </a:r>
            <a:r>
              <a:rPr lang="bg-BG" sz="2000" dirty="0" smtClean="0">
                <a:solidFill>
                  <a:srgbClr val="292934"/>
                </a:solidFill>
                <a:latin typeface="Arial"/>
              </a:rPr>
              <a:t>55</a:t>
            </a:r>
            <a:endParaRPr lang="en-US" sz="2000" dirty="0">
              <a:solidFill>
                <a:srgbClr val="292934"/>
              </a:solidFill>
              <a:latin typeface="Arial"/>
            </a:endParaRPr>
          </a:p>
          <a:p>
            <a:pPr marL="182880" lvl="0" indent="-182880">
              <a:spcBef>
                <a:spcPct val="20000"/>
              </a:spcBef>
              <a:buClr>
                <a:srgbClr val="93A299"/>
              </a:buClr>
              <a:buSzPct val="85000"/>
              <a:buFont typeface="Arial" pitchFamily="34" charset="0"/>
              <a:buChar char="•"/>
            </a:pPr>
            <a:r>
              <a:rPr lang="bg-BG" sz="2000" dirty="0" smtClean="0">
                <a:solidFill>
                  <a:srgbClr val="FF0000"/>
                </a:solidFill>
                <a:latin typeface="Arial"/>
              </a:rPr>
              <a:t>Заден двор с 14 прасета</a:t>
            </a:r>
            <a:r>
              <a:rPr lang="en-US" sz="2000" dirty="0" smtClean="0">
                <a:solidFill>
                  <a:srgbClr val="FF0000"/>
                </a:solidFill>
                <a:latin typeface="Arial"/>
              </a:rPr>
              <a:t> (2+2 </a:t>
            </a:r>
            <a:r>
              <a:rPr lang="bg-BG" sz="2000" dirty="0" smtClean="0">
                <a:solidFill>
                  <a:srgbClr val="FF0000"/>
                </a:solidFill>
                <a:latin typeface="Arial"/>
              </a:rPr>
              <a:t>мъртви</a:t>
            </a:r>
            <a:r>
              <a:rPr lang="en-US" sz="2000" dirty="0" smtClean="0">
                <a:solidFill>
                  <a:srgbClr val="FF0000"/>
                </a:solidFill>
                <a:latin typeface="Arial"/>
              </a:rPr>
              <a:t>)</a:t>
            </a:r>
            <a:endParaRPr lang="en-US" sz="200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9" b="8574"/>
          <a:stretch/>
        </p:blipFill>
        <p:spPr bwMode="auto">
          <a:xfrm>
            <a:off x="5082833" y="1916832"/>
            <a:ext cx="386559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>
          <a:xfrm rot="10800000">
            <a:off x="6763600" y="3406912"/>
            <a:ext cx="504056" cy="2503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Right Arrow 9"/>
          <p:cNvSpPr/>
          <p:nvPr/>
        </p:nvSpPr>
        <p:spPr>
          <a:xfrm rot="5400000">
            <a:off x="5741282" y="3406912"/>
            <a:ext cx="504056" cy="2503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596" y="332656"/>
            <a:ext cx="2792773" cy="18959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C:\Users\a_zdravkova\Desktop\DSC_338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6" y="4110806"/>
            <a:ext cx="4671880" cy="2630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a_zdravkova\Desktop\DSC_339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921" y="4509120"/>
            <a:ext cx="4032448" cy="2270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32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Възможен източник на проникване на инфекцията</a:t>
            </a:r>
            <a:endParaRPr lang="bg-BG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568952" cy="5184576"/>
          </a:xfrm>
        </p:spPr>
        <p:txBody>
          <a:bodyPr>
            <a:noAutofit/>
          </a:bodyPr>
          <a:lstStyle/>
          <a:p>
            <a:r>
              <a:rPr lang="bg-BG" sz="2200" dirty="0" smtClean="0"/>
              <a:t>Механично чрез </a:t>
            </a:r>
            <a:r>
              <a:rPr lang="bg-BG" sz="2200" dirty="0" err="1" smtClean="0"/>
              <a:t>контаминирани</a:t>
            </a:r>
            <a:r>
              <a:rPr lang="bg-BG" sz="2200" dirty="0" smtClean="0"/>
              <a:t> транспортни средства</a:t>
            </a:r>
            <a:r>
              <a:rPr lang="en-US" sz="2200" dirty="0" smtClean="0"/>
              <a:t>/</a:t>
            </a:r>
            <a:r>
              <a:rPr lang="bg-BG" sz="2200" dirty="0" smtClean="0"/>
              <a:t>хора</a:t>
            </a:r>
            <a:r>
              <a:rPr lang="en-US" sz="2200" dirty="0" smtClean="0"/>
              <a:t> – </a:t>
            </a:r>
            <a:r>
              <a:rPr lang="bg-BG" sz="2200" dirty="0" smtClean="0"/>
              <a:t>най-вероятно</a:t>
            </a:r>
            <a:r>
              <a:rPr lang="en-US" sz="2200" dirty="0" smtClean="0"/>
              <a:t>:</a:t>
            </a:r>
          </a:p>
          <a:p>
            <a:pPr marL="0" indent="0">
              <a:buNone/>
            </a:pPr>
            <a:r>
              <a:rPr lang="en-US" sz="2200" dirty="0" smtClean="0"/>
              <a:t>-</a:t>
            </a:r>
            <a:r>
              <a:rPr lang="bg-BG" sz="2200" dirty="0" smtClean="0"/>
              <a:t>транзитни пътища за Румъния; </a:t>
            </a:r>
          </a:p>
          <a:p>
            <a:pPr marL="0" indent="0">
              <a:buNone/>
            </a:pPr>
            <a:r>
              <a:rPr lang="en-US" sz="2200" dirty="0" smtClean="0"/>
              <a:t>-</a:t>
            </a:r>
            <a:r>
              <a:rPr lang="bg-BG" sz="2200" dirty="0" smtClean="0"/>
              <a:t>оборудване и транспортни средства на собственика </a:t>
            </a:r>
            <a:r>
              <a:rPr lang="en-US" sz="2200" dirty="0" smtClean="0"/>
              <a:t>–</a:t>
            </a:r>
            <a:r>
              <a:rPr lang="bg-BG" sz="2200" dirty="0" smtClean="0"/>
              <a:t> земеделски производител</a:t>
            </a:r>
            <a:r>
              <a:rPr lang="en-US" sz="2200" dirty="0" smtClean="0"/>
              <a:t> (</a:t>
            </a:r>
            <a:r>
              <a:rPr lang="bg-BG" sz="2200" dirty="0" smtClean="0"/>
              <a:t>недостатъчна биосигурност на входовете</a:t>
            </a:r>
            <a:r>
              <a:rPr lang="en-US" sz="2200" dirty="0" smtClean="0"/>
              <a:t>)</a:t>
            </a:r>
            <a:r>
              <a:rPr lang="bg-BG" sz="2200" dirty="0" smtClean="0"/>
              <a:t>;</a:t>
            </a: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-</a:t>
            </a:r>
            <a:r>
              <a:rPr lang="bg-BG" sz="2200" dirty="0" smtClean="0"/>
              <a:t>посетители </a:t>
            </a:r>
            <a:r>
              <a:rPr lang="en-US" sz="2200" dirty="0" smtClean="0"/>
              <a:t>(</a:t>
            </a:r>
            <a:r>
              <a:rPr lang="bg-BG" sz="2200" dirty="0" smtClean="0"/>
              <a:t>включително частни ветеринарни лекари и ловци</a:t>
            </a:r>
            <a:r>
              <a:rPr lang="en-US" sz="2200" dirty="0" smtClean="0"/>
              <a:t>)</a:t>
            </a:r>
            <a:r>
              <a:rPr lang="bg-BG" sz="2200" dirty="0" smtClean="0"/>
              <a:t>;</a:t>
            </a:r>
            <a:endParaRPr lang="en-US" sz="2200" dirty="0" smtClean="0"/>
          </a:p>
          <a:p>
            <a:r>
              <a:rPr lang="bg-BG" sz="2200" dirty="0" smtClean="0"/>
              <a:t>Директен контакт с диви свине </a:t>
            </a:r>
            <a:r>
              <a:rPr lang="en-US" sz="2200" dirty="0" smtClean="0"/>
              <a:t>– </a:t>
            </a:r>
            <a:r>
              <a:rPr lang="bg-BG" sz="2200" dirty="0" smtClean="0"/>
              <a:t> добре обособена ограда около периметъра</a:t>
            </a:r>
            <a:r>
              <a:rPr lang="en-US" sz="2200" dirty="0" smtClean="0"/>
              <a:t>, </a:t>
            </a:r>
            <a:r>
              <a:rPr lang="bg-BG" sz="2200" dirty="0" smtClean="0"/>
              <a:t>но не и откъм пространството граничещо с полето</a:t>
            </a:r>
            <a:r>
              <a:rPr lang="en-US" sz="2200" dirty="0" smtClean="0"/>
              <a:t> </a:t>
            </a:r>
            <a:r>
              <a:rPr lang="bg-BG" sz="2200" dirty="0" smtClean="0"/>
              <a:t>;</a:t>
            </a:r>
            <a:endParaRPr lang="en-US" sz="2200" dirty="0" smtClean="0"/>
          </a:p>
          <a:p>
            <a:r>
              <a:rPr lang="bg-BG" sz="2200" dirty="0" smtClean="0"/>
              <a:t>Фураж</a:t>
            </a:r>
            <a:r>
              <a:rPr lang="en-US" sz="2200" dirty="0" smtClean="0"/>
              <a:t> – </a:t>
            </a:r>
            <a:r>
              <a:rPr lang="bg-BG" sz="2200" dirty="0" smtClean="0"/>
              <a:t>слабо вероятно </a:t>
            </a:r>
            <a:r>
              <a:rPr lang="en-US" sz="2200" dirty="0" smtClean="0"/>
              <a:t>– </a:t>
            </a:r>
            <a:r>
              <a:rPr lang="bg-BG" sz="2200" dirty="0" smtClean="0"/>
              <a:t>без изхранване с кухненски отпадъци</a:t>
            </a:r>
            <a:r>
              <a:rPr lang="en-US" sz="2200" dirty="0" smtClean="0"/>
              <a:t>, </a:t>
            </a:r>
            <a:r>
              <a:rPr lang="bg-BG" sz="2200" dirty="0" smtClean="0"/>
              <a:t>собствено произведен фураж</a:t>
            </a:r>
            <a:r>
              <a:rPr lang="en-US" sz="2200" dirty="0" smtClean="0"/>
              <a:t>, </a:t>
            </a:r>
            <a:r>
              <a:rPr lang="bg-BG" sz="2200" dirty="0" smtClean="0"/>
              <a:t>обаче</a:t>
            </a:r>
            <a:r>
              <a:rPr lang="en-US" sz="2200" dirty="0" smtClean="0"/>
              <a:t>, </a:t>
            </a:r>
            <a:r>
              <a:rPr lang="bg-BG" sz="2200" dirty="0" smtClean="0"/>
              <a:t>наличие на кучета във фермата</a:t>
            </a:r>
            <a:r>
              <a:rPr lang="en-US" sz="2200" dirty="0" smtClean="0"/>
              <a:t>, </a:t>
            </a:r>
            <a:r>
              <a:rPr lang="bg-BG" sz="2200" dirty="0" smtClean="0"/>
              <a:t>включително в близост до прасетата;</a:t>
            </a:r>
            <a:endParaRPr lang="en-US" sz="2200" dirty="0" smtClean="0"/>
          </a:p>
          <a:p>
            <a:r>
              <a:rPr lang="bg-BG" sz="2200" dirty="0" smtClean="0"/>
              <a:t>Незаконно движение на животни до обекта</a:t>
            </a:r>
            <a:r>
              <a:rPr lang="en-US" sz="2200" dirty="0" smtClean="0"/>
              <a:t> – </a:t>
            </a:r>
            <a:r>
              <a:rPr lang="bg-BG" sz="2200" dirty="0" smtClean="0"/>
              <a:t>слабо вероятно </a:t>
            </a:r>
            <a:r>
              <a:rPr lang="en-US" sz="2200" dirty="0" smtClean="0"/>
              <a:t>– </a:t>
            </a:r>
            <a:r>
              <a:rPr lang="bg-BG" sz="2200" dirty="0" smtClean="0"/>
              <a:t>няма нови животни през последните месеци.</a:t>
            </a:r>
            <a:endParaRPr lang="bg-BG" sz="2200" dirty="0"/>
          </a:p>
        </p:txBody>
      </p:sp>
    </p:spTree>
    <p:extLst>
      <p:ext uri="{BB962C8B-B14F-4D97-AF65-F5344CB8AC3E}">
        <p14:creationId xmlns:p14="http://schemas.microsoft.com/office/powerpoint/2010/main" val="235008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6118</TotalTime>
  <Words>1523</Words>
  <Application>Microsoft Office PowerPoint</Application>
  <PresentationFormat>On-screen Show (4:3)</PresentationFormat>
  <Paragraphs>903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Cambria</vt:lpstr>
      <vt:lpstr>Times New Roman</vt:lpstr>
      <vt:lpstr>Office тема</vt:lpstr>
      <vt:lpstr>PowerPoint Presentation</vt:lpstr>
      <vt:lpstr>PowerPoint Presentation</vt:lpstr>
      <vt:lpstr>Обстановка при популацията на дивите свине</vt:lpstr>
      <vt:lpstr>Законодателство и други референции</vt:lpstr>
      <vt:lpstr>Еволюция на заболяването през 2018</vt:lpstr>
      <vt:lpstr>Рестриктивни територии в България от януари 2019 (Решение на ЕК 2019/100/ЕС от 22.1.2019 за изменение Приложението на Решение 2014/709/ЕС)</vt:lpstr>
      <vt:lpstr>Ситуацията до края на месец Юни 2019 </vt:lpstr>
      <vt:lpstr>Огнища в област Плевен</vt:lpstr>
      <vt:lpstr>Възможен източник на проникване на инфекцията</vt:lpstr>
      <vt:lpstr>Огнища </vt:lpstr>
      <vt:lpstr>Случаи при ДС</vt:lpstr>
      <vt:lpstr>PowerPoint Presentation</vt:lpstr>
      <vt:lpstr>PowerPoint Presentation</vt:lpstr>
      <vt:lpstr>Благодаря за вниманието!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Tsvyatko Alexandrov</dc:creator>
  <cp:lastModifiedBy>user</cp:lastModifiedBy>
  <cp:revision>370</cp:revision>
  <cp:lastPrinted>2019-07-05T10:39:31Z</cp:lastPrinted>
  <dcterms:created xsi:type="dcterms:W3CDTF">2018-09-24T02:55:03Z</dcterms:created>
  <dcterms:modified xsi:type="dcterms:W3CDTF">2019-09-25T11:28:22Z</dcterms:modified>
</cp:coreProperties>
</file>