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416" r:id="rId2"/>
    <p:sldId id="399" r:id="rId3"/>
    <p:sldId id="387" r:id="rId4"/>
    <p:sldId id="368" r:id="rId5"/>
    <p:sldId id="395" r:id="rId6"/>
    <p:sldId id="413" r:id="rId7"/>
    <p:sldId id="407" r:id="rId8"/>
    <p:sldId id="411" r:id="rId9"/>
    <p:sldId id="412" r:id="rId10"/>
    <p:sldId id="414" r:id="rId11"/>
    <p:sldId id="415" r:id="rId12"/>
    <p:sldId id="344" r:id="rId1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" initials="E" lastIdx="4" clrIdx="0"/>
  <p:cmAuthor id="1" name="UserLenovo" initials="U" lastIdx="6" clrIdx="1"/>
  <p:cmAuthor id="2" name="MONIKA VALENTINOVA STOYANOVA" initials="MVS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7336D"/>
    <a:srgbClr val="F39123"/>
    <a:srgbClr val="ED7D31"/>
    <a:srgbClr val="5B9BD5"/>
    <a:srgbClr val="3A61B0"/>
    <a:srgbClr val="10ABBF"/>
    <a:srgbClr val="738EA3"/>
    <a:srgbClr val="006092"/>
    <a:srgbClr val="6F99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ен сти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ен стил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721" autoAdjust="0"/>
  </p:normalViewPr>
  <p:slideViewPr>
    <p:cSldViewPr>
      <p:cViewPr varScale="1">
        <p:scale>
          <a:sx n="108" d="100"/>
          <a:sy n="108" d="100"/>
        </p:scale>
        <p:origin x="168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3A7E2-EE5A-45A7-8C3D-C2E8B54CC6F6}" type="datetimeFigureOut">
              <a:rPr lang="bg-BG" smtClean="0"/>
              <a:pPr/>
              <a:t>6.10.2022 г.</a:t>
            </a:fld>
            <a:endParaRPr lang="bg-B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0F60E-4BB8-4E78-89F7-857E094EB8BC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20321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bg-BG" altLang="bg-BG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5CCBC-A6EC-496A-A55E-68BD77957CBF}" type="slidenum">
              <a:rPr kumimoji="0" lang="bg-BG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bg-BG" alt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12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0F60E-4BB8-4E78-89F7-857E094EB8BC}" type="slidenum">
              <a:rPr lang="bg-BG" smtClean="0"/>
              <a:pPr/>
              <a:t>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05655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0F60E-4BB8-4E78-89F7-857E094EB8BC}" type="slidenum">
              <a:rPr lang="bg-BG" smtClean="0"/>
              <a:pPr/>
              <a:t>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2624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0F60E-4BB8-4E78-89F7-857E094EB8BC}" type="slidenum">
              <a:rPr lang="bg-BG" smtClean="0"/>
              <a:pPr/>
              <a:t>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05655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0F60E-4BB8-4E78-89F7-857E094EB8BC}" type="slidenum">
              <a:rPr lang="bg-BG" smtClean="0"/>
              <a:pPr/>
              <a:t>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69496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bg-BG" altLang="bg-BG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005CCBC-A6EC-496A-A55E-68BD77957CBF}" type="slidenum">
              <a:rPr lang="bg-BG" altLang="bg-BG" smtClean="0">
                <a:solidFill>
                  <a:prstClr val="black"/>
                </a:solidFill>
              </a:rPr>
              <a:pPr/>
              <a:t>12</a:t>
            </a:fld>
            <a:endParaRPr lang="bg-BG" alt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02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C2327-6923-4148-92B1-AB4053F1C72E}" type="slidenum">
              <a:rPr lang="es-ES" altLang="en-US" smtClean="0"/>
              <a:pPr>
                <a:defRPr/>
              </a:pPr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2566357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6935E6-18AD-4613-A499-8E99AA345CCE}" type="slidenum">
              <a:rPr lang="es-ES" altLang="en-US" smtClean="0"/>
              <a:pPr>
                <a:defRPr/>
              </a:pPr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213483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96C8E5-91E3-4D89-8D32-52DA6992D1BF}" type="slidenum">
              <a:rPr lang="es-ES" altLang="en-US" smtClean="0"/>
              <a:pPr>
                <a:defRPr/>
              </a:pPr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2238081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87A408-D29D-4B9D-B822-AB7C3D93E552}" type="slidenum">
              <a:rPr lang="es-ES" altLang="en-US" smtClean="0"/>
              <a:pPr>
                <a:defRPr/>
              </a:pPr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213644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A5005-D871-4331-9377-5B781ECE17EE}" type="slidenum">
              <a:rPr lang="es-ES" altLang="en-US" smtClean="0"/>
              <a:pPr>
                <a:defRPr/>
              </a:pPr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336697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9BC0F-949F-44E4-AF1A-2D9E1DECC05E}" type="slidenum">
              <a:rPr lang="es-ES" altLang="en-US" smtClean="0"/>
              <a:pPr>
                <a:defRPr/>
              </a:pPr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203171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4260B-9258-4B7D-94C8-B0DB45D8D314}" type="slidenum">
              <a:rPr lang="es-ES" altLang="en-US" smtClean="0"/>
              <a:pPr>
                <a:defRPr/>
              </a:pPr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116030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F09C5-2705-4A4F-8085-BE840E2DC39B}" type="slidenum">
              <a:rPr lang="es-ES" altLang="en-US" smtClean="0"/>
              <a:pPr>
                <a:defRPr/>
              </a:pPr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1682020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58353-DC08-4FDA-9517-44FF98F6161D}" type="slidenum">
              <a:rPr lang="es-ES" altLang="en-US" smtClean="0"/>
              <a:pPr>
                <a:defRPr/>
              </a:pPr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3580230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C5802-8FB9-46C2-9413-62954821B0E1}" type="slidenum">
              <a:rPr lang="es-ES" altLang="en-US" smtClean="0"/>
              <a:pPr>
                <a:defRPr/>
              </a:pPr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209825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F0197C-4EE0-4B01-9114-C5080406D326}" type="slidenum">
              <a:rPr lang="es-ES" altLang="en-US" smtClean="0"/>
              <a:pPr>
                <a:defRPr/>
              </a:pPr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401013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9000"/>
            <a:lum/>
          </a:blip>
          <a:srcRect/>
          <a:stretch>
            <a:fillRect t="-40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220D84-D7AE-487F-88C1-1819399ABC74}" type="slidenum">
              <a:rPr lang="es-E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13505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2824" y="6453336"/>
            <a:ext cx="8513762" cy="246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rgbClr val="65C8FF"/>
              </a:buClr>
              <a:buSzTx/>
              <a:buFontTx/>
              <a:buNone/>
              <a:tabLst/>
              <a:defRPr/>
            </a:pPr>
            <a:r>
              <a:rPr kumimoji="0" lang="en-US" altLang="bg-BG" sz="12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Sylfaen" pitchFamily="18" charset="0"/>
                <a:ea typeface="+mn-ea"/>
                <a:cs typeface="+mn-cs"/>
              </a:rPr>
              <a:t>www.mrrb.government.bg </a:t>
            </a:r>
            <a:r>
              <a:rPr kumimoji="0" lang="bg-BG" altLang="bg-BG" sz="12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Sylfaen" pitchFamily="18" charset="0"/>
                <a:ea typeface="+mn-ea"/>
                <a:cs typeface="+mn-cs"/>
              </a:rPr>
              <a:t>                                                                                                                                                </a:t>
            </a:r>
            <a:r>
              <a:rPr kumimoji="0" lang="en-US" altLang="bg-BG" sz="12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Sylfaen" pitchFamily="18" charset="0"/>
                <a:ea typeface="+mn-ea"/>
                <a:cs typeface="+mn-cs"/>
              </a:rPr>
              <a:t>www.bgregio.eu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81533" y="5610933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септември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9A8C75-EB4B-45C7-9890-1446F0378A31}"/>
              </a:ext>
            </a:extLst>
          </p:cNvPr>
          <p:cNvSpPr txBox="1">
            <a:spLocks/>
          </p:cNvSpPr>
          <p:nvPr/>
        </p:nvSpPr>
        <p:spPr>
          <a:xfrm>
            <a:off x="979358" y="1814316"/>
            <a:ext cx="7100694" cy="302433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ИНТЕГРИРАНА ТЕРИТОРИАЛНА СТРАТЕГИЯ ЗА РАЗВИТИЕ (ИТСР) НА ЮЖЕН ЦЕНТРАЛЕН РЕГИОН ЗА ПЛАНИРАНЕ ОТ НИВО 2 ЗА ПЕРИОДА 2021-2027 г.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890E56-7A8A-26A3-FA18-E5AABEA13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2" y="68434"/>
            <a:ext cx="1271816" cy="12802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2457A2-5228-BF8E-98F9-16FBE1F466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8434"/>
            <a:ext cx="1487553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75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625" y="611711"/>
            <a:ext cx="6427002" cy="877906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 на силни/слаби страни и съответните мерки и дейности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0BD289-91C0-2D7F-D438-CD4866DE9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2" y="68434"/>
            <a:ext cx="1271816" cy="12802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19902E-EEE6-FFB4-3AED-0FEB8EC9C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8434"/>
            <a:ext cx="1487553" cy="11949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A3B27A0-AD11-BF3D-B46C-2446CDB80CF2}"/>
              </a:ext>
            </a:extLst>
          </p:cNvPr>
          <p:cNvSpPr/>
          <p:nvPr/>
        </p:nvSpPr>
        <p:spPr>
          <a:xfrm>
            <a:off x="309042" y="6509144"/>
            <a:ext cx="85137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www.mrrb.government.bg 						www.bgregio.eu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348734"/>
              </p:ext>
            </p:extLst>
          </p:nvPr>
        </p:nvGraphicFramePr>
        <p:xfrm>
          <a:off x="622573" y="1657744"/>
          <a:ext cx="788670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9760437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1315455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СТРАТЕГИЧЕСКИ ПРИОРИТЕТ</a:t>
                      </a:r>
                      <a:endParaRPr lang="bg-BG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СПЕЦИФИЧНА ЦЕЛ </a:t>
                      </a:r>
                      <a:endParaRPr lang="bg-BG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107292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СТРАТЕГИЧЕСКИ ПРИОРИТЕТ 1: ЗАСИЛВАНЕ НА КОНКУРЕНТНИТЕ ПОЗИЦИИ НА ЮЦР ЧРЕЗ ИНВЕСТИЦИИ ВЪВ ФАКТОРИТЕ НА РАСТЕЖ</a:t>
                      </a:r>
                      <a:endParaRPr lang="bg-BG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Специфична цел 1.1. Иновации, технологично развитие и растеж </a:t>
                      </a:r>
                      <a:endParaRPr lang="bg-BG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420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bg-BG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Специфична цел 1.2: Подобряване на бизнес средата и стимулиране на предприемачеството </a:t>
                      </a:r>
                      <a:endParaRPr lang="bg-BG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2286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Специфична цел 1.3. Добро образование, нови знания и професионално развитие </a:t>
                      </a:r>
                      <a:endParaRPr lang="bg-BG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3196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bg-BG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Специфична цел 1.4. Развитие на конкурентни сектори, базирани на местните ресурси</a:t>
                      </a:r>
                      <a:endParaRPr lang="bg-BG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51110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СТРАТЕГИЧЕСКИ ПРИОРИТЕТ 2: ПОДОБРЯВАНЕ НА СОЦИАЛНАТА И ЕКОЛОГИЧНАТА СРЕДА</a:t>
                      </a:r>
                    </a:p>
                    <a:p>
                      <a:endParaRPr lang="bg-BG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3912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Специфична цел 2.1. Подобряване на достъпа до качествени здравни, социални, културни услуги и спорт </a:t>
                      </a:r>
                      <a:endParaRPr lang="bg-BG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391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9512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bg-BG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Специфична цел 2.2. Изграждане на екологосъобразна инфраструктура. ориентиране към по зелена, нисковъглеродна икономика</a:t>
                      </a:r>
                      <a:endParaRPr lang="bg-BG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30669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СТРАТЕГИЧЕСКИ ПРИОРИТЕТ 3: ПО-БАЛАНСИРАНО ТЕРИТОРИАЛНО РАЗВИТИЕ И НАМАЛЯВАНЕ НА НЕРАВЕНСТВАТА </a:t>
                      </a:r>
                      <a:endParaRPr lang="bg-BG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Специфична цел 3.1. Подобряване на транспортната и цифровата свързаност и достъпност </a:t>
                      </a:r>
                      <a:endParaRPr lang="bg-BG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8525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Специфична цел 3.2. Подкрепа за балансирано пространствено развитие </a:t>
                      </a:r>
                      <a:endParaRPr lang="bg-BG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17238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Специфична цел 3.3. Развитие на териториално сътрудничество 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627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480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СЛЕДВАЩИ СТЪПКИ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  <a:spcAft>
                <a:spcPts val="1800"/>
              </a:spcAft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Приемане </a:t>
            </a:r>
            <a:r>
              <a:rPr lang="bg-BG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bg-B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към МРРБ</a:t>
            </a:r>
          </a:p>
          <a:p>
            <a:pPr>
              <a:spcBef>
                <a:spcPts val="2400"/>
              </a:spcBef>
              <a:spcAft>
                <a:spcPts val="1800"/>
              </a:spcAft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Приемане от РСР</a:t>
            </a:r>
          </a:p>
          <a:p>
            <a:pPr>
              <a:spcBef>
                <a:spcPts val="2400"/>
              </a:spcBef>
              <a:spcAft>
                <a:spcPts val="1800"/>
              </a:spcAft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Приемане от МС</a:t>
            </a:r>
          </a:p>
          <a:p>
            <a:pPr>
              <a:spcBef>
                <a:spcPts val="2400"/>
              </a:spcBef>
              <a:spcAft>
                <a:spcPts val="1800"/>
              </a:spcAft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 на ФАЗА 1 от ПРР 2021-2027 г. за идентифициране мерки и дейности подходящи за финансиране по ЕСИФ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292EE4-1C26-FB7B-06D7-7F67E2C17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2" y="68434"/>
            <a:ext cx="1271816" cy="12802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DC1BD8-D072-79D2-4E48-433A3ABFD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8434"/>
            <a:ext cx="1487553" cy="11949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84AA699-192C-1DB5-99C7-1C6C10AB98E9}"/>
              </a:ext>
            </a:extLst>
          </p:cNvPr>
          <p:cNvSpPr/>
          <p:nvPr/>
        </p:nvSpPr>
        <p:spPr>
          <a:xfrm>
            <a:off x="309042" y="6509144"/>
            <a:ext cx="85137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www.mrrb.government.bg 						www.bgregio.eu</a:t>
            </a:r>
          </a:p>
        </p:txBody>
      </p:sp>
    </p:spTree>
    <p:extLst>
      <p:ext uri="{BB962C8B-B14F-4D97-AF65-F5344CB8AC3E}">
        <p14:creationId xmlns:p14="http://schemas.microsoft.com/office/powerpoint/2010/main" val="3937327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39A8C75-EB4B-45C7-9890-1446F0378A31}"/>
              </a:ext>
            </a:extLst>
          </p:cNvPr>
          <p:cNvSpPr txBox="1">
            <a:spLocks/>
          </p:cNvSpPr>
          <p:nvPr/>
        </p:nvSpPr>
        <p:spPr>
          <a:xfrm>
            <a:off x="586355" y="3322685"/>
            <a:ext cx="7886700" cy="277780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Национален център за териториално развитие (НЦТР)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 дирекция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Стратегическо планиране и програми за регионално развитие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(ГД СППРР)</a:t>
            </a:r>
          </a:p>
          <a:p>
            <a:pPr marL="0" indent="0" algn="ctr">
              <a:spcAft>
                <a:spcPts val="1200"/>
              </a:spcAft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 регионалното развитие и благоустройството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3648" y="2360440"/>
            <a:ext cx="6336703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70"/>
              </a:spcBef>
              <a:spcAft>
                <a:spcPts val="67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БЛАГОДАРИМ ЗА ВНИМАНИЕТО !</a:t>
            </a:r>
            <a:endParaRPr lang="bg-B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847B78-34E2-405E-6F48-56AF81A7F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2" y="68434"/>
            <a:ext cx="1271816" cy="12802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625BEE-4128-7CA9-157A-8759FFC9CD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8434"/>
            <a:ext cx="1487553" cy="11949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0783240-4CD3-0940-5D7C-32F798F2BC23}"/>
              </a:ext>
            </a:extLst>
          </p:cNvPr>
          <p:cNvSpPr/>
          <p:nvPr/>
        </p:nvSpPr>
        <p:spPr>
          <a:xfrm>
            <a:off x="309042" y="6509144"/>
            <a:ext cx="85137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1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www.mrrb.government.bg 						www.bgregio.eu</a:t>
            </a:r>
            <a:endParaRPr lang="en-US" sz="1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61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03648" y="836711"/>
            <a:ext cx="6150393" cy="719299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ИТСР НА ЮЦР ЗА ПЕРИОДА 2021-2027 Г.</a:t>
            </a:r>
            <a:endParaRPr lang="bg-BG" sz="2400" b="1" dirty="0">
              <a:ln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99592" y="1988840"/>
            <a:ext cx="7459119" cy="2755503"/>
          </a:xfrm>
        </p:spPr>
        <p:txBody>
          <a:bodyPr>
            <a:normAutofit/>
          </a:bodyPr>
          <a:lstStyle/>
          <a:p>
            <a:pPr algn="just">
              <a:spcBef>
                <a:spcPts val="1000"/>
              </a:spcBef>
            </a:pPr>
            <a:r>
              <a:rPr lang="bg-BG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от нов тип, въведен със ЗИД на Закона за регионалното развитие, определящ средносрочните цели за развитието на региона</a:t>
            </a:r>
            <a:endParaRPr lang="en-US" sz="1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1000"/>
              </a:spcBef>
              <a:buNone/>
            </a:pPr>
            <a:endParaRPr lang="bg-BG" sz="1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</a:pPr>
            <a:r>
              <a:rPr lang="bg-BG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Териториална стратегия на регионално ниво, която ще има основна роля в прилагането на новия интегриран териториален подход</a:t>
            </a:r>
            <a:endParaRPr lang="en-US" sz="1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</a:pPr>
            <a:r>
              <a:rPr lang="bg-BG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Визия:</a:t>
            </a:r>
            <a:r>
              <a:rPr lang="bg-BG" sz="1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привлекателно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място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живеене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бизнес и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туризъм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по-добри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условия за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комуникация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съхранено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културно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наследство.</a:t>
            </a:r>
          </a:p>
          <a:p>
            <a:pPr algn="just">
              <a:spcBef>
                <a:spcPts val="1000"/>
              </a:spcBef>
            </a:pPr>
            <a:endParaRPr lang="bg-BG" sz="2000" dirty="0"/>
          </a:p>
          <a:p>
            <a:pPr marL="0" indent="0" algn="just">
              <a:buNone/>
            </a:pPr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F0FC48-8072-8670-8B85-0FDEBED76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2" y="68434"/>
            <a:ext cx="1271816" cy="12802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0095E7-D712-2A0F-E08C-88E603829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8434"/>
            <a:ext cx="1487553" cy="119492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C071059-E844-E794-5767-FDFCDA38A7A4}"/>
              </a:ext>
            </a:extLst>
          </p:cNvPr>
          <p:cNvSpPr/>
          <p:nvPr/>
        </p:nvSpPr>
        <p:spPr>
          <a:xfrm>
            <a:off x="272824" y="6237312"/>
            <a:ext cx="85137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www.mrrb.government.bg 						www.bgregio.eu</a:t>
            </a:r>
          </a:p>
        </p:txBody>
      </p:sp>
    </p:spTree>
    <p:extLst>
      <p:ext uri="{BB962C8B-B14F-4D97-AF65-F5344CB8AC3E}">
        <p14:creationId xmlns:p14="http://schemas.microsoft.com/office/powerpoint/2010/main" val="3549281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63688" y="664507"/>
            <a:ext cx="5568252" cy="729490"/>
          </a:xfrm>
        </p:spPr>
        <p:txBody>
          <a:bodyPr/>
          <a:lstStyle/>
          <a:p>
            <a:pPr algn="ctr"/>
            <a:r>
              <a:rPr lang="bg-BG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ТЕРИТОРИАЛЕН ОБХВАТ НА ЮЦР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2B9EE7-2705-94B2-8BA1-743945BC7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2" y="68434"/>
            <a:ext cx="1271816" cy="12802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2250CE-6937-B3D9-AC82-0D1936A7C0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8434"/>
            <a:ext cx="1487553" cy="119492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4A846F3-F58E-597A-3447-45EBABE4DE7A}"/>
              </a:ext>
            </a:extLst>
          </p:cNvPr>
          <p:cNvSpPr/>
          <p:nvPr/>
        </p:nvSpPr>
        <p:spPr>
          <a:xfrm>
            <a:off x="272824" y="6237312"/>
            <a:ext cx="85137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www.mrrb.government.bg 						www.bgregio.eu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B347C2A5-FEA4-4C7A-A58C-77CB0DBD34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1529399"/>
            <a:ext cx="7398568" cy="466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14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15290" y="3144114"/>
            <a:ext cx="54090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 ПРИОРИТЕТ 2:</a:t>
            </a:r>
          </a:p>
          <a:p>
            <a:pPr lvl="0" algn="just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ПОДОБРЯВАНЕ НА СОЦИАЛНАТА И ЕКОЛОГИЧНАТА СРЕДА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ЮЦР </a:t>
            </a:r>
          </a:p>
        </p:txBody>
      </p:sp>
      <p:sp>
        <p:nvSpPr>
          <p:cNvPr id="11" name="Oval 10"/>
          <p:cNvSpPr/>
          <p:nvPr/>
        </p:nvSpPr>
        <p:spPr>
          <a:xfrm rot="16200000">
            <a:off x="945803" y="2089678"/>
            <a:ext cx="288032" cy="288032"/>
          </a:xfrm>
          <a:prstGeom prst="ellipse">
            <a:avLst/>
          </a:prstGeom>
          <a:solidFill>
            <a:srgbClr val="479F73"/>
          </a:solidFill>
          <a:ln>
            <a:solidFill>
              <a:srgbClr val="479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V</a:t>
            </a:r>
            <a:endParaRPr lang="bg-BG" b="1" dirty="0"/>
          </a:p>
        </p:txBody>
      </p:sp>
      <p:sp>
        <p:nvSpPr>
          <p:cNvPr id="13" name="Oval 12"/>
          <p:cNvSpPr/>
          <p:nvPr/>
        </p:nvSpPr>
        <p:spPr>
          <a:xfrm rot="16200000">
            <a:off x="1824058" y="3361129"/>
            <a:ext cx="288032" cy="288032"/>
          </a:xfrm>
          <a:prstGeom prst="ellipse">
            <a:avLst/>
          </a:prstGeom>
          <a:solidFill>
            <a:srgbClr val="479F73"/>
          </a:solidFill>
          <a:ln>
            <a:solidFill>
              <a:srgbClr val="479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V</a:t>
            </a:r>
            <a:endParaRPr lang="bg-BG" b="1" dirty="0"/>
          </a:p>
        </p:txBody>
      </p:sp>
      <p:sp>
        <p:nvSpPr>
          <p:cNvPr id="2" name="Rectangle 1"/>
          <p:cNvSpPr/>
          <p:nvPr/>
        </p:nvSpPr>
        <p:spPr>
          <a:xfrm>
            <a:off x="1354176" y="2049133"/>
            <a:ext cx="54942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 ПРИОРИТЕТ 1: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ЗАСИЛВАНЕ НА КОНКУРЕНТНИТЕ ПОЗИЦИИ НА ЮЦР ЧРЕЗ ИНВЕСТИЦИИ ВЪВ ФАКТОРИТЕ НА РАСТЕЖ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03649" y="4437112"/>
            <a:ext cx="4536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 ПРИОРИТЕТ 3:</a:t>
            </a:r>
          </a:p>
          <a:p>
            <a:pPr algn="just"/>
            <a:r>
              <a:rPr lang="bg-BG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ПО-БАЛАНСИРАНО ТЕРИТОРИАЛНО РАЗВИТИЕ И НАМАЛЯВАНЕ НА НЕРАВЕНСТВАТА</a:t>
            </a:r>
          </a:p>
        </p:txBody>
      </p:sp>
      <p:sp>
        <p:nvSpPr>
          <p:cNvPr id="21" name="Oval 20"/>
          <p:cNvSpPr/>
          <p:nvPr/>
        </p:nvSpPr>
        <p:spPr>
          <a:xfrm rot="16200000">
            <a:off x="945803" y="4544521"/>
            <a:ext cx="288032" cy="288032"/>
          </a:xfrm>
          <a:prstGeom prst="ellipse">
            <a:avLst/>
          </a:prstGeom>
          <a:solidFill>
            <a:srgbClr val="479F73"/>
          </a:solidFill>
          <a:ln>
            <a:solidFill>
              <a:srgbClr val="479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V</a:t>
            </a:r>
            <a:endParaRPr lang="bg-BG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24058" y="836450"/>
            <a:ext cx="587375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bg-BG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g-BG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 ПРИОРИТЕТИ</a:t>
            </a:r>
            <a:endParaRPr lang="bg-BG" sz="2400" dirty="0">
              <a:effectLst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45ABE5-A14A-7E89-4398-0A40237AE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2" y="68434"/>
            <a:ext cx="1271816" cy="12802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A7889C-CBC7-F1B8-FC58-57A21F604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8434"/>
            <a:ext cx="1487553" cy="119492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1D8D738-0411-7D67-2B28-36E52A5C3FBF}"/>
              </a:ext>
            </a:extLst>
          </p:cNvPr>
          <p:cNvSpPr/>
          <p:nvPr/>
        </p:nvSpPr>
        <p:spPr>
          <a:xfrm>
            <a:off x="272824" y="6237312"/>
            <a:ext cx="85137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www.mrrb.government.bg 						www.bgregio.eu</a:t>
            </a:r>
          </a:p>
        </p:txBody>
      </p:sp>
    </p:spTree>
    <p:extLst>
      <p:ext uri="{BB962C8B-B14F-4D97-AF65-F5344CB8AC3E}">
        <p14:creationId xmlns:p14="http://schemas.microsoft.com/office/powerpoint/2010/main" val="3138195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63688" y="682221"/>
            <a:ext cx="5532462" cy="857632"/>
          </a:xfrm>
        </p:spPr>
        <p:txBody>
          <a:bodyPr/>
          <a:lstStyle/>
          <a:p>
            <a:pPr algn="ctr">
              <a:spcBef>
                <a:spcPts val="1000"/>
              </a:spcBef>
            </a:pPr>
            <a:r>
              <a:rPr lang="bg-BG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СТРАТЕГИЧЕСКИ ПРИОРИТЕТ 1</a:t>
            </a:r>
            <a:endParaRPr lang="bg-BG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Блоксхема: алтернативен процес 10"/>
          <p:cNvSpPr/>
          <p:nvPr/>
        </p:nvSpPr>
        <p:spPr>
          <a:xfrm>
            <a:off x="3494716" y="3605153"/>
            <a:ext cx="2154568" cy="56228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Специфични цели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6E9CFC-6056-3743-343C-15904EDE4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2" y="68434"/>
            <a:ext cx="1271816" cy="12802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E9C1AC-D00E-FF50-073A-F214D12C1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8434"/>
            <a:ext cx="1487553" cy="1194920"/>
          </a:xfrm>
          <a:prstGeom prst="rect">
            <a:avLst/>
          </a:prstGeom>
        </p:spPr>
      </p:pic>
      <p:sp>
        <p:nvSpPr>
          <p:cNvPr id="20" name="Изрязана стрелка надясно 11">
            <a:extLst>
              <a:ext uri="{FF2B5EF4-FFF2-40B4-BE49-F238E27FC236}">
                <a16:creationId xmlns:a16="http://schemas.microsoft.com/office/drawing/2014/main" id="{59F5BCD7-CCAC-0C2C-5D18-AF17AFCE672E}"/>
              </a:ext>
            </a:extLst>
          </p:cNvPr>
          <p:cNvSpPr/>
          <p:nvPr/>
        </p:nvSpPr>
        <p:spPr>
          <a:xfrm rot="8653708" flipH="1">
            <a:off x="5638937" y="3092984"/>
            <a:ext cx="782622" cy="42862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1" name="Изрязана стрелка надясно 11">
            <a:extLst>
              <a:ext uri="{FF2B5EF4-FFF2-40B4-BE49-F238E27FC236}">
                <a16:creationId xmlns:a16="http://schemas.microsoft.com/office/drawing/2014/main" id="{59F5BCD7-CCAC-0C2C-5D18-AF17AFCE672E}"/>
              </a:ext>
            </a:extLst>
          </p:cNvPr>
          <p:cNvSpPr/>
          <p:nvPr/>
        </p:nvSpPr>
        <p:spPr>
          <a:xfrm rot="1908605" flipH="1">
            <a:off x="2722673" y="3101760"/>
            <a:ext cx="815904" cy="42862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7" name="Овал 18"/>
          <p:cNvSpPr/>
          <p:nvPr/>
        </p:nvSpPr>
        <p:spPr>
          <a:xfrm>
            <a:off x="466709" y="1870254"/>
            <a:ext cx="2275445" cy="157812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Иновации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технологично развитие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растеж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5DA1036-AAFE-6DBE-21AF-A994C2710E04}"/>
              </a:ext>
            </a:extLst>
          </p:cNvPr>
          <p:cNvSpPr/>
          <p:nvPr/>
        </p:nvSpPr>
        <p:spPr>
          <a:xfrm>
            <a:off x="272824" y="6237312"/>
            <a:ext cx="85137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www.mrrb.government.bg 						www.bgregio.eu</a:t>
            </a:r>
          </a:p>
        </p:txBody>
      </p:sp>
      <p:sp>
        <p:nvSpPr>
          <p:cNvPr id="3" name="Овал 18">
            <a:extLst>
              <a:ext uri="{FF2B5EF4-FFF2-40B4-BE49-F238E27FC236}">
                <a16:creationId xmlns:a16="http://schemas.microsoft.com/office/drawing/2014/main" id="{C161890E-BAE7-4F35-FE40-2DC21D181F45}"/>
              </a:ext>
            </a:extLst>
          </p:cNvPr>
          <p:cNvSpPr/>
          <p:nvPr/>
        </p:nvSpPr>
        <p:spPr>
          <a:xfrm>
            <a:off x="6521635" y="1916832"/>
            <a:ext cx="2412484" cy="157812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Подобряване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бизнес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средата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стимулиране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предприемачеството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18">
            <a:extLst>
              <a:ext uri="{FF2B5EF4-FFF2-40B4-BE49-F238E27FC236}">
                <a16:creationId xmlns:a16="http://schemas.microsoft.com/office/drawing/2014/main" id="{52B7BEB6-FBBB-1236-5180-4C215A9197BF}"/>
              </a:ext>
            </a:extLst>
          </p:cNvPr>
          <p:cNvSpPr/>
          <p:nvPr/>
        </p:nvSpPr>
        <p:spPr>
          <a:xfrm>
            <a:off x="395536" y="4063473"/>
            <a:ext cx="2275445" cy="157812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 образование, нови знания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професионално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</a:t>
            </a:r>
          </a:p>
        </p:txBody>
      </p:sp>
      <p:sp>
        <p:nvSpPr>
          <p:cNvPr id="6" name="Овал 18">
            <a:extLst>
              <a:ext uri="{FF2B5EF4-FFF2-40B4-BE49-F238E27FC236}">
                <a16:creationId xmlns:a16="http://schemas.microsoft.com/office/drawing/2014/main" id="{383C8D58-FE5C-8575-6A7C-5797C111DCC8}"/>
              </a:ext>
            </a:extLst>
          </p:cNvPr>
          <p:cNvSpPr/>
          <p:nvPr/>
        </p:nvSpPr>
        <p:spPr>
          <a:xfrm>
            <a:off x="6521635" y="4063473"/>
            <a:ext cx="2412484" cy="157812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базирани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местните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Изрязана стрелка надясно 11">
            <a:extLst>
              <a:ext uri="{FF2B5EF4-FFF2-40B4-BE49-F238E27FC236}">
                <a16:creationId xmlns:a16="http://schemas.microsoft.com/office/drawing/2014/main" id="{DF82B051-7584-0D4F-49AD-1E28348605E2}"/>
              </a:ext>
            </a:extLst>
          </p:cNvPr>
          <p:cNvSpPr/>
          <p:nvPr/>
        </p:nvSpPr>
        <p:spPr>
          <a:xfrm rot="12784602" flipH="1">
            <a:off x="5777678" y="4201773"/>
            <a:ext cx="782622" cy="42862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Изрязана стрелка надясно 11">
            <a:extLst>
              <a:ext uri="{FF2B5EF4-FFF2-40B4-BE49-F238E27FC236}">
                <a16:creationId xmlns:a16="http://schemas.microsoft.com/office/drawing/2014/main" id="{3A707B86-8070-18CF-BC38-B8555FAA5D36}"/>
              </a:ext>
            </a:extLst>
          </p:cNvPr>
          <p:cNvSpPr/>
          <p:nvPr/>
        </p:nvSpPr>
        <p:spPr>
          <a:xfrm rot="19418122" flipH="1">
            <a:off x="2718608" y="4239147"/>
            <a:ext cx="815904" cy="42862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15614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схема: алтернативен процес 10"/>
          <p:cNvSpPr/>
          <p:nvPr/>
        </p:nvSpPr>
        <p:spPr>
          <a:xfrm>
            <a:off x="3352181" y="2501893"/>
            <a:ext cx="2390014" cy="62699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Специфични цели</a:t>
            </a:r>
          </a:p>
        </p:txBody>
      </p:sp>
      <p:sp>
        <p:nvSpPr>
          <p:cNvPr id="7" name="Изрязана стрелка надясно 11">
            <a:extLst>
              <a:ext uri="{FF2B5EF4-FFF2-40B4-BE49-F238E27FC236}">
                <a16:creationId xmlns:a16="http://schemas.microsoft.com/office/drawing/2014/main" id="{59F5BCD7-CCAC-0C2C-5D18-AF17AFCE672E}"/>
              </a:ext>
            </a:extLst>
          </p:cNvPr>
          <p:cNvSpPr/>
          <p:nvPr/>
        </p:nvSpPr>
        <p:spPr>
          <a:xfrm rot="13392988" flipH="1">
            <a:off x="5388042" y="3410566"/>
            <a:ext cx="782622" cy="42862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8" name="Изрязана стрелка надясно 11">
            <a:extLst>
              <a:ext uri="{FF2B5EF4-FFF2-40B4-BE49-F238E27FC236}">
                <a16:creationId xmlns:a16="http://schemas.microsoft.com/office/drawing/2014/main" id="{59F5BCD7-CCAC-0C2C-5D18-AF17AFCE672E}"/>
              </a:ext>
            </a:extLst>
          </p:cNvPr>
          <p:cNvSpPr/>
          <p:nvPr/>
        </p:nvSpPr>
        <p:spPr>
          <a:xfrm rot="19153847" flipH="1">
            <a:off x="2740751" y="3384843"/>
            <a:ext cx="815904" cy="42862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Заглавие 1"/>
          <p:cNvSpPr>
            <a:spLocks noGrp="1"/>
          </p:cNvSpPr>
          <p:nvPr>
            <p:ph type="title"/>
          </p:nvPr>
        </p:nvSpPr>
        <p:spPr>
          <a:xfrm>
            <a:off x="1835696" y="764704"/>
            <a:ext cx="5460454" cy="775149"/>
          </a:xfrm>
        </p:spPr>
        <p:txBody>
          <a:bodyPr/>
          <a:lstStyle/>
          <a:p>
            <a:pPr algn="ctr"/>
            <a:r>
              <a:rPr lang="bg-BG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 ПРИОРИТЕТ 2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C513BF-6BCF-F40E-B051-38D7809C1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2" y="68434"/>
            <a:ext cx="1271816" cy="12802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B4CBA7-7052-9375-B304-C8F9FF5CB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8434"/>
            <a:ext cx="1487553" cy="11949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B5A6E0B-1A5F-63D7-B564-4A2FBF34DD4B}"/>
              </a:ext>
            </a:extLst>
          </p:cNvPr>
          <p:cNvSpPr/>
          <p:nvPr/>
        </p:nvSpPr>
        <p:spPr>
          <a:xfrm>
            <a:off x="309042" y="6509144"/>
            <a:ext cx="85137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www.mrrb.government.bg 						www.bgregio.eu</a:t>
            </a:r>
          </a:p>
        </p:txBody>
      </p:sp>
      <p:sp>
        <p:nvSpPr>
          <p:cNvPr id="28" name="Овал 18">
            <a:extLst>
              <a:ext uri="{FF2B5EF4-FFF2-40B4-BE49-F238E27FC236}">
                <a16:creationId xmlns:a16="http://schemas.microsoft.com/office/drawing/2014/main" id="{0AF4BE10-E83A-A368-CE9B-4F347B87DA92}"/>
              </a:ext>
            </a:extLst>
          </p:cNvPr>
          <p:cNvSpPr/>
          <p:nvPr/>
        </p:nvSpPr>
        <p:spPr>
          <a:xfrm>
            <a:off x="5347424" y="4009609"/>
            <a:ext cx="3400179" cy="167863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Изграждане на екологосъобразна инфраструктура. Ориентиране към по-зелена, нисковъглеродна икономика</a:t>
            </a:r>
            <a:endParaRPr lang="bg-BG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8">
            <a:extLst>
              <a:ext uri="{FF2B5EF4-FFF2-40B4-BE49-F238E27FC236}">
                <a16:creationId xmlns:a16="http://schemas.microsoft.com/office/drawing/2014/main" id="{F7303BF0-9DEF-E758-1B17-DCA6CEE7420A}"/>
              </a:ext>
            </a:extLst>
          </p:cNvPr>
          <p:cNvSpPr/>
          <p:nvPr/>
        </p:nvSpPr>
        <p:spPr>
          <a:xfrm>
            <a:off x="396397" y="4009609"/>
            <a:ext cx="3400179" cy="167863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Подобряване на достъпа до качествени здравни, социални, културни услуги и спорт</a:t>
            </a:r>
          </a:p>
        </p:txBody>
      </p:sp>
    </p:spTree>
    <p:extLst>
      <p:ext uri="{BB962C8B-B14F-4D97-AF65-F5344CB8AC3E}">
        <p14:creationId xmlns:p14="http://schemas.microsoft.com/office/powerpoint/2010/main" val="783094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52893" y="775454"/>
            <a:ext cx="5462457" cy="698960"/>
          </a:xfrm>
        </p:spPr>
        <p:txBody>
          <a:bodyPr/>
          <a:lstStyle/>
          <a:p>
            <a:pPr algn="ctr">
              <a:spcBef>
                <a:spcPts val="1000"/>
              </a:spcBef>
            </a:pPr>
            <a:r>
              <a:rPr lang="bg-BG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СТРАТЕГИЧЕСКИ ПРИОРИТЕТ 3</a:t>
            </a:r>
            <a:endParaRPr lang="bg-BG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28650" y="1772816"/>
            <a:ext cx="7886700" cy="4351338"/>
          </a:xfrm>
        </p:spPr>
        <p:txBody>
          <a:bodyPr>
            <a:normAutofit/>
          </a:bodyPr>
          <a:lstStyle/>
          <a:p>
            <a:pPr lvl="1"/>
            <a:endParaRPr lang="bg-BG" dirty="0"/>
          </a:p>
          <a:p>
            <a:endParaRPr lang="bg-BG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130703-5D01-9CA4-CEEF-567B13312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2" y="68434"/>
            <a:ext cx="1271816" cy="12802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5C5FD2-5DDF-FA92-6A2B-EE92BCF88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8434"/>
            <a:ext cx="1487553" cy="1194920"/>
          </a:xfrm>
          <a:prstGeom prst="rect">
            <a:avLst/>
          </a:prstGeom>
        </p:spPr>
      </p:pic>
      <p:sp>
        <p:nvSpPr>
          <p:cNvPr id="20" name="Блоксхема: алтернативен процес 10"/>
          <p:cNvSpPr/>
          <p:nvPr/>
        </p:nvSpPr>
        <p:spPr>
          <a:xfrm>
            <a:off x="3785810" y="2905198"/>
            <a:ext cx="2154342" cy="63299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Специфични цели</a:t>
            </a:r>
          </a:p>
        </p:txBody>
      </p:sp>
      <p:sp>
        <p:nvSpPr>
          <p:cNvPr id="21" name="Овал 18"/>
          <p:cNvSpPr/>
          <p:nvPr/>
        </p:nvSpPr>
        <p:spPr>
          <a:xfrm>
            <a:off x="3511403" y="4558908"/>
            <a:ext cx="2703155" cy="193028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териториално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сътрудничество</a:t>
            </a:r>
            <a:endParaRPr lang="bg-BG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Изрязана стрелка надясно 11">
            <a:extLst>
              <a:ext uri="{FF2B5EF4-FFF2-40B4-BE49-F238E27FC236}">
                <a16:creationId xmlns:a16="http://schemas.microsoft.com/office/drawing/2014/main" id="{59F5BCD7-CCAC-0C2C-5D18-AF17AFCE672E}"/>
              </a:ext>
            </a:extLst>
          </p:cNvPr>
          <p:cNvSpPr/>
          <p:nvPr/>
        </p:nvSpPr>
        <p:spPr>
          <a:xfrm rot="9253852" flipH="1">
            <a:off x="5959115" y="2528025"/>
            <a:ext cx="923344" cy="42862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5" name="Изрязана стрелка надясно 11">
            <a:extLst>
              <a:ext uri="{FF2B5EF4-FFF2-40B4-BE49-F238E27FC236}">
                <a16:creationId xmlns:a16="http://schemas.microsoft.com/office/drawing/2014/main" id="{59F5BCD7-CCAC-0C2C-5D18-AF17AFCE672E}"/>
              </a:ext>
            </a:extLst>
          </p:cNvPr>
          <p:cNvSpPr/>
          <p:nvPr/>
        </p:nvSpPr>
        <p:spPr>
          <a:xfrm rot="16200000" flipH="1">
            <a:off x="4471670" y="3834239"/>
            <a:ext cx="782622" cy="42862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7" name="Изрязана стрелка надясно 11">
            <a:extLst>
              <a:ext uri="{FF2B5EF4-FFF2-40B4-BE49-F238E27FC236}">
                <a16:creationId xmlns:a16="http://schemas.microsoft.com/office/drawing/2014/main" id="{59F5BCD7-CCAC-0C2C-5D18-AF17AFCE672E}"/>
              </a:ext>
            </a:extLst>
          </p:cNvPr>
          <p:cNvSpPr/>
          <p:nvPr/>
        </p:nvSpPr>
        <p:spPr>
          <a:xfrm rot="1898433" flipH="1">
            <a:off x="2954688" y="2397287"/>
            <a:ext cx="885030" cy="42862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8" name="Овал 18"/>
          <p:cNvSpPr/>
          <p:nvPr/>
        </p:nvSpPr>
        <p:spPr>
          <a:xfrm>
            <a:off x="6881392" y="1550424"/>
            <a:ext cx="2262607" cy="14757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балансирано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</a:t>
            </a:r>
            <a:endParaRPr lang="bg-BG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вал 18"/>
          <p:cNvSpPr/>
          <p:nvPr/>
        </p:nvSpPr>
        <p:spPr>
          <a:xfrm>
            <a:off x="531738" y="1430379"/>
            <a:ext cx="2339413" cy="170567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Подобряване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транспортната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цифровата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свързаност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достъпност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C64F7-622F-A4EA-000A-D2481E7980D0}"/>
              </a:ext>
            </a:extLst>
          </p:cNvPr>
          <p:cNvSpPr/>
          <p:nvPr/>
        </p:nvSpPr>
        <p:spPr>
          <a:xfrm>
            <a:off x="315119" y="6510366"/>
            <a:ext cx="85137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www.mrrb.government.bg 						www.bgregio.eu</a:t>
            </a:r>
          </a:p>
        </p:txBody>
      </p:sp>
    </p:spTree>
    <p:extLst>
      <p:ext uri="{BB962C8B-B14F-4D97-AF65-F5344CB8AC3E}">
        <p14:creationId xmlns:p14="http://schemas.microsoft.com/office/powerpoint/2010/main" val="1740991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665894"/>
            <a:ext cx="5976664" cy="822859"/>
          </a:xfrm>
        </p:spPr>
        <p:txBody>
          <a:bodyPr>
            <a:normAutofit/>
          </a:bodyPr>
          <a:lstStyle/>
          <a:p>
            <a:pPr algn="ctr"/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 МОМЕНТИ В НАСТОЯЩИТЕ ПРОЕКТИ НА ИТСР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8752"/>
            <a:ext cx="8280920" cy="4100488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Отразени коментари от процеса на обществените обсъждания и първоначалното представяне на заседание на РСР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Отразена информация, подадена от секторните ведомства за идентифицираните нужди на региона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Осигурено съответствие на ИТСР с основните резултати и препоръки от документацията по извършената екологична оценка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Включване на детайлно описание на интегрирания подход, съобразен с местните нужди и потенциали на региона, съгласно изискванията на Регламент (ЕС) 2021/1060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 нови дейности и мерки, съобразно получени предложения от заинтересовани организации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Възможности за финансиране на широк кръг от дейности при разпределянето на финансовите инвестиции </a:t>
            </a:r>
          </a:p>
          <a:p>
            <a:endParaRPr lang="bg-B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130703-5D01-9CA4-CEEF-567B13312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2" y="68434"/>
            <a:ext cx="1271816" cy="12802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5C5FD2-5DDF-FA92-6A2B-EE92BCF88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8434"/>
            <a:ext cx="1487553" cy="11949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08A61B7-9878-F93A-9AEC-22AA6DAFBBBA}"/>
              </a:ext>
            </a:extLst>
          </p:cNvPr>
          <p:cNvSpPr/>
          <p:nvPr/>
        </p:nvSpPr>
        <p:spPr>
          <a:xfrm>
            <a:off x="309042" y="6509144"/>
            <a:ext cx="85137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www.mrrb.government.bg 						www.bgregio.eu</a:t>
            </a:r>
          </a:p>
        </p:txBody>
      </p:sp>
    </p:spTree>
    <p:extLst>
      <p:ext uri="{BB962C8B-B14F-4D97-AF65-F5344CB8AC3E}">
        <p14:creationId xmlns:p14="http://schemas.microsoft.com/office/powerpoint/2010/main" val="1533277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612" y="517595"/>
            <a:ext cx="6984776" cy="646331"/>
          </a:xfrm>
        </p:spPr>
        <p:txBody>
          <a:bodyPr>
            <a:normAutofit/>
          </a:bodyPr>
          <a:lstStyle/>
          <a:p>
            <a:pPr algn="ctr"/>
            <a:r>
              <a:rPr lang="bg-BG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 РЕСУРС ПО СТРАТЕГИЧЕСКИ ПРИОРИТЕТИ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896533" y="1842939"/>
            <a:ext cx="218481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bg-BG" altLang="bg-BG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bg-BG" altLang="bg-BG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867630"/>
              </p:ext>
            </p:extLst>
          </p:nvPr>
        </p:nvGraphicFramePr>
        <p:xfrm>
          <a:off x="611560" y="1052736"/>
          <a:ext cx="7992887" cy="5132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5348">
                  <a:extLst>
                    <a:ext uri="{9D8B030D-6E8A-4147-A177-3AD203B41FA5}">
                      <a16:colId xmlns:a16="http://schemas.microsoft.com/office/drawing/2014/main" val="410257384"/>
                    </a:ext>
                  </a:extLst>
                </a:gridCol>
                <a:gridCol w="482329">
                  <a:extLst>
                    <a:ext uri="{9D8B030D-6E8A-4147-A177-3AD203B41FA5}">
                      <a16:colId xmlns:a16="http://schemas.microsoft.com/office/drawing/2014/main" val="1149850068"/>
                    </a:ext>
                  </a:extLst>
                </a:gridCol>
                <a:gridCol w="689042">
                  <a:extLst>
                    <a:ext uri="{9D8B030D-6E8A-4147-A177-3AD203B41FA5}">
                      <a16:colId xmlns:a16="http://schemas.microsoft.com/office/drawing/2014/main" val="4255943883"/>
                    </a:ext>
                  </a:extLst>
                </a:gridCol>
                <a:gridCol w="964659">
                  <a:extLst>
                    <a:ext uri="{9D8B030D-6E8A-4147-A177-3AD203B41FA5}">
                      <a16:colId xmlns:a16="http://schemas.microsoft.com/office/drawing/2014/main" val="2863291760"/>
                    </a:ext>
                  </a:extLst>
                </a:gridCol>
                <a:gridCol w="1791509">
                  <a:extLst>
                    <a:ext uri="{9D8B030D-6E8A-4147-A177-3AD203B41FA5}">
                      <a16:colId xmlns:a16="http://schemas.microsoft.com/office/drawing/2014/main" val="604572468"/>
                    </a:ext>
                  </a:extLst>
                </a:gridCol>
              </a:tblGrid>
              <a:tr h="53300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1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Стратегически приоритет (СП)/ специфична цел (СЦ)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1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ОБЩО  млн.лв.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Средства от ЕСИФ  млн.лв.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Национално обществено, частно и др. инструменти участие млн.лв.</a:t>
                      </a:r>
                      <a:endParaRPr lang="bg-BG" sz="11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976132"/>
                  </a:ext>
                </a:extLst>
              </a:tr>
              <a:tr h="38267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СП1: </a:t>
                      </a:r>
                      <a:r>
                        <a:rPr lang="bg-BG" sz="11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ЗАСИЛВАНЕ НА КОНКУРЕНТНИТЕ ПОЗИЦИИ НА ЮЦР ЧРЕЗ ИНВЕСТИЦИИ ВЪВ ФАКТОРИТЕ НА РАСТЕЖ</a:t>
                      </a:r>
                      <a:endParaRPr lang="bg-BG" sz="105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bg-BG" sz="1100" b="1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26,4</a:t>
                      </a:r>
                      <a:endParaRPr lang="bg-BG" sz="1100" b="1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bg-BG" sz="1100" b="1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274,7</a:t>
                      </a:r>
                      <a:endParaRPr lang="bg-BG" sz="1100" b="1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bg-BG" sz="1100" b="1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203,5</a:t>
                      </a:r>
                      <a:endParaRPr lang="bg-BG" sz="1100" b="1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bg-BG" sz="1100" b="1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71,2</a:t>
                      </a:r>
                      <a:endParaRPr lang="bg-BG" sz="1100" b="1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396589"/>
                  </a:ext>
                </a:extLst>
              </a:tr>
              <a:tr h="232337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СЦ 1.1.  - </a:t>
                      </a:r>
                      <a:r>
                        <a:rPr lang="bg-BG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Иновации, технологично развитие и растеж</a:t>
                      </a:r>
                    </a:p>
                  </a:txBody>
                  <a:tcPr marL="27196" marR="27196" marT="13598" marB="13598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bg-BG" sz="11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6,5</a:t>
                      </a:r>
                      <a:endParaRPr lang="bg-BG" sz="1100" b="0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bg-BG" sz="11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67,5</a:t>
                      </a:r>
                      <a:endParaRPr lang="bg-BG" sz="1100" b="0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bg-BG" sz="11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50,0</a:t>
                      </a:r>
                      <a:endParaRPr lang="bg-BG" sz="1100" b="0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bg-BG" sz="11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17,5</a:t>
                      </a:r>
                      <a:endParaRPr lang="bg-BG" sz="1100" b="0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528814"/>
                  </a:ext>
                </a:extLst>
              </a:tr>
              <a:tr h="325060">
                <a:tc>
                  <a:txBody>
                    <a:bodyPr/>
                    <a:lstStyle/>
                    <a:p>
                      <a:pPr marL="0" indent="0" algn="just"/>
                      <a:r>
                        <a:rPr lang="ru-RU" sz="1100" b="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СЦ 1.2 </a:t>
                      </a:r>
                      <a:r>
                        <a:rPr lang="ru-RU" sz="1100" b="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Подобряване на бизнес средата и стимулиране на предприемачеството</a:t>
                      </a:r>
                      <a:endParaRPr lang="ru-RU" sz="1100" b="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6" marR="27196" marT="13598" marB="13598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bg-BG" sz="11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4,9</a:t>
                      </a:r>
                      <a:endParaRPr lang="bg-BG" sz="1100" b="0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bg-BG" sz="11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51,3</a:t>
                      </a:r>
                      <a:endParaRPr lang="bg-BG" sz="1100" b="0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bg-BG" sz="11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38,0</a:t>
                      </a:r>
                      <a:endParaRPr lang="bg-BG" sz="1100" b="0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bg-BG" sz="11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13,3</a:t>
                      </a:r>
                      <a:endParaRPr lang="bg-BG" sz="1100" b="0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884008"/>
                  </a:ext>
                </a:extLst>
              </a:tr>
              <a:tr h="32506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СЦ 1.3.  - </a:t>
                      </a:r>
                      <a:r>
                        <a:rPr lang="bg-BG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 образование, нови знания и професионално развитие</a:t>
                      </a:r>
                    </a:p>
                  </a:txBody>
                  <a:tcPr marL="27196" marR="27196" marT="13598" marB="13598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bg-BG" sz="11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7,9</a:t>
                      </a:r>
                      <a:endParaRPr lang="bg-BG" sz="1100" b="0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bg-BG" sz="11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81,7</a:t>
                      </a:r>
                      <a:endParaRPr lang="bg-BG" sz="1100" b="0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196" marR="27196" marT="13598" marB="13598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bg-BG" sz="11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60,5</a:t>
                      </a:r>
                      <a:endParaRPr lang="bg-BG" sz="1100" b="0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196" marR="27196" marT="13598" marB="13598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bg-BG" sz="11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21,2</a:t>
                      </a:r>
                      <a:endParaRPr lang="bg-BG" sz="1100" b="0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196" marR="27196" marT="13598" marB="13598" anchor="ctr"/>
                </a:tc>
                <a:extLst>
                  <a:ext uri="{0D108BD9-81ED-4DB2-BD59-A6C34878D82A}">
                    <a16:rowId xmlns:a16="http://schemas.microsoft.com/office/drawing/2014/main" val="316816645"/>
                  </a:ext>
                </a:extLst>
              </a:tr>
              <a:tr h="325060">
                <a:tc>
                  <a:txBody>
                    <a:bodyPr/>
                    <a:lstStyle/>
                    <a:p>
                      <a:pPr algn="just"/>
                      <a:r>
                        <a:rPr lang="ru-RU" sz="1100" b="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СЦ 1.4. </a:t>
                      </a:r>
                      <a:r>
                        <a:rPr lang="bg-BG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на конкурентни сектори, базирани на местните ресурси</a:t>
                      </a:r>
                      <a:endParaRPr lang="ru-RU" sz="1100" b="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6" marR="27196" marT="13598" marB="13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6" marR="27196" marT="13598" marB="13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74,2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6" marR="27196" marT="13598" marB="13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6" marR="27196" marT="13598" marB="13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6" marR="27196" marT="13598" marB="13598" anchor="ctr"/>
                </a:tc>
                <a:extLst>
                  <a:ext uri="{0D108BD9-81ED-4DB2-BD59-A6C34878D82A}">
                    <a16:rowId xmlns:a16="http://schemas.microsoft.com/office/drawing/2014/main" val="798496790"/>
                  </a:ext>
                </a:extLst>
              </a:tr>
              <a:tr h="32506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СП2: </a:t>
                      </a:r>
                      <a:r>
                        <a:rPr lang="ru-RU" sz="1100" b="1" i="1" noProof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ПОДОБРЯВАНЕ НА СОЦИАЛНАТА И ЕКОЛОГИЧНАТА СРЕДА</a:t>
                      </a:r>
                      <a:endParaRPr lang="ru-RU" sz="1100" b="1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196" marR="27196" marT="13598" marB="13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36,3</a:t>
                      </a:r>
                      <a:endParaRPr lang="bg-BG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6" marR="27196" marT="13598" marB="13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378,0</a:t>
                      </a:r>
                      <a:endParaRPr lang="bg-BG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6" marR="27196" marT="13598" marB="13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280,0</a:t>
                      </a:r>
                      <a:endParaRPr lang="bg-BG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6" marR="27196" marT="13598" marB="13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bg-BG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6" marR="27196" marT="13598" marB="13598" anchor="ctr"/>
                </a:tc>
                <a:extLst>
                  <a:ext uri="{0D108BD9-81ED-4DB2-BD59-A6C34878D82A}">
                    <a16:rowId xmlns:a16="http://schemas.microsoft.com/office/drawing/2014/main" val="4111628712"/>
                  </a:ext>
                </a:extLst>
              </a:tr>
              <a:tr h="325060">
                <a:tc>
                  <a:txBody>
                    <a:bodyPr/>
                    <a:lstStyle/>
                    <a:p>
                      <a:pPr algn="just"/>
                      <a:r>
                        <a:rPr lang="ru-RU" sz="1100" b="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СЦ 2.1. </a:t>
                      </a:r>
                      <a:r>
                        <a:rPr lang="ru-RU" sz="1100" i="1" noProof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Подобряване на достъпа до качествени здравни, социални, културни услуги и спорт</a:t>
                      </a:r>
                      <a:endParaRPr lang="ru-RU" sz="1100" b="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6" marR="27196" marT="13598" marB="13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6" marR="27196" marT="13598" marB="13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94,5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6" marR="27196" marT="13598" marB="13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6" marR="27196" marT="13598" marB="13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6" marR="27196" marT="13598" marB="13598" anchor="ctr"/>
                </a:tc>
                <a:extLst>
                  <a:ext uri="{0D108BD9-81ED-4DB2-BD59-A6C34878D82A}">
                    <a16:rowId xmlns:a16="http://schemas.microsoft.com/office/drawing/2014/main" val="2036590521"/>
                  </a:ext>
                </a:extLst>
              </a:tr>
              <a:tr h="325060">
                <a:tc>
                  <a:txBody>
                    <a:bodyPr/>
                    <a:lstStyle/>
                    <a:p>
                      <a:pPr algn="just"/>
                      <a:r>
                        <a:rPr lang="ru-RU" sz="1100" b="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СЦ2.2. </a:t>
                      </a:r>
                      <a:r>
                        <a:rPr lang="ru-RU" sz="1100" i="1" noProof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Изграждане на екологосъобразна инфраструктура. Ориентиране към по-зелена, нисковъглеродна икономика</a:t>
                      </a:r>
                      <a:endParaRPr lang="ru-RU" sz="1100" b="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6" marR="27196" marT="13598" marB="13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27,2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6" marR="27196" marT="13598" marB="13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283,5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6" marR="27196" marT="13598" marB="13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210,0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6" marR="27196" marT="13598" marB="13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73,5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6" marR="27196" marT="13598" marB="13598" anchor="ctr"/>
                </a:tc>
                <a:extLst>
                  <a:ext uri="{0D108BD9-81ED-4DB2-BD59-A6C34878D82A}">
                    <a16:rowId xmlns:a16="http://schemas.microsoft.com/office/drawing/2014/main" val="1495189525"/>
                  </a:ext>
                </a:extLst>
              </a:tr>
              <a:tr h="32506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СП3: </a:t>
                      </a:r>
                      <a:r>
                        <a:rPr lang="bg-BG" sz="11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ПО-БАЛАНСИРАНО ТЕРИТОРИАЛНО РАЗВИТИЕ И НАМАЛЯВАНЕ НА НЕРАВЕНСТВАТА </a:t>
                      </a:r>
                    </a:p>
                  </a:txBody>
                  <a:tcPr marL="27196" marR="27196" marT="13598" marB="13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37,3</a:t>
                      </a:r>
                      <a:endParaRPr lang="bg-BG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6" marR="27196" marT="13598" marB="13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387,5</a:t>
                      </a:r>
                      <a:endParaRPr lang="bg-BG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6" marR="27196" marT="13598" marB="13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287,0</a:t>
                      </a:r>
                      <a:endParaRPr lang="bg-BG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6" marR="27196" marT="13598" marB="13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</a:t>
                      </a:r>
                      <a:endParaRPr lang="bg-BG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6" marR="27196" marT="13598" marB="13598" anchor="ctr"/>
                </a:tc>
                <a:extLst>
                  <a:ext uri="{0D108BD9-81ED-4DB2-BD59-A6C34878D82A}">
                    <a16:rowId xmlns:a16="http://schemas.microsoft.com/office/drawing/2014/main" val="945441629"/>
                  </a:ext>
                </a:extLst>
              </a:tr>
              <a:tr h="325060">
                <a:tc>
                  <a:txBody>
                    <a:bodyPr/>
                    <a:lstStyle/>
                    <a:p>
                      <a:pPr algn="just"/>
                      <a:r>
                        <a:rPr lang="ru-RU" sz="1100" b="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СЦ 3.1. - </a:t>
                      </a:r>
                      <a:r>
                        <a:rPr lang="bg-BG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Подобряване на транспортната и цифровата свързаност и достъпност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96" marR="27196" marT="13598" marB="13598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bg-BG" sz="11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19,5</a:t>
                      </a:r>
                      <a:endParaRPr lang="bg-BG" sz="1100" b="0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196" marR="27196" marT="13598" marB="13598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bg-BG" sz="11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202,5</a:t>
                      </a:r>
                      <a:endParaRPr lang="bg-BG" sz="1100" b="0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196" marR="27196" marT="13598" marB="13598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bg-BG" sz="11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150,0</a:t>
                      </a:r>
                      <a:endParaRPr lang="bg-BG" sz="1100" b="0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196" marR="27196" marT="13598" marB="13598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bg-BG" sz="11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52,5</a:t>
                      </a:r>
                      <a:endParaRPr lang="bg-BG" sz="1100" b="0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196" marR="27196" marT="13598" marB="13598" anchor="ctr"/>
                </a:tc>
                <a:extLst>
                  <a:ext uri="{0D108BD9-81ED-4DB2-BD59-A6C34878D82A}">
                    <a16:rowId xmlns:a16="http://schemas.microsoft.com/office/drawing/2014/main" val="727707204"/>
                  </a:ext>
                </a:extLst>
              </a:tr>
              <a:tr h="266627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СЦ 3.2.</a:t>
                      </a:r>
                      <a:r>
                        <a:rPr lang="ru-RU" sz="1100" b="0" i="1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100" b="0" i="1" kern="1200" noProof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Подкрепа</a:t>
                      </a:r>
                      <a:r>
                        <a:rPr lang="ru-RU" sz="1100" b="0" i="1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sz="1100" b="0" i="1" kern="1200" noProof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балансирано</a:t>
                      </a:r>
                      <a:r>
                        <a:rPr lang="ru-RU" sz="1100" b="0" i="1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1" kern="1200" noProof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пространствено</a:t>
                      </a:r>
                      <a:r>
                        <a:rPr lang="ru-RU" sz="1100" b="0" i="1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развитие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bg-BG" sz="11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11,7</a:t>
                      </a:r>
                      <a:endParaRPr lang="bg-BG" sz="1100" b="0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bg-BG" sz="11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121,5</a:t>
                      </a:r>
                      <a:endParaRPr lang="bg-BG" sz="1100" b="0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bg-BG" sz="11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90,0</a:t>
                      </a:r>
                      <a:endParaRPr lang="bg-BG" sz="1100" b="0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bg-BG" sz="11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31,5</a:t>
                      </a:r>
                      <a:endParaRPr lang="bg-BG" sz="1100" b="0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107480"/>
                  </a:ext>
                </a:extLst>
              </a:tr>
              <a:tr h="232337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СЦ </a:t>
                      </a:r>
                      <a:r>
                        <a:rPr lang="ru-RU" sz="1100" b="0" i="1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3.3. - </a:t>
                      </a:r>
                      <a:r>
                        <a:rPr lang="bg-BG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на териториално сътрудничество</a:t>
                      </a:r>
                      <a:endParaRPr lang="bg-BG" sz="1100" b="0" i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bg-BG" sz="11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6,1</a:t>
                      </a:r>
                      <a:endParaRPr lang="bg-BG" sz="1100" b="0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bg-BG" sz="11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63,5</a:t>
                      </a:r>
                      <a:endParaRPr lang="bg-BG" sz="1100" b="0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bg-BG" sz="11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47,0</a:t>
                      </a:r>
                      <a:endParaRPr lang="bg-BG" sz="1100" b="0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bg-BG" sz="11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16,5</a:t>
                      </a:r>
                      <a:endParaRPr lang="bg-BG" sz="1100" b="0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087610"/>
                  </a:ext>
                </a:extLst>
              </a:tr>
              <a:tr h="256910"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bg-BG" sz="1100" b="1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bg-BG" sz="1100" b="1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bg-BG" sz="1100" b="1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bg-BG" sz="1100" b="1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1040,0</a:t>
                      </a:r>
                      <a:endParaRPr lang="bg-BG" sz="1100" b="1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bg-BG" sz="1100" b="1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770,5</a:t>
                      </a:r>
                      <a:endParaRPr lang="bg-BG" sz="1100" b="1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bg-BG" sz="1100" b="1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269,7</a:t>
                      </a:r>
                      <a:endParaRPr lang="bg-BG" sz="1100" b="1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72294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77AF300-F34E-B938-3EC9-C88753779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2" y="51096"/>
            <a:ext cx="947780" cy="9540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C5BD7D-2904-F4A6-7E0A-78C718C02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811" y="68434"/>
            <a:ext cx="1046070" cy="8402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08CACAD-1684-1A88-24D7-A6D76739F9AB}"/>
              </a:ext>
            </a:extLst>
          </p:cNvPr>
          <p:cNvSpPr/>
          <p:nvPr/>
        </p:nvSpPr>
        <p:spPr>
          <a:xfrm>
            <a:off x="351122" y="6466013"/>
            <a:ext cx="85137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www.mrrb.government.bg 						www.bgregio.eu</a:t>
            </a:r>
          </a:p>
        </p:txBody>
      </p:sp>
    </p:spTree>
    <p:extLst>
      <p:ext uri="{BB962C8B-B14F-4D97-AF65-F5344CB8AC3E}">
        <p14:creationId xmlns:p14="http://schemas.microsoft.com/office/powerpoint/2010/main" val="119890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5492</TotalTime>
  <Words>881</Words>
  <Application>Microsoft Office PowerPoint</Application>
  <PresentationFormat>On-screen Show (4:3)</PresentationFormat>
  <Paragraphs>158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Sylfaen</vt:lpstr>
      <vt:lpstr>Times New Roman</vt:lpstr>
      <vt:lpstr>Office Theme</vt:lpstr>
      <vt:lpstr>PowerPoint Presentation</vt:lpstr>
      <vt:lpstr>ИТСР НА ЮЦР ЗА ПЕРИОДА 2021-2027 Г.</vt:lpstr>
      <vt:lpstr>ТЕРИТОРИАЛЕН ОБХВАТ НА ЮЦР</vt:lpstr>
      <vt:lpstr>PowerPoint Presentation</vt:lpstr>
      <vt:lpstr>СТРАТЕГИЧЕСКИ ПРИОРИТЕТ 1</vt:lpstr>
      <vt:lpstr>СТРАТЕГИЧЕСКИ ПРИОРИТЕТ 2</vt:lpstr>
      <vt:lpstr>СТРАТЕГИЧЕСКИ ПРИОРИТЕТ 3</vt:lpstr>
      <vt:lpstr>НОВИ МОМЕНТИ В НАСТОЯЩИТЕ ПРОЕКТИ НА ИТСР</vt:lpstr>
      <vt:lpstr>НЕОБХОДИМ РЕСУРС ПО СТРАТЕГИЧЕСКИ ПРИОРИТЕТИ</vt:lpstr>
      <vt:lpstr>Матрица на силни/слаби страни и съответните мерки и дейности</vt:lpstr>
      <vt:lpstr>СЛЕДВАЩИ СТЪПКИ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P.Aleksova</dc:creator>
  <cp:lastModifiedBy>IVAYLO HRISTOV STOYANOV</cp:lastModifiedBy>
  <cp:revision>1736</cp:revision>
  <dcterms:created xsi:type="dcterms:W3CDTF">2019-10-30T09:27:59Z</dcterms:created>
  <dcterms:modified xsi:type="dcterms:W3CDTF">2022-10-06T06:32:03Z</dcterms:modified>
</cp:coreProperties>
</file>