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1" r:id="rId5"/>
    <p:sldId id="262" r:id="rId6"/>
    <p:sldId id="263" r:id="rId7"/>
    <p:sldId id="265" r:id="rId8"/>
    <p:sldId id="266" r:id="rId9"/>
    <p:sldId id="267" r:id="rId10"/>
    <p:sldId id="268" r:id="rId11"/>
    <p:sldId id="270" r:id="rId12"/>
    <p:sldId id="271" r:id="rId13"/>
    <p:sldId id="273" r:id="rId14"/>
    <p:sldId id="274" r:id="rId15"/>
    <p:sldId id="276" r:id="rId16"/>
    <p:sldId id="277" r:id="rId17"/>
    <p:sldId id="279" r:id="rId18"/>
    <p:sldId id="280" r:id="rId19"/>
    <p:sldId id="282" r:id="rId20"/>
    <p:sldId id="283" r:id="rId21"/>
    <p:sldId id="284" r:id="rId22"/>
    <p:sldId id="286" r:id="rId23"/>
    <p:sldId id="287" r:id="rId24"/>
    <p:sldId id="290" r:id="rId25"/>
    <p:sldId id="291" r:id="rId26"/>
    <p:sldId id="292" r:id="rId27"/>
    <p:sldId id="293" r:id="rId28"/>
    <p:sldId id="295" r:id="rId29"/>
    <p:sldId id="296" r:id="rId30"/>
    <p:sldId id="297" r:id="rId31"/>
    <p:sldId id="299" r:id="rId32"/>
    <p:sldId id="300" r:id="rId33"/>
    <p:sldId id="301" r:id="rId34"/>
    <p:sldId id="303" r:id="rId35"/>
    <p:sldId id="304" r:id="rId36"/>
    <p:sldId id="305" r:id="rId37"/>
    <p:sldId id="307" r:id="rId38"/>
    <p:sldId id="308" r:id="rId39"/>
    <p:sldId id="309" r:id="rId40"/>
    <p:sldId id="311" r:id="rId41"/>
    <p:sldId id="312" r:id="rId42"/>
    <p:sldId id="313" r:id="rId43"/>
    <p:sldId id="315" r:id="rId44"/>
    <p:sldId id="316" r:id="rId45"/>
    <p:sldId id="318" r:id="rId46"/>
    <p:sldId id="320" r:id="rId47"/>
    <p:sldId id="321" r:id="rId48"/>
    <p:sldId id="323" r:id="rId49"/>
    <p:sldId id="324" r:id="rId50"/>
    <p:sldId id="326" r:id="rId51"/>
    <p:sldId id="327" r:id="rId52"/>
    <p:sldId id="329" r:id="rId53"/>
    <p:sldId id="330" r:id="rId54"/>
    <p:sldId id="332" r:id="rId55"/>
    <p:sldId id="333" r:id="rId56"/>
    <p:sldId id="335" r:id="rId57"/>
    <p:sldId id="336" r:id="rId58"/>
    <p:sldId id="338" r:id="rId59"/>
    <p:sldId id="339" r:id="rId60"/>
    <p:sldId id="341" r:id="rId61"/>
    <p:sldId id="342" r:id="rId62"/>
    <p:sldId id="344" r:id="rId63"/>
    <p:sldId id="345" r:id="rId64"/>
    <p:sldId id="347" r:id="rId65"/>
    <p:sldId id="348" r:id="rId66"/>
    <p:sldId id="349" r:id="rId67"/>
    <p:sldId id="351" r:id="rId68"/>
  </p:sldIdLst>
  <p:sldSz cx="9144000" cy="6858000" type="screen4x3"/>
  <p:notesSz cx="7772400" cy="10058400"/>
  <p:defaultText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67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5"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latin typeface="Arial"/>
            </a:endParaRPr>
          </a:p>
        </p:txBody>
      </p:sp>
      <p:sp>
        <p:nvSpPr>
          <p:cNvPr id="36"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43"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latin typeface="Arial"/>
            </a:endParaRPr>
          </a:p>
        </p:txBody>
      </p:sp>
      <p:sp>
        <p:nvSpPr>
          <p:cNvPr id="44"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latin typeface="Arial"/>
            </a:endParaRPr>
          </a:p>
        </p:txBody>
      </p:sp>
      <p:sp>
        <p:nvSpPr>
          <p:cNvPr id="45"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latin typeface="Arial"/>
            </a:endParaRPr>
          </a:p>
        </p:txBody>
      </p:sp>
      <p:sp>
        <p:nvSpPr>
          <p:cNvPr id="46" name="PlaceHolder 5"/>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latin typeface="Arial"/>
            </a:endParaRPr>
          </a:p>
        </p:txBody>
      </p:sp>
      <p:sp>
        <p:nvSpPr>
          <p:cNvPr id="47"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latin typeface="Arial"/>
            </a:endParaRPr>
          </a:p>
        </p:txBody>
      </p:sp>
      <p:sp>
        <p:nvSpPr>
          <p:cNvPr id="48" name="PlaceHolder 7"/>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subTitle"/>
          </p:nvPr>
        </p:nvSpPr>
        <p:spPr>
          <a:xfrm>
            <a:off x="457200" y="1604520"/>
            <a:ext cx="8229240" cy="397728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6"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 name="PlaceHolder 1"/>
          <p:cNvSpPr>
            <a:spLocks noGrp="1"/>
          </p:cNvSpPr>
          <p:nvPr>
            <p:ph type="subTitle"/>
          </p:nvPr>
        </p:nvSpPr>
        <p:spPr>
          <a:xfrm>
            <a:off x="457200" y="273600"/>
            <a:ext cx="8229240" cy="53078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24"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latin typeface="Arial"/>
            </a:endParaRPr>
          </a:p>
        </p:txBody>
      </p:sp>
      <p:sp>
        <p:nvSpPr>
          <p:cNvPr id="25" name="PlaceHolder 4"/>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2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tIns="0" rIns="0" bIns="0" anchor="ctr">
            <a:noAutofit/>
          </a:bodyPr>
          <a:lstStyle/>
          <a:p>
            <a:pPr algn="ctr"/>
            <a:endParaRPr lang="en-US" sz="4400" b="0" strike="noStrike" spc="-1">
              <a:latin typeface="Arial"/>
            </a:endParaRPr>
          </a:p>
        </p:txBody>
      </p:sp>
      <p:sp>
        <p:nvSpPr>
          <p:cNvPr id="3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3" name="Group 1"/>
          <p:cNvGrpSpPr/>
          <p:nvPr/>
        </p:nvGrpSpPr>
        <p:grpSpPr>
          <a:xfrm>
            <a:off x="-8640" y="-8640"/>
            <a:ext cx="9168480" cy="6873840"/>
            <a:chOff x="-8640" y="-8640"/>
            <a:chExt cx="9168480" cy="6873840"/>
          </a:xfrm>
        </p:grpSpPr>
        <p:sp>
          <p:nvSpPr>
            <p:cNvPr id="14" name="CustomShape 2"/>
            <p:cNvSpPr/>
            <p:nvPr/>
          </p:nvSpPr>
          <p:spPr>
            <a:xfrm>
              <a:off x="-8640" y="4013280"/>
              <a:ext cx="455760" cy="2851920"/>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 name="Line 3"/>
            <p:cNvSpPr/>
            <p:nvPr/>
          </p:nvSpPr>
          <p:spPr>
            <a:xfrm flipV="1">
              <a:off x="5130720" y="4175280"/>
              <a:ext cx="4022280" cy="2682720"/>
            </a:xfrm>
            <a:prstGeom prst="line">
              <a:avLst/>
            </a:prstGeom>
            <a:ln w="9360">
              <a:solidFill>
                <a:schemeClr val="bg1">
                  <a:lumMod val="85000"/>
                </a:schemeClr>
              </a:solidFill>
              <a:round/>
            </a:ln>
          </p:spPr>
          <p:style>
            <a:lnRef idx="2">
              <a:schemeClr val="accent1"/>
            </a:lnRef>
            <a:fillRef idx="0">
              <a:schemeClr val="accent1"/>
            </a:fillRef>
            <a:effectRef idx="1">
              <a:schemeClr val="accent1"/>
            </a:effectRef>
            <a:fontRef idx="minor"/>
          </p:style>
        </p:sp>
        <p:sp>
          <p:nvSpPr>
            <p:cNvPr id="3" name="Line 4"/>
            <p:cNvSpPr/>
            <p:nvPr/>
          </p:nvSpPr>
          <p:spPr>
            <a:xfrm>
              <a:off x="7042680" y="0"/>
              <a:ext cx="1218960" cy="6858000"/>
            </a:xfrm>
            <a:prstGeom prst="line">
              <a:avLst/>
            </a:prstGeom>
            <a:ln w="9360">
              <a:solidFill>
                <a:schemeClr val="bg1">
                  <a:lumMod val="75000"/>
                </a:schemeClr>
              </a:solidFill>
              <a:round/>
            </a:ln>
          </p:spPr>
          <p:style>
            <a:lnRef idx="2">
              <a:schemeClr val="accent1"/>
            </a:lnRef>
            <a:fillRef idx="0">
              <a:schemeClr val="accent1"/>
            </a:fillRef>
            <a:effectRef idx="1">
              <a:schemeClr val="accent1"/>
            </a:effectRef>
            <a:fontRef idx="minor"/>
          </p:style>
        </p:sp>
        <p:sp>
          <p:nvSpPr>
            <p:cNvPr id="4" name="CustomShape 5"/>
            <p:cNvSpPr/>
            <p:nvPr/>
          </p:nvSpPr>
          <p:spPr>
            <a:xfrm>
              <a:off x="6891840" y="0"/>
              <a:ext cx="2268000" cy="6865200"/>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5" name="CustomShape 6"/>
            <p:cNvSpPr/>
            <p:nvPr/>
          </p:nvSpPr>
          <p:spPr>
            <a:xfrm>
              <a:off x="7205040" y="-8640"/>
              <a:ext cx="1946880" cy="6865200"/>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 name="CustomShape 7"/>
            <p:cNvSpPr/>
            <p:nvPr/>
          </p:nvSpPr>
          <p:spPr>
            <a:xfrm>
              <a:off x="6638040" y="3920040"/>
              <a:ext cx="2512080" cy="2936520"/>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7" name="CustomShape 8"/>
            <p:cNvSpPr/>
            <p:nvPr/>
          </p:nvSpPr>
          <p:spPr>
            <a:xfrm>
              <a:off x="7010280" y="-8640"/>
              <a:ext cx="2141280" cy="6865200"/>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8" name="CustomShape 9"/>
            <p:cNvSpPr/>
            <p:nvPr/>
          </p:nvSpPr>
          <p:spPr>
            <a:xfrm>
              <a:off x="8295840" y="-8640"/>
              <a:ext cx="856080" cy="6865200"/>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9" name="CustomShape 10"/>
            <p:cNvSpPr/>
            <p:nvPr/>
          </p:nvSpPr>
          <p:spPr>
            <a:xfrm>
              <a:off x="8077320" y="-8640"/>
              <a:ext cx="1065240" cy="6865200"/>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0" name="CustomShape 11"/>
            <p:cNvSpPr/>
            <p:nvPr/>
          </p:nvSpPr>
          <p:spPr>
            <a:xfrm>
              <a:off x="8060400" y="4893840"/>
              <a:ext cx="1092600" cy="196272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grpSp>
      <p:sp>
        <p:nvSpPr>
          <p:cNvPr id="11" name="PlaceHolder 12"/>
          <p:cNvSpPr>
            <a:spLocks noGrp="1"/>
          </p:cNvSpPr>
          <p:nvPr>
            <p:ph type="title"/>
          </p:nvPr>
        </p:nvSpPr>
        <p:spPr>
          <a:xfrm>
            <a:off x="457200" y="273600"/>
            <a:ext cx="82292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12" name="PlaceHolder 13"/>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106.jpeg"/></Relationships>
</file>

<file path=ppt/slides/_rels/slide4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jpe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4.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png"/></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5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jpeg"/></Relationships>
</file>

<file path=ppt/slides/_rels/slide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145.jpeg"/></Relationships>
</file>

<file path=ppt/slides/_rels/slide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2.jpeg"/><Relationship Id="rId5" Type="http://schemas.openxmlformats.org/officeDocument/2006/relationships/image" Target="../media/image151.jpeg"/><Relationship Id="rId4" Type="http://schemas.openxmlformats.org/officeDocument/2006/relationships/image" Target="../media/image150.jpeg"/></Relationships>
</file>

<file path=ppt/slides/_rels/slide5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7.jpeg"/><Relationship Id="rId4" Type="http://schemas.openxmlformats.org/officeDocument/2006/relationships/image" Target="../media/image156.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6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68.jpeg"/><Relationship Id="rId4" Type="http://schemas.openxmlformats.org/officeDocument/2006/relationships/image" Target="../media/image1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2.jpeg"/><Relationship Id="rId4" Type="http://schemas.openxmlformats.org/officeDocument/2006/relationships/image" Target="../media/image171.jpeg"/></Relationships>
</file>

<file path=ppt/slides/_rels/slide6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0" name="Контейнер за съдържание 3"/>
          <p:cNvPicPr/>
          <p:nvPr/>
        </p:nvPicPr>
        <p:blipFill>
          <a:blip r:embed="rId2"/>
          <a:stretch/>
        </p:blipFill>
        <p:spPr>
          <a:xfrm>
            <a:off x="-115200" y="-23400"/>
            <a:ext cx="9258480" cy="6943320"/>
          </a:xfrm>
          <a:prstGeom prst="rect">
            <a:avLst/>
          </a:prstGeom>
          <a:ln>
            <a:noFill/>
          </a:ln>
        </p:spPr>
      </p:pic>
      <p:sp>
        <p:nvSpPr>
          <p:cNvPr id="51" name="CustomShape 2"/>
          <p:cNvSpPr/>
          <p:nvPr/>
        </p:nvSpPr>
        <p:spPr>
          <a:xfrm>
            <a:off x="0" y="1124640"/>
            <a:ext cx="9051840" cy="486141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pPr>
            <a:endParaRPr lang="en-US" sz="1800" b="0" strike="noStrike" spc="-1" dirty="0">
              <a:latin typeface="Arial"/>
            </a:endParaRPr>
          </a:p>
          <a:p>
            <a:pPr algn="ctr">
              <a:lnSpc>
                <a:spcPct val="150000"/>
              </a:lnSpc>
            </a:pPr>
            <a:endParaRPr lang="en-US" sz="1800" b="0" strike="noStrike" spc="-1" dirty="0">
              <a:latin typeface="Arial"/>
            </a:endParaRPr>
          </a:p>
          <a:p>
            <a:pPr algn="ctr">
              <a:lnSpc>
                <a:spcPct val="100000"/>
              </a:lnSpc>
            </a:pPr>
            <a:r>
              <a:rPr lang="bg-BG" sz="2800" b="1" strike="noStrike" spc="-1" dirty="0">
                <a:solidFill>
                  <a:srgbClr val="000000"/>
                </a:solidFill>
                <a:latin typeface="Times New Roman"/>
                <a:ea typeface="DejaVu Sans"/>
              </a:rPr>
              <a:t>ОФИЦИАЛНО ПРЕДСТАВЯНЕ </a:t>
            </a:r>
            <a:endParaRPr lang="en-US" sz="2800" b="0" strike="noStrike" spc="-1" dirty="0">
              <a:latin typeface="Arial"/>
            </a:endParaRPr>
          </a:p>
          <a:p>
            <a:pPr algn="ctr">
              <a:lnSpc>
                <a:spcPct val="100000"/>
              </a:lnSpc>
            </a:pPr>
            <a:endParaRPr lang="en-US" sz="2800" b="0" strike="noStrike" spc="-1" dirty="0">
              <a:latin typeface="Arial"/>
            </a:endParaRPr>
          </a:p>
          <a:p>
            <a:pPr algn="ctr">
              <a:lnSpc>
                <a:spcPct val="100000"/>
              </a:lnSpc>
            </a:pPr>
            <a:r>
              <a:rPr lang="bg-BG" sz="2000" b="1" i="1" strike="noStrike" spc="-1" dirty="0">
                <a:solidFill>
                  <a:srgbClr val="000000"/>
                </a:solidFill>
                <a:latin typeface="Times New Roman"/>
                <a:ea typeface="DejaVu Sans"/>
              </a:rPr>
              <a:t> на </a:t>
            </a:r>
            <a:r>
              <a:rPr lang="bg-BG" sz="2000" b="0" i="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0" i="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1" i="1" strike="noStrike" spc="-1" dirty="0">
                <a:solidFill>
                  <a:srgbClr val="000000"/>
                </a:solidFill>
                <a:latin typeface="Times New Roman"/>
                <a:ea typeface="DejaVu Sans"/>
              </a:rPr>
              <a:t>Проект № BG16M1OP002-4.003-0003-C03 „Превантивни дейности чрез </a:t>
            </a:r>
            <a:r>
              <a:rPr lang="bg-BG" sz="2000" b="1" i="1" strike="noStrike" spc="-1" dirty="0" smtClean="0">
                <a:solidFill>
                  <a:srgbClr val="000000"/>
                </a:solidFill>
                <a:latin typeface="Times New Roman"/>
                <a:ea typeface="DejaVu Sans"/>
              </a:rPr>
              <a:t>изграждане/възстановяване </a:t>
            </a:r>
            <a:r>
              <a:rPr lang="bg-BG" sz="2000" b="1" i="1" strike="noStrike" spc="-1" dirty="0">
                <a:solidFill>
                  <a:srgbClr val="000000"/>
                </a:solidFill>
                <a:latin typeface="Times New Roman"/>
                <a:ea typeface="DejaVu Sans"/>
              </a:rPr>
              <a:t>на контролно – измервателни системи в регистрирани свлачищни райони”</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i="1" strike="noStrike" spc="-1" dirty="0">
                <a:solidFill>
                  <a:srgbClr val="000000"/>
                </a:solidFill>
                <a:latin typeface="Times New Roman"/>
                <a:ea typeface="DejaVu Sans"/>
              </a:rPr>
              <a:t>Бенефициент: Министерство на регионалното развитие и </a:t>
            </a:r>
            <a:r>
              <a:rPr lang="bg-BG" sz="2000" b="1" i="1" strike="noStrike" spc="-1" dirty="0" smtClean="0">
                <a:solidFill>
                  <a:srgbClr val="000000"/>
                </a:solidFill>
                <a:latin typeface="Times New Roman"/>
                <a:ea typeface="DejaVu Sans"/>
              </a:rPr>
              <a:t>благоустройство</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51">
                                            <p:txEl>
                                              <p:pRg st="4" end="4"/>
                                            </p:txEl>
                                          </p:spTgt>
                                        </p:tgtEl>
                                        <p:attrNameLst>
                                          <p:attrName>style.visibility</p:attrName>
                                        </p:attrNameLst>
                                      </p:cBhvr>
                                      <p:to>
                                        <p:strVal val="visible"/>
                                      </p:to>
                                    </p:set>
                                    <p:animEffect transition="in" filter="fade">
                                      <p:cBhvr additive="repl">
                                        <p:cTn id="7" dur="500"/>
                                        <p:tgtEl>
                                          <p:spTgt spid="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29" name="Контейнер за съдържание 3_7"/>
          <p:cNvPicPr/>
          <p:nvPr/>
        </p:nvPicPr>
        <p:blipFill>
          <a:blip r:embed="rId2"/>
          <a:stretch/>
        </p:blipFill>
        <p:spPr>
          <a:xfrm>
            <a:off x="-108360" y="-23400"/>
            <a:ext cx="9472168" cy="6943320"/>
          </a:xfrm>
          <a:prstGeom prst="rect">
            <a:avLst/>
          </a:prstGeom>
          <a:ln>
            <a:noFill/>
          </a:ln>
        </p:spPr>
      </p:pic>
      <p:sp>
        <p:nvSpPr>
          <p:cNvPr id="130"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31" name="CustomShape 3"/>
          <p:cNvSpPr/>
          <p:nvPr/>
        </p:nvSpPr>
        <p:spPr>
          <a:xfrm>
            <a:off x="0" y="1097280"/>
            <a:ext cx="9133560" cy="182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dirty="0">
                <a:solidFill>
                  <a:srgbClr val="000000"/>
                </a:solidFill>
                <a:latin typeface="Times New Roman"/>
                <a:ea typeface="DejaVu Sans"/>
              </a:rPr>
              <a:t> Свлачище LOV33.15148.02 попада в землището на с. Глогово,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 Тетевен,</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a:t>
            </a:r>
            <a:r>
              <a:rPr lang="bg-BG" sz="2000" b="1" strike="noStrike" spc="-1" dirty="0" smtClean="0">
                <a:solidFill>
                  <a:srgbClr val="000000"/>
                </a:solidFill>
                <a:latin typeface="Times New Roman"/>
                <a:ea typeface="DejaVu Sans"/>
              </a:rPr>
              <a:t>Ловеч</a:t>
            </a:r>
            <a:endParaRPr lang="en-US" sz="2000" b="0" strike="noStrike" spc="-1" dirty="0">
              <a:latin typeface="Arial"/>
            </a:endParaRPr>
          </a:p>
        </p:txBody>
      </p:sp>
      <p:grpSp>
        <p:nvGrpSpPr>
          <p:cNvPr id="137" name="Group 7"/>
          <p:cNvGrpSpPr/>
          <p:nvPr/>
        </p:nvGrpSpPr>
        <p:grpSpPr>
          <a:xfrm>
            <a:off x="0" y="4623840"/>
            <a:ext cx="7452000" cy="2234160"/>
            <a:chOff x="-152640" y="4663440"/>
            <a:chExt cx="7452000" cy="2234160"/>
          </a:xfrm>
        </p:grpSpPr>
        <p:pic>
          <p:nvPicPr>
            <p:cNvPr id="138" name="Picture 137"/>
            <p:cNvPicPr/>
            <p:nvPr/>
          </p:nvPicPr>
          <p:blipFill>
            <a:blip r:embed="rId3"/>
            <a:stretch/>
          </p:blipFill>
          <p:spPr>
            <a:xfrm>
              <a:off x="-150480" y="4665240"/>
              <a:ext cx="3702960" cy="2230920"/>
            </a:xfrm>
            <a:prstGeom prst="rect">
              <a:avLst/>
            </a:prstGeom>
            <a:ln>
              <a:noFill/>
            </a:ln>
          </p:spPr>
        </p:pic>
        <p:sp>
          <p:nvSpPr>
            <p:cNvPr id="139" name="CustomShape 8"/>
            <p:cNvSpPr/>
            <p:nvPr/>
          </p:nvSpPr>
          <p:spPr>
            <a:xfrm>
              <a:off x="-152640" y="4663440"/>
              <a:ext cx="3706920" cy="22341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40" name="Picture 139"/>
            <p:cNvPicPr/>
            <p:nvPr/>
          </p:nvPicPr>
          <p:blipFill>
            <a:blip r:embed="rId4"/>
            <a:stretch/>
          </p:blipFill>
          <p:spPr>
            <a:xfrm>
              <a:off x="3594600" y="4665240"/>
              <a:ext cx="3702960" cy="2230920"/>
            </a:xfrm>
            <a:prstGeom prst="rect">
              <a:avLst/>
            </a:prstGeom>
            <a:ln>
              <a:noFill/>
            </a:ln>
          </p:spPr>
        </p:pic>
        <p:sp>
          <p:nvSpPr>
            <p:cNvPr id="141" name="CustomShape 9"/>
            <p:cNvSpPr/>
            <p:nvPr/>
          </p:nvSpPr>
          <p:spPr>
            <a:xfrm>
              <a:off x="3592440" y="4663440"/>
              <a:ext cx="3706920" cy="22341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pic>
        <p:nvPicPr>
          <p:cNvPr id="2" name="Picture 1"/>
          <p:cNvPicPr>
            <a:picLocks noChangeAspect="1"/>
          </p:cNvPicPr>
          <p:nvPr/>
        </p:nvPicPr>
        <p:blipFill>
          <a:blip r:embed="rId5"/>
          <a:stretch>
            <a:fillRect/>
          </a:stretch>
        </p:blipFill>
        <p:spPr>
          <a:xfrm>
            <a:off x="1568" y="1958702"/>
            <a:ext cx="1956986" cy="2603218"/>
          </a:xfrm>
          <a:prstGeom prst="rect">
            <a:avLst/>
          </a:prstGeom>
        </p:spPr>
      </p:pic>
      <p:pic>
        <p:nvPicPr>
          <p:cNvPr id="3" name="Picture 2"/>
          <p:cNvPicPr>
            <a:picLocks noChangeAspect="1"/>
          </p:cNvPicPr>
          <p:nvPr/>
        </p:nvPicPr>
        <p:blipFill>
          <a:blip r:embed="rId6"/>
          <a:stretch>
            <a:fillRect/>
          </a:stretch>
        </p:blipFill>
        <p:spPr>
          <a:xfrm>
            <a:off x="2012734" y="1972424"/>
            <a:ext cx="1956986" cy="2603218"/>
          </a:xfrm>
          <a:prstGeom prst="rect">
            <a:avLst/>
          </a:prstGeom>
        </p:spPr>
      </p:pic>
      <p:pic>
        <p:nvPicPr>
          <p:cNvPr id="4" name="Picture 3"/>
          <p:cNvPicPr>
            <a:picLocks noChangeAspect="1"/>
          </p:cNvPicPr>
          <p:nvPr/>
        </p:nvPicPr>
        <p:blipFill>
          <a:blip r:embed="rId7"/>
          <a:stretch>
            <a:fillRect/>
          </a:stretch>
        </p:blipFill>
        <p:spPr>
          <a:xfrm>
            <a:off x="4025468" y="1972424"/>
            <a:ext cx="1956986" cy="2603218"/>
          </a:xfrm>
          <a:prstGeom prst="rect">
            <a:avLst/>
          </a:prstGeom>
        </p:spPr>
      </p:pic>
      <p:sp>
        <p:nvSpPr>
          <p:cNvPr id="5" name="Rectangle 4"/>
          <p:cNvSpPr/>
          <p:nvPr/>
        </p:nvSpPr>
        <p:spPr>
          <a:xfrm>
            <a:off x="6016525" y="1842872"/>
            <a:ext cx="3209014" cy="2862322"/>
          </a:xfrm>
          <a:prstGeom prst="rect">
            <a:avLst/>
          </a:prstGeom>
        </p:spPr>
        <p:txBody>
          <a:bodyPr wrap="square">
            <a:spAutoFit/>
          </a:bodyPr>
          <a:lstStyle/>
          <a:p>
            <a:pPr algn="just"/>
            <a:r>
              <a:rPr lang="ru-RU" dirty="0"/>
              <a:t>Продължаващото развитие на свлачищните процеси може да доведе </a:t>
            </a:r>
            <a:r>
              <a:rPr lang="ru-RU" dirty="0" smtClean="0"/>
              <a:t>до </a:t>
            </a:r>
            <a:r>
              <a:rPr lang="ru-RU" dirty="0"/>
              <a:t>увеличаване на обхвата на свлачищната деформация. Пряко застрашени са платното на </a:t>
            </a:r>
            <a:r>
              <a:rPr lang="ru-RU" dirty="0" smtClean="0"/>
              <a:t>пътя (</a:t>
            </a:r>
            <a:r>
              <a:rPr lang="ru-RU" dirty="0"/>
              <a:t>единствен път за с. Глогово и </a:t>
            </a:r>
            <a:r>
              <a:rPr lang="ru-RU" dirty="0" smtClean="0"/>
              <a:t>Глогова </a:t>
            </a:r>
            <a:r>
              <a:rPr lang="ru-RU" dirty="0"/>
              <a:t>махала) и електропровода за селото.</a:t>
            </a:r>
            <a:endParaRPr lang="bg-BG"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50" name="Контейнер за съдържание 3_9"/>
          <p:cNvPicPr/>
          <p:nvPr/>
        </p:nvPicPr>
        <p:blipFill>
          <a:blip r:embed="rId2"/>
          <a:stretch/>
        </p:blipFill>
        <p:spPr>
          <a:xfrm>
            <a:off x="-108360" y="-86040"/>
            <a:ext cx="9258480" cy="6943320"/>
          </a:xfrm>
          <a:prstGeom prst="rect">
            <a:avLst/>
          </a:prstGeom>
          <a:ln>
            <a:noFill/>
          </a:ln>
        </p:spPr>
      </p:pic>
      <p:sp>
        <p:nvSpPr>
          <p:cNvPr id="151"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52" name="CustomShape 3"/>
          <p:cNvSpPr/>
          <p:nvPr/>
        </p:nvSpPr>
        <p:spPr>
          <a:xfrm>
            <a:off x="0" y="1097280"/>
            <a:ext cx="9133560" cy="11271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 Свлачище SLV11.39030-01 1 попада в урбанизираната територия на гр. Котел, община  Котел, област Сливен.</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153" name="Group 4"/>
          <p:cNvGrpSpPr/>
          <p:nvPr/>
        </p:nvGrpSpPr>
        <p:grpSpPr>
          <a:xfrm>
            <a:off x="-108360" y="2239200"/>
            <a:ext cx="9251640" cy="4618800"/>
            <a:chOff x="-108360" y="2239200"/>
            <a:chExt cx="9251640" cy="4618800"/>
          </a:xfrm>
        </p:grpSpPr>
        <p:pic>
          <p:nvPicPr>
            <p:cNvPr id="154" name="Picture 153"/>
            <p:cNvPicPr/>
            <p:nvPr/>
          </p:nvPicPr>
          <p:blipFill>
            <a:blip r:embed="rId3"/>
            <a:stretch/>
          </p:blipFill>
          <p:spPr>
            <a:xfrm>
              <a:off x="-103680" y="2242440"/>
              <a:ext cx="9242280" cy="4611240"/>
            </a:xfrm>
            <a:prstGeom prst="rect">
              <a:avLst/>
            </a:prstGeom>
            <a:ln>
              <a:noFill/>
            </a:ln>
          </p:spPr>
        </p:pic>
        <p:sp>
          <p:nvSpPr>
            <p:cNvPr id="155" name="CustomShape 5"/>
            <p:cNvSpPr/>
            <p:nvPr/>
          </p:nvSpPr>
          <p:spPr>
            <a:xfrm>
              <a:off x="-108360" y="2239200"/>
              <a:ext cx="9251640" cy="4618800"/>
            </a:xfrm>
            <a:prstGeom prst="rect">
              <a:avLst/>
            </a:prstGeom>
            <a:noFill/>
            <a:ln w="6480">
              <a:solidFill>
                <a:srgbClr val="585858"/>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57" name="Контейнер за съдържание 3_10"/>
          <p:cNvPicPr/>
          <p:nvPr/>
        </p:nvPicPr>
        <p:blipFill>
          <a:blip r:embed="rId2"/>
          <a:stretch/>
        </p:blipFill>
        <p:spPr>
          <a:xfrm>
            <a:off x="-108360" y="-86040"/>
            <a:ext cx="9258480" cy="6943320"/>
          </a:xfrm>
          <a:prstGeom prst="rect">
            <a:avLst/>
          </a:prstGeom>
          <a:ln>
            <a:noFill/>
          </a:ln>
        </p:spPr>
      </p:pic>
      <p:sp>
        <p:nvSpPr>
          <p:cNvPr id="158"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59" name="CustomShape 3"/>
          <p:cNvSpPr/>
          <p:nvPr/>
        </p:nvSpPr>
        <p:spPr>
          <a:xfrm>
            <a:off x="0" y="1097280"/>
            <a:ext cx="9133560" cy="11271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 Свлачище SLV11.39030-01 1 попада в урбанизираната територия на гр. Котел, община  Котел, област Сливен.</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160" name="Group 4"/>
          <p:cNvGrpSpPr/>
          <p:nvPr/>
        </p:nvGrpSpPr>
        <p:grpSpPr>
          <a:xfrm>
            <a:off x="-45360" y="1756080"/>
            <a:ext cx="7268400" cy="2449440"/>
            <a:chOff x="-45360" y="1756080"/>
            <a:chExt cx="7268400" cy="2449440"/>
          </a:xfrm>
        </p:grpSpPr>
        <p:pic>
          <p:nvPicPr>
            <p:cNvPr id="161" name="Picture 160"/>
            <p:cNvPicPr/>
            <p:nvPr/>
          </p:nvPicPr>
          <p:blipFill>
            <a:blip r:embed="rId3"/>
            <a:stretch/>
          </p:blipFill>
          <p:spPr>
            <a:xfrm>
              <a:off x="-43200" y="1756080"/>
              <a:ext cx="3633120" cy="2449440"/>
            </a:xfrm>
            <a:prstGeom prst="rect">
              <a:avLst/>
            </a:prstGeom>
            <a:ln>
              <a:noFill/>
            </a:ln>
          </p:spPr>
        </p:pic>
        <p:sp>
          <p:nvSpPr>
            <p:cNvPr id="162" name="CustomShape 5"/>
            <p:cNvSpPr/>
            <p:nvPr/>
          </p:nvSpPr>
          <p:spPr>
            <a:xfrm>
              <a:off x="-45360" y="1772280"/>
              <a:ext cx="3613680" cy="241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63" name="Picture 162"/>
            <p:cNvPicPr/>
            <p:nvPr/>
          </p:nvPicPr>
          <p:blipFill>
            <a:blip r:embed="rId4"/>
            <a:stretch/>
          </p:blipFill>
          <p:spPr>
            <a:xfrm>
              <a:off x="3611520" y="1775160"/>
              <a:ext cx="3609720" cy="2410920"/>
            </a:xfrm>
            <a:prstGeom prst="rect">
              <a:avLst/>
            </a:prstGeom>
            <a:ln>
              <a:noFill/>
            </a:ln>
          </p:spPr>
        </p:pic>
        <p:sp>
          <p:nvSpPr>
            <p:cNvPr id="164" name="CustomShape 6"/>
            <p:cNvSpPr/>
            <p:nvPr/>
          </p:nvSpPr>
          <p:spPr>
            <a:xfrm>
              <a:off x="3609360" y="1772280"/>
              <a:ext cx="3613680" cy="241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165" name="Group 7"/>
          <p:cNvGrpSpPr/>
          <p:nvPr/>
        </p:nvGrpSpPr>
        <p:grpSpPr>
          <a:xfrm>
            <a:off x="-45360" y="4205520"/>
            <a:ext cx="7269120" cy="2651040"/>
            <a:chOff x="-45360" y="4205520"/>
            <a:chExt cx="7269120" cy="2651040"/>
          </a:xfrm>
        </p:grpSpPr>
        <p:pic>
          <p:nvPicPr>
            <p:cNvPr id="166" name="Picture 165"/>
            <p:cNvPicPr/>
            <p:nvPr/>
          </p:nvPicPr>
          <p:blipFill>
            <a:blip r:embed="rId5"/>
            <a:stretch/>
          </p:blipFill>
          <p:spPr>
            <a:xfrm>
              <a:off x="-43200" y="4205520"/>
              <a:ext cx="3633120" cy="2651040"/>
            </a:xfrm>
            <a:prstGeom prst="rect">
              <a:avLst/>
            </a:prstGeom>
            <a:ln>
              <a:noFill/>
            </a:ln>
          </p:spPr>
        </p:pic>
        <p:sp>
          <p:nvSpPr>
            <p:cNvPr id="167" name="CustomShape 8"/>
            <p:cNvSpPr/>
            <p:nvPr/>
          </p:nvSpPr>
          <p:spPr>
            <a:xfrm>
              <a:off x="-45360" y="4225680"/>
              <a:ext cx="3615120" cy="26132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68" name="Picture 167"/>
            <p:cNvPicPr/>
            <p:nvPr/>
          </p:nvPicPr>
          <p:blipFill>
            <a:blip r:embed="rId6"/>
            <a:stretch/>
          </p:blipFill>
          <p:spPr>
            <a:xfrm>
              <a:off x="3612240" y="4227120"/>
              <a:ext cx="3610440" cy="2609280"/>
            </a:xfrm>
            <a:prstGeom prst="rect">
              <a:avLst/>
            </a:prstGeom>
            <a:ln>
              <a:noFill/>
            </a:ln>
          </p:spPr>
        </p:pic>
        <p:sp>
          <p:nvSpPr>
            <p:cNvPr id="169" name="CustomShape 9"/>
            <p:cNvSpPr/>
            <p:nvPr/>
          </p:nvSpPr>
          <p:spPr>
            <a:xfrm>
              <a:off x="3609720" y="4225680"/>
              <a:ext cx="3614040" cy="26132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76" name="Контейнер за съдържание 3_12"/>
          <p:cNvPicPr/>
          <p:nvPr/>
        </p:nvPicPr>
        <p:blipFill>
          <a:blip r:embed="rId2"/>
          <a:stretch/>
        </p:blipFill>
        <p:spPr>
          <a:xfrm>
            <a:off x="-108360" y="-86040"/>
            <a:ext cx="9258480" cy="6943320"/>
          </a:xfrm>
          <a:prstGeom prst="rect">
            <a:avLst/>
          </a:prstGeom>
          <a:ln>
            <a:noFill/>
          </a:ln>
        </p:spPr>
      </p:pic>
      <p:sp>
        <p:nvSpPr>
          <p:cNvPr id="177"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78" name="CustomShape 3"/>
          <p:cNvSpPr/>
          <p:nvPr/>
        </p:nvSpPr>
        <p:spPr>
          <a:xfrm>
            <a:off x="0" y="1097280"/>
            <a:ext cx="9133560" cy="14090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 Свлачище VTR14.20514.01- попада в землището на с. Дединци,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Златарица,</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 Търново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179" name="Group 4"/>
          <p:cNvGrpSpPr/>
          <p:nvPr/>
        </p:nvGrpSpPr>
        <p:grpSpPr>
          <a:xfrm>
            <a:off x="-108360" y="1929600"/>
            <a:ext cx="9251640" cy="4927680"/>
            <a:chOff x="-108360" y="1929600"/>
            <a:chExt cx="9251640" cy="4927680"/>
          </a:xfrm>
        </p:grpSpPr>
        <p:pic>
          <p:nvPicPr>
            <p:cNvPr id="180" name="Picture 179"/>
            <p:cNvPicPr/>
            <p:nvPr/>
          </p:nvPicPr>
          <p:blipFill>
            <a:blip r:embed="rId3"/>
            <a:stretch/>
          </p:blipFill>
          <p:spPr>
            <a:xfrm>
              <a:off x="-105480" y="1931400"/>
              <a:ext cx="9246600" cy="4923360"/>
            </a:xfrm>
            <a:prstGeom prst="rect">
              <a:avLst/>
            </a:prstGeom>
            <a:ln>
              <a:noFill/>
            </a:ln>
          </p:spPr>
        </p:pic>
        <p:sp>
          <p:nvSpPr>
            <p:cNvPr id="181" name="CustomShape 5"/>
            <p:cNvSpPr/>
            <p:nvPr/>
          </p:nvSpPr>
          <p:spPr>
            <a:xfrm>
              <a:off x="-108360" y="1929600"/>
              <a:ext cx="9251640" cy="49276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83" name="Контейнер за съдържание 3_13"/>
          <p:cNvPicPr/>
          <p:nvPr/>
        </p:nvPicPr>
        <p:blipFill>
          <a:blip r:embed="rId2"/>
          <a:stretch/>
        </p:blipFill>
        <p:spPr>
          <a:xfrm>
            <a:off x="-108360" y="-86040"/>
            <a:ext cx="9258480" cy="6943320"/>
          </a:xfrm>
          <a:prstGeom prst="rect">
            <a:avLst/>
          </a:prstGeom>
          <a:ln>
            <a:noFill/>
          </a:ln>
        </p:spPr>
      </p:pic>
      <p:sp>
        <p:nvSpPr>
          <p:cNvPr id="184"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85" name="CustomShape 3"/>
          <p:cNvSpPr/>
          <p:nvPr/>
        </p:nvSpPr>
        <p:spPr>
          <a:xfrm>
            <a:off x="0" y="1097280"/>
            <a:ext cx="9133560" cy="19728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 Свлачище VTR14.20514.01</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По жилищните сгради в имотите се установяват пукнатини с разтвореност до 3-4 см.</a:t>
            </a:r>
            <a:r>
              <a:rPr lang="bg-BG" sz="2000" b="1" strike="noStrike" spc="-262">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186" name="Group 4"/>
          <p:cNvGrpSpPr/>
          <p:nvPr/>
        </p:nvGrpSpPr>
        <p:grpSpPr>
          <a:xfrm>
            <a:off x="-1440" y="2286000"/>
            <a:ext cx="6127200" cy="2193840"/>
            <a:chOff x="-1440" y="2286000"/>
            <a:chExt cx="6127200" cy="2193840"/>
          </a:xfrm>
        </p:grpSpPr>
        <p:pic>
          <p:nvPicPr>
            <p:cNvPr id="187" name="Picture 186"/>
            <p:cNvPicPr/>
            <p:nvPr/>
          </p:nvPicPr>
          <p:blipFill>
            <a:blip r:embed="rId3"/>
            <a:stretch/>
          </p:blipFill>
          <p:spPr>
            <a:xfrm>
              <a:off x="720" y="2287440"/>
              <a:ext cx="4218840" cy="2176920"/>
            </a:xfrm>
            <a:prstGeom prst="rect">
              <a:avLst/>
            </a:prstGeom>
            <a:ln>
              <a:noFill/>
            </a:ln>
          </p:spPr>
        </p:pic>
        <p:sp>
          <p:nvSpPr>
            <p:cNvPr id="188" name="CustomShape 5"/>
            <p:cNvSpPr/>
            <p:nvPr/>
          </p:nvSpPr>
          <p:spPr>
            <a:xfrm>
              <a:off x="-1440" y="2286000"/>
              <a:ext cx="4222800" cy="21790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89" name="Picture 188"/>
            <p:cNvPicPr/>
            <p:nvPr/>
          </p:nvPicPr>
          <p:blipFill>
            <a:blip r:embed="rId4"/>
            <a:stretch/>
          </p:blipFill>
          <p:spPr>
            <a:xfrm>
              <a:off x="4251600" y="2301480"/>
              <a:ext cx="1872360" cy="2176920"/>
            </a:xfrm>
            <a:prstGeom prst="rect">
              <a:avLst/>
            </a:prstGeom>
            <a:ln>
              <a:noFill/>
            </a:ln>
          </p:spPr>
        </p:pic>
        <p:sp>
          <p:nvSpPr>
            <p:cNvPr id="190" name="CustomShape 6"/>
            <p:cNvSpPr/>
            <p:nvPr/>
          </p:nvSpPr>
          <p:spPr>
            <a:xfrm>
              <a:off x="4250160" y="2300760"/>
              <a:ext cx="1875600" cy="21790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191" name="Group 7"/>
          <p:cNvGrpSpPr/>
          <p:nvPr/>
        </p:nvGrpSpPr>
        <p:grpSpPr>
          <a:xfrm>
            <a:off x="3120120" y="4547520"/>
            <a:ext cx="6030000" cy="2275560"/>
            <a:chOff x="3120120" y="4547520"/>
            <a:chExt cx="6030000" cy="2275560"/>
          </a:xfrm>
        </p:grpSpPr>
        <p:pic>
          <p:nvPicPr>
            <p:cNvPr id="192" name="Picture 191"/>
            <p:cNvPicPr/>
            <p:nvPr/>
          </p:nvPicPr>
          <p:blipFill>
            <a:blip r:embed="rId5"/>
            <a:stretch/>
          </p:blipFill>
          <p:spPr>
            <a:xfrm>
              <a:off x="3121920" y="4548960"/>
              <a:ext cx="2997360" cy="2272320"/>
            </a:xfrm>
            <a:prstGeom prst="rect">
              <a:avLst/>
            </a:prstGeom>
            <a:ln>
              <a:noFill/>
            </a:ln>
          </p:spPr>
        </p:pic>
        <p:sp>
          <p:nvSpPr>
            <p:cNvPr id="193" name="CustomShape 8"/>
            <p:cNvSpPr/>
            <p:nvPr/>
          </p:nvSpPr>
          <p:spPr>
            <a:xfrm>
              <a:off x="3120120" y="4547520"/>
              <a:ext cx="3000600" cy="22755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94" name="Picture 193"/>
            <p:cNvPicPr/>
            <p:nvPr/>
          </p:nvPicPr>
          <p:blipFill>
            <a:blip r:embed="rId6"/>
            <a:stretch/>
          </p:blipFill>
          <p:spPr>
            <a:xfrm>
              <a:off x="6151680" y="4548960"/>
              <a:ext cx="2997360" cy="2272320"/>
            </a:xfrm>
            <a:prstGeom prst="rect">
              <a:avLst/>
            </a:prstGeom>
            <a:ln>
              <a:noFill/>
            </a:ln>
          </p:spPr>
        </p:pic>
        <p:sp>
          <p:nvSpPr>
            <p:cNvPr id="195" name="CustomShape 9"/>
            <p:cNvSpPr/>
            <p:nvPr/>
          </p:nvSpPr>
          <p:spPr>
            <a:xfrm>
              <a:off x="6149520" y="4547520"/>
              <a:ext cx="3000600" cy="22755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
        <p:nvSpPr>
          <p:cNvPr id="196" name="CustomShape 10"/>
          <p:cNvSpPr/>
          <p:nvPr/>
        </p:nvSpPr>
        <p:spPr>
          <a:xfrm>
            <a:off x="-101160" y="4572000"/>
            <a:ext cx="915480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bg-BG" sz="2000" b="1" strike="noStrike" spc="-1" dirty="0" smtClean="0">
                <a:solidFill>
                  <a:srgbClr val="000000"/>
                </a:solidFill>
                <a:latin typeface="Times New Roman"/>
                <a:ea typeface="DejaVu Sans"/>
              </a:rPr>
              <a:t>Някои </a:t>
            </a:r>
            <a:r>
              <a:rPr lang="bg-BG" sz="2000" b="1" strike="noStrike" spc="-1" dirty="0">
                <a:solidFill>
                  <a:srgbClr val="000000"/>
                </a:solidFill>
                <a:latin typeface="Times New Roman"/>
                <a:ea typeface="DejaVu Sans"/>
              </a:rPr>
              <a:t>от сградите са със </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значителни деформации</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 по носещата конструкция</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 и са освободени от </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собствениците.</a:t>
            </a:r>
            <a:endParaRPr lang="en-US" sz="2000" b="0" strike="noStrike" spc="-1" dirty="0">
              <a:latin typeface="Aria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03" name="Контейнер за съдържание 3_15"/>
          <p:cNvPicPr/>
          <p:nvPr/>
        </p:nvPicPr>
        <p:blipFill>
          <a:blip r:embed="rId2"/>
          <a:stretch/>
        </p:blipFill>
        <p:spPr>
          <a:xfrm>
            <a:off x="-108360" y="-86040"/>
            <a:ext cx="9258480" cy="6943320"/>
          </a:xfrm>
          <a:prstGeom prst="rect">
            <a:avLst/>
          </a:prstGeom>
          <a:ln>
            <a:noFill/>
          </a:ln>
        </p:spPr>
      </p:pic>
      <p:sp>
        <p:nvSpPr>
          <p:cNvPr id="204"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05" name="CustomShape 3"/>
          <p:cNvSpPr/>
          <p:nvPr/>
        </p:nvSpPr>
        <p:spPr>
          <a:xfrm>
            <a:off x="16560" y="1135440"/>
            <a:ext cx="9133560" cy="19728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Свлачище VID06.18304.01- попада в землището на с. Гъмзово,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Брегово,</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Видин </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206" name="Group 4"/>
          <p:cNvGrpSpPr/>
          <p:nvPr/>
        </p:nvGrpSpPr>
        <p:grpSpPr>
          <a:xfrm>
            <a:off x="-108360" y="2011680"/>
            <a:ext cx="9251640" cy="4845600"/>
            <a:chOff x="-108360" y="2011680"/>
            <a:chExt cx="9251640" cy="4845600"/>
          </a:xfrm>
        </p:grpSpPr>
        <p:pic>
          <p:nvPicPr>
            <p:cNvPr id="207" name="Picture 206"/>
            <p:cNvPicPr/>
            <p:nvPr/>
          </p:nvPicPr>
          <p:blipFill>
            <a:blip r:embed="rId3"/>
            <a:stretch/>
          </p:blipFill>
          <p:spPr>
            <a:xfrm>
              <a:off x="-105840" y="2013480"/>
              <a:ext cx="9247680" cy="4841640"/>
            </a:xfrm>
            <a:prstGeom prst="rect">
              <a:avLst/>
            </a:prstGeom>
            <a:ln>
              <a:noFill/>
            </a:ln>
          </p:spPr>
        </p:pic>
        <p:sp>
          <p:nvSpPr>
            <p:cNvPr id="208" name="CustomShape 5"/>
            <p:cNvSpPr/>
            <p:nvPr/>
          </p:nvSpPr>
          <p:spPr>
            <a:xfrm>
              <a:off x="-108360" y="2011680"/>
              <a:ext cx="9251640" cy="48456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10" name="Контейнер за съдържание 3_16"/>
          <p:cNvPicPr/>
          <p:nvPr/>
        </p:nvPicPr>
        <p:blipFill>
          <a:blip r:embed="rId2"/>
          <a:stretch/>
        </p:blipFill>
        <p:spPr>
          <a:xfrm>
            <a:off x="-108360" y="-86040"/>
            <a:ext cx="9258480" cy="6943320"/>
          </a:xfrm>
          <a:prstGeom prst="rect">
            <a:avLst/>
          </a:prstGeom>
          <a:ln>
            <a:noFill/>
          </a:ln>
        </p:spPr>
      </p:pic>
      <p:sp>
        <p:nvSpPr>
          <p:cNvPr id="211"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12" name="CustomShape 3"/>
          <p:cNvSpPr/>
          <p:nvPr/>
        </p:nvSpPr>
        <p:spPr>
          <a:xfrm>
            <a:off x="16560" y="1120320"/>
            <a:ext cx="9133560" cy="28184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100000"/>
              </a:lnSpc>
            </a:pPr>
            <a:r>
              <a:rPr lang="bg-BG" sz="2000" b="1" strike="noStrike" spc="-1">
                <a:solidFill>
                  <a:srgbClr val="000000"/>
                </a:solidFill>
                <a:latin typeface="Times New Roman"/>
                <a:ea typeface="DejaVu Sans"/>
              </a:rPr>
              <a:t>Свлачище VID06.18304.01</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35">
                <a:solidFill>
                  <a:srgbClr val="000000"/>
                </a:solidFill>
                <a:latin typeface="Times New Roman"/>
                <a:ea typeface="DejaVu Sans"/>
              </a:rPr>
              <a:t>Най-изразени</a:t>
            </a:r>
            <a:r>
              <a:rPr lang="bg-BG" sz="2000" b="1" strike="noStrike" spc="-72">
                <a:solidFill>
                  <a:srgbClr val="000000"/>
                </a:solidFill>
                <a:latin typeface="Times New Roman"/>
                <a:ea typeface="DejaVu Sans"/>
              </a:rPr>
              <a:t> </a:t>
            </a:r>
            <a:r>
              <a:rPr lang="bg-BG" sz="2000" b="1" strike="noStrike" spc="-35">
                <a:solidFill>
                  <a:srgbClr val="000000"/>
                </a:solidFill>
                <a:latin typeface="Times New Roman"/>
                <a:ea typeface="DejaVu Sans"/>
              </a:rPr>
              <a:t>са</a:t>
            </a:r>
            <a:r>
              <a:rPr lang="bg-BG" sz="2000" b="1" strike="noStrike" spc="-72">
                <a:solidFill>
                  <a:srgbClr val="000000"/>
                </a:solidFill>
                <a:latin typeface="Times New Roman"/>
                <a:ea typeface="DejaVu Sans"/>
              </a:rPr>
              <a:t> </a:t>
            </a:r>
            <a:r>
              <a:rPr lang="bg-BG" sz="2000" b="1" strike="noStrike" spc="-35">
                <a:solidFill>
                  <a:srgbClr val="000000"/>
                </a:solidFill>
                <a:latin typeface="Times New Roman"/>
                <a:ea typeface="DejaVu Sans"/>
              </a:rPr>
              <a:t>движенията</a:t>
            </a:r>
            <a:r>
              <a:rPr lang="bg-BG" sz="2000" b="1" strike="noStrike" spc="-262">
                <a:solidFill>
                  <a:srgbClr val="000000"/>
                </a:solidFill>
                <a:latin typeface="Times New Roman"/>
                <a:ea typeface="DejaVu Sans"/>
              </a:rPr>
              <a:t> </a:t>
            </a:r>
            <a:r>
              <a:rPr lang="bg-BG" sz="2000" b="1" strike="noStrike" spc="-41">
                <a:solidFill>
                  <a:srgbClr val="000000"/>
                </a:solidFill>
                <a:latin typeface="Times New Roman"/>
                <a:ea typeface="DejaVu Sans"/>
              </a:rPr>
              <a:t>в</a:t>
            </a:r>
            <a:r>
              <a:rPr lang="bg-BG" sz="2000" b="1" strike="noStrike" spc="-72">
                <a:solidFill>
                  <a:srgbClr val="000000"/>
                </a:solidFill>
                <a:latin typeface="Times New Roman"/>
                <a:ea typeface="DejaVu Sans"/>
              </a:rPr>
              <a:t> </a:t>
            </a:r>
            <a:r>
              <a:rPr lang="bg-BG" sz="2000" b="1" strike="noStrike" spc="-41">
                <a:solidFill>
                  <a:srgbClr val="000000"/>
                </a:solidFill>
                <a:latin typeface="Times New Roman"/>
                <a:ea typeface="DejaVu Sans"/>
              </a:rPr>
              <a:t>централната</a:t>
            </a:r>
            <a:r>
              <a:rPr lang="bg-BG" sz="2000" b="1" strike="noStrike" spc="-80">
                <a:solidFill>
                  <a:srgbClr val="000000"/>
                </a:solidFill>
                <a:latin typeface="Times New Roman"/>
                <a:ea typeface="DejaVu Sans"/>
              </a:rPr>
              <a:t> </a:t>
            </a:r>
            <a:r>
              <a:rPr lang="bg-BG" sz="2000" b="1" strike="noStrike" spc="-41">
                <a:solidFill>
                  <a:srgbClr val="000000"/>
                </a:solidFill>
                <a:latin typeface="Times New Roman"/>
                <a:ea typeface="DejaVu Sans"/>
              </a:rPr>
              <a:t>зона</a:t>
            </a:r>
            <a:r>
              <a:rPr lang="bg-BG" sz="2000" b="1" strike="noStrike" spc="-80">
                <a:solidFill>
                  <a:srgbClr val="000000"/>
                </a:solidFill>
                <a:latin typeface="Times New Roman"/>
                <a:ea typeface="DejaVu Sans"/>
              </a:rPr>
              <a:t> </a:t>
            </a:r>
            <a:r>
              <a:rPr lang="bg-BG" sz="2000" b="1" strike="noStrike" spc="-35">
                <a:solidFill>
                  <a:srgbClr val="000000"/>
                </a:solidFill>
                <a:latin typeface="Times New Roman"/>
                <a:ea typeface="DejaVu Sans"/>
              </a:rPr>
              <a:t>на</a:t>
            </a:r>
            <a:r>
              <a:rPr lang="bg-BG" sz="2000" b="1" strike="noStrike" spc="-80">
                <a:solidFill>
                  <a:srgbClr val="000000"/>
                </a:solidFill>
                <a:latin typeface="Times New Roman"/>
                <a:ea typeface="DejaVu Sans"/>
              </a:rPr>
              <a:t> </a:t>
            </a:r>
            <a:r>
              <a:rPr lang="bg-BG" sz="2000" b="1" strike="noStrike" spc="-35">
                <a:solidFill>
                  <a:srgbClr val="000000"/>
                </a:solidFill>
                <a:latin typeface="Times New Roman"/>
                <a:ea typeface="DejaVu Sans"/>
              </a:rPr>
              <a:t>свлачището,</a:t>
            </a:r>
            <a:r>
              <a:rPr lang="bg-BG" sz="2000" b="1" strike="noStrike" spc="-80">
                <a:solidFill>
                  <a:srgbClr val="000000"/>
                </a:solidFill>
                <a:latin typeface="Times New Roman"/>
                <a:ea typeface="DejaVu Sans"/>
              </a:rPr>
              <a:t> </a:t>
            </a:r>
            <a:r>
              <a:rPr lang="bg-BG" sz="2000" b="1" strike="noStrike" spc="-35">
                <a:solidFill>
                  <a:srgbClr val="000000"/>
                </a:solidFill>
                <a:latin typeface="Times New Roman"/>
                <a:ea typeface="DejaVu Sans"/>
              </a:rPr>
              <a:t>където</a:t>
            </a:r>
            <a:r>
              <a:rPr lang="bg-BG" sz="2000" b="1" strike="noStrike" spc="-66">
                <a:solidFill>
                  <a:srgbClr val="000000"/>
                </a:solidFill>
                <a:latin typeface="Times New Roman"/>
                <a:ea typeface="DejaVu Sans"/>
              </a:rPr>
              <a:t> </a:t>
            </a:r>
            <a:r>
              <a:rPr lang="bg-BG" sz="2000" b="1" strike="noStrike" spc="-35">
                <a:solidFill>
                  <a:srgbClr val="000000"/>
                </a:solidFill>
                <a:latin typeface="Times New Roman"/>
                <a:ea typeface="DejaVu Sans"/>
              </a:rPr>
              <a:t>са</a:t>
            </a:r>
            <a:r>
              <a:rPr lang="bg-BG" sz="2000" b="1" strike="noStrike" spc="-80">
                <a:solidFill>
                  <a:srgbClr val="000000"/>
                </a:solidFill>
                <a:latin typeface="Times New Roman"/>
                <a:ea typeface="DejaVu Sans"/>
              </a:rPr>
              <a:t> </a:t>
            </a:r>
            <a:r>
              <a:rPr lang="bg-BG" sz="2000" b="1" strike="noStrike" spc="-35">
                <a:solidFill>
                  <a:srgbClr val="000000"/>
                </a:solidFill>
                <a:latin typeface="Times New Roman"/>
                <a:ea typeface="DejaVu Sans"/>
              </a:rPr>
              <a:t>формирани</a:t>
            </a:r>
            <a:r>
              <a:rPr lang="bg-BG" sz="2000" b="1" strike="noStrike" spc="-80">
                <a:solidFill>
                  <a:srgbClr val="000000"/>
                </a:solidFill>
                <a:latin typeface="Times New Roman"/>
                <a:ea typeface="DejaVu Sans"/>
              </a:rPr>
              <a:t> </a:t>
            </a:r>
            <a:r>
              <a:rPr lang="bg-BG" sz="2000" b="1" strike="noStrike" spc="-35">
                <a:solidFill>
                  <a:srgbClr val="000000"/>
                </a:solidFill>
                <a:latin typeface="Times New Roman"/>
                <a:ea typeface="DejaVu Sans"/>
              </a:rPr>
              <a:t>вътрешни стъпала.</a:t>
            </a: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213" name="Group 4"/>
          <p:cNvGrpSpPr/>
          <p:nvPr/>
        </p:nvGrpSpPr>
        <p:grpSpPr>
          <a:xfrm>
            <a:off x="-134280" y="2377440"/>
            <a:ext cx="5985720" cy="2019600"/>
            <a:chOff x="-134280" y="2377440"/>
            <a:chExt cx="5985720" cy="2019600"/>
          </a:xfrm>
        </p:grpSpPr>
        <p:pic>
          <p:nvPicPr>
            <p:cNvPr id="214" name="Picture 213"/>
            <p:cNvPicPr/>
            <p:nvPr/>
          </p:nvPicPr>
          <p:blipFill>
            <a:blip r:embed="rId3"/>
            <a:stretch/>
          </p:blipFill>
          <p:spPr>
            <a:xfrm>
              <a:off x="-132480" y="2377440"/>
              <a:ext cx="2993040" cy="2019600"/>
            </a:xfrm>
            <a:prstGeom prst="rect">
              <a:avLst/>
            </a:prstGeom>
            <a:ln>
              <a:noFill/>
            </a:ln>
          </p:spPr>
        </p:pic>
        <p:sp>
          <p:nvSpPr>
            <p:cNvPr id="215" name="CustomShape 5"/>
            <p:cNvSpPr/>
            <p:nvPr/>
          </p:nvSpPr>
          <p:spPr>
            <a:xfrm>
              <a:off x="-134280" y="2395440"/>
              <a:ext cx="2973960" cy="1982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16" name="Picture 215"/>
            <p:cNvPicPr/>
            <p:nvPr/>
          </p:nvPicPr>
          <p:blipFill>
            <a:blip r:embed="rId4"/>
            <a:stretch/>
          </p:blipFill>
          <p:spPr>
            <a:xfrm>
              <a:off x="2878560" y="2396520"/>
              <a:ext cx="2970720" cy="1979640"/>
            </a:xfrm>
            <a:prstGeom prst="rect">
              <a:avLst/>
            </a:prstGeom>
            <a:ln>
              <a:noFill/>
            </a:ln>
          </p:spPr>
        </p:pic>
        <p:sp>
          <p:nvSpPr>
            <p:cNvPr id="217" name="CustomShape 6"/>
            <p:cNvSpPr/>
            <p:nvPr/>
          </p:nvSpPr>
          <p:spPr>
            <a:xfrm>
              <a:off x="2877480" y="2395440"/>
              <a:ext cx="2973960" cy="1982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218" name="Group 7"/>
          <p:cNvGrpSpPr/>
          <p:nvPr/>
        </p:nvGrpSpPr>
        <p:grpSpPr>
          <a:xfrm>
            <a:off x="-32760" y="4820400"/>
            <a:ext cx="5519160" cy="2010960"/>
            <a:chOff x="-32760" y="4820400"/>
            <a:chExt cx="5519160" cy="2010960"/>
          </a:xfrm>
        </p:grpSpPr>
        <p:pic>
          <p:nvPicPr>
            <p:cNvPr id="219" name="Picture 218"/>
            <p:cNvPicPr/>
            <p:nvPr/>
          </p:nvPicPr>
          <p:blipFill>
            <a:blip r:embed="rId5"/>
            <a:stretch/>
          </p:blipFill>
          <p:spPr>
            <a:xfrm>
              <a:off x="-31320" y="4820400"/>
              <a:ext cx="2605320" cy="2010960"/>
            </a:xfrm>
            <a:prstGeom prst="rect">
              <a:avLst/>
            </a:prstGeom>
            <a:ln>
              <a:noFill/>
            </a:ln>
          </p:spPr>
        </p:pic>
        <p:sp>
          <p:nvSpPr>
            <p:cNvPr id="220" name="CustomShape 8"/>
            <p:cNvSpPr/>
            <p:nvPr/>
          </p:nvSpPr>
          <p:spPr>
            <a:xfrm>
              <a:off x="-32760" y="4837320"/>
              <a:ext cx="2582280" cy="19699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21" name="Picture 220"/>
            <p:cNvPicPr/>
            <p:nvPr/>
          </p:nvPicPr>
          <p:blipFill>
            <a:blip r:embed="rId6"/>
            <a:stretch/>
          </p:blipFill>
          <p:spPr>
            <a:xfrm>
              <a:off x="2591640" y="4838040"/>
              <a:ext cx="2892600" cy="1967400"/>
            </a:xfrm>
            <a:prstGeom prst="rect">
              <a:avLst/>
            </a:prstGeom>
            <a:ln>
              <a:noFill/>
            </a:ln>
          </p:spPr>
        </p:pic>
        <p:sp>
          <p:nvSpPr>
            <p:cNvPr id="222" name="CustomShape 9"/>
            <p:cNvSpPr/>
            <p:nvPr/>
          </p:nvSpPr>
          <p:spPr>
            <a:xfrm>
              <a:off x="2590200" y="4837320"/>
              <a:ext cx="2896200" cy="19699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nSpc>
                  <a:spcPct val="100000"/>
                </a:lnSpc>
              </a:pPr>
              <a:endParaRPr lang="en-US" sz="1800" b="0" strike="noStrike" spc="-1" dirty="0">
                <a:latin typeface="Arial"/>
              </a:endParaRPr>
            </a:p>
            <a:p>
              <a:pPr algn="r">
                <a:lnSpc>
                  <a:spcPct val="100000"/>
                </a:lnSpc>
              </a:pPr>
              <a:r>
                <a:rPr lang="en-US" sz="900" b="1" strike="noStrike" spc="-1" dirty="0">
                  <a:solidFill>
                    <a:srgbClr val="C00000"/>
                  </a:solidFill>
                  <a:latin typeface="Arial"/>
                  <a:ea typeface="DejaVu Sans"/>
                </a:rPr>
                <a:t>14.03.2019</a:t>
              </a:r>
              <a:endParaRPr lang="en-US" sz="900" b="0" strike="noStrike" spc="-1" dirty="0">
                <a:latin typeface="Arial"/>
              </a:endParaRPr>
            </a:p>
          </p:txBody>
        </p:sp>
      </p:grpSp>
      <p:grpSp>
        <p:nvGrpSpPr>
          <p:cNvPr id="223" name="Group 10"/>
          <p:cNvGrpSpPr/>
          <p:nvPr/>
        </p:nvGrpSpPr>
        <p:grpSpPr>
          <a:xfrm>
            <a:off x="5943600" y="2377440"/>
            <a:ext cx="3091320" cy="1919520"/>
            <a:chOff x="5943600" y="2377440"/>
            <a:chExt cx="3091320" cy="1919520"/>
          </a:xfrm>
        </p:grpSpPr>
        <p:pic>
          <p:nvPicPr>
            <p:cNvPr id="224" name="Picture 223"/>
            <p:cNvPicPr/>
            <p:nvPr/>
          </p:nvPicPr>
          <p:blipFill>
            <a:blip r:embed="rId7"/>
            <a:stretch/>
          </p:blipFill>
          <p:spPr>
            <a:xfrm>
              <a:off x="5944680" y="2378520"/>
              <a:ext cx="1534320" cy="1916640"/>
            </a:xfrm>
            <a:prstGeom prst="rect">
              <a:avLst/>
            </a:prstGeom>
            <a:ln>
              <a:noFill/>
            </a:ln>
          </p:spPr>
        </p:pic>
        <p:sp>
          <p:nvSpPr>
            <p:cNvPr id="225" name="CustomShape 11"/>
            <p:cNvSpPr/>
            <p:nvPr/>
          </p:nvSpPr>
          <p:spPr>
            <a:xfrm>
              <a:off x="5943600" y="2377440"/>
              <a:ext cx="1536120" cy="1919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26" name="Picture 225"/>
            <p:cNvPicPr/>
            <p:nvPr/>
          </p:nvPicPr>
          <p:blipFill>
            <a:blip r:embed="rId8"/>
            <a:stretch/>
          </p:blipFill>
          <p:spPr>
            <a:xfrm>
              <a:off x="7499520" y="2378520"/>
              <a:ext cx="1534680" cy="1916640"/>
            </a:xfrm>
            <a:prstGeom prst="rect">
              <a:avLst/>
            </a:prstGeom>
            <a:ln>
              <a:noFill/>
            </a:ln>
          </p:spPr>
        </p:pic>
        <p:sp>
          <p:nvSpPr>
            <p:cNvPr id="227" name="CustomShape 12"/>
            <p:cNvSpPr/>
            <p:nvPr/>
          </p:nvSpPr>
          <p:spPr>
            <a:xfrm>
              <a:off x="7498800" y="2377440"/>
              <a:ext cx="1536120" cy="1919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36" name="Контейнер за съдържание 3_18"/>
          <p:cNvPicPr/>
          <p:nvPr/>
        </p:nvPicPr>
        <p:blipFill>
          <a:blip r:embed="rId2"/>
          <a:stretch/>
        </p:blipFill>
        <p:spPr>
          <a:xfrm>
            <a:off x="-108360" y="-86040"/>
            <a:ext cx="9258480" cy="6943320"/>
          </a:xfrm>
          <a:prstGeom prst="rect">
            <a:avLst/>
          </a:prstGeom>
          <a:ln>
            <a:noFill/>
          </a:ln>
        </p:spPr>
      </p:pic>
      <p:sp>
        <p:nvSpPr>
          <p:cNvPr id="237"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38" name="CustomShape 3"/>
          <p:cNvSpPr/>
          <p:nvPr/>
        </p:nvSpPr>
        <p:spPr>
          <a:xfrm>
            <a:off x="766440" y="1120320"/>
            <a:ext cx="7362360" cy="30488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MON24.53970.92.03</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попада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239" name="Group 4"/>
          <p:cNvGrpSpPr/>
          <p:nvPr/>
        </p:nvGrpSpPr>
        <p:grpSpPr>
          <a:xfrm>
            <a:off x="-108360" y="2269800"/>
            <a:ext cx="9252000" cy="4587480"/>
            <a:chOff x="-108360" y="2269800"/>
            <a:chExt cx="9252000" cy="4587480"/>
          </a:xfrm>
        </p:grpSpPr>
        <p:pic>
          <p:nvPicPr>
            <p:cNvPr id="240" name="Picture 239"/>
            <p:cNvPicPr/>
            <p:nvPr/>
          </p:nvPicPr>
          <p:blipFill>
            <a:blip r:embed="rId3"/>
            <a:stretch/>
          </p:blipFill>
          <p:spPr>
            <a:xfrm>
              <a:off x="-105840" y="2271960"/>
              <a:ext cx="9247320" cy="4583880"/>
            </a:xfrm>
            <a:prstGeom prst="rect">
              <a:avLst/>
            </a:prstGeom>
            <a:ln>
              <a:noFill/>
            </a:ln>
          </p:spPr>
        </p:pic>
        <p:sp>
          <p:nvSpPr>
            <p:cNvPr id="241" name="CustomShape 5"/>
            <p:cNvSpPr/>
            <p:nvPr/>
          </p:nvSpPr>
          <p:spPr>
            <a:xfrm>
              <a:off x="-108360" y="2269800"/>
              <a:ext cx="9252000" cy="45874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900" b="1" strike="noStrike" spc="-1">
                  <a:solidFill>
                    <a:srgbClr val="C00000"/>
                  </a:solidFill>
                  <a:latin typeface="Arial"/>
                  <a:ea typeface="DejaVu Sans"/>
                </a:rPr>
                <a:t>MON24.53970.92.02</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MON24.53970.92.03</a:t>
              </a:r>
              <a:endParaRPr lang="en-US" sz="900" b="0" strike="noStrike" spc="-1">
                <a:latin typeface="Arial"/>
              </a:endParaRPr>
            </a:p>
            <a:p>
              <a:pPr>
                <a:lnSpc>
                  <a:spcPct val="100000"/>
                </a:lnSpc>
              </a:pPr>
              <a:r>
                <a:rPr lang="en-US" sz="900" b="1" strike="noStrike" spc="-1">
                  <a:solidFill>
                    <a:srgbClr val="C00000"/>
                  </a:solidFill>
                  <a:latin typeface="Arial"/>
                  <a:ea typeface="DejaVu Sans"/>
                </a:rPr>
                <a:t>MON24.53970.92.04</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MON24.53970.92.05</a:t>
              </a:r>
              <a:endParaRPr lang="en-US" sz="900" b="0" strike="noStrike" spc="-1">
                <a:latin typeface="Arial"/>
              </a:endParaRPr>
            </a:p>
          </p:txBody>
        </p:sp>
      </p:gr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43" name="Контейнер за съдържание 3_19"/>
          <p:cNvPicPr/>
          <p:nvPr/>
        </p:nvPicPr>
        <p:blipFill>
          <a:blip r:embed="rId2"/>
          <a:stretch/>
        </p:blipFill>
        <p:spPr>
          <a:xfrm>
            <a:off x="0" y="-91440"/>
            <a:ext cx="9258480" cy="6943320"/>
          </a:xfrm>
          <a:prstGeom prst="rect">
            <a:avLst/>
          </a:prstGeom>
          <a:ln>
            <a:noFill/>
          </a:ln>
        </p:spPr>
      </p:pic>
      <p:sp>
        <p:nvSpPr>
          <p:cNvPr id="244" name="CustomShape 2"/>
          <p:cNvSpPr/>
          <p:nvPr/>
        </p:nvSpPr>
        <p:spPr>
          <a:xfrm>
            <a:off x="173520" y="128016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45" name="CustomShape 3"/>
          <p:cNvSpPr/>
          <p:nvPr/>
        </p:nvSpPr>
        <p:spPr>
          <a:xfrm>
            <a:off x="0" y="1120320"/>
            <a:ext cx="9252360" cy="5663089"/>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MON24.53970.92.03</a:t>
            </a:r>
            <a:endParaRPr lang="en-US" sz="2000" b="0" strike="noStrike" spc="-1" dirty="0">
              <a:latin typeface="Arial"/>
            </a:endParaRPr>
          </a:p>
          <a:p>
            <a:pPr algn="ctr">
              <a:lnSpc>
                <a:spcPct val="100000"/>
              </a:lnSpc>
            </a:pPr>
            <a:endParaRPr lang="en-US" sz="800" b="0" strike="noStrike" spc="-1" dirty="0">
              <a:latin typeface="Arial"/>
            </a:endParaRPr>
          </a:p>
          <a:p>
            <a:pPr algn="ctr">
              <a:lnSpc>
                <a:spcPct val="100000"/>
              </a:lnSpc>
            </a:pPr>
            <a:r>
              <a:rPr lang="ru-RU" sz="2000" spc="-1" dirty="0" smtClean="0"/>
              <a:t>Свлачището е </a:t>
            </a:r>
            <a:r>
              <a:rPr lang="ru-RU" sz="2000" spc="-1" dirty="0"/>
              <a:t>част </a:t>
            </a:r>
            <a:r>
              <a:rPr lang="ru-RU" sz="2000" spc="-1" dirty="0" smtClean="0"/>
              <a:t>от древен </a:t>
            </a:r>
            <a:r>
              <a:rPr lang="ru-RU" sz="2000" spc="-1" dirty="0"/>
              <a:t>свлачищен район, който обхваща десния долинен склон на р. Дунав, от с. Добри дол на югозапад до гр. Лом на североизток. Свлачищната деформация обхваща целия долинен склон, като засяга централните квартали на с. Орсоя и участък от път ІІ-11. </a:t>
            </a:r>
            <a:r>
              <a:rPr lang="bg-BG" sz="2000" b="1" strike="noStrike" spc="-1" dirty="0" smtClean="0">
                <a:solidFill>
                  <a:srgbClr val="000000"/>
                </a:solidFill>
                <a:latin typeface="Times New Roman"/>
                <a:ea typeface="DejaVu Sans"/>
              </a:rPr>
              <a:t> </a:t>
            </a:r>
            <a:endParaRPr lang="en-US" sz="2000" b="0" strike="noStrike" spc="-1" dirty="0">
              <a:latin typeface="Arial"/>
            </a:endParaRPr>
          </a:p>
          <a:p>
            <a:pPr algn="just">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ru-RU" sz="2000" spc="-1" dirty="0"/>
              <a:t>В долната част на склона активизациите засягат жилищните квартали на селото. Част от жилищните сгради са обитаеми, с постоянно пребиваващо население. Жилищните сгради са в различна степен деформирани, като се установяват пукнатини с разтвореност до 5-10 см. Някой от сградите са със значителни деформации по носещата </a:t>
            </a:r>
            <a:r>
              <a:rPr lang="ru-RU" sz="2000" spc="-1" dirty="0" smtClean="0"/>
              <a:t>конструкция.</a:t>
            </a: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246" name="Group 4"/>
          <p:cNvGrpSpPr/>
          <p:nvPr/>
        </p:nvGrpSpPr>
        <p:grpSpPr>
          <a:xfrm>
            <a:off x="36360" y="2775500"/>
            <a:ext cx="5986080" cy="2019960"/>
            <a:chOff x="0" y="2286000"/>
            <a:chExt cx="5986080" cy="2019960"/>
          </a:xfrm>
        </p:grpSpPr>
        <p:pic>
          <p:nvPicPr>
            <p:cNvPr id="247" name="Picture 246"/>
            <p:cNvPicPr/>
            <p:nvPr/>
          </p:nvPicPr>
          <p:blipFill>
            <a:blip r:embed="rId3"/>
            <a:stretch/>
          </p:blipFill>
          <p:spPr>
            <a:xfrm>
              <a:off x="1800" y="2286000"/>
              <a:ext cx="2993400" cy="2019960"/>
            </a:xfrm>
            <a:prstGeom prst="rect">
              <a:avLst/>
            </a:prstGeom>
            <a:ln>
              <a:noFill/>
            </a:ln>
          </p:spPr>
        </p:pic>
        <p:sp>
          <p:nvSpPr>
            <p:cNvPr id="248" name="CustomShape 5"/>
            <p:cNvSpPr/>
            <p:nvPr/>
          </p:nvSpPr>
          <p:spPr>
            <a:xfrm>
              <a:off x="0" y="23036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49" name="Picture 248"/>
            <p:cNvPicPr/>
            <p:nvPr/>
          </p:nvPicPr>
          <p:blipFill>
            <a:blip r:embed="rId4"/>
            <a:stretch/>
          </p:blipFill>
          <p:spPr>
            <a:xfrm>
              <a:off x="3012840" y="2305800"/>
              <a:ext cx="2971080" cy="1980000"/>
            </a:xfrm>
            <a:prstGeom prst="rect">
              <a:avLst/>
            </a:prstGeom>
            <a:ln>
              <a:noFill/>
            </a:ln>
          </p:spPr>
        </p:pic>
        <p:sp>
          <p:nvSpPr>
            <p:cNvPr id="250" name="CustomShape 6"/>
            <p:cNvSpPr/>
            <p:nvPr/>
          </p:nvSpPr>
          <p:spPr>
            <a:xfrm>
              <a:off x="3011760" y="23036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
        <p:nvSpPr>
          <p:cNvPr id="256" name="CustomShape 10"/>
          <p:cNvSpPr/>
          <p:nvPr/>
        </p:nvSpPr>
        <p:spPr>
          <a:xfrm>
            <a:off x="-89280" y="4839480"/>
            <a:ext cx="6067080" cy="2012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endParaRPr lang="en-US" sz="2000" b="0" strike="noStrike" spc="-1" dirty="0">
              <a:latin typeface="Arial"/>
            </a:endParaRPr>
          </a:p>
        </p:txBody>
      </p:sp>
      <p:pic>
        <p:nvPicPr>
          <p:cNvPr id="2" name="Picture 1"/>
          <p:cNvPicPr>
            <a:picLocks noChangeAspect="1"/>
          </p:cNvPicPr>
          <p:nvPr/>
        </p:nvPicPr>
        <p:blipFill>
          <a:blip r:embed="rId5"/>
          <a:stretch>
            <a:fillRect/>
          </a:stretch>
        </p:blipFill>
        <p:spPr>
          <a:xfrm>
            <a:off x="6109560" y="2781735"/>
            <a:ext cx="2981202" cy="1993565"/>
          </a:xfrm>
          <a:prstGeom prst="rect">
            <a:avLst/>
          </a:prstGeom>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63" name="Контейнер за съдържание 3_20"/>
          <p:cNvPicPr/>
          <p:nvPr/>
        </p:nvPicPr>
        <p:blipFill>
          <a:blip r:embed="rId2"/>
          <a:stretch/>
        </p:blipFill>
        <p:spPr>
          <a:xfrm>
            <a:off x="0" y="-85680"/>
            <a:ext cx="9258480" cy="6943320"/>
          </a:xfrm>
          <a:prstGeom prst="rect">
            <a:avLst/>
          </a:prstGeom>
          <a:ln>
            <a:noFill/>
          </a:ln>
        </p:spPr>
      </p:pic>
      <p:sp>
        <p:nvSpPr>
          <p:cNvPr id="264"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65" name="CustomShape 3"/>
          <p:cNvSpPr/>
          <p:nvPr/>
        </p:nvSpPr>
        <p:spPr>
          <a:xfrm>
            <a:off x="717120" y="1330200"/>
            <a:ext cx="7298280" cy="42685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MON24.53970.92.04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попада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266" name="Group 4"/>
          <p:cNvGrpSpPr/>
          <p:nvPr/>
        </p:nvGrpSpPr>
        <p:grpSpPr>
          <a:xfrm>
            <a:off x="6480" y="2087280"/>
            <a:ext cx="9252000" cy="4770360"/>
            <a:chOff x="6480" y="2087280"/>
            <a:chExt cx="9252000" cy="4770360"/>
          </a:xfrm>
        </p:grpSpPr>
        <p:pic>
          <p:nvPicPr>
            <p:cNvPr id="267" name="Picture 266"/>
            <p:cNvPicPr/>
            <p:nvPr/>
          </p:nvPicPr>
          <p:blipFill>
            <a:blip r:embed="rId3"/>
            <a:stretch/>
          </p:blipFill>
          <p:spPr>
            <a:xfrm>
              <a:off x="9000" y="2089440"/>
              <a:ext cx="9247320" cy="4766760"/>
            </a:xfrm>
            <a:prstGeom prst="rect">
              <a:avLst/>
            </a:prstGeom>
            <a:ln>
              <a:noFill/>
            </a:ln>
          </p:spPr>
        </p:pic>
        <p:sp>
          <p:nvSpPr>
            <p:cNvPr id="268" name="CustomShape 5"/>
            <p:cNvSpPr/>
            <p:nvPr/>
          </p:nvSpPr>
          <p:spPr>
            <a:xfrm>
              <a:off x="6480" y="2087280"/>
              <a:ext cx="9252000" cy="47703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900" b="1" strike="noStrike" spc="-1">
                  <a:solidFill>
                    <a:srgbClr val="C00000"/>
                  </a:solidFill>
                  <a:latin typeface="Arial"/>
                  <a:ea typeface="DejaVu Sans"/>
                </a:rPr>
                <a:t>MON24.53970.92.02</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MON24.53970.92.03</a:t>
              </a:r>
              <a:endParaRPr lang="en-US" sz="900" b="0" strike="noStrike" spc="-1">
                <a:latin typeface="Arial"/>
              </a:endParaRPr>
            </a:p>
            <a:p>
              <a:pPr>
                <a:lnSpc>
                  <a:spcPct val="100000"/>
                </a:lnSpc>
              </a:pPr>
              <a:r>
                <a:rPr lang="en-US" sz="900" b="1" strike="noStrike" spc="-1">
                  <a:solidFill>
                    <a:srgbClr val="C00000"/>
                  </a:solidFill>
                  <a:latin typeface="Arial"/>
                  <a:ea typeface="DejaVu Sans"/>
                </a:rPr>
                <a:t>MON24.53970.92.04</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MON24.53970.92.05</a:t>
              </a:r>
              <a:endParaRPr lang="en-US" sz="900" b="0" strike="noStrike" spc="-1">
                <a:latin typeface="Arial"/>
              </a:endParaRPr>
            </a:p>
          </p:txBody>
        </p:sp>
      </p:gr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3" name="Контейнер за съдържание 3"/>
          <p:cNvPicPr/>
          <p:nvPr/>
        </p:nvPicPr>
        <p:blipFill>
          <a:blip r:embed="rId2"/>
          <a:stretch/>
        </p:blipFill>
        <p:spPr>
          <a:xfrm>
            <a:off x="-108360" y="-23400"/>
            <a:ext cx="9258480" cy="6943320"/>
          </a:xfrm>
          <a:prstGeom prst="rect">
            <a:avLst/>
          </a:prstGeom>
          <a:ln>
            <a:noFill/>
          </a:ln>
        </p:spPr>
      </p:pic>
      <p:sp>
        <p:nvSpPr>
          <p:cNvPr id="54" name="CustomShape 2"/>
          <p:cNvSpPr/>
          <p:nvPr/>
        </p:nvSpPr>
        <p:spPr>
          <a:xfrm>
            <a:off x="0" y="1348200"/>
            <a:ext cx="9022320" cy="469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50000"/>
              </a:lnSpc>
            </a:pPr>
            <a:r>
              <a:rPr lang="bg-BG" sz="2200" b="1" i="1" strike="noStrike" spc="-1" dirty="0">
                <a:solidFill>
                  <a:srgbClr val="000000"/>
                </a:solidFill>
                <a:latin typeface="Times New Roman"/>
                <a:ea typeface="DejaVu Sans"/>
              </a:rPr>
              <a:t>ОСНОВНИ ДАННИ</a:t>
            </a:r>
            <a:endParaRPr lang="en-US" sz="2200" b="0" strike="noStrike" spc="-1" dirty="0">
              <a:latin typeface="Arial"/>
            </a:endParaRPr>
          </a:p>
          <a:p>
            <a:pPr algn="ctr">
              <a:lnSpc>
                <a:spcPct val="100000"/>
              </a:lnSpc>
            </a:pPr>
            <a:endParaRPr lang="en-US" sz="2200" b="0" strike="noStrike" spc="-1" dirty="0">
              <a:latin typeface="Arial"/>
            </a:endParaRPr>
          </a:p>
          <a:p>
            <a:pPr algn="ctr">
              <a:lnSpc>
                <a:spcPct val="115000"/>
              </a:lnSpc>
            </a:pPr>
            <a:r>
              <a:rPr lang="en-US" sz="2000" b="0" i="1" strike="noStrike" spc="-1" dirty="0" err="1">
                <a:solidFill>
                  <a:srgbClr val="000000"/>
                </a:solidFill>
                <a:latin typeface="Times New Roman"/>
                <a:ea typeface="DejaVu Sans"/>
              </a:rPr>
              <a:t>Проектът</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се</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реализира</a:t>
            </a:r>
            <a:r>
              <a:rPr lang="en-US" sz="2000" b="0" i="1" strike="noStrike" spc="-1" dirty="0">
                <a:solidFill>
                  <a:srgbClr val="000000"/>
                </a:solidFill>
                <a:latin typeface="Times New Roman"/>
                <a:ea typeface="DejaVu Sans"/>
              </a:rPr>
              <a:t> с </a:t>
            </a:r>
            <a:r>
              <a:rPr lang="en-US" sz="2000" b="0" i="1" strike="noStrike" spc="-1" dirty="0" err="1">
                <a:solidFill>
                  <a:srgbClr val="000000"/>
                </a:solidFill>
                <a:latin typeface="Times New Roman"/>
                <a:ea typeface="DejaVu Sans"/>
              </a:rPr>
              <a:t>финансовата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подкрепа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на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Оперативна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програма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Околна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среда</a:t>
            </a:r>
            <a:r>
              <a:rPr lang="en-US" sz="2000" b="0" i="1" strike="noStrike" spc="-1" dirty="0">
                <a:solidFill>
                  <a:srgbClr val="000000"/>
                </a:solidFill>
                <a:latin typeface="Times New Roman"/>
                <a:ea typeface="DejaVu Sans"/>
              </a:rPr>
              <a:t>“ 2014-2020г., </a:t>
            </a:r>
            <a:r>
              <a:rPr lang="en-US" sz="2000" b="0" i="1" strike="noStrike" spc="-1" dirty="0" err="1">
                <a:solidFill>
                  <a:srgbClr val="000000"/>
                </a:solidFill>
                <a:latin typeface="Times New Roman"/>
                <a:ea typeface="DejaVu Sans"/>
              </a:rPr>
              <a:t>съфинансирана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от</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Европейския</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съюз</a:t>
            </a:r>
            <a:r>
              <a:rPr lang="en-US" sz="2000" b="0" i="1" strike="noStrike" spc="-1" dirty="0">
                <a:solidFill>
                  <a:srgbClr val="000000"/>
                </a:solidFill>
                <a:latin typeface="Times New Roman"/>
                <a:ea typeface="DejaVu Sans"/>
              </a:rPr>
              <a:t> и </a:t>
            </a:r>
            <a:r>
              <a:rPr lang="en-US" sz="2000" b="0" i="1" strike="noStrike" spc="-1" dirty="0" err="1">
                <a:solidFill>
                  <a:srgbClr val="000000"/>
                </a:solidFill>
                <a:latin typeface="Times New Roman"/>
                <a:ea typeface="DejaVu Sans"/>
              </a:rPr>
              <a:t>Европейски</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структурни</a:t>
            </a:r>
            <a:r>
              <a:rPr lang="en-US" sz="2000" b="0" i="1" strike="noStrike" spc="-1" dirty="0">
                <a:solidFill>
                  <a:srgbClr val="000000"/>
                </a:solidFill>
                <a:latin typeface="Times New Roman"/>
                <a:ea typeface="DejaVu Sans"/>
              </a:rPr>
              <a:t> и </a:t>
            </a:r>
            <a:r>
              <a:rPr lang="en-US" sz="2000" b="0" i="1" strike="noStrike" spc="-1" dirty="0" err="1">
                <a:solidFill>
                  <a:srgbClr val="000000"/>
                </a:solidFill>
                <a:latin typeface="Times New Roman"/>
                <a:ea typeface="DejaVu Sans"/>
              </a:rPr>
              <a:t>инвестиционни</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фондове</a:t>
            </a:r>
            <a:r>
              <a:rPr lang="en-US" sz="2000" b="0" i="1" strike="noStrike" spc="-1" dirty="0">
                <a:solidFill>
                  <a:srgbClr val="000000"/>
                </a:solidFill>
                <a:latin typeface="Times New Roman"/>
                <a:ea typeface="DejaVu Sans"/>
              </a:rPr>
              <a:t>.</a:t>
            </a:r>
            <a:endParaRPr lang="en-US" sz="2000" b="0" strike="noStrike" spc="-1" dirty="0">
              <a:latin typeface="Arial"/>
            </a:endParaRPr>
          </a:p>
          <a:p>
            <a:pPr algn="ctr">
              <a:lnSpc>
                <a:spcPct val="115000"/>
              </a:lnSpc>
            </a:pPr>
            <a:endParaRPr lang="en-US" sz="2000" b="0" strike="noStrike" spc="-1" dirty="0">
              <a:latin typeface="Arial"/>
            </a:endParaRPr>
          </a:p>
          <a:p>
            <a:pPr algn="ctr">
              <a:lnSpc>
                <a:spcPct val="115000"/>
              </a:lnSpc>
            </a:pPr>
            <a:endParaRPr lang="en-US" sz="2000" b="0" strike="noStrike" spc="-1" dirty="0">
              <a:latin typeface="Arial"/>
            </a:endParaRPr>
          </a:p>
          <a:p>
            <a:pPr algn="just">
              <a:lnSpc>
                <a:spcPct val="115000"/>
              </a:lnSpc>
            </a:pPr>
            <a:r>
              <a:rPr lang="en-US" sz="2000" b="0" i="1" strike="noStrike" spc="-1" dirty="0" err="1">
                <a:solidFill>
                  <a:srgbClr val="000000"/>
                </a:solidFill>
                <a:latin typeface="Times New Roman"/>
                <a:ea typeface="DejaVu Sans"/>
              </a:rPr>
              <a:t>Общата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стойност</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на</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проекта</a:t>
            </a:r>
            <a:r>
              <a:rPr lang="en-US" sz="2000" b="0" i="1" strike="noStrike" spc="-1" dirty="0">
                <a:solidFill>
                  <a:srgbClr val="000000"/>
                </a:solidFill>
                <a:latin typeface="Times New Roman"/>
                <a:ea typeface="DejaVu Sans"/>
              </a:rPr>
              <a:t> е 2 500 924,00 </a:t>
            </a:r>
            <a:r>
              <a:rPr lang="en-US" sz="2000" b="0" i="1" strike="noStrike" spc="-1" dirty="0" err="1">
                <a:solidFill>
                  <a:srgbClr val="000000"/>
                </a:solidFill>
                <a:latin typeface="Times New Roman"/>
                <a:ea typeface="DejaVu Sans"/>
              </a:rPr>
              <a:t>лв</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от</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които</a:t>
            </a:r>
            <a:r>
              <a:rPr lang="en-US" sz="2000" b="0" i="1" strike="noStrike" spc="-1" dirty="0">
                <a:solidFill>
                  <a:srgbClr val="000000"/>
                </a:solidFill>
                <a:latin typeface="Times New Roman"/>
                <a:ea typeface="DejaVu Sans"/>
              </a:rPr>
              <a:t>:</a:t>
            </a:r>
            <a:endParaRPr lang="en-US" sz="2000" b="0" strike="noStrike" spc="-1" dirty="0">
              <a:latin typeface="Arial"/>
            </a:endParaRPr>
          </a:p>
          <a:p>
            <a:pPr algn="just">
              <a:lnSpc>
                <a:spcPct val="115000"/>
              </a:lnSpc>
            </a:pP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Европейско</a:t>
            </a:r>
            <a:r>
              <a:rPr lang="en-US" sz="2000" b="0" i="1" strike="noStrike" spc="-1" dirty="0">
                <a:solidFill>
                  <a:srgbClr val="000000"/>
                </a:solidFill>
                <a:latin typeface="Times New Roman"/>
                <a:ea typeface="DejaVu Sans"/>
              </a:rPr>
              <a:t> </a:t>
            </a:r>
            <a:r>
              <a:rPr lang="en-US" sz="2000" b="0" i="1" strike="noStrike" spc="-1" dirty="0" err="1" smtClean="0">
                <a:solidFill>
                  <a:srgbClr val="000000"/>
                </a:solidFill>
                <a:latin typeface="Times New Roman"/>
                <a:ea typeface="DejaVu Sans"/>
              </a:rPr>
              <a:t>финансиране</a:t>
            </a:r>
            <a:r>
              <a:rPr lang="en-US" sz="2000" b="0" i="1" strike="noStrike" spc="-1" dirty="0" smtClean="0">
                <a:solidFill>
                  <a:srgbClr val="000000"/>
                </a:solidFill>
                <a:latin typeface="Times New Roman"/>
                <a:ea typeface="DejaVu Sans"/>
              </a:rPr>
              <a:t> 2 </a:t>
            </a:r>
            <a:r>
              <a:rPr lang="en-US" sz="2000" b="0" i="1" strike="noStrike" spc="-1" dirty="0">
                <a:solidFill>
                  <a:srgbClr val="000000"/>
                </a:solidFill>
                <a:latin typeface="Times New Roman"/>
                <a:ea typeface="DejaVu Sans"/>
              </a:rPr>
              <a:t>125 785,40 </a:t>
            </a:r>
            <a:r>
              <a:rPr lang="en-US" sz="2000" b="0" i="1" strike="noStrike" spc="-1" dirty="0" err="1">
                <a:solidFill>
                  <a:srgbClr val="000000"/>
                </a:solidFill>
                <a:latin typeface="Times New Roman"/>
                <a:ea typeface="DejaVu Sans"/>
              </a:rPr>
              <a:t>лв</a:t>
            </a:r>
            <a:r>
              <a:rPr lang="en-US" sz="2000" b="0" i="1" strike="noStrike" spc="-1" dirty="0">
                <a:solidFill>
                  <a:srgbClr val="000000"/>
                </a:solidFill>
                <a:latin typeface="Times New Roman"/>
                <a:ea typeface="DejaVu Sans"/>
              </a:rPr>
              <a:t>.</a:t>
            </a:r>
            <a:endParaRPr lang="en-US" sz="2000" b="0" strike="noStrike" spc="-1" dirty="0">
              <a:latin typeface="Arial"/>
            </a:endParaRPr>
          </a:p>
          <a:p>
            <a:pPr algn="just">
              <a:lnSpc>
                <a:spcPct val="115000"/>
              </a:lnSpc>
            </a:pP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Национално</a:t>
            </a:r>
            <a:r>
              <a:rPr lang="en-US" sz="2000" b="0" i="1" strike="noStrike" spc="-1" dirty="0">
                <a:solidFill>
                  <a:srgbClr val="000000"/>
                </a:solidFill>
                <a:latin typeface="Times New Roman"/>
                <a:ea typeface="DejaVu Sans"/>
              </a:rPr>
              <a:t> </a:t>
            </a:r>
            <a:r>
              <a:rPr lang="en-US" sz="2000" b="0" i="1" strike="noStrike" spc="-1" dirty="0" err="1" smtClean="0">
                <a:solidFill>
                  <a:srgbClr val="000000"/>
                </a:solidFill>
                <a:latin typeface="Times New Roman"/>
                <a:ea typeface="DejaVu Sans"/>
              </a:rPr>
              <a:t>финансиране</a:t>
            </a:r>
            <a:r>
              <a:rPr lang="en-US" sz="2000" b="0" i="1" strike="noStrike" spc="-1" dirty="0" smtClean="0">
                <a:solidFill>
                  <a:srgbClr val="000000"/>
                </a:solidFill>
                <a:latin typeface="Times New Roman"/>
                <a:ea typeface="DejaVu Sans"/>
              </a:rPr>
              <a:t> </a:t>
            </a:r>
            <a:r>
              <a:rPr lang="en-US" sz="2000" b="0" i="1" strike="noStrike" spc="-1" dirty="0">
                <a:solidFill>
                  <a:srgbClr val="000000"/>
                </a:solidFill>
                <a:latin typeface="Times New Roman"/>
                <a:ea typeface="DejaVu Sans"/>
              </a:rPr>
              <a:t>375 138,60 </a:t>
            </a:r>
            <a:r>
              <a:rPr lang="en-US" sz="2000" b="0" i="1" strike="noStrike" spc="-1" dirty="0" err="1">
                <a:solidFill>
                  <a:srgbClr val="000000"/>
                </a:solidFill>
                <a:latin typeface="Times New Roman"/>
                <a:ea typeface="DejaVu Sans"/>
              </a:rPr>
              <a:t>лв</a:t>
            </a:r>
            <a:r>
              <a:rPr lang="en-US" sz="2000" b="0" i="1" strike="noStrike" spc="-1" dirty="0">
                <a:solidFill>
                  <a:srgbClr val="000000"/>
                </a:solidFill>
                <a:latin typeface="Times New Roman"/>
                <a:ea typeface="DejaVu Sans"/>
              </a:rPr>
              <a:t>.</a:t>
            </a:r>
            <a:endParaRPr lang="en-US" sz="2000" b="0" strike="noStrike" spc="-1" dirty="0">
              <a:latin typeface="Arial"/>
            </a:endParaRPr>
          </a:p>
          <a:p>
            <a:pPr algn="just">
              <a:lnSpc>
                <a:spcPct val="115000"/>
              </a:lnSpc>
            </a:pPr>
            <a:endParaRPr lang="en-US" sz="2000" b="0" strike="noStrike" spc="-1" dirty="0">
              <a:latin typeface="Arial"/>
            </a:endParaRPr>
          </a:p>
          <a:p>
            <a:pPr>
              <a:lnSpc>
                <a:spcPct val="100000"/>
              </a:lnSpc>
            </a:pPr>
            <a:r>
              <a:rPr lang="en-US" sz="2000" b="0" i="1" strike="noStrike" spc="-1" dirty="0" err="1">
                <a:solidFill>
                  <a:srgbClr val="000000"/>
                </a:solidFill>
                <a:latin typeface="Times New Roman"/>
                <a:ea typeface="DejaVu Sans"/>
              </a:rPr>
              <a:t>Срок</a:t>
            </a:r>
            <a:r>
              <a:rPr lang="en-US" sz="2000" b="0" i="1" strike="noStrike" spc="-1" dirty="0">
                <a:solidFill>
                  <a:srgbClr val="000000"/>
                </a:solidFill>
                <a:latin typeface="Times New Roman"/>
                <a:ea typeface="DejaVu Sans"/>
              </a:rPr>
              <a:t> </a:t>
            </a:r>
            <a:r>
              <a:rPr lang="en-US" sz="2000" b="0" i="1" strike="noStrike" spc="-1" dirty="0" err="1">
                <a:solidFill>
                  <a:srgbClr val="000000"/>
                </a:solidFill>
                <a:latin typeface="Times New Roman"/>
                <a:ea typeface="DejaVu Sans"/>
              </a:rPr>
              <a:t>за</a:t>
            </a:r>
            <a:r>
              <a:rPr lang="en-US" sz="2000" b="0" i="1" strike="noStrike" spc="-1" dirty="0">
                <a:solidFill>
                  <a:srgbClr val="000000"/>
                </a:solidFill>
                <a:latin typeface="Times New Roman"/>
                <a:ea typeface="DejaVu Sans"/>
              </a:rPr>
              <a:t> </a:t>
            </a:r>
            <a:r>
              <a:rPr lang="en-US" sz="2000" b="0" i="1" strike="noStrike" spc="-1" dirty="0" err="1" smtClean="0">
                <a:solidFill>
                  <a:srgbClr val="000000"/>
                </a:solidFill>
                <a:latin typeface="Times New Roman"/>
                <a:ea typeface="DejaVu Sans"/>
              </a:rPr>
              <a:t>изпълнение</a:t>
            </a:r>
            <a:r>
              <a:rPr lang="bg-BG" sz="2000" b="0" i="1" strike="noStrike" spc="-1" dirty="0" smtClean="0">
                <a:solidFill>
                  <a:srgbClr val="000000"/>
                </a:solidFill>
                <a:latin typeface="Times New Roman"/>
                <a:ea typeface="DejaVu Sans"/>
              </a:rPr>
              <a:t>: 2</a:t>
            </a:r>
            <a:r>
              <a:rPr lang="en-US" sz="2000" b="0" i="1" strike="noStrike" spc="-1" dirty="0" smtClean="0">
                <a:solidFill>
                  <a:srgbClr val="000000"/>
                </a:solidFill>
                <a:latin typeface="Times New Roman"/>
                <a:ea typeface="DejaVu Sans"/>
              </a:rPr>
              <a:t>3 </a:t>
            </a:r>
            <a:r>
              <a:rPr lang="en-US" sz="2000" b="0" i="1" strike="noStrike" spc="-1" dirty="0" err="1">
                <a:solidFill>
                  <a:srgbClr val="000000"/>
                </a:solidFill>
                <a:latin typeface="Times New Roman"/>
                <a:ea typeface="DejaVu Sans"/>
              </a:rPr>
              <a:t>месеца</a:t>
            </a:r>
            <a:endParaRPr lang="en-US" sz="2000" b="0" strike="noStrike" spc="-1" dirty="0">
              <a:latin typeface="Arial"/>
            </a:endParaRPr>
          </a:p>
          <a:p>
            <a:pPr algn="ctr">
              <a:lnSpc>
                <a:spcPct val="100000"/>
              </a:lnSpc>
            </a:pPr>
            <a:endParaRPr lang="en-US" sz="20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fade">
                                      <p:cBhvr additive="repl">
                                        <p:cTn id="7"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70" name="Контейнер за съдържание 3_21"/>
          <p:cNvPicPr/>
          <p:nvPr/>
        </p:nvPicPr>
        <p:blipFill>
          <a:blip r:embed="rId2"/>
          <a:stretch/>
        </p:blipFill>
        <p:spPr>
          <a:xfrm>
            <a:off x="-77760" y="0"/>
            <a:ext cx="9258480" cy="6943320"/>
          </a:xfrm>
          <a:prstGeom prst="rect">
            <a:avLst/>
          </a:prstGeom>
          <a:ln>
            <a:noFill/>
          </a:ln>
        </p:spPr>
      </p:pic>
      <p:sp>
        <p:nvSpPr>
          <p:cNvPr id="271"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72" name="CustomShape 3"/>
          <p:cNvSpPr/>
          <p:nvPr/>
        </p:nvSpPr>
        <p:spPr>
          <a:xfrm>
            <a:off x="720807" y="1330200"/>
            <a:ext cx="7380547" cy="4308872"/>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MON24.53970.92.04</a:t>
            </a:r>
            <a:endParaRPr lang="en-US" sz="2000" b="0" strike="noStrike" spc="-1" dirty="0">
              <a:latin typeface="Arial"/>
            </a:endParaRPr>
          </a:p>
          <a:p>
            <a:pPr algn="ctr">
              <a:lnSpc>
                <a:spcPct val="100000"/>
              </a:lnSpc>
            </a:pPr>
            <a:endParaRPr lang="en-US" sz="2000" b="0" strike="noStrike" spc="-1" dirty="0">
              <a:latin typeface="Arial"/>
            </a:endParaRPr>
          </a:p>
          <a:p>
            <a:pPr>
              <a:lnSpc>
                <a:spcPct val="100000"/>
              </a:lnSpc>
            </a:pPr>
            <a:r>
              <a:rPr lang="bg-BG" sz="2000" b="1" strike="noStrike" spc="-1" dirty="0">
                <a:solidFill>
                  <a:srgbClr val="000000"/>
                </a:solidFill>
                <a:latin typeface="Times New Roman"/>
                <a:ea typeface="DejaVu Sans"/>
              </a:rPr>
              <a:t>Теренът</a:t>
            </a:r>
            <a:r>
              <a:rPr lang="bg-BG" sz="2000" b="1" strike="noStrike" spc="-41" dirty="0">
                <a:solidFill>
                  <a:srgbClr val="000000"/>
                </a:solidFill>
                <a:latin typeface="Times New Roman"/>
                <a:ea typeface="DejaVu Sans"/>
              </a:rPr>
              <a:t> </a:t>
            </a:r>
            <a:r>
              <a:rPr lang="bg-BG" sz="2000" b="1" strike="noStrike" spc="-1" dirty="0">
                <a:solidFill>
                  <a:srgbClr val="000000"/>
                </a:solidFill>
                <a:latin typeface="Times New Roman"/>
                <a:ea typeface="DejaVu Sans"/>
              </a:rPr>
              <a:t>в</a:t>
            </a:r>
            <a:r>
              <a:rPr lang="bg-BG" sz="2000" b="1" strike="noStrike" spc="-41" dirty="0">
                <a:solidFill>
                  <a:srgbClr val="000000"/>
                </a:solidFill>
                <a:latin typeface="Times New Roman"/>
                <a:ea typeface="DejaVu Sans"/>
              </a:rPr>
              <a:t> </a:t>
            </a:r>
            <a:r>
              <a:rPr lang="bg-BG" sz="2000" b="1" strike="noStrike" spc="-1" dirty="0">
                <a:solidFill>
                  <a:srgbClr val="000000"/>
                </a:solidFill>
                <a:latin typeface="Times New Roman"/>
                <a:ea typeface="DejaVu Sans"/>
              </a:rPr>
              <a:t>средната</a:t>
            </a:r>
            <a:r>
              <a:rPr lang="bg-BG" sz="2000" b="1" strike="noStrike" spc="-41" dirty="0">
                <a:solidFill>
                  <a:srgbClr val="000000"/>
                </a:solidFill>
                <a:latin typeface="Times New Roman"/>
                <a:ea typeface="DejaVu Sans"/>
              </a:rPr>
              <a:t> </a:t>
            </a:r>
            <a:r>
              <a:rPr lang="bg-BG" sz="2000" b="1" strike="noStrike" spc="-1" dirty="0">
                <a:solidFill>
                  <a:srgbClr val="000000"/>
                </a:solidFill>
                <a:latin typeface="Times New Roman"/>
                <a:ea typeface="DejaVu Sans"/>
              </a:rPr>
              <a:t>част</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на </a:t>
            </a:r>
            <a:r>
              <a:rPr lang="bg-BG" sz="2000" b="1" strike="noStrike" spc="-1" dirty="0" err="1">
                <a:solidFill>
                  <a:srgbClr val="000000"/>
                </a:solidFill>
                <a:latin typeface="Times New Roman"/>
                <a:ea typeface="DejaVu Sans"/>
              </a:rPr>
              <a:t>свлачищното</a:t>
            </a:r>
            <a:r>
              <a:rPr lang="bg-BG" sz="2000" b="1" strike="noStrike" spc="-1" dirty="0">
                <a:solidFill>
                  <a:srgbClr val="000000"/>
                </a:solidFill>
                <a:latin typeface="Times New Roman"/>
                <a:ea typeface="DejaVu Sans"/>
              </a:rPr>
              <a:t> тяло е силно </a:t>
            </a:r>
            <a:endParaRPr lang="en-US" sz="2000" b="0" strike="noStrike" spc="-1" dirty="0">
              <a:latin typeface="Arial"/>
            </a:endParaRPr>
          </a:p>
          <a:p>
            <a:pPr>
              <a:lnSpc>
                <a:spcPct val="100000"/>
              </a:lnSpc>
            </a:pPr>
            <a:r>
              <a:rPr lang="bg-BG" sz="2000" b="1" strike="noStrike" spc="-1" dirty="0">
                <a:solidFill>
                  <a:srgbClr val="000000"/>
                </a:solidFill>
                <a:latin typeface="Times New Roman"/>
                <a:ea typeface="DejaVu Sans"/>
              </a:rPr>
              <a:t>нагънат, като са формирани множество свлачищни „гърбици</a:t>
            </a:r>
            <a:r>
              <a:rPr lang="bg-BG" sz="2000" b="1" strike="noStrike" spc="-1" dirty="0" smtClean="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just">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273" name="Group 4"/>
          <p:cNvGrpSpPr/>
          <p:nvPr/>
        </p:nvGrpSpPr>
        <p:grpSpPr>
          <a:xfrm>
            <a:off x="-38160" y="2743200"/>
            <a:ext cx="5981760" cy="1982880"/>
            <a:chOff x="-38160" y="2743200"/>
            <a:chExt cx="5981760" cy="1982880"/>
          </a:xfrm>
        </p:grpSpPr>
        <p:pic>
          <p:nvPicPr>
            <p:cNvPr id="274" name="Picture 273"/>
            <p:cNvPicPr/>
            <p:nvPr/>
          </p:nvPicPr>
          <p:blipFill>
            <a:blip r:embed="rId3"/>
            <a:stretch/>
          </p:blipFill>
          <p:spPr>
            <a:xfrm>
              <a:off x="-36360" y="2744280"/>
              <a:ext cx="2968560" cy="1980000"/>
            </a:xfrm>
            <a:prstGeom prst="rect">
              <a:avLst/>
            </a:prstGeom>
            <a:ln>
              <a:noFill/>
            </a:ln>
          </p:spPr>
        </p:pic>
        <p:sp>
          <p:nvSpPr>
            <p:cNvPr id="275" name="CustomShape 5"/>
            <p:cNvSpPr/>
            <p:nvPr/>
          </p:nvSpPr>
          <p:spPr>
            <a:xfrm>
              <a:off x="-38160" y="2743200"/>
              <a:ext cx="297180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76" name="Picture 275"/>
            <p:cNvPicPr/>
            <p:nvPr/>
          </p:nvPicPr>
          <p:blipFill>
            <a:blip r:embed="rId4"/>
            <a:stretch/>
          </p:blipFill>
          <p:spPr>
            <a:xfrm>
              <a:off x="2973600" y="2744280"/>
              <a:ext cx="2968560" cy="1980000"/>
            </a:xfrm>
            <a:prstGeom prst="rect">
              <a:avLst/>
            </a:prstGeom>
            <a:ln>
              <a:noFill/>
            </a:ln>
          </p:spPr>
        </p:pic>
        <p:sp>
          <p:nvSpPr>
            <p:cNvPr id="277" name="CustomShape 6"/>
            <p:cNvSpPr/>
            <p:nvPr/>
          </p:nvSpPr>
          <p:spPr>
            <a:xfrm>
              <a:off x="2971800" y="2743200"/>
              <a:ext cx="297180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278" name="Group 7"/>
          <p:cNvGrpSpPr/>
          <p:nvPr/>
        </p:nvGrpSpPr>
        <p:grpSpPr>
          <a:xfrm>
            <a:off x="-42480" y="4954320"/>
            <a:ext cx="5986080" cy="2019960"/>
            <a:chOff x="-42480" y="4954320"/>
            <a:chExt cx="5986080" cy="2019960"/>
          </a:xfrm>
        </p:grpSpPr>
        <p:pic>
          <p:nvPicPr>
            <p:cNvPr id="279" name="Picture 278"/>
            <p:cNvPicPr/>
            <p:nvPr/>
          </p:nvPicPr>
          <p:blipFill>
            <a:blip r:embed="rId5"/>
            <a:stretch/>
          </p:blipFill>
          <p:spPr>
            <a:xfrm>
              <a:off x="-40680" y="4954320"/>
              <a:ext cx="2993400" cy="2019960"/>
            </a:xfrm>
            <a:prstGeom prst="rect">
              <a:avLst/>
            </a:prstGeom>
            <a:ln>
              <a:noFill/>
            </a:ln>
          </p:spPr>
        </p:pic>
        <p:sp>
          <p:nvSpPr>
            <p:cNvPr id="280" name="CustomShape 8"/>
            <p:cNvSpPr/>
            <p:nvPr/>
          </p:nvSpPr>
          <p:spPr>
            <a:xfrm>
              <a:off x="-42480" y="4970880"/>
              <a:ext cx="296964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81" name="Picture 280"/>
            <p:cNvPicPr/>
            <p:nvPr/>
          </p:nvPicPr>
          <p:blipFill>
            <a:blip r:embed="rId6"/>
            <a:stretch/>
          </p:blipFill>
          <p:spPr>
            <a:xfrm>
              <a:off x="2970720" y="4972320"/>
              <a:ext cx="2971080" cy="1980000"/>
            </a:xfrm>
            <a:prstGeom prst="rect">
              <a:avLst/>
            </a:prstGeom>
            <a:ln>
              <a:noFill/>
            </a:ln>
          </p:spPr>
        </p:pic>
        <p:sp>
          <p:nvSpPr>
            <p:cNvPr id="282" name="CustomShape 9"/>
            <p:cNvSpPr/>
            <p:nvPr/>
          </p:nvSpPr>
          <p:spPr>
            <a:xfrm>
              <a:off x="2969280" y="497088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84" name="Контейнер за съдържание 3_22"/>
          <p:cNvPicPr/>
          <p:nvPr/>
        </p:nvPicPr>
        <p:blipFill>
          <a:blip r:embed="rId2"/>
          <a:stretch/>
        </p:blipFill>
        <p:spPr>
          <a:xfrm>
            <a:off x="0" y="0"/>
            <a:ext cx="9258480" cy="6943320"/>
          </a:xfrm>
          <a:prstGeom prst="rect">
            <a:avLst/>
          </a:prstGeom>
          <a:ln>
            <a:noFill/>
          </a:ln>
        </p:spPr>
      </p:pic>
      <p:sp>
        <p:nvSpPr>
          <p:cNvPr id="285"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286" name="CustomShape 3"/>
          <p:cNvSpPr/>
          <p:nvPr/>
        </p:nvSpPr>
        <p:spPr>
          <a:xfrm>
            <a:off x="186120" y="1330200"/>
            <a:ext cx="8449920" cy="60980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MON24.53970.92.04</a:t>
            </a:r>
            <a:endParaRPr lang="en-US" sz="2000" b="0" strike="noStrike" spc="-1" dirty="0">
              <a:latin typeface="Arial"/>
            </a:endParaRPr>
          </a:p>
          <a:p>
            <a:pPr algn="ctr">
              <a:lnSpc>
                <a:spcPct val="100000"/>
              </a:lnSpc>
            </a:pP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Активните </a:t>
            </a:r>
            <a:r>
              <a:rPr lang="bg-BG" sz="2000" b="1" strike="noStrike" spc="-1" dirty="0" err="1">
                <a:solidFill>
                  <a:srgbClr val="000000"/>
                </a:solidFill>
                <a:latin typeface="Times New Roman"/>
                <a:ea typeface="DejaVu Sans"/>
              </a:rPr>
              <a:t>свлачищни</a:t>
            </a:r>
            <a:r>
              <a:rPr lang="bg-BG" sz="2000" b="1" strike="noStrike" spc="-1" dirty="0">
                <a:solidFill>
                  <a:srgbClr val="000000"/>
                </a:solidFill>
                <a:latin typeface="Times New Roman"/>
                <a:ea typeface="DejaVu Sans"/>
              </a:rPr>
              <a:t> процеси нанасят значителни щети по останалите </a:t>
            </a:r>
            <a:endParaRPr lang="en-US" sz="2000" b="0" strike="noStrike" spc="-1" dirty="0">
              <a:latin typeface="Arial"/>
            </a:endParaRPr>
          </a:p>
          <a:p>
            <a:pPr algn="just">
              <a:lnSpc>
                <a:spcPct val="100000"/>
              </a:lnSpc>
            </a:pPr>
            <a:r>
              <a:rPr lang="bg-BG" sz="2000" b="1" spc="-1" dirty="0">
                <a:solidFill>
                  <a:srgbClr val="000000"/>
                </a:solidFill>
                <a:latin typeface="Times New Roman"/>
                <a:ea typeface="DejaVu Sans"/>
              </a:rPr>
              <a:t>о</a:t>
            </a:r>
            <a:r>
              <a:rPr lang="bg-BG" sz="2000" b="1" strike="noStrike" spc="-1" dirty="0" smtClean="0">
                <a:solidFill>
                  <a:srgbClr val="000000"/>
                </a:solidFill>
                <a:latin typeface="Times New Roman"/>
                <a:ea typeface="DejaVu Sans"/>
              </a:rPr>
              <a:t>битаеми</a:t>
            </a:r>
            <a:r>
              <a:rPr lang="bg-BG" sz="2000" b="1" strike="noStrike" spc="1" dirty="0" smtClean="0">
                <a:solidFill>
                  <a:srgbClr val="000000"/>
                </a:solidFill>
                <a:latin typeface="Times New Roman"/>
                <a:ea typeface="DejaVu Sans"/>
              </a:rPr>
              <a:t> </a:t>
            </a:r>
            <a:r>
              <a:rPr lang="bg-BG" sz="2000" b="1" strike="noStrike" spc="-1" dirty="0" smtClean="0">
                <a:solidFill>
                  <a:srgbClr val="000000"/>
                </a:solidFill>
                <a:latin typeface="Times New Roman"/>
                <a:ea typeface="DejaVu Sans"/>
              </a:rPr>
              <a:t>жилищни </a:t>
            </a:r>
            <a:r>
              <a:rPr lang="bg-BG" sz="2000" b="1" strike="noStrike" spc="-1" dirty="0">
                <a:solidFill>
                  <a:srgbClr val="000000"/>
                </a:solidFill>
                <a:latin typeface="Times New Roman"/>
                <a:ea typeface="DejaVu Sans"/>
              </a:rPr>
              <a:t>сгради и </a:t>
            </a:r>
            <a:r>
              <a:rPr lang="bg-BG" sz="2000" b="1" strike="noStrike" spc="-1" dirty="0" smtClean="0">
                <a:solidFill>
                  <a:srgbClr val="000000"/>
                </a:solidFill>
                <a:latin typeface="Times New Roman"/>
                <a:ea typeface="DejaVu Sans"/>
              </a:rPr>
              <a:t>техническата </a:t>
            </a:r>
            <a:r>
              <a:rPr lang="bg-BG" sz="2000" b="1" strike="noStrike" spc="-1" dirty="0">
                <a:solidFill>
                  <a:srgbClr val="000000"/>
                </a:solidFill>
                <a:latin typeface="Times New Roman"/>
                <a:ea typeface="DejaVu Sans"/>
              </a:rPr>
              <a:t>инфраструктура в с. Орсоя. </a:t>
            </a:r>
            <a:endParaRPr lang="en-US" sz="2000" b="0" strike="noStrike" spc="-1" dirty="0">
              <a:latin typeface="Arial"/>
            </a:endParaRPr>
          </a:p>
          <a:p>
            <a:pPr algn="just">
              <a:lnSpc>
                <a:spcPct val="100000"/>
              </a:lnSpc>
            </a:pP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Възникващите деформации по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платното </a:t>
            </a:r>
            <a:r>
              <a:rPr lang="bg-BG" sz="2000" b="1" strike="noStrike" spc="-1" dirty="0" smtClean="0">
                <a:solidFill>
                  <a:srgbClr val="000000"/>
                </a:solidFill>
                <a:latin typeface="Times New Roman"/>
                <a:ea typeface="DejaVu Sans"/>
              </a:rPr>
              <a:t>на път </a:t>
            </a:r>
            <a:r>
              <a:rPr lang="bg-BG" sz="2000" b="1" strike="noStrike" spc="-1" dirty="0">
                <a:solidFill>
                  <a:srgbClr val="000000"/>
                </a:solidFill>
                <a:latin typeface="Times New Roman"/>
                <a:ea typeface="DejaVu Sans"/>
              </a:rPr>
              <a:t>ІІ-11 затрудняват </a:t>
            </a:r>
            <a:endParaRPr lang="en-US" sz="2000" b="0" strike="noStrike" spc="-1" dirty="0">
              <a:latin typeface="Arial"/>
            </a:endParaRPr>
          </a:p>
          <a:p>
            <a:pPr algn="just">
              <a:lnSpc>
                <a:spcPct val="100000"/>
              </a:lnSpc>
            </a:pPr>
            <a:r>
              <a:rPr lang="bg-BG" sz="2000" b="1" strike="noStrike" spc="-1" dirty="0" smtClean="0">
                <a:solidFill>
                  <a:srgbClr val="000000"/>
                </a:solidFill>
                <a:latin typeface="Times New Roman"/>
                <a:ea typeface="DejaVu Sans"/>
              </a:rPr>
              <a:t>нормалната </a:t>
            </a:r>
            <a:r>
              <a:rPr lang="bg-BG" sz="2000" b="1" strike="noStrike" spc="-1" dirty="0">
                <a:solidFill>
                  <a:srgbClr val="000000"/>
                </a:solidFill>
                <a:latin typeface="Times New Roman"/>
                <a:ea typeface="DejaVu Sans"/>
              </a:rPr>
              <a:t>му експлоатация и създават предпоставки за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възникване </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на </a:t>
            </a:r>
            <a:r>
              <a:rPr lang="bg-BG" sz="2000" b="1" strike="noStrike" spc="-1" dirty="0" smtClean="0">
                <a:solidFill>
                  <a:srgbClr val="000000"/>
                </a:solidFill>
                <a:latin typeface="Times New Roman"/>
                <a:ea typeface="DejaVu Sans"/>
              </a:rPr>
              <a:t>пътно-транспортни</a:t>
            </a:r>
            <a:r>
              <a:rPr lang="bg-BG" sz="2000" b="1" strike="noStrike" spc="-12"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произшествия.</a:t>
            </a:r>
            <a:endParaRPr lang="en-US" sz="2000" b="0" strike="noStrike" spc="-1" dirty="0">
              <a:latin typeface="Arial"/>
            </a:endParaRPr>
          </a:p>
          <a:p>
            <a:pPr algn="ctr">
              <a:lnSpc>
                <a:spcPct val="100000"/>
              </a:lnSpc>
            </a:pPr>
            <a:endParaRPr lang="en-US" sz="2000" b="0" strike="noStrike" spc="-1" dirty="0">
              <a:latin typeface="Arial"/>
            </a:endParaRPr>
          </a:p>
          <a:p>
            <a:pP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just">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287" name="Group 4"/>
          <p:cNvGrpSpPr/>
          <p:nvPr/>
        </p:nvGrpSpPr>
        <p:grpSpPr>
          <a:xfrm>
            <a:off x="50760" y="4297680"/>
            <a:ext cx="6350040" cy="2620440"/>
            <a:chOff x="50760" y="4297680"/>
            <a:chExt cx="6350040" cy="2620440"/>
          </a:xfrm>
        </p:grpSpPr>
        <p:pic>
          <p:nvPicPr>
            <p:cNvPr id="288" name="Picture 287"/>
            <p:cNvPicPr/>
            <p:nvPr/>
          </p:nvPicPr>
          <p:blipFill>
            <a:blip r:embed="rId3"/>
            <a:stretch/>
          </p:blipFill>
          <p:spPr>
            <a:xfrm>
              <a:off x="52560" y="4298040"/>
              <a:ext cx="3150720" cy="2616840"/>
            </a:xfrm>
            <a:prstGeom prst="rect">
              <a:avLst/>
            </a:prstGeom>
            <a:ln>
              <a:noFill/>
            </a:ln>
          </p:spPr>
        </p:pic>
        <p:sp>
          <p:nvSpPr>
            <p:cNvPr id="289" name="CustomShape 5"/>
            <p:cNvSpPr/>
            <p:nvPr/>
          </p:nvSpPr>
          <p:spPr>
            <a:xfrm>
              <a:off x="50760" y="4297680"/>
              <a:ext cx="3154320" cy="26204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290" name="Picture 289"/>
            <p:cNvPicPr/>
            <p:nvPr/>
          </p:nvPicPr>
          <p:blipFill>
            <a:blip r:embed="rId4"/>
            <a:stretch/>
          </p:blipFill>
          <p:spPr>
            <a:xfrm>
              <a:off x="3247200" y="4298040"/>
              <a:ext cx="3152160" cy="2616840"/>
            </a:xfrm>
            <a:prstGeom prst="rect">
              <a:avLst/>
            </a:prstGeom>
            <a:ln>
              <a:noFill/>
            </a:ln>
          </p:spPr>
        </p:pic>
        <p:sp>
          <p:nvSpPr>
            <p:cNvPr id="291" name="CustomShape 6"/>
            <p:cNvSpPr/>
            <p:nvPr/>
          </p:nvSpPr>
          <p:spPr>
            <a:xfrm>
              <a:off x="3245400" y="4297680"/>
              <a:ext cx="3155400" cy="26204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298" name="Контейнер за съдържание 3_27"/>
          <p:cNvPicPr/>
          <p:nvPr/>
        </p:nvPicPr>
        <p:blipFill>
          <a:blip r:embed="rId2"/>
          <a:stretch/>
        </p:blipFill>
        <p:spPr>
          <a:xfrm>
            <a:off x="0" y="0"/>
            <a:ext cx="9258480" cy="6943320"/>
          </a:xfrm>
          <a:prstGeom prst="rect">
            <a:avLst/>
          </a:prstGeom>
          <a:ln>
            <a:noFill/>
          </a:ln>
        </p:spPr>
      </p:pic>
      <p:sp>
        <p:nvSpPr>
          <p:cNvPr id="299"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300" name="CustomShape 3"/>
          <p:cNvSpPr/>
          <p:nvPr/>
        </p:nvSpPr>
        <p:spPr>
          <a:xfrm>
            <a:off x="1332720" y="1330200"/>
            <a:ext cx="7019640" cy="48783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PVN24.53583.01 попада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Опанец</a:t>
            </a:r>
            <a:r>
              <a:rPr lang="bg-BG" sz="2000" b="1" strike="noStrike" spc="-1">
                <a:solidFill>
                  <a:srgbClr val="000000"/>
                </a:solidFill>
                <a:latin typeface="Times New Roman"/>
                <a:ea typeface="DejaVu Sans"/>
              </a:rPr>
              <a:t>,</a:t>
            </a:r>
            <a:endParaRPr lang="en-US" sz="2000" b="0" strike="noStrike" spc="-1">
              <a:latin typeface="Arial"/>
            </a:endParaRPr>
          </a:p>
          <a:p>
            <a:pPr algn="ctr">
              <a:lnSpc>
                <a:spcPct val="100000"/>
              </a:lnSpc>
            </a:pP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Плевен</a:t>
            </a:r>
            <a:r>
              <a:rPr lang="bg-BG" sz="2000" b="1" strike="noStrike" spc="-1">
                <a:solidFill>
                  <a:srgbClr val="000000"/>
                </a:solidFill>
                <a:latin typeface="Times New Roman"/>
                <a:ea typeface="DejaVu Sans"/>
              </a:rPr>
              <a:t>,</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Плевен</a:t>
            </a:r>
            <a:r>
              <a:rPr lang="bg-BG" sz="2000" b="1" strike="noStrike" spc="-1">
                <a:solidFill>
                  <a:srgbClr val="000000"/>
                </a:solidFill>
                <a:latin typeface="Times New Roman"/>
                <a:ea typeface="DejaVu Sans"/>
              </a:rPr>
              <a:t>.</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301" name="Group 4"/>
          <p:cNvGrpSpPr/>
          <p:nvPr/>
        </p:nvGrpSpPr>
        <p:grpSpPr>
          <a:xfrm>
            <a:off x="0" y="2106360"/>
            <a:ext cx="9258480" cy="4836960"/>
            <a:chOff x="0" y="2106360"/>
            <a:chExt cx="9258480" cy="4836960"/>
          </a:xfrm>
        </p:grpSpPr>
        <p:pic>
          <p:nvPicPr>
            <p:cNvPr id="302" name="Picture 301"/>
            <p:cNvPicPr/>
            <p:nvPr/>
          </p:nvPicPr>
          <p:blipFill>
            <a:blip r:embed="rId3"/>
            <a:stretch/>
          </p:blipFill>
          <p:spPr>
            <a:xfrm>
              <a:off x="2520" y="2108520"/>
              <a:ext cx="9254520" cy="4832280"/>
            </a:xfrm>
            <a:prstGeom prst="rect">
              <a:avLst/>
            </a:prstGeom>
            <a:ln>
              <a:noFill/>
            </a:ln>
          </p:spPr>
        </p:pic>
        <p:sp>
          <p:nvSpPr>
            <p:cNvPr id="303" name="CustomShape 5"/>
            <p:cNvSpPr/>
            <p:nvPr/>
          </p:nvSpPr>
          <p:spPr>
            <a:xfrm>
              <a:off x="0" y="2106360"/>
              <a:ext cx="9258480" cy="48369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305" name="Контейнер за съдържание 3_28"/>
          <p:cNvPicPr/>
          <p:nvPr/>
        </p:nvPicPr>
        <p:blipFill>
          <a:blip r:embed="rId2"/>
          <a:stretch/>
        </p:blipFill>
        <p:spPr>
          <a:xfrm>
            <a:off x="0" y="0"/>
            <a:ext cx="9258480" cy="6943320"/>
          </a:xfrm>
          <a:prstGeom prst="rect">
            <a:avLst/>
          </a:prstGeom>
          <a:ln>
            <a:noFill/>
          </a:ln>
        </p:spPr>
      </p:pic>
      <p:sp>
        <p:nvSpPr>
          <p:cNvPr id="306"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307" name="CustomShape 3"/>
          <p:cNvSpPr/>
          <p:nvPr/>
        </p:nvSpPr>
        <p:spPr>
          <a:xfrm>
            <a:off x="131885" y="1330200"/>
            <a:ext cx="8897815" cy="5232202"/>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PVN24.53583.01 попада</a:t>
            </a:r>
            <a:r>
              <a:rPr lang="bg-BG" sz="2000" b="1" strike="noStrike" spc="-12" dirty="0">
                <a:solidFill>
                  <a:srgbClr val="000000"/>
                </a:solidFill>
                <a:latin typeface="Times New Roman"/>
                <a:ea typeface="DejaVu Sans"/>
              </a:rPr>
              <a:t> </a:t>
            </a:r>
            <a:r>
              <a:rPr lang="bg-BG" sz="2000" b="1" strike="noStrike" spc="-1" dirty="0" err="1">
                <a:solidFill>
                  <a:srgbClr val="000000"/>
                </a:solidFill>
                <a:latin typeface="Times New Roman"/>
                <a:ea typeface="DejaVu Sans"/>
              </a:rPr>
              <a:t>вземлището</a:t>
            </a:r>
            <a:r>
              <a:rPr lang="bg-BG" sz="2000" b="1" strike="noStrike" spc="-12" dirty="0">
                <a:solidFill>
                  <a:srgbClr val="000000"/>
                </a:solidFill>
                <a:latin typeface="Times New Roman"/>
                <a:ea typeface="DejaVu Sans"/>
              </a:rPr>
              <a:t> </a:t>
            </a:r>
            <a:r>
              <a:rPr lang="bg-BG" sz="2000" b="1" strike="noStrike" spc="-1" dirty="0">
                <a:solidFill>
                  <a:srgbClr val="000000"/>
                </a:solidFill>
                <a:latin typeface="Times New Roman"/>
                <a:ea typeface="DejaVu Sans"/>
              </a:rPr>
              <a:t>на с.</a:t>
            </a:r>
            <a:r>
              <a:rPr lang="bg-BG" sz="2000" b="1" strike="noStrike" spc="-26" dirty="0">
                <a:solidFill>
                  <a:srgbClr val="000000"/>
                </a:solidFill>
                <a:latin typeface="Times New Roman"/>
                <a:ea typeface="DejaVu Sans"/>
              </a:rPr>
              <a:t> Опанец</a:t>
            </a:r>
            <a:r>
              <a:rPr lang="bg-BG" sz="2000" b="1" strike="noStrike" spc="-1" dirty="0">
                <a:solidFill>
                  <a:srgbClr val="000000"/>
                </a:solidFill>
                <a:latin typeface="Times New Roman"/>
                <a:ea typeface="DejaVu Sans"/>
              </a:rPr>
              <a:t>,</a:t>
            </a:r>
            <a:endParaRPr lang="en-US" sz="2000" b="0" strike="noStrike" spc="-1" dirty="0">
              <a:latin typeface="Arial"/>
            </a:endParaRPr>
          </a:p>
          <a:p>
            <a:pPr algn="ctr">
              <a:lnSpc>
                <a:spcPct val="100000"/>
              </a:lnSpc>
            </a:pPr>
            <a:r>
              <a:rPr lang="bg-BG" sz="2000" b="1" strike="noStrike" spc="-15" dirty="0">
                <a:solidFill>
                  <a:srgbClr val="000000"/>
                </a:solidFill>
                <a:latin typeface="Times New Roman"/>
                <a:ea typeface="DejaVu Sans"/>
              </a:rPr>
              <a:t> </a:t>
            </a:r>
            <a:r>
              <a:rPr lang="bg-BG" sz="2000" b="1" strike="noStrike" spc="-1" dirty="0">
                <a:solidFill>
                  <a:srgbClr val="000000"/>
                </a:solidFill>
                <a:latin typeface="Times New Roman"/>
                <a:ea typeface="DejaVu Sans"/>
              </a:rPr>
              <a:t>община</a:t>
            </a:r>
            <a:r>
              <a:rPr lang="bg-BG" sz="2000" b="1" strike="noStrike" spc="-15" dirty="0">
                <a:solidFill>
                  <a:srgbClr val="000000"/>
                </a:solidFill>
                <a:latin typeface="Times New Roman"/>
                <a:ea typeface="DejaVu Sans"/>
              </a:rPr>
              <a:t> Плевен</a:t>
            </a:r>
            <a:r>
              <a:rPr lang="bg-BG" sz="2000" b="1" strike="noStrike" spc="-1" dirty="0">
                <a:solidFill>
                  <a:srgbClr val="000000"/>
                </a:solidFill>
                <a:latin typeface="Times New Roman"/>
                <a:ea typeface="DejaVu Sans"/>
              </a:rPr>
              <a:t>,</a:t>
            </a:r>
            <a:r>
              <a:rPr lang="bg-BG" sz="2000" b="1" strike="noStrike" spc="-26"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a:t>
            </a:r>
            <a:r>
              <a:rPr lang="bg-BG" sz="2000" b="1" strike="noStrike" spc="-21" dirty="0">
                <a:solidFill>
                  <a:srgbClr val="000000"/>
                </a:solidFill>
                <a:latin typeface="Times New Roman"/>
                <a:ea typeface="DejaVu Sans"/>
              </a:rPr>
              <a:t> Плевен</a:t>
            </a:r>
            <a:r>
              <a:rPr lang="bg-BG" sz="2000" b="1" strike="noStrike" spc="-1" dirty="0">
                <a:solidFill>
                  <a:srgbClr val="000000"/>
                </a:solidFill>
                <a:latin typeface="Times New Roman"/>
                <a:ea typeface="DejaVu Sans"/>
              </a:rPr>
              <a:t>.</a:t>
            </a:r>
            <a:endParaRPr lang="en-US" sz="2000" b="0" strike="noStrike" spc="-1" dirty="0">
              <a:latin typeface="Arial"/>
            </a:endParaRPr>
          </a:p>
          <a:p>
            <a:pPr algn="ctr">
              <a:lnSpc>
                <a:spcPct val="100000"/>
              </a:lnSpc>
            </a:pPr>
            <a:endParaRPr lang="en-US" sz="2000" b="0" strike="noStrike" spc="-1" dirty="0">
              <a:latin typeface="Arial"/>
            </a:endParaRPr>
          </a:p>
          <a:p>
            <a:pPr algn="just">
              <a:lnSpc>
                <a:spcPct val="100000"/>
              </a:lnSpc>
            </a:pPr>
            <a:r>
              <a:rPr lang="ru-RU" sz="2000" b="1" spc="-15" dirty="0" smtClean="0">
                <a:solidFill>
                  <a:srgbClr val="000000"/>
                </a:solidFill>
                <a:latin typeface="Times New Roman"/>
              </a:rPr>
              <a:t>В свлачищният район има </a:t>
            </a:r>
            <a:r>
              <a:rPr lang="ru-RU" sz="2000" b="1" spc="-15" dirty="0">
                <a:solidFill>
                  <a:srgbClr val="000000"/>
                </a:solidFill>
                <a:latin typeface="Times New Roman"/>
              </a:rPr>
              <a:t>постоянно обитаеми жилищни сгради (някои от които са новопостроени) и сгради на функциониращи стопански предприятия. </a:t>
            </a:r>
            <a:endParaRPr lang="en-US" sz="2000" b="0" strike="noStrike" spc="-1" dirty="0" smtClean="0">
              <a:latin typeface="Arial"/>
            </a:endParaRPr>
          </a:p>
          <a:p>
            <a:pPr>
              <a:lnSpc>
                <a:spcPct val="100000"/>
              </a:lnSpc>
            </a:pPr>
            <a:endParaRPr lang="en-US" sz="2000" b="0" strike="noStrike" spc="-1" dirty="0">
              <a:latin typeface="Arial"/>
            </a:endParaRPr>
          </a:p>
          <a:p>
            <a:pPr algn="ctr">
              <a:lnSpc>
                <a:spcPct val="100000"/>
              </a:lnSpc>
            </a:pPr>
            <a:r>
              <a:rPr lang="bg-BG" sz="2000" b="1" strike="noStrike" spc="-1" dirty="0" smtClean="0">
                <a:solidFill>
                  <a:srgbClr val="000000"/>
                </a:solidFill>
                <a:latin typeface="Times New Roman"/>
                <a:ea typeface="DejaVu Sans"/>
              </a:rPr>
              <a:t> </a:t>
            </a:r>
            <a:endParaRPr lang="en-US" sz="2000" b="0" strike="noStrike" spc="-1" dirty="0">
              <a:latin typeface="Arial"/>
            </a:endParaRPr>
          </a:p>
          <a:p>
            <a:pPr algn="just">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smtClean="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308" name="Group 4"/>
          <p:cNvGrpSpPr/>
          <p:nvPr/>
        </p:nvGrpSpPr>
        <p:grpSpPr>
          <a:xfrm>
            <a:off x="2901060" y="2886120"/>
            <a:ext cx="5984280" cy="1982880"/>
            <a:chOff x="50400" y="2834640"/>
            <a:chExt cx="5984280" cy="1982880"/>
          </a:xfrm>
        </p:grpSpPr>
        <p:pic>
          <p:nvPicPr>
            <p:cNvPr id="309" name="Picture 308"/>
            <p:cNvPicPr/>
            <p:nvPr/>
          </p:nvPicPr>
          <p:blipFill>
            <a:blip r:embed="rId3"/>
            <a:stretch/>
          </p:blipFill>
          <p:spPr>
            <a:xfrm>
              <a:off x="52200" y="2836440"/>
              <a:ext cx="2971080" cy="1980000"/>
            </a:xfrm>
            <a:prstGeom prst="rect">
              <a:avLst/>
            </a:prstGeom>
            <a:ln>
              <a:noFill/>
            </a:ln>
          </p:spPr>
        </p:pic>
        <p:sp>
          <p:nvSpPr>
            <p:cNvPr id="310" name="CustomShape 5"/>
            <p:cNvSpPr/>
            <p:nvPr/>
          </p:nvSpPr>
          <p:spPr>
            <a:xfrm>
              <a:off x="50400" y="28346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311" name="Picture 310"/>
            <p:cNvPicPr/>
            <p:nvPr/>
          </p:nvPicPr>
          <p:blipFill>
            <a:blip r:embed="rId4"/>
            <a:stretch/>
          </p:blipFill>
          <p:spPr>
            <a:xfrm>
              <a:off x="3062160" y="2836440"/>
              <a:ext cx="2971080" cy="1980000"/>
            </a:xfrm>
            <a:prstGeom prst="rect">
              <a:avLst/>
            </a:prstGeom>
            <a:ln>
              <a:noFill/>
            </a:ln>
          </p:spPr>
        </p:pic>
        <p:sp>
          <p:nvSpPr>
            <p:cNvPr id="312" name="CustomShape 6"/>
            <p:cNvSpPr/>
            <p:nvPr/>
          </p:nvSpPr>
          <p:spPr>
            <a:xfrm>
              <a:off x="3060360" y="28346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313" name="Group 7"/>
          <p:cNvGrpSpPr/>
          <p:nvPr/>
        </p:nvGrpSpPr>
        <p:grpSpPr>
          <a:xfrm>
            <a:off x="2901060" y="4880838"/>
            <a:ext cx="5984280" cy="1982880"/>
            <a:chOff x="0" y="4960440"/>
            <a:chExt cx="5984280" cy="1982880"/>
          </a:xfrm>
        </p:grpSpPr>
        <p:pic>
          <p:nvPicPr>
            <p:cNvPr id="314" name="Picture 313"/>
            <p:cNvPicPr/>
            <p:nvPr/>
          </p:nvPicPr>
          <p:blipFill>
            <a:blip r:embed="rId5"/>
            <a:stretch/>
          </p:blipFill>
          <p:spPr>
            <a:xfrm>
              <a:off x="1800" y="4962240"/>
              <a:ext cx="2971080" cy="1980000"/>
            </a:xfrm>
            <a:prstGeom prst="rect">
              <a:avLst/>
            </a:prstGeom>
            <a:ln>
              <a:noFill/>
            </a:ln>
          </p:spPr>
        </p:pic>
        <p:sp>
          <p:nvSpPr>
            <p:cNvPr id="315" name="CustomShape 8"/>
            <p:cNvSpPr/>
            <p:nvPr/>
          </p:nvSpPr>
          <p:spPr>
            <a:xfrm>
              <a:off x="0" y="49604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316" name="Picture 315"/>
            <p:cNvPicPr/>
            <p:nvPr/>
          </p:nvPicPr>
          <p:blipFill>
            <a:blip r:embed="rId6"/>
            <a:stretch/>
          </p:blipFill>
          <p:spPr>
            <a:xfrm>
              <a:off x="3011760" y="4962240"/>
              <a:ext cx="2971080" cy="1980000"/>
            </a:xfrm>
            <a:prstGeom prst="rect">
              <a:avLst/>
            </a:prstGeom>
            <a:ln>
              <a:noFill/>
            </a:ln>
          </p:spPr>
        </p:pic>
        <p:sp>
          <p:nvSpPr>
            <p:cNvPr id="317" name="CustomShape 9"/>
            <p:cNvSpPr/>
            <p:nvPr/>
          </p:nvSpPr>
          <p:spPr>
            <a:xfrm>
              <a:off x="3009960" y="496044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
        <p:nvSpPr>
          <p:cNvPr id="4" name="Rectangle 3"/>
          <p:cNvSpPr/>
          <p:nvPr/>
        </p:nvSpPr>
        <p:spPr>
          <a:xfrm>
            <a:off x="131885" y="3253154"/>
            <a:ext cx="2681653" cy="3604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5" name="Rectangle 4"/>
          <p:cNvSpPr/>
          <p:nvPr/>
        </p:nvSpPr>
        <p:spPr>
          <a:xfrm>
            <a:off x="202223" y="3252074"/>
            <a:ext cx="2514600" cy="3605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rPr>
              <a:t>Продължаващото развитие на свлачищните процеси застрашава жилищните сгради и техническата инфраструктура в района, както и общинския път PVN1042, свързващ селата Опанец и Биволаре.</a:t>
            </a:r>
            <a:endParaRPr lang="bg-BG" dirty="0">
              <a:solidFill>
                <a:schemeClr val="tx1"/>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338" name="Контейнер за съдържание 3_31"/>
          <p:cNvPicPr/>
          <p:nvPr/>
        </p:nvPicPr>
        <p:blipFill>
          <a:blip r:embed="rId2"/>
          <a:stretch/>
        </p:blipFill>
        <p:spPr>
          <a:xfrm>
            <a:off x="-91440" y="5760"/>
            <a:ext cx="9258480" cy="6943320"/>
          </a:xfrm>
          <a:prstGeom prst="rect">
            <a:avLst/>
          </a:prstGeom>
          <a:ln>
            <a:noFill/>
          </a:ln>
        </p:spPr>
      </p:pic>
      <p:sp>
        <p:nvSpPr>
          <p:cNvPr id="339"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340" name="CustomShape 3"/>
          <p:cNvSpPr/>
          <p:nvPr/>
        </p:nvSpPr>
        <p:spPr>
          <a:xfrm>
            <a:off x="1182600" y="1330200"/>
            <a:ext cx="7323840" cy="60980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KRZ16.37438-02 попада вземлището на с. Кобиляне,</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община Кърджали, област Кърджали.</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341" name="Group 4"/>
          <p:cNvGrpSpPr/>
          <p:nvPr/>
        </p:nvGrpSpPr>
        <p:grpSpPr>
          <a:xfrm>
            <a:off x="26280" y="2012040"/>
            <a:ext cx="9140760" cy="4937040"/>
            <a:chOff x="26280" y="2012040"/>
            <a:chExt cx="9140760" cy="4937040"/>
          </a:xfrm>
        </p:grpSpPr>
        <p:pic>
          <p:nvPicPr>
            <p:cNvPr id="342" name="Picture 341"/>
            <p:cNvPicPr/>
            <p:nvPr/>
          </p:nvPicPr>
          <p:blipFill>
            <a:blip r:embed="rId3"/>
            <a:stretch/>
          </p:blipFill>
          <p:spPr>
            <a:xfrm>
              <a:off x="29160" y="2014920"/>
              <a:ext cx="9135720" cy="4932720"/>
            </a:xfrm>
            <a:prstGeom prst="rect">
              <a:avLst/>
            </a:prstGeom>
            <a:ln>
              <a:noFill/>
            </a:ln>
          </p:spPr>
        </p:pic>
        <p:sp>
          <p:nvSpPr>
            <p:cNvPr id="343" name="CustomShape 5"/>
            <p:cNvSpPr/>
            <p:nvPr/>
          </p:nvSpPr>
          <p:spPr>
            <a:xfrm>
              <a:off x="26280" y="2012040"/>
              <a:ext cx="9140760" cy="4937040"/>
            </a:xfrm>
            <a:prstGeom prst="rect">
              <a:avLst/>
            </a:prstGeom>
            <a:noFill/>
            <a:ln w="3240">
              <a:solidFill>
                <a:srgbClr val="663300"/>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345" name="Контейнер за съдържание 3_32"/>
          <p:cNvPicPr/>
          <p:nvPr/>
        </p:nvPicPr>
        <p:blipFill>
          <a:blip r:embed="rId2"/>
          <a:stretch/>
        </p:blipFill>
        <p:spPr>
          <a:xfrm>
            <a:off x="-91440" y="5760"/>
            <a:ext cx="9258480" cy="6943320"/>
          </a:xfrm>
          <a:prstGeom prst="rect">
            <a:avLst/>
          </a:prstGeom>
          <a:ln>
            <a:noFill/>
          </a:ln>
        </p:spPr>
      </p:pic>
      <p:sp>
        <p:nvSpPr>
          <p:cNvPr id="34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347" name="CustomShape 3"/>
          <p:cNvSpPr/>
          <p:nvPr/>
        </p:nvSpPr>
        <p:spPr>
          <a:xfrm>
            <a:off x="149469" y="1330200"/>
            <a:ext cx="8862645" cy="8002191"/>
          </a:xfrm>
          <a:prstGeom prst="rect">
            <a:avLst/>
          </a:prstGeom>
          <a:noFill/>
          <a:ln>
            <a:noFill/>
          </a:ln>
        </p:spPr>
        <p:style>
          <a:lnRef idx="0">
            <a:scrgbClr r="0" g="0" b="0"/>
          </a:lnRef>
          <a:fillRef idx="0">
            <a:scrgbClr r="0" g="0" b="0"/>
          </a:fillRef>
          <a:effectRef idx="0">
            <a:scrgbClr r="0" g="0" b="0"/>
          </a:effectRef>
          <a:fontRef idx="minor"/>
        </p:style>
        <p:txBody>
          <a:bodyPr wrap="squar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KRZ16.37438-02 попада </a:t>
            </a:r>
            <a:r>
              <a:rPr lang="bg-BG" sz="2000" b="1" strike="noStrike" spc="-1" dirty="0" err="1">
                <a:solidFill>
                  <a:srgbClr val="000000"/>
                </a:solidFill>
                <a:latin typeface="Times New Roman"/>
                <a:ea typeface="DejaVu Sans"/>
              </a:rPr>
              <a:t>вземлището</a:t>
            </a:r>
            <a:r>
              <a:rPr lang="bg-BG" sz="2000" b="1" strike="noStrike" spc="-1" dirty="0">
                <a:solidFill>
                  <a:srgbClr val="000000"/>
                </a:solidFill>
                <a:latin typeface="Times New Roman"/>
                <a:ea typeface="DejaVu Sans"/>
              </a:rPr>
              <a:t> на с. Кобиляне,</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община Кърджали, област Кърджали.</a:t>
            </a:r>
            <a:endParaRPr lang="en-US" sz="2000" b="0" strike="noStrike" spc="-1" dirty="0">
              <a:latin typeface="Arial"/>
            </a:endParaRPr>
          </a:p>
          <a:p>
            <a:pPr algn="ctr">
              <a:lnSpc>
                <a:spcPct val="100000"/>
              </a:lnSpc>
            </a:pPr>
            <a:endParaRPr lang="en-US" sz="2000" b="0" strike="noStrike" spc="-1" dirty="0">
              <a:latin typeface="Arial"/>
            </a:endParaRPr>
          </a:p>
          <a:p>
            <a:pPr algn="just">
              <a:lnSpc>
                <a:spcPct val="100000"/>
              </a:lnSpc>
            </a:pPr>
            <a:r>
              <a:rPr lang="bg-BG" sz="2000" b="1" strike="noStrike" spc="-1" dirty="0" err="1">
                <a:solidFill>
                  <a:srgbClr val="000000"/>
                </a:solidFill>
                <a:latin typeface="Times New Roman"/>
                <a:ea typeface="DejaVu Sans"/>
              </a:rPr>
              <a:t>Свлачищият</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терен</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е</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ограничен</a:t>
            </a:r>
            <a:r>
              <a:rPr lang="bg-BG" sz="2000" b="1" strike="noStrike" spc="1" dirty="0">
                <a:solidFill>
                  <a:srgbClr val="000000"/>
                </a:solidFill>
                <a:latin typeface="Times New Roman"/>
                <a:ea typeface="DejaVu Sans"/>
              </a:rPr>
              <a:t> </a:t>
            </a:r>
            <a:r>
              <a:rPr lang="bg-BG" sz="2000" b="1" strike="noStrike" spc="-1" dirty="0" smtClean="0">
                <a:solidFill>
                  <a:srgbClr val="000000"/>
                </a:solidFill>
                <a:latin typeface="Times New Roman"/>
                <a:ea typeface="DejaVu Sans"/>
              </a:rPr>
              <a:t>от </a:t>
            </a:r>
            <a:r>
              <a:rPr lang="bg-BG" sz="2000" b="1" strike="noStrike" spc="1"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ясно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формирани бордове</a:t>
            </a:r>
            <a:r>
              <a:rPr lang="bg-BG" sz="2000" b="1" strike="noStrike" spc="-1" dirty="0" smtClean="0">
                <a:solidFill>
                  <a:srgbClr val="000000"/>
                </a:solidFill>
                <a:latin typeface="Times New Roman"/>
                <a:ea typeface="DejaVu Sans"/>
              </a:rPr>
              <a:t>. </a:t>
            </a:r>
            <a:r>
              <a:rPr lang="ru-RU" sz="2000" b="1" spc="-1" dirty="0">
                <a:solidFill>
                  <a:srgbClr val="000000"/>
                </a:solidFill>
                <a:latin typeface="Times New Roman"/>
              </a:rPr>
              <a:t>От проявените геодинамични процеси е засегната единствената пътна връзка за мах. „Билкова”. Пътят е деформиран в отсечка с дължина около 65 м. Застрашен от развитието на свлачищния процес е и път III-865 Ардино – Кърджали, отстоящ на около 30 м южно от участъка.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348" name="Group 4"/>
          <p:cNvGrpSpPr/>
          <p:nvPr/>
        </p:nvGrpSpPr>
        <p:grpSpPr>
          <a:xfrm>
            <a:off x="4023360" y="3931920"/>
            <a:ext cx="4172400" cy="3017160"/>
            <a:chOff x="4023360" y="3931920"/>
            <a:chExt cx="4172400" cy="3017160"/>
          </a:xfrm>
        </p:grpSpPr>
        <p:pic>
          <p:nvPicPr>
            <p:cNvPr id="349" name="Picture 348"/>
            <p:cNvPicPr/>
            <p:nvPr/>
          </p:nvPicPr>
          <p:blipFill>
            <a:blip r:embed="rId3"/>
            <a:stretch/>
          </p:blipFill>
          <p:spPr>
            <a:xfrm>
              <a:off x="4030560" y="3937680"/>
              <a:ext cx="4159080" cy="3004200"/>
            </a:xfrm>
            <a:prstGeom prst="rect">
              <a:avLst/>
            </a:prstGeom>
            <a:ln>
              <a:noFill/>
            </a:ln>
          </p:spPr>
        </p:pic>
        <p:sp>
          <p:nvSpPr>
            <p:cNvPr id="350" name="CustomShape 5"/>
            <p:cNvSpPr/>
            <p:nvPr/>
          </p:nvSpPr>
          <p:spPr>
            <a:xfrm>
              <a:off x="4023360" y="3931920"/>
              <a:ext cx="4172400" cy="301716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pic>
        <p:nvPicPr>
          <p:cNvPr id="351" name="Picture 350"/>
          <p:cNvPicPr/>
          <p:nvPr/>
        </p:nvPicPr>
        <p:blipFill>
          <a:blip r:embed="rId4"/>
          <a:stretch/>
        </p:blipFill>
        <p:spPr>
          <a:xfrm>
            <a:off x="-45360" y="3931920"/>
            <a:ext cx="3977280" cy="2986920"/>
          </a:xfrm>
          <a:prstGeom prst="rect">
            <a:avLst/>
          </a:prstGeom>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353" name="Контейнер за съдържание 3_33"/>
          <p:cNvPicPr/>
          <p:nvPr/>
        </p:nvPicPr>
        <p:blipFill>
          <a:blip r:embed="rId2"/>
          <a:stretch/>
        </p:blipFill>
        <p:spPr>
          <a:xfrm>
            <a:off x="-91440" y="5760"/>
            <a:ext cx="9258480" cy="6943320"/>
          </a:xfrm>
          <a:prstGeom prst="rect">
            <a:avLst/>
          </a:prstGeom>
          <a:ln>
            <a:noFill/>
          </a:ln>
        </p:spPr>
      </p:pic>
      <p:sp>
        <p:nvSpPr>
          <p:cNvPr id="354"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355" name="CustomShape 3"/>
          <p:cNvSpPr/>
          <p:nvPr/>
        </p:nvSpPr>
        <p:spPr>
          <a:xfrm>
            <a:off x="1182600" y="1330200"/>
            <a:ext cx="7324920" cy="64036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KRZ16.37438-02 попада вземлището на с. Кобиляне,</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община Кърджали, област Кърджали.</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Засегнати са земеделски терени над и под</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пътя.</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356" name="Group 4"/>
          <p:cNvGrpSpPr/>
          <p:nvPr/>
        </p:nvGrpSpPr>
        <p:grpSpPr>
          <a:xfrm>
            <a:off x="-91440" y="2507760"/>
            <a:ext cx="2936160" cy="2205360"/>
            <a:chOff x="-91440" y="2507760"/>
            <a:chExt cx="2936160" cy="2205360"/>
          </a:xfrm>
        </p:grpSpPr>
        <p:pic>
          <p:nvPicPr>
            <p:cNvPr id="357" name="Picture 356"/>
            <p:cNvPicPr/>
            <p:nvPr/>
          </p:nvPicPr>
          <p:blipFill>
            <a:blip r:embed="rId3"/>
            <a:stretch/>
          </p:blipFill>
          <p:spPr>
            <a:xfrm>
              <a:off x="-86400" y="2512800"/>
              <a:ext cx="2926800" cy="2195640"/>
            </a:xfrm>
            <a:prstGeom prst="rect">
              <a:avLst/>
            </a:prstGeom>
            <a:ln>
              <a:noFill/>
            </a:ln>
          </p:spPr>
        </p:pic>
        <p:sp>
          <p:nvSpPr>
            <p:cNvPr id="358" name="CustomShape 5"/>
            <p:cNvSpPr/>
            <p:nvPr/>
          </p:nvSpPr>
          <p:spPr>
            <a:xfrm>
              <a:off x="-91440" y="2507760"/>
              <a:ext cx="2936160" cy="220536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59" name="Group 6"/>
          <p:cNvGrpSpPr/>
          <p:nvPr/>
        </p:nvGrpSpPr>
        <p:grpSpPr>
          <a:xfrm>
            <a:off x="2844720" y="2512800"/>
            <a:ext cx="2935440" cy="2205360"/>
            <a:chOff x="2844720" y="2512800"/>
            <a:chExt cx="2935440" cy="2205360"/>
          </a:xfrm>
        </p:grpSpPr>
        <p:pic>
          <p:nvPicPr>
            <p:cNvPr id="360" name="Picture 359"/>
            <p:cNvPicPr/>
            <p:nvPr/>
          </p:nvPicPr>
          <p:blipFill>
            <a:blip r:embed="rId4"/>
            <a:stretch/>
          </p:blipFill>
          <p:spPr>
            <a:xfrm>
              <a:off x="2849760" y="2517480"/>
              <a:ext cx="2926080" cy="2195640"/>
            </a:xfrm>
            <a:prstGeom prst="rect">
              <a:avLst/>
            </a:prstGeom>
            <a:ln>
              <a:noFill/>
            </a:ln>
          </p:spPr>
        </p:pic>
        <p:sp>
          <p:nvSpPr>
            <p:cNvPr id="361" name="CustomShape 7"/>
            <p:cNvSpPr/>
            <p:nvPr/>
          </p:nvSpPr>
          <p:spPr>
            <a:xfrm>
              <a:off x="2844720" y="2512800"/>
              <a:ext cx="2935440" cy="220536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62" name="Group 8"/>
          <p:cNvGrpSpPr/>
          <p:nvPr/>
        </p:nvGrpSpPr>
        <p:grpSpPr>
          <a:xfrm>
            <a:off x="5794560" y="2477160"/>
            <a:ext cx="2983680" cy="2241000"/>
            <a:chOff x="5794560" y="2477160"/>
            <a:chExt cx="2983680" cy="2241000"/>
          </a:xfrm>
        </p:grpSpPr>
        <p:pic>
          <p:nvPicPr>
            <p:cNvPr id="363" name="Picture 362"/>
            <p:cNvPicPr/>
            <p:nvPr/>
          </p:nvPicPr>
          <p:blipFill>
            <a:blip r:embed="rId5"/>
            <a:stretch/>
          </p:blipFill>
          <p:spPr>
            <a:xfrm>
              <a:off x="5799600" y="2482200"/>
              <a:ext cx="2974320" cy="2231280"/>
            </a:xfrm>
            <a:prstGeom prst="rect">
              <a:avLst/>
            </a:prstGeom>
            <a:ln>
              <a:noFill/>
            </a:ln>
          </p:spPr>
        </p:pic>
        <p:sp>
          <p:nvSpPr>
            <p:cNvPr id="364" name="CustomShape 9"/>
            <p:cNvSpPr/>
            <p:nvPr/>
          </p:nvSpPr>
          <p:spPr>
            <a:xfrm>
              <a:off x="5794560" y="2477160"/>
              <a:ext cx="298368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65" name="Group 10"/>
          <p:cNvGrpSpPr/>
          <p:nvPr/>
        </p:nvGrpSpPr>
        <p:grpSpPr>
          <a:xfrm>
            <a:off x="5883840" y="4617000"/>
            <a:ext cx="2985840" cy="2241000"/>
            <a:chOff x="5883840" y="4617000"/>
            <a:chExt cx="2985840" cy="2241000"/>
          </a:xfrm>
        </p:grpSpPr>
        <p:pic>
          <p:nvPicPr>
            <p:cNvPr id="366" name="Picture 365"/>
            <p:cNvPicPr/>
            <p:nvPr/>
          </p:nvPicPr>
          <p:blipFill>
            <a:blip r:embed="rId6"/>
            <a:stretch/>
          </p:blipFill>
          <p:spPr>
            <a:xfrm>
              <a:off x="5888880" y="4622040"/>
              <a:ext cx="2975400" cy="2231280"/>
            </a:xfrm>
            <a:prstGeom prst="rect">
              <a:avLst/>
            </a:prstGeom>
            <a:ln>
              <a:noFill/>
            </a:ln>
          </p:spPr>
        </p:pic>
        <p:sp>
          <p:nvSpPr>
            <p:cNvPr id="367" name="CustomShape 11"/>
            <p:cNvSpPr/>
            <p:nvPr/>
          </p:nvSpPr>
          <p:spPr>
            <a:xfrm>
              <a:off x="5883840" y="4617000"/>
              <a:ext cx="298584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pic>
        <p:nvPicPr>
          <p:cNvPr id="368" name="Picture 367"/>
          <p:cNvPicPr/>
          <p:nvPr/>
        </p:nvPicPr>
        <p:blipFill>
          <a:blip r:embed="rId7"/>
          <a:stretch/>
        </p:blipFill>
        <p:spPr>
          <a:xfrm>
            <a:off x="2926080" y="4682160"/>
            <a:ext cx="3017160" cy="2266920"/>
          </a:xfrm>
          <a:prstGeom prst="rect">
            <a:avLst/>
          </a:prstGeom>
          <a:ln>
            <a:noFill/>
          </a:ln>
        </p:spPr>
      </p:pic>
      <p:grpSp>
        <p:nvGrpSpPr>
          <p:cNvPr id="369" name="Group 12"/>
          <p:cNvGrpSpPr/>
          <p:nvPr/>
        </p:nvGrpSpPr>
        <p:grpSpPr>
          <a:xfrm>
            <a:off x="-57960" y="4708080"/>
            <a:ext cx="2983680" cy="2241000"/>
            <a:chOff x="-57960" y="4708080"/>
            <a:chExt cx="2983680" cy="2241000"/>
          </a:xfrm>
        </p:grpSpPr>
        <p:pic>
          <p:nvPicPr>
            <p:cNvPr id="370" name="Picture 369"/>
            <p:cNvPicPr/>
            <p:nvPr/>
          </p:nvPicPr>
          <p:blipFill>
            <a:blip r:embed="rId8"/>
            <a:stretch/>
          </p:blipFill>
          <p:spPr>
            <a:xfrm>
              <a:off x="-52920" y="4713120"/>
              <a:ext cx="2974320" cy="2231280"/>
            </a:xfrm>
            <a:prstGeom prst="rect">
              <a:avLst/>
            </a:prstGeom>
            <a:ln>
              <a:noFill/>
            </a:ln>
          </p:spPr>
        </p:pic>
        <p:sp>
          <p:nvSpPr>
            <p:cNvPr id="371" name="CustomShape 13"/>
            <p:cNvSpPr/>
            <p:nvPr/>
          </p:nvSpPr>
          <p:spPr>
            <a:xfrm>
              <a:off x="-57960" y="4708080"/>
              <a:ext cx="298368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373" name="Контейнер за съдържание 3_34"/>
          <p:cNvPicPr/>
          <p:nvPr/>
        </p:nvPicPr>
        <p:blipFill>
          <a:blip r:embed="rId2"/>
          <a:stretch/>
        </p:blipFill>
        <p:spPr>
          <a:xfrm>
            <a:off x="-91440" y="5760"/>
            <a:ext cx="9258480" cy="6943320"/>
          </a:xfrm>
          <a:prstGeom prst="rect">
            <a:avLst/>
          </a:prstGeom>
          <a:ln>
            <a:noFill/>
          </a:ln>
        </p:spPr>
      </p:pic>
      <p:sp>
        <p:nvSpPr>
          <p:cNvPr id="374"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375" name="CustomShape 3"/>
          <p:cNvSpPr/>
          <p:nvPr/>
        </p:nvSpPr>
        <p:spPr>
          <a:xfrm>
            <a:off x="692640" y="1113480"/>
            <a:ext cx="835884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KRZ16.37438-02 попада вземлището на с. Кобиляне,</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община Кърджали, област Кърджали.</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Пукнатините</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са</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отворени</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повърхностните</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води</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постъпват</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директно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свлачищното тяло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го</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оводняват.</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376" name="Group 4"/>
          <p:cNvGrpSpPr/>
          <p:nvPr/>
        </p:nvGrpSpPr>
        <p:grpSpPr>
          <a:xfrm>
            <a:off x="-58320" y="2417040"/>
            <a:ext cx="2984400" cy="2241000"/>
            <a:chOff x="-58320" y="2417040"/>
            <a:chExt cx="2984400" cy="2241000"/>
          </a:xfrm>
        </p:grpSpPr>
        <p:pic>
          <p:nvPicPr>
            <p:cNvPr id="377" name="Picture 376"/>
            <p:cNvPicPr/>
            <p:nvPr/>
          </p:nvPicPr>
          <p:blipFill>
            <a:blip r:embed="rId3"/>
            <a:stretch/>
          </p:blipFill>
          <p:spPr>
            <a:xfrm>
              <a:off x="-53280" y="2421360"/>
              <a:ext cx="2975040" cy="2231280"/>
            </a:xfrm>
            <a:prstGeom prst="rect">
              <a:avLst/>
            </a:prstGeom>
            <a:ln>
              <a:noFill/>
            </a:ln>
          </p:spPr>
        </p:pic>
        <p:sp>
          <p:nvSpPr>
            <p:cNvPr id="378" name="CustomShape 5"/>
            <p:cNvSpPr/>
            <p:nvPr/>
          </p:nvSpPr>
          <p:spPr>
            <a:xfrm>
              <a:off x="-58320" y="2417040"/>
              <a:ext cx="298440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79" name="Group 6"/>
          <p:cNvGrpSpPr/>
          <p:nvPr/>
        </p:nvGrpSpPr>
        <p:grpSpPr>
          <a:xfrm>
            <a:off x="2960280" y="2422440"/>
            <a:ext cx="2983320" cy="2241000"/>
            <a:chOff x="2960280" y="2422440"/>
            <a:chExt cx="2983320" cy="2241000"/>
          </a:xfrm>
        </p:grpSpPr>
        <p:pic>
          <p:nvPicPr>
            <p:cNvPr id="380" name="Picture 379"/>
            <p:cNvPicPr/>
            <p:nvPr/>
          </p:nvPicPr>
          <p:blipFill>
            <a:blip r:embed="rId4"/>
            <a:stretch/>
          </p:blipFill>
          <p:spPr>
            <a:xfrm>
              <a:off x="2965320" y="2426760"/>
              <a:ext cx="2973600" cy="2231280"/>
            </a:xfrm>
            <a:prstGeom prst="rect">
              <a:avLst/>
            </a:prstGeom>
            <a:ln>
              <a:noFill/>
            </a:ln>
          </p:spPr>
        </p:pic>
        <p:sp>
          <p:nvSpPr>
            <p:cNvPr id="381" name="CustomShape 7"/>
            <p:cNvSpPr/>
            <p:nvPr/>
          </p:nvSpPr>
          <p:spPr>
            <a:xfrm>
              <a:off x="2960280" y="2422440"/>
              <a:ext cx="298332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82" name="Group 8"/>
          <p:cNvGrpSpPr/>
          <p:nvPr/>
        </p:nvGrpSpPr>
        <p:grpSpPr>
          <a:xfrm>
            <a:off x="5943600" y="2417040"/>
            <a:ext cx="2985840" cy="2241000"/>
            <a:chOff x="5943600" y="2417040"/>
            <a:chExt cx="2985840" cy="2241000"/>
          </a:xfrm>
        </p:grpSpPr>
        <p:pic>
          <p:nvPicPr>
            <p:cNvPr id="383" name="Picture 382"/>
            <p:cNvPicPr/>
            <p:nvPr/>
          </p:nvPicPr>
          <p:blipFill>
            <a:blip r:embed="rId5"/>
            <a:stretch/>
          </p:blipFill>
          <p:spPr>
            <a:xfrm>
              <a:off x="5948640" y="2421360"/>
              <a:ext cx="2975400" cy="2231280"/>
            </a:xfrm>
            <a:prstGeom prst="rect">
              <a:avLst/>
            </a:prstGeom>
            <a:ln>
              <a:noFill/>
            </a:ln>
          </p:spPr>
        </p:pic>
        <p:sp>
          <p:nvSpPr>
            <p:cNvPr id="384" name="CustomShape 9"/>
            <p:cNvSpPr/>
            <p:nvPr/>
          </p:nvSpPr>
          <p:spPr>
            <a:xfrm>
              <a:off x="5943600" y="2417040"/>
              <a:ext cx="298584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grpSp>
        <p:nvGrpSpPr>
          <p:cNvPr id="385" name="Group 10"/>
          <p:cNvGrpSpPr/>
          <p:nvPr/>
        </p:nvGrpSpPr>
        <p:grpSpPr>
          <a:xfrm>
            <a:off x="-65520" y="4663440"/>
            <a:ext cx="6009120" cy="2241000"/>
            <a:chOff x="-65520" y="4663440"/>
            <a:chExt cx="6009120" cy="2241000"/>
          </a:xfrm>
        </p:grpSpPr>
        <p:pic>
          <p:nvPicPr>
            <p:cNvPr id="386" name="Picture 385"/>
            <p:cNvPicPr/>
            <p:nvPr/>
          </p:nvPicPr>
          <p:blipFill>
            <a:blip r:embed="rId6"/>
            <a:stretch/>
          </p:blipFill>
          <p:spPr>
            <a:xfrm>
              <a:off x="-60480" y="4668480"/>
              <a:ext cx="2969280" cy="2232000"/>
            </a:xfrm>
            <a:prstGeom prst="rect">
              <a:avLst/>
            </a:prstGeom>
            <a:ln>
              <a:noFill/>
            </a:ln>
          </p:spPr>
        </p:pic>
        <p:sp>
          <p:nvSpPr>
            <p:cNvPr id="387" name="CustomShape 11"/>
            <p:cNvSpPr/>
            <p:nvPr/>
          </p:nvSpPr>
          <p:spPr>
            <a:xfrm>
              <a:off x="-65520" y="4663440"/>
              <a:ext cx="298512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pic>
          <p:nvPicPr>
            <p:cNvPr id="388" name="Picture 387"/>
            <p:cNvPicPr/>
            <p:nvPr/>
          </p:nvPicPr>
          <p:blipFill>
            <a:blip r:embed="rId7"/>
            <a:stretch/>
          </p:blipFill>
          <p:spPr>
            <a:xfrm>
              <a:off x="2949480" y="4668480"/>
              <a:ext cx="2980080" cy="2232000"/>
            </a:xfrm>
            <a:prstGeom prst="rect">
              <a:avLst/>
            </a:prstGeom>
            <a:ln>
              <a:noFill/>
            </a:ln>
          </p:spPr>
        </p:pic>
        <p:sp>
          <p:nvSpPr>
            <p:cNvPr id="389" name="CustomShape 12"/>
            <p:cNvSpPr/>
            <p:nvPr/>
          </p:nvSpPr>
          <p:spPr>
            <a:xfrm>
              <a:off x="2944440" y="4663440"/>
              <a:ext cx="2999160" cy="2241000"/>
            </a:xfrm>
            <a:prstGeom prst="rect">
              <a:avLst/>
            </a:prstGeom>
            <a:noFill/>
            <a:ln w="936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01" name="Контейнер за съдържание 3_36"/>
          <p:cNvPicPr/>
          <p:nvPr/>
        </p:nvPicPr>
        <p:blipFill>
          <a:blip r:embed="rId2"/>
          <a:stretch/>
        </p:blipFill>
        <p:spPr>
          <a:xfrm>
            <a:off x="-91440" y="0"/>
            <a:ext cx="9258480" cy="6943320"/>
          </a:xfrm>
          <a:prstGeom prst="rect">
            <a:avLst/>
          </a:prstGeom>
          <a:ln>
            <a:noFill/>
          </a:ln>
        </p:spPr>
      </p:pic>
      <p:sp>
        <p:nvSpPr>
          <p:cNvPr id="402"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03" name="CustomShape 3"/>
          <p:cNvSpPr/>
          <p:nvPr/>
        </p:nvSpPr>
        <p:spPr>
          <a:xfrm>
            <a:off x="834480" y="1113480"/>
            <a:ext cx="807480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VRC31.54020.02.05 попада в урбанизираната територия на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гр.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община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област Враца.</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04" name="Group 4"/>
          <p:cNvGrpSpPr/>
          <p:nvPr/>
        </p:nvGrpSpPr>
        <p:grpSpPr>
          <a:xfrm>
            <a:off x="-91440" y="2067120"/>
            <a:ext cx="9258480" cy="4876200"/>
            <a:chOff x="-91440" y="2067120"/>
            <a:chExt cx="9258480" cy="4876200"/>
          </a:xfrm>
        </p:grpSpPr>
        <p:pic>
          <p:nvPicPr>
            <p:cNvPr id="405" name="Picture 404"/>
            <p:cNvPicPr/>
            <p:nvPr/>
          </p:nvPicPr>
          <p:blipFill>
            <a:blip r:embed="rId3"/>
            <a:stretch/>
          </p:blipFill>
          <p:spPr>
            <a:xfrm>
              <a:off x="-88920" y="2070000"/>
              <a:ext cx="9253800" cy="4871880"/>
            </a:xfrm>
            <a:prstGeom prst="rect">
              <a:avLst/>
            </a:prstGeom>
            <a:ln>
              <a:noFill/>
            </a:ln>
          </p:spPr>
        </p:pic>
        <p:sp>
          <p:nvSpPr>
            <p:cNvPr id="406" name="CustomShape 5"/>
            <p:cNvSpPr/>
            <p:nvPr/>
          </p:nvSpPr>
          <p:spPr>
            <a:xfrm>
              <a:off x="-91440" y="2067120"/>
              <a:ext cx="9258480" cy="48762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08" name="Контейнер за съдържание 3_37"/>
          <p:cNvPicPr/>
          <p:nvPr/>
        </p:nvPicPr>
        <p:blipFill>
          <a:blip r:embed="rId2"/>
          <a:stretch/>
        </p:blipFill>
        <p:spPr>
          <a:xfrm>
            <a:off x="-91440" y="0"/>
            <a:ext cx="9258480" cy="6943320"/>
          </a:xfrm>
          <a:prstGeom prst="rect">
            <a:avLst/>
          </a:prstGeom>
          <a:ln>
            <a:noFill/>
          </a:ln>
        </p:spPr>
      </p:pic>
      <p:sp>
        <p:nvSpPr>
          <p:cNvPr id="409"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10" name="CustomShape 3"/>
          <p:cNvSpPr/>
          <p:nvPr/>
        </p:nvSpPr>
        <p:spPr>
          <a:xfrm>
            <a:off x="599760" y="1113480"/>
            <a:ext cx="8544600" cy="76226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VRC31.54020.02.05 попада в урбанизираната територия на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гр.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община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област Враца.</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При първоначалното проявление на свлачищните процеси през 1971 г.</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 са засегнати</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жилищни и</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стопански сгради,</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някои</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от</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които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са разрушени.</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11" name="Group 4"/>
          <p:cNvGrpSpPr/>
          <p:nvPr/>
        </p:nvGrpSpPr>
        <p:grpSpPr>
          <a:xfrm>
            <a:off x="-89280" y="2821680"/>
            <a:ext cx="5986080" cy="2019960"/>
            <a:chOff x="-89280" y="2821680"/>
            <a:chExt cx="5986080" cy="2019960"/>
          </a:xfrm>
        </p:grpSpPr>
        <p:pic>
          <p:nvPicPr>
            <p:cNvPr id="412" name="Picture 411"/>
            <p:cNvPicPr/>
            <p:nvPr/>
          </p:nvPicPr>
          <p:blipFill>
            <a:blip r:embed="rId3"/>
            <a:stretch/>
          </p:blipFill>
          <p:spPr>
            <a:xfrm>
              <a:off x="-87480" y="2821680"/>
              <a:ext cx="2993400" cy="2019960"/>
            </a:xfrm>
            <a:prstGeom prst="rect">
              <a:avLst/>
            </a:prstGeom>
            <a:ln>
              <a:noFill/>
            </a:ln>
          </p:spPr>
        </p:pic>
        <p:sp>
          <p:nvSpPr>
            <p:cNvPr id="413" name="CustomShape 5"/>
            <p:cNvSpPr/>
            <p:nvPr/>
          </p:nvSpPr>
          <p:spPr>
            <a:xfrm>
              <a:off x="-89280" y="283896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14" name="Picture 413"/>
            <p:cNvPicPr/>
            <p:nvPr/>
          </p:nvPicPr>
          <p:blipFill>
            <a:blip r:embed="rId4"/>
            <a:stretch/>
          </p:blipFill>
          <p:spPr>
            <a:xfrm>
              <a:off x="2923920" y="2840040"/>
              <a:ext cx="2971080" cy="1980000"/>
            </a:xfrm>
            <a:prstGeom prst="rect">
              <a:avLst/>
            </a:prstGeom>
            <a:ln>
              <a:noFill/>
            </a:ln>
          </p:spPr>
        </p:pic>
        <p:sp>
          <p:nvSpPr>
            <p:cNvPr id="415" name="CustomShape 6"/>
            <p:cNvSpPr/>
            <p:nvPr/>
          </p:nvSpPr>
          <p:spPr>
            <a:xfrm>
              <a:off x="2922480" y="283896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416" name="Group 7"/>
          <p:cNvGrpSpPr/>
          <p:nvPr/>
        </p:nvGrpSpPr>
        <p:grpSpPr>
          <a:xfrm>
            <a:off x="-91440" y="4846320"/>
            <a:ext cx="7335360" cy="2097000"/>
            <a:chOff x="-91440" y="4846320"/>
            <a:chExt cx="7335360" cy="2097000"/>
          </a:xfrm>
        </p:grpSpPr>
        <p:pic>
          <p:nvPicPr>
            <p:cNvPr id="417" name="Picture 416"/>
            <p:cNvPicPr/>
            <p:nvPr/>
          </p:nvPicPr>
          <p:blipFill>
            <a:blip r:embed="rId5"/>
            <a:stretch/>
          </p:blipFill>
          <p:spPr>
            <a:xfrm>
              <a:off x="-89280" y="4846320"/>
              <a:ext cx="4883040" cy="2097000"/>
            </a:xfrm>
            <a:prstGeom prst="rect">
              <a:avLst/>
            </a:prstGeom>
            <a:ln>
              <a:noFill/>
            </a:ln>
          </p:spPr>
        </p:pic>
        <p:sp>
          <p:nvSpPr>
            <p:cNvPr id="418" name="CustomShape 8"/>
            <p:cNvSpPr/>
            <p:nvPr/>
          </p:nvSpPr>
          <p:spPr>
            <a:xfrm>
              <a:off x="-91440" y="4859640"/>
              <a:ext cx="4862160" cy="20689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19" name="Picture 418"/>
            <p:cNvPicPr/>
            <p:nvPr/>
          </p:nvPicPr>
          <p:blipFill>
            <a:blip r:embed="rId6"/>
            <a:stretch/>
          </p:blipFill>
          <p:spPr>
            <a:xfrm>
              <a:off x="4814640" y="4861080"/>
              <a:ext cx="2427840" cy="2066400"/>
            </a:xfrm>
            <a:prstGeom prst="rect">
              <a:avLst/>
            </a:prstGeom>
            <a:ln>
              <a:noFill/>
            </a:ln>
          </p:spPr>
        </p:pic>
        <p:sp>
          <p:nvSpPr>
            <p:cNvPr id="420" name="CustomShape 9"/>
            <p:cNvSpPr/>
            <p:nvPr/>
          </p:nvSpPr>
          <p:spPr>
            <a:xfrm>
              <a:off x="4811760" y="4859640"/>
              <a:ext cx="2432160" cy="20689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6" name="Контейнер за съдържание 3"/>
          <p:cNvPicPr/>
          <p:nvPr/>
        </p:nvPicPr>
        <p:blipFill>
          <a:blip r:embed="rId2"/>
          <a:stretch/>
        </p:blipFill>
        <p:spPr>
          <a:xfrm>
            <a:off x="0" y="-86040"/>
            <a:ext cx="9258480" cy="6943320"/>
          </a:xfrm>
          <a:prstGeom prst="rect">
            <a:avLst/>
          </a:prstGeom>
          <a:ln>
            <a:noFill/>
          </a:ln>
        </p:spPr>
      </p:pic>
      <p:sp>
        <p:nvSpPr>
          <p:cNvPr id="57" name="CustomShape 2"/>
          <p:cNvSpPr/>
          <p:nvPr/>
        </p:nvSpPr>
        <p:spPr>
          <a:xfrm>
            <a:off x="91440" y="1124640"/>
            <a:ext cx="9051840" cy="443052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dirty="0">
              <a:latin typeface="Arial"/>
            </a:endParaRPr>
          </a:p>
          <a:p>
            <a:pPr algn="ctr">
              <a:lnSpc>
                <a:spcPct val="100000"/>
              </a:lnSpc>
            </a:pPr>
            <a:r>
              <a:rPr lang="bg-BG" sz="2200" b="1" i="1" strike="noStrike" spc="-1" dirty="0">
                <a:solidFill>
                  <a:srgbClr val="000000"/>
                </a:solidFill>
                <a:latin typeface="Times New Roman"/>
                <a:ea typeface="DejaVu Sans"/>
              </a:rPr>
              <a:t>ОСНОВНА ЦЕЛ НА ПРОЕКТА:</a:t>
            </a:r>
            <a:endParaRPr lang="en-US" sz="2200" b="0" strike="noStrike" spc="-1" dirty="0">
              <a:latin typeface="Arial"/>
            </a:endParaRPr>
          </a:p>
          <a:p>
            <a:pPr algn="ctr">
              <a:lnSpc>
                <a:spcPct val="100000"/>
              </a:lnSpc>
            </a:pPr>
            <a:endParaRPr lang="en-US" sz="2200" b="0" strike="noStrike" spc="-1" dirty="0">
              <a:latin typeface="Arial"/>
            </a:endParaRPr>
          </a:p>
          <a:p>
            <a:pPr algn="just">
              <a:lnSpc>
                <a:spcPct val="150000"/>
              </a:lnSpc>
            </a:pPr>
            <a:r>
              <a:rPr lang="bg-BG" sz="2000" b="1" i="1" strike="noStrike" spc="-1" dirty="0">
                <a:solidFill>
                  <a:srgbClr val="000000"/>
                </a:solidFill>
                <a:latin typeface="Times New Roman"/>
                <a:ea typeface="DejaVu Sans"/>
              </a:rPr>
              <a:t>  Изграждане на </a:t>
            </a:r>
            <a:r>
              <a:rPr lang="bg-BG" sz="2000" b="1" i="1" strike="noStrike" spc="-1" dirty="0" smtClean="0">
                <a:solidFill>
                  <a:srgbClr val="000000"/>
                </a:solidFill>
                <a:latin typeface="Times New Roman"/>
                <a:ea typeface="DejaVu Sans"/>
              </a:rPr>
              <a:t>контролно</a:t>
            </a:r>
            <a:r>
              <a:rPr lang="en-US" sz="2000" b="1" i="1" strike="noStrike" spc="-1" dirty="0" smtClean="0">
                <a:solidFill>
                  <a:srgbClr val="000000"/>
                </a:solidFill>
                <a:latin typeface="Times New Roman"/>
                <a:ea typeface="DejaVu Sans"/>
              </a:rPr>
              <a:t>-</a:t>
            </a:r>
            <a:r>
              <a:rPr lang="bg-BG" sz="2000" b="1" i="1" strike="noStrike" spc="-1" dirty="0" smtClean="0">
                <a:solidFill>
                  <a:srgbClr val="000000"/>
                </a:solidFill>
                <a:latin typeface="Times New Roman"/>
                <a:ea typeface="DejaVu Sans"/>
              </a:rPr>
              <a:t>измервателни </a:t>
            </a:r>
            <a:r>
              <a:rPr lang="bg-BG" sz="2000" b="1" i="1" strike="noStrike" spc="-1" dirty="0">
                <a:solidFill>
                  <a:srgbClr val="000000"/>
                </a:solidFill>
                <a:latin typeface="Times New Roman"/>
                <a:ea typeface="DejaVu Sans"/>
              </a:rPr>
              <a:t>системи за изпълнение на превантивни дейности чрез провеждане на инструментален мониторинг на 26 бр. свлачищни района на територията на страната с цел ранно предупреждение, оповестяване и други превантивни действия, свързани с опазване живота и здравето на хората в свлачищните райони.</a:t>
            </a:r>
            <a:endParaRPr lang="en-US" sz="2000" b="0" strike="noStrike" spc="-1" dirty="0">
              <a:latin typeface="Arial"/>
            </a:endParaRPr>
          </a:p>
          <a:p>
            <a:pPr algn="just">
              <a:lnSpc>
                <a:spcPct val="15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spTree>
  </p:cSld>
  <p:clrMapOvr>
    <a:masterClrMapping/>
  </p:clrMapOvr>
  <p:transition>
    <p:fade/>
  </p:transition>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57">
                                            <p:txEl>
                                              <p:pRg st="1" end="1"/>
                                            </p:txEl>
                                          </p:spTgt>
                                        </p:tgtEl>
                                        <p:attrNameLst>
                                          <p:attrName>style.visibility</p:attrName>
                                        </p:attrNameLst>
                                      </p:cBhvr>
                                      <p:to>
                                        <p:strVal val="visible"/>
                                      </p:to>
                                    </p:set>
                                    <p:animEffect transition="in" filter="fade">
                                      <p:cBhvr additive="repl">
                                        <p:cTn id="7" dur="500"/>
                                        <p:tgtEl>
                                          <p:spTgt spid="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22" name="Контейнер за съдържание 3_38"/>
          <p:cNvPicPr/>
          <p:nvPr/>
        </p:nvPicPr>
        <p:blipFill>
          <a:blip r:embed="rId2"/>
          <a:stretch/>
        </p:blipFill>
        <p:spPr>
          <a:xfrm>
            <a:off x="-91440" y="0"/>
            <a:ext cx="9258480" cy="6943320"/>
          </a:xfrm>
          <a:prstGeom prst="rect">
            <a:avLst/>
          </a:prstGeom>
          <a:ln>
            <a:noFill/>
          </a:ln>
        </p:spPr>
      </p:pic>
      <p:sp>
        <p:nvSpPr>
          <p:cNvPr id="42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24" name="CustomShape 3"/>
          <p:cNvSpPr/>
          <p:nvPr/>
        </p:nvSpPr>
        <p:spPr>
          <a:xfrm>
            <a:off x="834480" y="1113480"/>
            <a:ext cx="807480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VRC31.54020.02.05 попада в урбанизираната територия на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гр.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община Оряхово,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област Враца.</a:t>
            </a:r>
            <a:endParaRPr lang="en-US" sz="2000" b="0" strike="noStrike" spc="-1">
              <a:latin typeface="Arial"/>
            </a:endParaRPr>
          </a:p>
          <a:p>
            <a:pPr algn="just">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25" name="Group 4"/>
          <p:cNvGrpSpPr/>
          <p:nvPr/>
        </p:nvGrpSpPr>
        <p:grpSpPr>
          <a:xfrm>
            <a:off x="48600" y="2003040"/>
            <a:ext cx="5986080" cy="2019960"/>
            <a:chOff x="48600" y="2003040"/>
            <a:chExt cx="5986080" cy="2019960"/>
          </a:xfrm>
        </p:grpSpPr>
        <p:pic>
          <p:nvPicPr>
            <p:cNvPr id="426" name="Picture 425"/>
            <p:cNvPicPr/>
            <p:nvPr/>
          </p:nvPicPr>
          <p:blipFill>
            <a:blip r:embed="rId3"/>
            <a:stretch/>
          </p:blipFill>
          <p:spPr>
            <a:xfrm>
              <a:off x="50400" y="2003040"/>
              <a:ext cx="2993400" cy="2019960"/>
            </a:xfrm>
            <a:prstGeom prst="rect">
              <a:avLst/>
            </a:prstGeom>
            <a:ln>
              <a:noFill/>
            </a:ln>
          </p:spPr>
        </p:pic>
        <p:sp>
          <p:nvSpPr>
            <p:cNvPr id="427" name="CustomShape 5"/>
            <p:cNvSpPr/>
            <p:nvPr/>
          </p:nvSpPr>
          <p:spPr>
            <a:xfrm>
              <a:off x="48600" y="202032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28" name="Picture 427"/>
            <p:cNvPicPr/>
            <p:nvPr/>
          </p:nvPicPr>
          <p:blipFill>
            <a:blip r:embed="rId4"/>
            <a:stretch/>
          </p:blipFill>
          <p:spPr>
            <a:xfrm>
              <a:off x="3061800" y="2021400"/>
              <a:ext cx="2971080" cy="1980000"/>
            </a:xfrm>
            <a:prstGeom prst="rect">
              <a:avLst/>
            </a:prstGeom>
            <a:ln>
              <a:noFill/>
            </a:ln>
          </p:spPr>
        </p:pic>
        <p:sp>
          <p:nvSpPr>
            <p:cNvPr id="429" name="CustomShape 6"/>
            <p:cNvSpPr/>
            <p:nvPr/>
          </p:nvSpPr>
          <p:spPr>
            <a:xfrm>
              <a:off x="3060360" y="2020320"/>
              <a:ext cx="29743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430" name="Group 7"/>
          <p:cNvGrpSpPr/>
          <p:nvPr/>
        </p:nvGrpSpPr>
        <p:grpSpPr>
          <a:xfrm>
            <a:off x="3179160" y="4286880"/>
            <a:ext cx="6055920" cy="2663280"/>
            <a:chOff x="3179160" y="4286880"/>
            <a:chExt cx="6055920" cy="2663280"/>
          </a:xfrm>
        </p:grpSpPr>
        <p:pic>
          <p:nvPicPr>
            <p:cNvPr id="431" name="Picture 430"/>
            <p:cNvPicPr/>
            <p:nvPr/>
          </p:nvPicPr>
          <p:blipFill>
            <a:blip r:embed="rId5"/>
            <a:stretch/>
          </p:blipFill>
          <p:spPr>
            <a:xfrm>
              <a:off x="3180960" y="4289040"/>
              <a:ext cx="3261960" cy="2656440"/>
            </a:xfrm>
            <a:prstGeom prst="rect">
              <a:avLst/>
            </a:prstGeom>
            <a:ln>
              <a:noFill/>
            </a:ln>
          </p:spPr>
        </p:pic>
        <p:sp>
          <p:nvSpPr>
            <p:cNvPr id="432" name="CustomShape 8"/>
            <p:cNvSpPr/>
            <p:nvPr/>
          </p:nvSpPr>
          <p:spPr>
            <a:xfrm>
              <a:off x="3179160" y="4286880"/>
              <a:ext cx="3265200" cy="26611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33" name="Picture 432"/>
            <p:cNvPicPr/>
            <p:nvPr/>
          </p:nvPicPr>
          <p:blipFill>
            <a:blip r:embed="rId6"/>
            <a:stretch/>
          </p:blipFill>
          <p:spPr>
            <a:xfrm>
              <a:off x="6477840" y="4290480"/>
              <a:ext cx="2755800" cy="2655360"/>
            </a:xfrm>
            <a:prstGeom prst="rect">
              <a:avLst/>
            </a:prstGeom>
            <a:ln>
              <a:noFill/>
            </a:ln>
          </p:spPr>
        </p:pic>
        <p:sp>
          <p:nvSpPr>
            <p:cNvPr id="434" name="CustomShape 9"/>
            <p:cNvSpPr/>
            <p:nvPr/>
          </p:nvSpPr>
          <p:spPr>
            <a:xfrm>
              <a:off x="6476040" y="4290120"/>
              <a:ext cx="2759040" cy="26600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sp>
          <p:nvSpPr>
            <p:cNvPr id="435" name="CustomShape 10"/>
            <p:cNvSpPr/>
            <p:nvPr/>
          </p:nvSpPr>
          <p:spPr>
            <a:xfrm>
              <a:off x="7931880" y="5063040"/>
              <a:ext cx="432360" cy="625320"/>
            </a:xfrm>
            <a:custGeom>
              <a:avLst/>
              <a:gdLst/>
              <a:ahLst/>
              <a:cxnLst/>
              <a:rect l="l" t="t" r="r" b="b"/>
              <a:pathLst>
                <a:path w="1202" h="1738">
                  <a:moveTo>
                    <a:pt x="0" y="868"/>
                  </a:moveTo>
                  <a:lnTo>
                    <a:pt x="16" y="669"/>
                  </a:lnTo>
                  <a:lnTo>
                    <a:pt x="62" y="485"/>
                  </a:lnTo>
                  <a:lnTo>
                    <a:pt x="132" y="324"/>
                  </a:lnTo>
                  <a:lnTo>
                    <a:pt x="224" y="190"/>
                  </a:lnTo>
                  <a:lnTo>
                    <a:pt x="335" y="87"/>
                  </a:lnTo>
                  <a:lnTo>
                    <a:pt x="463" y="20"/>
                  </a:lnTo>
                  <a:lnTo>
                    <a:pt x="601" y="0"/>
                  </a:lnTo>
                  <a:lnTo>
                    <a:pt x="738" y="20"/>
                  </a:lnTo>
                  <a:lnTo>
                    <a:pt x="865" y="87"/>
                  </a:lnTo>
                  <a:lnTo>
                    <a:pt x="976" y="190"/>
                  </a:lnTo>
                  <a:lnTo>
                    <a:pt x="1069" y="324"/>
                  </a:lnTo>
                  <a:lnTo>
                    <a:pt x="1139" y="485"/>
                  </a:lnTo>
                  <a:lnTo>
                    <a:pt x="1185" y="669"/>
                  </a:lnTo>
                  <a:lnTo>
                    <a:pt x="1201" y="868"/>
                  </a:lnTo>
                  <a:lnTo>
                    <a:pt x="1185" y="1065"/>
                  </a:lnTo>
                  <a:lnTo>
                    <a:pt x="1139" y="1249"/>
                  </a:lnTo>
                  <a:lnTo>
                    <a:pt x="1069" y="1410"/>
                  </a:lnTo>
                  <a:lnTo>
                    <a:pt x="976" y="1546"/>
                  </a:lnTo>
                  <a:lnTo>
                    <a:pt x="865" y="1647"/>
                  </a:lnTo>
                  <a:lnTo>
                    <a:pt x="738" y="1714"/>
                  </a:lnTo>
                  <a:lnTo>
                    <a:pt x="601" y="1737"/>
                  </a:lnTo>
                  <a:lnTo>
                    <a:pt x="463" y="1714"/>
                  </a:lnTo>
                  <a:lnTo>
                    <a:pt x="335" y="1647"/>
                  </a:lnTo>
                  <a:lnTo>
                    <a:pt x="224" y="1546"/>
                  </a:lnTo>
                  <a:lnTo>
                    <a:pt x="132" y="1410"/>
                  </a:lnTo>
                  <a:lnTo>
                    <a:pt x="62" y="1249"/>
                  </a:lnTo>
                  <a:lnTo>
                    <a:pt x="16" y="1065"/>
                  </a:lnTo>
                  <a:lnTo>
                    <a:pt x="0" y="868"/>
                  </a:lnTo>
                  <a:close/>
                </a:path>
              </a:pathLst>
            </a:custGeom>
            <a:noFill/>
            <a:ln w="25560">
              <a:solidFill>
                <a:srgbClr val="99FF33"/>
              </a:solidFill>
              <a:round/>
            </a:ln>
          </p:spPr>
          <p:style>
            <a:lnRef idx="0">
              <a:scrgbClr r="0" g="0" b="0"/>
            </a:lnRef>
            <a:fillRef idx="0">
              <a:scrgbClr r="0" g="0" b="0"/>
            </a:fillRef>
            <a:effectRef idx="0">
              <a:scrgbClr r="0" g="0" b="0"/>
            </a:effectRef>
            <a:fontRef idx="minor"/>
          </p:style>
        </p:sp>
      </p:grpSp>
      <p:sp>
        <p:nvSpPr>
          <p:cNvPr id="436" name="CustomShape 11"/>
          <p:cNvSpPr/>
          <p:nvPr/>
        </p:nvSpPr>
        <p:spPr>
          <a:xfrm>
            <a:off x="-91440" y="4725720"/>
            <a:ext cx="8746920" cy="17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bg-BG" sz="2000" b="1" strike="noStrike" spc="-1">
                <a:solidFill>
                  <a:srgbClr val="000000"/>
                </a:solidFill>
                <a:latin typeface="Times New Roman"/>
                <a:ea typeface="DejaVu Sans"/>
              </a:rPr>
              <a:t>Съществуващите </a:t>
            </a:r>
            <a:endParaRPr lang="en-US" sz="2000" b="0" strike="noStrike" spc="-1">
              <a:latin typeface="Arial"/>
            </a:endParaRPr>
          </a:p>
          <a:p>
            <a:pPr>
              <a:lnSpc>
                <a:spcPct val="100000"/>
              </a:lnSpc>
            </a:pPr>
            <a:r>
              <a:rPr lang="bg-BG" sz="2000" b="1" strike="noStrike" spc="-1">
                <a:solidFill>
                  <a:srgbClr val="000000"/>
                </a:solidFill>
                <a:latin typeface="Times New Roman"/>
                <a:ea typeface="DejaVu Sans"/>
              </a:rPr>
              <a:t>водопонизителни </a:t>
            </a:r>
            <a:endParaRPr lang="en-US" sz="2000" b="0" strike="noStrike" spc="-1">
              <a:latin typeface="Arial"/>
            </a:endParaRPr>
          </a:p>
          <a:p>
            <a:pPr>
              <a:lnSpc>
                <a:spcPct val="100000"/>
              </a:lnSpc>
            </a:pPr>
            <a:r>
              <a:rPr lang="bg-BG" sz="2000" b="1" strike="noStrike" spc="-1">
                <a:solidFill>
                  <a:srgbClr val="000000"/>
                </a:solidFill>
                <a:latin typeface="Times New Roman"/>
                <a:ea typeface="DejaVu Sans"/>
              </a:rPr>
              <a:t>съоръжения в района </a:t>
            </a:r>
            <a:endParaRPr lang="en-US" sz="2000" b="0" strike="noStrike" spc="-1">
              <a:latin typeface="Arial"/>
            </a:endParaRPr>
          </a:p>
          <a:p>
            <a:pPr>
              <a:lnSpc>
                <a:spcPct val="100000"/>
              </a:lnSpc>
            </a:pPr>
            <a:r>
              <a:rPr lang="bg-BG" sz="2000" b="1" strike="noStrike" spc="-1">
                <a:solidFill>
                  <a:srgbClr val="000000"/>
                </a:solidFill>
                <a:latin typeface="Times New Roman"/>
                <a:ea typeface="DejaVu Sans"/>
              </a:rPr>
              <a:t>функционират с намалена</a:t>
            </a:r>
            <a:endParaRPr lang="en-US" sz="2000" b="0" strike="noStrike" spc="-1">
              <a:latin typeface="Arial"/>
            </a:endParaRPr>
          </a:p>
          <a:p>
            <a:pPr>
              <a:lnSpc>
                <a:spcPct val="100000"/>
              </a:lnSpc>
            </a:pP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ефективност.</a:t>
            </a:r>
            <a:endParaRPr lang="en-US" sz="2000" b="0" strike="noStrike" spc="-1">
              <a:latin typeface="Arial"/>
            </a:endParaRPr>
          </a:p>
          <a:p>
            <a:pPr>
              <a:lnSpc>
                <a:spcPct val="100000"/>
              </a:lnSpc>
            </a:pPr>
            <a:endParaRPr lang="en-US" sz="2000" b="0" strike="noStrike" spc="-1">
              <a:latin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45" name="Контейнер за съдържание 3_40"/>
          <p:cNvPicPr/>
          <p:nvPr/>
        </p:nvPicPr>
        <p:blipFill>
          <a:blip r:embed="rId2"/>
          <a:stretch/>
        </p:blipFill>
        <p:spPr>
          <a:xfrm>
            <a:off x="-91440" y="0"/>
            <a:ext cx="9258480" cy="6943320"/>
          </a:xfrm>
          <a:prstGeom prst="rect">
            <a:avLst/>
          </a:prstGeom>
          <a:ln>
            <a:noFill/>
          </a:ln>
        </p:spPr>
      </p:pic>
      <p:sp>
        <p:nvSpPr>
          <p:cNvPr id="44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47" name="CustomShape 3"/>
          <p:cNvSpPr/>
          <p:nvPr/>
        </p:nvSpPr>
        <p:spPr>
          <a:xfrm>
            <a:off x="1193040" y="1113480"/>
            <a:ext cx="7357320" cy="70128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MON24.53970.92.02 попада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48" name="Group 4"/>
          <p:cNvGrpSpPr/>
          <p:nvPr/>
        </p:nvGrpSpPr>
        <p:grpSpPr>
          <a:xfrm>
            <a:off x="-91440" y="1812600"/>
            <a:ext cx="9235080" cy="5130720"/>
            <a:chOff x="-91440" y="1812600"/>
            <a:chExt cx="9235080" cy="5130720"/>
          </a:xfrm>
        </p:grpSpPr>
        <p:pic>
          <p:nvPicPr>
            <p:cNvPr id="449" name="Picture 448"/>
            <p:cNvPicPr/>
            <p:nvPr/>
          </p:nvPicPr>
          <p:blipFill>
            <a:blip r:embed="rId3"/>
            <a:stretch/>
          </p:blipFill>
          <p:spPr>
            <a:xfrm>
              <a:off x="-88920" y="1814760"/>
              <a:ext cx="9230400" cy="5126760"/>
            </a:xfrm>
            <a:prstGeom prst="rect">
              <a:avLst/>
            </a:prstGeom>
            <a:ln>
              <a:noFill/>
            </a:ln>
          </p:spPr>
        </p:pic>
        <p:sp>
          <p:nvSpPr>
            <p:cNvPr id="450" name="CustomShape 5"/>
            <p:cNvSpPr/>
            <p:nvPr/>
          </p:nvSpPr>
          <p:spPr>
            <a:xfrm>
              <a:off x="-91440" y="1812600"/>
              <a:ext cx="9235080" cy="51307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900" b="1" strike="noStrike" spc="-1">
                  <a:solidFill>
                    <a:srgbClr val="C00000"/>
                  </a:solidFill>
                  <a:latin typeface="Arial"/>
                  <a:ea typeface="DejaVu Sans"/>
                </a:rPr>
                <a:t>MON24.53970.92.02</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MON24.53970.92.03</a:t>
              </a:r>
              <a:endParaRPr lang="en-US" sz="900" b="0" strike="noStrike" spc="-1">
                <a:latin typeface="Arial"/>
              </a:endParaRPr>
            </a:p>
            <a:p>
              <a:pPr>
                <a:lnSpc>
                  <a:spcPct val="100000"/>
                </a:lnSpc>
              </a:pPr>
              <a:r>
                <a:rPr lang="en-US" sz="900" b="1" strike="noStrike" spc="-1">
                  <a:solidFill>
                    <a:srgbClr val="C00000"/>
                  </a:solidFill>
                  <a:latin typeface="Arial"/>
                  <a:ea typeface="DejaVu Sans"/>
                </a:rPr>
                <a:t>MON24.53970.92.04</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MON24.53970.92.05</a:t>
              </a:r>
              <a:endParaRPr lang="en-US" sz="900" b="0" strike="noStrike" spc="-1">
                <a:latin typeface="Arial"/>
              </a:endParaRP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52" name="Контейнер за съдържание 3_41"/>
          <p:cNvPicPr/>
          <p:nvPr/>
        </p:nvPicPr>
        <p:blipFill>
          <a:blip r:embed="rId2"/>
          <a:stretch/>
        </p:blipFill>
        <p:spPr>
          <a:xfrm>
            <a:off x="-91440" y="0"/>
            <a:ext cx="9258480" cy="6943320"/>
          </a:xfrm>
          <a:prstGeom prst="rect">
            <a:avLst/>
          </a:prstGeom>
          <a:ln>
            <a:noFill/>
          </a:ln>
        </p:spPr>
      </p:pic>
      <p:sp>
        <p:nvSpPr>
          <p:cNvPr id="45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54" name="CustomShape 3"/>
          <p:cNvSpPr/>
          <p:nvPr/>
        </p:nvSpPr>
        <p:spPr>
          <a:xfrm>
            <a:off x="1188720" y="1113480"/>
            <a:ext cx="7366320" cy="7927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Свлачище MON24.53970.92.02 попада</a:t>
            </a:r>
            <a:r>
              <a:rPr lang="bg-BG" sz="2000" b="1" strike="noStrike" spc="-12" dirty="0">
                <a:solidFill>
                  <a:srgbClr val="000000"/>
                </a:solidFill>
                <a:latin typeface="Times New Roman"/>
                <a:ea typeface="DejaVu Sans"/>
              </a:rPr>
              <a:t> </a:t>
            </a:r>
            <a:r>
              <a:rPr lang="bg-BG" sz="2000" b="1" strike="noStrike" spc="-1" dirty="0">
                <a:solidFill>
                  <a:srgbClr val="000000"/>
                </a:solidFill>
                <a:latin typeface="Times New Roman"/>
                <a:ea typeface="DejaVu Sans"/>
              </a:rPr>
              <a:t>в</a:t>
            </a:r>
            <a:r>
              <a:rPr lang="bg-BG" sz="2000" b="1" strike="noStrike" spc="-15" dirty="0">
                <a:solidFill>
                  <a:srgbClr val="000000"/>
                </a:solidFill>
                <a:latin typeface="Times New Roman"/>
                <a:ea typeface="DejaVu Sans"/>
              </a:rPr>
              <a:t> </a:t>
            </a:r>
            <a:r>
              <a:rPr lang="bg-BG" sz="2000" b="1" strike="noStrike" spc="-1" dirty="0">
                <a:solidFill>
                  <a:srgbClr val="000000"/>
                </a:solidFill>
                <a:latin typeface="Times New Roman"/>
                <a:ea typeface="DejaVu Sans"/>
              </a:rPr>
              <a:t>землището</a:t>
            </a:r>
            <a:r>
              <a:rPr lang="bg-BG" sz="2000" b="1" strike="noStrike" spc="-12" dirty="0">
                <a:solidFill>
                  <a:srgbClr val="000000"/>
                </a:solidFill>
                <a:latin typeface="Times New Roman"/>
                <a:ea typeface="DejaVu Sans"/>
              </a:rPr>
              <a:t> </a:t>
            </a:r>
            <a:r>
              <a:rPr lang="bg-BG" sz="2000" b="1" strike="noStrike" spc="-1" dirty="0">
                <a:solidFill>
                  <a:srgbClr val="000000"/>
                </a:solidFill>
                <a:latin typeface="Times New Roman"/>
                <a:ea typeface="DejaVu Sans"/>
              </a:rPr>
              <a:t>на с.</a:t>
            </a:r>
            <a:r>
              <a:rPr lang="bg-BG" sz="2000" b="1" strike="noStrike" spc="-26" dirty="0">
                <a:solidFill>
                  <a:srgbClr val="000000"/>
                </a:solidFill>
                <a:latin typeface="Times New Roman"/>
                <a:ea typeface="DejaVu Sans"/>
              </a:rPr>
              <a:t> </a:t>
            </a:r>
            <a:r>
              <a:rPr lang="bg-BG" sz="2000" b="1" strike="noStrike" spc="-1" dirty="0">
                <a:solidFill>
                  <a:srgbClr val="000000"/>
                </a:solidFill>
                <a:latin typeface="Times New Roman"/>
                <a:ea typeface="DejaVu Sans"/>
              </a:rPr>
              <a:t>Орсоя,</a:t>
            </a:r>
            <a:r>
              <a:rPr lang="bg-BG" sz="2000" b="1" strike="noStrike" spc="-15" dirty="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a:t>
            </a:r>
            <a:r>
              <a:rPr lang="bg-BG" sz="2000" b="1" strike="noStrike" spc="-15" dirty="0">
                <a:solidFill>
                  <a:srgbClr val="000000"/>
                </a:solidFill>
                <a:latin typeface="Times New Roman"/>
                <a:ea typeface="DejaVu Sans"/>
              </a:rPr>
              <a:t> </a:t>
            </a:r>
            <a:r>
              <a:rPr lang="bg-BG" sz="2000" b="1" strike="noStrike" spc="-1" dirty="0">
                <a:solidFill>
                  <a:srgbClr val="000000"/>
                </a:solidFill>
                <a:latin typeface="Times New Roman"/>
                <a:ea typeface="DejaVu Sans"/>
              </a:rPr>
              <a:t>Лом,</a:t>
            </a:r>
            <a:r>
              <a:rPr lang="bg-BG" sz="2000" b="1" strike="noStrike" spc="-26"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a:t>
            </a:r>
            <a:r>
              <a:rPr lang="bg-BG" sz="2000" b="1" strike="noStrike" spc="-21" dirty="0">
                <a:solidFill>
                  <a:srgbClr val="000000"/>
                </a:solidFill>
                <a:latin typeface="Times New Roman"/>
                <a:ea typeface="DejaVu Sans"/>
              </a:rPr>
              <a:t> </a:t>
            </a:r>
            <a:r>
              <a:rPr lang="bg-BG" sz="2000" b="1" strike="noStrike" spc="-1" dirty="0">
                <a:solidFill>
                  <a:srgbClr val="000000"/>
                </a:solidFill>
                <a:latin typeface="Times New Roman"/>
                <a:ea typeface="DejaVu Sans"/>
              </a:rPr>
              <a:t>Монтана.</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Над</a:t>
            </a:r>
            <a:r>
              <a:rPr lang="bg-BG" sz="2000" b="1" strike="noStrike" spc="1" dirty="0">
                <a:solidFill>
                  <a:srgbClr val="000000"/>
                </a:solidFill>
                <a:latin typeface="Times New Roman"/>
                <a:ea typeface="DejaVu Sans"/>
              </a:rPr>
              <a:t> </a:t>
            </a:r>
            <a:r>
              <a:rPr lang="bg-BG" sz="2000" b="1" strike="noStrike" spc="-1" dirty="0" err="1">
                <a:solidFill>
                  <a:srgbClr val="000000"/>
                </a:solidFill>
                <a:latin typeface="Times New Roman"/>
                <a:ea typeface="DejaVu Sans"/>
              </a:rPr>
              <a:t>свлачищното</a:t>
            </a:r>
            <a:r>
              <a:rPr lang="bg-BG" sz="2000" b="1" strike="noStrike" spc="-1" dirty="0">
                <a:solidFill>
                  <a:srgbClr val="000000"/>
                </a:solidFill>
                <a:latin typeface="Times New Roman"/>
                <a:ea typeface="DejaVu Sans"/>
              </a:rPr>
              <a:t> засичане са образувани теренни пукнатини с </a:t>
            </a:r>
            <a:endParaRPr lang="en-US" sz="2000" b="0" strike="noStrike" spc="-1" dirty="0">
              <a:latin typeface="Arial"/>
            </a:endParaRPr>
          </a:p>
          <a:p>
            <a:pPr algn="just">
              <a:lnSpc>
                <a:spcPct val="100000"/>
              </a:lnSpc>
            </a:pPr>
            <a:r>
              <a:rPr lang="bg-BG" sz="2000" b="1" strike="noStrike" spc="-1" dirty="0" err="1" smtClean="0">
                <a:solidFill>
                  <a:srgbClr val="000000"/>
                </a:solidFill>
                <a:latin typeface="Times New Roman"/>
                <a:ea typeface="DejaVu Sans"/>
              </a:rPr>
              <a:t>разтвореност</a:t>
            </a:r>
            <a:r>
              <a:rPr lang="bg-BG" sz="2000" b="1" strike="noStrike" spc="-1"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5-10 см.</a:t>
            </a:r>
            <a:endParaRPr lang="en-US" sz="2000" b="0" strike="noStrike" spc="-1" dirty="0">
              <a:latin typeface="Arial"/>
            </a:endParaRPr>
          </a:p>
          <a:p>
            <a:pPr algn="just">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pic>
        <p:nvPicPr>
          <p:cNvPr id="455" name="Picture 454"/>
          <p:cNvPicPr/>
          <p:nvPr/>
        </p:nvPicPr>
        <p:blipFill>
          <a:blip r:embed="rId3"/>
          <a:stretch/>
        </p:blipFill>
        <p:spPr>
          <a:xfrm>
            <a:off x="-91440" y="2906280"/>
            <a:ext cx="3018240" cy="4037040"/>
          </a:xfrm>
          <a:prstGeom prst="rect">
            <a:avLst/>
          </a:prstGeom>
          <a:ln>
            <a:noFill/>
          </a:ln>
        </p:spPr>
      </p:pic>
      <p:pic>
        <p:nvPicPr>
          <p:cNvPr id="456" name="Picture 455"/>
          <p:cNvPicPr/>
          <p:nvPr/>
        </p:nvPicPr>
        <p:blipFill>
          <a:blip r:embed="rId4"/>
          <a:stretch/>
        </p:blipFill>
        <p:spPr>
          <a:xfrm>
            <a:off x="2834640" y="3011400"/>
            <a:ext cx="2942640" cy="3931920"/>
          </a:xfrm>
          <a:prstGeom prst="rect">
            <a:avLst/>
          </a:prstGeom>
          <a:ln>
            <a:noFill/>
          </a:ln>
        </p:spPr>
      </p:pic>
      <p:pic>
        <p:nvPicPr>
          <p:cNvPr id="457" name="Picture 456"/>
          <p:cNvPicPr/>
          <p:nvPr/>
        </p:nvPicPr>
        <p:blipFill>
          <a:blip r:embed="rId5"/>
          <a:stretch/>
        </p:blipFill>
        <p:spPr>
          <a:xfrm>
            <a:off x="5777280" y="3200400"/>
            <a:ext cx="3366720" cy="3707280"/>
          </a:xfrm>
          <a:prstGeom prst="rect">
            <a:avLst/>
          </a:prstGeom>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59" name="Контейнер за съдържание 3_42"/>
          <p:cNvPicPr/>
          <p:nvPr/>
        </p:nvPicPr>
        <p:blipFill>
          <a:blip r:embed="rId2"/>
          <a:stretch/>
        </p:blipFill>
        <p:spPr>
          <a:xfrm>
            <a:off x="-91440" y="0"/>
            <a:ext cx="9258480" cy="6943320"/>
          </a:xfrm>
          <a:prstGeom prst="rect">
            <a:avLst/>
          </a:prstGeom>
          <a:ln>
            <a:noFill/>
          </a:ln>
        </p:spPr>
      </p:pic>
      <p:sp>
        <p:nvSpPr>
          <p:cNvPr id="460"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61" name="CustomShape 3"/>
          <p:cNvSpPr/>
          <p:nvPr/>
        </p:nvSpPr>
        <p:spPr>
          <a:xfrm>
            <a:off x="1193040" y="1113480"/>
            <a:ext cx="7357320" cy="7927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 MON24.53970.92.02 попада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2">
                <a:solidFill>
                  <a:srgbClr val="000000"/>
                </a:solidFill>
                <a:latin typeface="Times New Roman"/>
                <a:ea typeface="DejaVu Sans"/>
              </a:rPr>
              <a:t>Образувани</a:t>
            </a:r>
            <a:r>
              <a:rPr lang="bg-BG" sz="2000" b="1" strike="noStrike" spc="-60">
                <a:solidFill>
                  <a:srgbClr val="000000"/>
                </a:solidFill>
                <a:latin typeface="Times New Roman"/>
                <a:ea typeface="DejaVu Sans"/>
              </a:rPr>
              <a:t> </a:t>
            </a:r>
            <a:r>
              <a:rPr lang="bg-BG" sz="2000" b="1" strike="noStrike" spc="-12">
                <a:solidFill>
                  <a:srgbClr val="000000"/>
                </a:solidFill>
                <a:latin typeface="Times New Roman"/>
                <a:ea typeface="DejaVu Sans"/>
              </a:rPr>
              <a:t>са</a:t>
            </a:r>
            <a:r>
              <a:rPr lang="bg-BG" sz="2000" b="1" strike="noStrike" spc="-41">
                <a:solidFill>
                  <a:srgbClr val="000000"/>
                </a:solidFill>
                <a:latin typeface="Times New Roman"/>
                <a:ea typeface="DejaVu Sans"/>
              </a:rPr>
              <a:t> </a:t>
            </a:r>
            <a:r>
              <a:rPr lang="bg-BG" sz="2000" b="1" strike="noStrike" spc="-12">
                <a:solidFill>
                  <a:srgbClr val="000000"/>
                </a:solidFill>
                <a:latin typeface="Times New Roman"/>
                <a:ea typeface="DejaVu Sans"/>
              </a:rPr>
              <a:t>свлачищни</a:t>
            </a:r>
            <a:r>
              <a:rPr lang="bg-BG" sz="2000" b="1" strike="noStrike" spc="-55">
                <a:solidFill>
                  <a:srgbClr val="000000"/>
                </a:solidFill>
                <a:latin typeface="Times New Roman"/>
                <a:ea typeface="DejaVu Sans"/>
              </a:rPr>
              <a:t> </a:t>
            </a:r>
            <a:r>
              <a:rPr lang="bg-BG" sz="2000" b="1" strike="noStrike" spc="-12">
                <a:solidFill>
                  <a:srgbClr val="000000"/>
                </a:solidFill>
                <a:latin typeface="Times New Roman"/>
                <a:ea typeface="DejaVu Sans"/>
              </a:rPr>
              <a:t>„гърбици“</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височина</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до</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10-15</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м</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41">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Междустъпални понижения.</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62" name="Group 4"/>
          <p:cNvGrpSpPr/>
          <p:nvPr/>
        </p:nvGrpSpPr>
        <p:grpSpPr>
          <a:xfrm>
            <a:off x="144720" y="2625480"/>
            <a:ext cx="5981400" cy="2019960"/>
            <a:chOff x="144720" y="2625480"/>
            <a:chExt cx="5981400" cy="2019960"/>
          </a:xfrm>
        </p:grpSpPr>
        <p:pic>
          <p:nvPicPr>
            <p:cNvPr id="463" name="Picture 462"/>
            <p:cNvPicPr/>
            <p:nvPr/>
          </p:nvPicPr>
          <p:blipFill>
            <a:blip r:embed="rId3"/>
            <a:stretch/>
          </p:blipFill>
          <p:spPr>
            <a:xfrm>
              <a:off x="146520" y="2625480"/>
              <a:ext cx="2993400" cy="2019960"/>
            </a:xfrm>
            <a:prstGeom prst="rect">
              <a:avLst/>
            </a:prstGeom>
            <a:ln>
              <a:noFill/>
            </a:ln>
          </p:spPr>
        </p:pic>
        <p:sp>
          <p:nvSpPr>
            <p:cNvPr id="464" name="CustomShape 5"/>
            <p:cNvSpPr/>
            <p:nvPr/>
          </p:nvSpPr>
          <p:spPr>
            <a:xfrm>
              <a:off x="144720" y="2642040"/>
              <a:ext cx="296604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65" name="Picture 464"/>
            <p:cNvPicPr/>
            <p:nvPr/>
          </p:nvPicPr>
          <p:blipFill>
            <a:blip r:embed="rId4"/>
            <a:stretch/>
          </p:blipFill>
          <p:spPr>
            <a:xfrm>
              <a:off x="3157560" y="2643840"/>
              <a:ext cx="2967120" cy="1979280"/>
            </a:xfrm>
            <a:prstGeom prst="rect">
              <a:avLst/>
            </a:prstGeom>
            <a:ln>
              <a:noFill/>
            </a:ln>
          </p:spPr>
        </p:pic>
        <p:sp>
          <p:nvSpPr>
            <p:cNvPr id="466" name="CustomShape 6"/>
            <p:cNvSpPr/>
            <p:nvPr/>
          </p:nvSpPr>
          <p:spPr>
            <a:xfrm>
              <a:off x="3155760" y="2642040"/>
              <a:ext cx="2970360" cy="1982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467" name="Group 7"/>
          <p:cNvGrpSpPr/>
          <p:nvPr/>
        </p:nvGrpSpPr>
        <p:grpSpPr>
          <a:xfrm>
            <a:off x="3180960" y="4645440"/>
            <a:ext cx="5986080" cy="2297880"/>
            <a:chOff x="3180960" y="4645440"/>
            <a:chExt cx="5986080" cy="2297880"/>
          </a:xfrm>
        </p:grpSpPr>
        <p:pic>
          <p:nvPicPr>
            <p:cNvPr id="468" name="Picture 467"/>
            <p:cNvPicPr/>
            <p:nvPr/>
          </p:nvPicPr>
          <p:blipFill>
            <a:blip r:embed="rId5"/>
            <a:stretch/>
          </p:blipFill>
          <p:spPr>
            <a:xfrm>
              <a:off x="3182760" y="4645440"/>
              <a:ext cx="2993400" cy="2297880"/>
            </a:xfrm>
            <a:prstGeom prst="rect">
              <a:avLst/>
            </a:prstGeom>
            <a:ln>
              <a:noFill/>
            </a:ln>
          </p:spPr>
        </p:pic>
        <p:sp>
          <p:nvSpPr>
            <p:cNvPr id="469" name="CustomShape 8"/>
            <p:cNvSpPr/>
            <p:nvPr/>
          </p:nvSpPr>
          <p:spPr>
            <a:xfrm>
              <a:off x="3180960" y="4665960"/>
              <a:ext cx="2974320" cy="22557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70" name="Picture 469"/>
            <p:cNvPicPr/>
            <p:nvPr/>
          </p:nvPicPr>
          <p:blipFill>
            <a:blip r:embed="rId6"/>
            <a:stretch/>
          </p:blipFill>
          <p:spPr>
            <a:xfrm>
              <a:off x="6193800" y="4666320"/>
              <a:ext cx="2971080" cy="2252520"/>
            </a:xfrm>
            <a:prstGeom prst="rect">
              <a:avLst/>
            </a:prstGeom>
            <a:ln>
              <a:noFill/>
            </a:ln>
          </p:spPr>
        </p:pic>
        <p:sp>
          <p:nvSpPr>
            <p:cNvPr id="471" name="CustomShape 9"/>
            <p:cNvSpPr/>
            <p:nvPr/>
          </p:nvSpPr>
          <p:spPr>
            <a:xfrm>
              <a:off x="6192720" y="4665960"/>
              <a:ext cx="2974320" cy="22557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
        <p:nvSpPr>
          <p:cNvPr id="472" name="CustomShape 10"/>
          <p:cNvSpPr/>
          <p:nvPr/>
        </p:nvSpPr>
        <p:spPr>
          <a:xfrm>
            <a:off x="-68760" y="4663440"/>
            <a:ext cx="7109280" cy="121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bg-BG" sz="2000" b="1" strike="noStrike" spc="-1">
                <a:solidFill>
                  <a:srgbClr val="000000"/>
                </a:solidFill>
                <a:latin typeface="Times New Roman"/>
                <a:ea typeface="DejaVu Sans"/>
              </a:rPr>
              <a:t>Образувани</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слягания</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до</a:t>
            </a:r>
            <a:endParaRPr lang="en-US" sz="2000" b="0" strike="noStrike" spc="-1">
              <a:latin typeface="Arial"/>
            </a:endParaRPr>
          </a:p>
          <a:p>
            <a:pPr algn="just">
              <a:lnSpc>
                <a:spcPct val="100000"/>
              </a:lnSpc>
            </a:pP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0.5</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м</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пукнатини</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60">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асфалтовата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настилка,</a:t>
            </a:r>
            <a:r>
              <a:rPr lang="bg-BG" sz="2000" b="1" strike="noStrike" spc="-262">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разтвореност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до</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3-4</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см.</a:t>
            </a:r>
            <a:endParaRPr lang="en-US" sz="2000" b="0" strike="noStrike" spc="-1">
              <a:latin typeface="Aria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79" name="Контейнер за съдържание 3_45"/>
          <p:cNvPicPr/>
          <p:nvPr/>
        </p:nvPicPr>
        <p:blipFill>
          <a:blip r:embed="rId2"/>
          <a:stretch/>
        </p:blipFill>
        <p:spPr>
          <a:xfrm>
            <a:off x="-91440" y="0"/>
            <a:ext cx="9258480" cy="6943320"/>
          </a:xfrm>
          <a:prstGeom prst="rect">
            <a:avLst/>
          </a:prstGeom>
          <a:ln>
            <a:noFill/>
          </a:ln>
        </p:spPr>
      </p:pic>
      <p:sp>
        <p:nvSpPr>
          <p:cNvPr id="480"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81" name="CustomShape 3"/>
          <p:cNvSpPr/>
          <p:nvPr/>
        </p:nvSpPr>
        <p:spPr>
          <a:xfrm>
            <a:off x="1119960" y="1113480"/>
            <a:ext cx="731088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GAB05.05400.01</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попада в землището на</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 Трънито,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Габрово,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област Габрово.</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82" name="Group 4"/>
          <p:cNvGrpSpPr/>
          <p:nvPr/>
        </p:nvGrpSpPr>
        <p:grpSpPr>
          <a:xfrm>
            <a:off x="-91440" y="1737360"/>
            <a:ext cx="9235080" cy="5205960"/>
            <a:chOff x="-91440" y="1737360"/>
            <a:chExt cx="9235080" cy="5205960"/>
          </a:xfrm>
        </p:grpSpPr>
        <p:pic>
          <p:nvPicPr>
            <p:cNvPr id="483" name="Picture 482"/>
            <p:cNvPicPr/>
            <p:nvPr/>
          </p:nvPicPr>
          <p:blipFill>
            <a:blip r:embed="rId3"/>
            <a:stretch/>
          </p:blipFill>
          <p:spPr>
            <a:xfrm>
              <a:off x="-88560" y="1740240"/>
              <a:ext cx="9229680" cy="5201640"/>
            </a:xfrm>
            <a:prstGeom prst="rect">
              <a:avLst/>
            </a:prstGeom>
            <a:ln>
              <a:noFill/>
            </a:ln>
          </p:spPr>
        </p:pic>
        <p:sp>
          <p:nvSpPr>
            <p:cNvPr id="484" name="CustomShape 5"/>
            <p:cNvSpPr/>
            <p:nvPr/>
          </p:nvSpPr>
          <p:spPr>
            <a:xfrm>
              <a:off x="-91440" y="1737360"/>
              <a:ext cx="9235080" cy="52059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86" name="Контейнер за съдържание 3_46"/>
          <p:cNvPicPr/>
          <p:nvPr/>
        </p:nvPicPr>
        <p:blipFill>
          <a:blip r:embed="rId2"/>
          <a:stretch/>
        </p:blipFill>
        <p:spPr>
          <a:xfrm>
            <a:off x="-91440" y="0"/>
            <a:ext cx="9258480" cy="6943320"/>
          </a:xfrm>
          <a:prstGeom prst="rect">
            <a:avLst/>
          </a:prstGeom>
          <a:ln>
            <a:noFill/>
          </a:ln>
        </p:spPr>
      </p:pic>
      <p:sp>
        <p:nvSpPr>
          <p:cNvPr id="487"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88" name="CustomShape 3"/>
          <p:cNvSpPr/>
          <p:nvPr/>
        </p:nvSpPr>
        <p:spPr>
          <a:xfrm>
            <a:off x="355320" y="1113480"/>
            <a:ext cx="8840520" cy="76226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GAB05.05400.01</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попада в землището на</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 Трънито,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Габрово,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област Габрово.</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Дестабилизирани са масивна</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подпорна стена и</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стълб</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на електропреносната</a:t>
            </a:r>
            <a:r>
              <a:rPr lang="bg-BG" sz="2000" b="1" strike="noStrike" spc="-12">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мрежа.</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489" name="Group 4"/>
          <p:cNvGrpSpPr/>
          <p:nvPr/>
        </p:nvGrpSpPr>
        <p:grpSpPr>
          <a:xfrm>
            <a:off x="-91440" y="4240800"/>
            <a:ext cx="7215840" cy="2702520"/>
            <a:chOff x="-91440" y="4240800"/>
            <a:chExt cx="7215840" cy="2702520"/>
          </a:xfrm>
        </p:grpSpPr>
        <p:pic>
          <p:nvPicPr>
            <p:cNvPr id="490" name="Picture 489"/>
            <p:cNvPicPr/>
            <p:nvPr/>
          </p:nvPicPr>
          <p:blipFill>
            <a:blip r:embed="rId3"/>
            <a:stretch/>
          </p:blipFill>
          <p:spPr>
            <a:xfrm>
              <a:off x="-89280" y="4242240"/>
              <a:ext cx="4553640" cy="2699280"/>
            </a:xfrm>
            <a:prstGeom prst="rect">
              <a:avLst/>
            </a:prstGeom>
            <a:ln>
              <a:noFill/>
            </a:ln>
          </p:spPr>
        </p:pic>
        <p:sp>
          <p:nvSpPr>
            <p:cNvPr id="491" name="CustomShape 5"/>
            <p:cNvSpPr/>
            <p:nvPr/>
          </p:nvSpPr>
          <p:spPr>
            <a:xfrm>
              <a:off x="-91440" y="4240800"/>
              <a:ext cx="4557600" cy="2702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492" name="Picture 491"/>
            <p:cNvPicPr/>
            <p:nvPr/>
          </p:nvPicPr>
          <p:blipFill>
            <a:blip r:embed="rId4"/>
            <a:stretch/>
          </p:blipFill>
          <p:spPr>
            <a:xfrm>
              <a:off x="4519080" y="4242240"/>
              <a:ext cx="2603520" cy="2699280"/>
            </a:xfrm>
            <a:prstGeom prst="rect">
              <a:avLst/>
            </a:prstGeom>
            <a:ln>
              <a:noFill/>
            </a:ln>
          </p:spPr>
        </p:pic>
        <p:sp>
          <p:nvSpPr>
            <p:cNvPr id="493" name="CustomShape 6"/>
            <p:cNvSpPr/>
            <p:nvPr/>
          </p:nvSpPr>
          <p:spPr>
            <a:xfrm>
              <a:off x="4516920" y="4240800"/>
              <a:ext cx="2607480" cy="2702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495" name="Контейнер за съдържание 3_47"/>
          <p:cNvPicPr/>
          <p:nvPr/>
        </p:nvPicPr>
        <p:blipFill>
          <a:blip r:embed="rId2"/>
          <a:stretch/>
        </p:blipFill>
        <p:spPr>
          <a:xfrm>
            <a:off x="-91440" y="0"/>
            <a:ext cx="9258480" cy="6943320"/>
          </a:xfrm>
          <a:prstGeom prst="rect">
            <a:avLst/>
          </a:prstGeom>
          <a:ln>
            <a:noFill/>
          </a:ln>
        </p:spPr>
      </p:pic>
      <p:sp>
        <p:nvSpPr>
          <p:cNvPr id="49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497" name="CustomShape 3"/>
          <p:cNvSpPr/>
          <p:nvPr/>
        </p:nvSpPr>
        <p:spPr>
          <a:xfrm>
            <a:off x="601072" y="1113480"/>
            <a:ext cx="8349017" cy="8130431"/>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 Свлачище GAB05.05400.01</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попада в землището на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с. Трънито,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 Габрово,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Габрово.</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По</a:t>
            </a:r>
            <a:r>
              <a:rPr lang="bg-BG" sz="2000" b="1" strike="noStrike" spc="-55" dirty="0">
                <a:solidFill>
                  <a:srgbClr val="000000"/>
                </a:solidFill>
                <a:latin typeface="Times New Roman"/>
                <a:ea typeface="DejaVu Sans"/>
              </a:rPr>
              <a:t> </a:t>
            </a:r>
            <a:r>
              <a:rPr lang="bg-BG" sz="2000" b="1" strike="noStrike" spc="-1" dirty="0">
                <a:solidFill>
                  <a:srgbClr val="000000"/>
                </a:solidFill>
                <a:latin typeface="Times New Roman"/>
                <a:ea typeface="DejaVu Sans"/>
              </a:rPr>
              <a:t>уличните</a:t>
            </a:r>
            <a:r>
              <a:rPr lang="bg-BG" sz="2000" b="1" strike="noStrike" spc="-52" dirty="0">
                <a:solidFill>
                  <a:srgbClr val="000000"/>
                </a:solidFill>
                <a:latin typeface="Times New Roman"/>
                <a:ea typeface="DejaVu Sans"/>
              </a:rPr>
              <a:t> </a:t>
            </a:r>
            <a:r>
              <a:rPr lang="bg-BG" sz="2000" b="1" strike="noStrike" spc="-1" dirty="0">
                <a:solidFill>
                  <a:srgbClr val="000000"/>
                </a:solidFill>
                <a:latin typeface="Times New Roman"/>
                <a:ea typeface="DejaVu Sans"/>
              </a:rPr>
              <a:t>платна,</a:t>
            </a:r>
            <a:r>
              <a:rPr lang="bg-BG" sz="2000" b="1" strike="noStrike" spc="-55" dirty="0">
                <a:solidFill>
                  <a:srgbClr val="000000"/>
                </a:solidFill>
                <a:latin typeface="Times New Roman"/>
                <a:ea typeface="DejaVu Sans"/>
              </a:rPr>
              <a:t> </a:t>
            </a:r>
            <a:r>
              <a:rPr lang="bg-BG" sz="2000" b="1" strike="noStrike" spc="-1" dirty="0">
                <a:solidFill>
                  <a:srgbClr val="000000"/>
                </a:solidFill>
                <a:latin typeface="Times New Roman"/>
                <a:ea typeface="DejaVu Sans"/>
              </a:rPr>
              <a:t>които</a:t>
            </a:r>
            <a:r>
              <a:rPr lang="bg-BG" sz="2000" b="1" strike="noStrike" spc="-46" dirty="0">
                <a:solidFill>
                  <a:srgbClr val="000000"/>
                </a:solidFill>
                <a:latin typeface="Times New Roman"/>
                <a:ea typeface="DejaVu Sans"/>
              </a:rPr>
              <a:t> </a:t>
            </a:r>
            <a:r>
              <a:rPr lang="bg-BG" sz="2000" b="1" strike="noStrike" spc="-1" dirty="0">
                <a:solidFill>
                  <a:srgbClr val="000000"/>
                </a:solidFill>
                <a:latin typeface="Times New Roman"/>
                <a:ea typeface="DejaVu Sans"/>
              </a:rPr>
              <a:t>не</a:t>
            </a:r>
            <a:r>
              <a:rPr lang="bg-BG" sz="2000" b="1" strike="noStrike" spc="-52" dirty="0">
                <a:solidFill>
                  <a:srgbClr val="000000"/>
                </a:solidFill>
                <a:latin typeface="Times New Roman"/>
                <a:ea typeface="DejaVu Sans"/>
              </a:rPr>
              <a:t> </a:t>
            </a:r>
            <a:r>
              <a:rPr lang="bg-BG" sz="2000" b="1" strike="noStrike" spc="-1" dirty="0">
                <a:solidFill>
                  <a:srgbClr val="000000"/>
                </a:solidFill>
                <a:latin typeface="Times New Roman"/>
                <a:ea typeface="DejaVu Sans"/>
              </a:rPr>
              <a:t>са</a:t>
            </a:r>
            <a:r>
              <a:rPr lang="bg-BG" sz="2000" b="1" strike="noStrike" spc="-66" dirty="0">
                <a:solidFill>
                  <a:srgbClr val="000000"/>
                </a:solidFill>
                <a:latin typeface="Times New Roman"/>
                <a:ea typeface="DejaVu Sans"/>
              </a:rPr>
              <a:t> </a:t>
            </a:r>
            <a:r>
              <a:rPr lang="bg-BG" sz="2000" b="1" strike="noStrike" spc="-1" dirty="0">
                <a:solidFill>
                  <a:srgbClr val="000000"/>
                </a:solidFill>
                <a:latin typeface="Times New Roman"/>
                <a:ea typeface="DejaVu Sans"/>
              </a:rPr>
              <a:t>асфалтирани</a:t>
            </a:r>
            <a:r>
              <a:rPr lang="bg-BG" sz="2000" b="1" strike="noStrike" spc="-52" dirty="0">
                <a:solidFill>
                  <a:srgbClr val="000000"/>
                </a:solidFill>
                <a:latin typeface="Times New Roman"/>
                <a:ea typeface="DejaVu Sans"/>
              </a:rPr>
              <a:t> </a:t>
            </a:r>
            <a:r>
              <a:rPr lang="bg-BG" sz="2000" b="1" strike="noStrike" spc="-1" dirty="0">
                <a:solidFill>
                  <a:srgbClr val="000000"/>
                </a:solidFill>
                <a:latin typeface="Times New Roman"/>
                <a:ea typeface="DejaVu Sans"/>
              </a:rPr>
              <a:t>са</a:t>
            </a:r>
            <a:r>
              <a:rPr lang="bg-BG" sz="2000" b="1" strike="noStrike" spc="-55" dirty="0">
                <a:solidFill>
                  <a:srgbClr val="000000"/>
                </a:solidFill>
                <a:latin typeface="Times New Roman"/>
                <a:ea typeface="DejaVu Sans"/>
              </a:rPr>
              <a:t> </a:t>
            </a:r>
            <a:r>
              <a:rPr lang="bg-BG" sz="2000" b="1" strike="noStrike" spc="-1" dirty="0">
                <a:solidFill>
                  <a:srgbClr val="000000"/>
                </a:solidFill>
                <a:latin typeface="Times New Roman"/>
                <a:ea typeface="DejaVu Sans"/>
              </a:rPr>
              <a:t>формирани</a:t>
            </a:r>
            <a:r>
              <a:rPr lang="bg-BG" sz="2000" b="1" strike="noStrike" spc="-55" dirty="0">
                <a:solidFill>
                  <a:srgbClr val="000000"/>
                </a:solidFill>
                <a:latin typeface="Times New Roman"/>
                <a:ea typeface="DejaVu Sans"/>
              </a:rPr>
              <a:t> </a:t>
            </a:r>
            <a:r>
              <a:rPr lang="bg-BG" sz="2000" b="1" strike="noStrike" spc="-1" dirty="0">
                <a:solidFill>
                  <a:srgbClr val="000000"/>
                </a:solidFill>
                <a:latin typeface="Times New Roman"/>
                <a:ea typeface="DejaVu Sans"/>
              </a:rPr>
              <a:t>ерозионни</a:t>
            </a:r>
            <a:endParaRPr lang="en-US" sz="2000" b="0" strike="noStrike" spc="-1" dirty="0">
              <a:latin typeface="Arial"/>
            </a:endParaRPr>
          </a:p>
          <a:p>
            <a:pPr marL="163800" indent="540360" algn="just">
              <a:lnSpc>
                <a:spcPct val="100000"/>
              </a:lnSpc>
              <a:spcBef>
                <a:spcPts val="476"/>
              </a:spcBef>
              <a:tabLst>
                <a:tab pos="0" algn="l"/>
              </a:tabLst>
            </a:pPr>
            <a:r>
              <a:rPr lang="bg-BG" sz="2000" b="1" strike="noStrike" spc="-52" dirty="0">
                <a:solidFill>
                  <a:srgbClr val="000000"/>
                </a:solidFill>
                <a:latin typeface="Times New Roman"/>
                <a:ea typeface="DejaVu Sans"/>
              </a:rPr>
              <a:t> </a:t>
            </a:r>
            <a:r>
              <a:rPr lang="bg-BG" sz="2000" b="1" strike="noStrike" spc="-52" dirty="0" err="1" smtClean="0">
                <a:solidFill>
                  <a:srgbClr val="000000"/>
                </a:solidFill>
                <a:latin typeface="Times New Roman"/>
                <a:ea typeface="DejaVu Sans"/>
              </a:rPr>
              <a:t>р</a:t>
            </a:r>
            <a:r>
              <a:rPr lang="bg-BG" sz="2000" b="1" strike="noStrike" spc="-1" dirty="0" err="1" smtClean="0">
                <a:solidFill>
                  <a:srgbClr val="000000"/>
                </a:solidFill>
                <a:latin typeface="Times New Roman"/>
                <a:ea typeface="DejaVu Sans"/>
              </a:rPr>
              <a:t>овини</a:t>
            </a:r>
            <a:r>
              <a:rPr lang="bg-BG" sz="2000" b="1" strike="noStrike" spc="-1"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с</a:t>
            </a:r>
            <a:r>
              <a:rPr lang="bg-BG" sz="2000" b="1" strike="noStrike" spc="-66" dirty="0">
                <a:solidFill>
                  <a:srgbClr val="000000"/>
                </a:solidFill>
                <a:latin typeface="Times New Roman"/>
                <a:ea typeface="DejaVu Sans"/>
              </a:rPr>
              <a:t> </a:t>
            </a:r>
            <a:r>
              <a:rPr lang="bg-BG" sz="2000" b="1" strike="noStrike" spc="-1" dirty="0">
                <a:solidFill>
                  <a:srgbClr val="000000"/>
                </a:solidFill>
                <a:latin typeface="Times New Roman"/>
                <a:ea typeface="DejaVu Sans"/>
              </a:rPr>
              <a:t>ширина</a:t>
            </a:r>
            <a:r>
              <a:rPr lang="bg-BG" sz="2000" b="1" strike="noStrike" spc="-46" dirty="0">
                <a:solidFill>
                  <a:srgbClr val="000000"/>
                </a:solidFill>
                <a:latin typeface="Times New Roman"/>
                <a:ea typeface="DejaVu Sans"/>
              </a:rPr>
              <a:t> </a:t>
            </a:r>
            <a:r>
              <a:rPr lang="bg-BG" sz="2000" b="1" strike="noStrike" spc="-1" dirty="0">
                <a:solidFill>
                  <a:srgbClr val="000000"/>
                </a:solidFill>
                <a:latin typeface="Times New Roman"/>
                <a:ea typeface="DejaVu Sans"/>
              </a:rPr>
              <a:t>0.2- 0.3 м</a:t>
            </a:r>
            <a:r>
              <a:rPr lang="bg-BG" sz="2000" b="1" strike="noStrike" spc="-12" dirty="0">
                <a:solidFill>
                  <a:srgbClr val="000000"/>
                </a:solidFill>
                <a:latin typeface="Times New Roman"/>
                <a:ea typeface="DejaVu Sans"/>
              </a:rPr>
              <a:t> </a:t>
            </a:r>
            <a:r>
              <a:rPr lang="bg-BG" sz="2000" b="1" strike="noStrike" spc="-1" dirty="0">
                <a:solidFill>
                  <a:srgbClr val="000000"/>
                </a:solidFill>
                <a:latin typeface="Times New Roman"/>
                <a:ea typeface="DejaVu Sans"/>
              </a:rPr>
              <a:t>и дълбочина до</a:t>
            </a:r>
            <a:r>
              <a:rPr lang="bg-BG" sz="2000" b="1" strike="noStrike" spc="-12" dirty="0">
                <a:solidFill>
                  <a:srgbClr val="000000"/>
                </a:solidFill>
                <a:latin typeface="Times New Roman"/>
                <a:ea typeface="DejaVu Sans"/>
              </a:rPr>
              <a:t> </a:t>
            </a:r>
            <a:r>
              <a:rPr lang="bg-BG" sz="2000" b="1" strike="noStrike" spc="-1" dirty="0">
                <a:solidFill>
                  <a:srgbClr val="000000"/>
                </a:solidFill>
                <a:latin typeface="Times New Roman"/>
                <a:ea typeface="DejaVu Sans"/>
              </a:rPr>
              <a:t>0.4 м.</a:t>
            </a:r>
            <a:endParaRPr lang="en-US" sz="2000" b="0" strike="noStrike" spc="-1" dirty="0">
              <a:latin typeface="Arial"/>
            </a:endParaRPr>
          </a:p>
          <a:p>
            <a:pPr marL="163800" indent="540360" algn="just">
              <a:lnSpc>
                <a:spcPct val="100000"/>
              </a:lnSpc>
              <a:spcBef>
                <a:spcPts val="476"/>
              </a:spcBef>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r>
              <a:rPr lang="bg-BG" sz="2000" b="1" strike="noStrike" spc="-1" dirty="0">
                <a:solidFill>
                  <a:srgbClr val="000000"/>
                </a:solidFill>
                <a:latin typeface="Times New Roman"/>
                <a:ea typeface="DejaVu Sans"/>
              </a:rPr>
              <a:t> </a:t>
            </a: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a:p>
            <a:pPr marL="163800" indent="540360" algn="ctr">
              <a:lnSpc>
                <a:spcPct val="100000"/>
              </a:lnSpc>
              <a:tabLst>
                <a:tab pos="0" algn="l"/>
              </a:tabLst>
            </a:pPr>
            <a:endParaRPr lang="en-US" sz="2000" b="0" strike="noStrike" spc="-1" dirty="0">
              <a:latin typeface="Arial"/>
            </a:endParaRPr>
          </a:p>
        </p:txBody>
      </p:sp>
      <p:grpSp>
        <p:nvGrpSpPr>
          <p:cNvPr id="498" name="Group 4"/>
          <p:cNvGrpSpPr/>
          <p:nvPr/>
        </p:nvGrpSpPr>
        <p:grpSpPr>
          <a:xfrm>
            <a:off x="-91440" y="2743200"/>
            <a:ext cx="5924520" cy="2162880"/>
            <a:chOff x="-91440" y="2743200"/>
            <a:chExt cx="5924520" cy="2162880"/>
          </a:xfrm>
        </p:grpSpPr>
        <p:pic>
          <p:nvPicPr>
            <p:cNvPr id="499" name="Picture 498"/>
            <p:cNvPicPr/>
            <p:nvPr/>
          </p:nvPicPr>
          <p:blipFill>
            <a:blip r:embed="rId3"/>
            <a:stretch/>
          </p:blipFill>
          <p:spPr>
            <a:xfrm>
              <a:off x="-89640" y="2744640"/>
              <a:ext cx="2930400" cy="2159640"/>
            </a:xfrm>
            <a:prstGeom prst="rect">
              <a:avLst/>
            </a:prstGeom>
            <a:ln>
              <a:noFill/>
            </a:ln>
          </p:spPr>
        </p:pic>
        <p:sp>
          <p:nvSpPr>
            <p:cNvPr id="500" name="CustomShape 5"/>
            <p:cNvSpPr/>
            <p:nvPr/>
          </p:nvSpPr>
          <p:spPr>
            <a:xfrm>
              <a:off x="-91440" y="2743200"/>
              <a:ext cx="2933640" cy="216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01" name="Picture 500"/>
            <p:cNvPicPr/>
            <p:nvPr/>
          </p:nvPicPr>
          <p:blipFill>
            <a:blip r:embed="rId4"/>
            <a:stretch/>
          </p:blipFill>
          <p:spPr>
            <a:xfrm>
              <a:off x="2882160" y="2744640"/>
              <a:ext cx="2949480" cy="2159640"/>
            </a:xfrm>
            <a:prstGeom prst="rect">
              <a:avLst/>
            </a:prstGeom>
            <a:ln>
              <a:noFill/>
            </a:ln>
          </p:spPr>
        </p:pic>
        <p:sp>
          <p:nvSpPr>
            <p:cNvPr id="502" name="CustomShape 6"/>
            <p:cNvSpPr/>
            <p:nvPr/>
          </p:nvSpPr>
          <p:spPr>
            <a:xfrm>
              <a:off x="2880360" y="2743200"/>
              <a:ext cx="2952720" cy="216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pic>
        <p:nvPicPr>
          <p:cNvPr id="503" name="Picture 502"/>
          <p:cNvPicPr/>
          <p:nvPr/>
        </p:nvPicPr>
        <p:blipFill>
          <a:blip r:embed="rId5"/>
          <a:stretch/>
        </p:blipFill>
        <p:spPr>
          <a:xfrm>
            <a:off x="5852160" y="3499200"/>
            <a:ext cx="3291840" cy="3444120"/>
          </a:xfrm>
          <a:prstGeom prst="rect">
            <a:avLst/>
          </a:prstGeom>
          <a:ln>
            <a:noFill/>
          </a:ln>
        </p:spPr>
      </p:pic>
      <p:pic>
        <p:nvPicPr>
          <p:cNvPr id="504" name="Picture 503"/>
          <p:cNvPicPr/>
          <p:nvPr/>
        </p:nvPicPr>
        <p:blipFill>
          <a:blip r:embed="rId6"/>
          <a:stretch/>
        </p:blipFill>
        <p:spPr>
          <a:xfrm>
            <a:off x="-75600" y="4754880"/>
            <a:ext cx="3733200" cy="2128320"/>
          </a:xfrm>
          <a:prstGeom prst="rect">
            <a:avLst/>
          </a:prstGeom>
          <a:ln>
            <a:noFill/>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13" name="Контейнер за съдържание 3_49"/>
          <p:cNvPicPr/>
          <p:nvPr/>
        </p:nvPicPr>
        <p:blipFill>
          <a:blip r:embed="rId2"/>
          <a:stretch/>
        </p:blipFill>
        <p:spPr>
          <a:xfrm>
            <a:off x="-91440" y="0"/>
            <a:ext cx="9258480" cy="6943320"/>
          </a:xfrm>
          <a:prstGeom prst="rect">
            <a:avLst/>
          </a:prstGeom>
          <a:ln>
            <a:noFill/>
          </a:ln>
        </p:spPr>
      </p:pic>
      <p:sp>
        <p:nvSpPr>
          <p:cNvPr id="514"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15" name="CustomShape 3"/>
          <p:cNvSpPr/>
          <p:nvPr/>
        </p:nvSpPr>
        <p:spPr>
          <a:xfrm>
            <a:off x="930960" y="1113480"/>
            <a:ext cx="768924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VTR20.20835.01 попада в землището на с. Джулюница,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Лясковец,</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Търново</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516" name="Group 4"/>
          <p:cNvGrpSpPr/>
          <p:nvPr/>
        </p:nvGrpSpPr>
        <p:grpSpPr>
          <a:xfrm>
            <a:off x="-91440" y="1929240"/>
            <a:ext cx="9235080" cy="5014080"/>
            <a:chOff x="-91440" y="1929240"/>
            <a:chExt cx="9235080" cy="5014080"/>
          </a:xfrm>
        </p:grpSpPr>
        <p:pic>
          <p:nvPicPr>
            <p:cNvPr id="517" name="Picture 516"/>
            <p:cNvPicPr/>
            <p:nvPr/>
          </p:nvPicPr>
          <p:blipFill>
            <a:blip r:embed="rId3"/>
            <a:stretch/>
          </p:blipFill>
          <p:spPr>
            <a:xfrm>
              <a:off x="-88560" y="1930320"/>
              <a:ext cx="9230040" cy="5010480"/>
            </a:xfrm>
            <a:prstGeom prst="rect">
              <a:avLst/>
            </a:prstGeom>
            <a:ln>
              <a:noFill/>
            </a:ln>
          </p:spPr>
        </p:pic>
        <p:sp>
          <p:nvSpPr>
            <p:cNvPr id="518" name="CustomShape 5"/>
            <p:cNvSpPr/>
            <p:nvPr/>
          </p:nvSpPr>
          <p:spPr>
            <a:xfrm>
              <a:off x="-91440" y="1929240"/>
              <a:ext cx="9235080" cy="50140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20" name="Контейнер за съдържание 3_50"/>
          <p:cNvPicPr/>
          <p:nvPr/>
        </p:nvPicPr>
        <p:blipFill>
          <a:blip r:embed="rId2"/>
          <a:stretch/>
        </p:blipFill>
        <p:spPr>
          <a:xfrm>
            <a:off x="-91440" y="0"/>
            <a:ext cx="9258480" cy="6943320"/>
          </a:xfrm>
          <a:prstGeom prst="rect">
            <a:avLst/>
          </a:prstGeom>
          <a:ln>
            <a:noFill/>
          </a:ln>
        </p:spPr>
      </p:pic>
      <p:sp>
        <p:nvSpPr>
          <p:cNvPr id="521"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22" name="CustomShape 3"/>
          <p:cNvSpPr/>
          <p:nvPr/>
        </p:nvSpPr>
        <p:spPr>
          <a:xfrm>
            <a:off x="930960" y="1113480"/>
            <a:ext cx="7689600" cy="76226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VTR20.20835.01 попада в землището на с. Джулюница,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Лясковец,</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Търново</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Част от</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жилищните</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сгради</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са</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необитаеми,</a:t>
            </a: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поради</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значителните</a:t>
            </a:r>
            <a:endParaRPr lang="en-US" sz="2000" b="0" strike="noStrike" spc="-1">
              <a:latin typeface="Arial"/>
            </a:endParaRPr>
          </a:p>
          <a:p>
            <a:pPr algn="just">
              <a:lnSpc>
                <a:spcPct val="100000"/>
              </a:lnSpc>
            </a:pP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деформации.</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523" name="Group 4"/>
          <p:cNvGrpSpPr/>
          <p:nvPr/>
        </p:nvGrpSpPr>
        <p:grpSpPr>
          <a:xfrm>
            <a:off x="-91440" y="2749680"/>
            <a:ext cx="7772040" cy="1982880"/>
            <a:chOff x="-91440" y="2749680"/>
            <a:chExt cx="7772040" cy="1982880"/>
          </a:xfrm>
        </p:grpSpPr>
        <p:pic>
          <p:nvPicPr>
            <p:cNvPr id="524" name="Picture 523"/>
            <p:cNvPicPr/>
            <p:nvPr/>
          </p:nvPicPr>
          <p:blipFill>
            <a:blip r:embed="rId3"/>
            <a:stretch/>
          </p:blipFill>
          <p:spPr>
            <a:xfrm>
              <a:off x="-89280" y="2750760"/>
              <a:ext cx="3858840" cy="1980000"/>
            </a:xfrm>
            <a:prstGeom prst="rect">
              <a:avLst/>
            </a:prstGeom>
            <a:ln>
              <a:noFill/>
            </a:ln>
          </p:spPr>
        </p:pic>
        <p:sp>
          <p:nvSpPr>
            <p:cNvPr id="525" name="CustomShape 5"/>
            <p:cNvSpPr/>
            <p:nvPr/>
          </p:nvSpPr>
          <p:spPr>
            <a:xfrm>
              <a:off x="-91440" y="2749680"/>
              <a:ext cx="386280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26" name="Picture 525"/>
            <p:cNvPicPr/>
            <p:nvPr/>
          </p:nvPicPr>
          <p:blipFill>
            <a:blip r:embed="rId4"/>
            <a:stretch/>
          </p:blipFill>
          <p:spPr>
            <a:xfrm>
              <a:off x="3819960" y="2750760"/>
              <a:ext cx="3858840" cy="1980000"/>
            </a:xfrm>
            <a:prstGeom prst="rect">
              <a:avLst/>
            </a:prstGeom>
            <a:ln>
              <a:noFill/>
            </a:ln>
          </p:spPr>
        </p:pic>
        <p:sp>
          <p:nvSpPr>
            <p:cNvPr id="527" name="CustomShape 6"/>
            <p:cNvSpPr/>
            <p:nvPr/>
          </p:nvSpPr>
          <p:spPr>
            <a:xfrm>
              <a:off x="3817800" y="2749680"/>
              <a:ext cx="386280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528" name="Group 7"/>
          <p:cNvGrpSpPr/>
          <p:nvPr/>
        </p:nvGrpSpPr>
        <p:grpSpPr>
          <a:xfrm>
            <a:off x="-91080" y="4785120"/>
            <a:ext cx="7772040" cy="2074680"/>
            <a:chOff x="-91080" y="4785120"/>
            <a:chExt cx="7772040" cy="2074680"/>
          </a:xfrm>
        </p:grpSpPr>
        <p:pic>
          <p:nvPicPr>
            <p:cNvPr id="529" name="Picture 528"/>
            <p:cNvPicPr/>
            <p:nvPr/>
          </p:nvPicPr>
          <p:blipFill>
            <a:blip r:embed="rId5"/>
            <a:stretch/>
          </p:blipFill>
          <p:spPr>
            <a:xfrm>
              <a:off x="-88920" y="4786920"/>
              <a:ext cx="3858840" cy="2071800"/>
            </a:xfrm>
            <a:prstGeom prst="rect">
              <a:avLst/>
            </a:prstGeom>
            <a:ln>
              <a:noFill/>
            </a:ln>
          </p:spPr>
        </p:pic>
        <p:sp>
          <p:nvSpPr>
            <p:cNvPr id="530" name="CustomShape 8"/>
            <p:cNvSpPr/>
            <p:nvPr/>
          </p:nvSpPr>
          <p:spPr>
            <a:xfrm>
              <a:off x="-91080" y="4785120"/>
              <a:ext cx="3863160" cy="20746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31" name="Picture 530"/>
            <p:cNvPicPr/>
            <p:nvPr/>
          </p:nvPicPr>
          <p:blipFill>
            <a:blip r:embed="rId6"/>
            <a:stretch/>
          </p:blipFill>
          <p:spPr>
            <a:xfrm>
              <a:off x="3820320" y="4786920"/>
              <a:ext cx="3858840" cy="2071800"/>
            </a:xfrm>
            <a:prstGeom prst="rect">
              <a:avLst/>
            </a:prstGeom>
            <a:ln>
              <a:noFill/>
            </a:ln>
          </p:spPr>
        </p:pic>
        <p:sp>
          <p:nvSpPr>
            <p:cNvPr id="532" name="CustomShape 9"/>
            <p:cNvSpPr/>
            <p:nvPr/>
          </p:nvSpPr>
          <p:spPr>
            <a:xfrm>
              <a:off x="3817800" y="4785120"/>
              <a:ext cx="3863160" cy="20746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34" name="Контейнер за съдържание 3_51"/>
          <p:cNvPicPr/>
          <p:nvPr/>
        </p:nvPicPr>
        <p:blipFill>
          <a:blip r:embed="rId2"/>
          <a:stretch/>
        </p:blipFill>
        <p:spPr>
          <a:xfrm>
            <a:off x="-91440" y="0"/>
            <a:ext cx="9258480" cy="6943320"/>
          </a:xfrm>
          <a:prstGeom prst="rect">
            <a:avLst/>
          </a:prstGeom>
          <a:ln>
            <a:noFill/>
          </a:ln>
        </p:spPr>
      </p:pic>
      <p:sp>
        <p:nvSpPr>
          <p:cNvPr id="53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36" name="CustomShape 3"/>
          <p:cNvSpPr/>
          <p:nvPr/>
        </p:nvSpPr>
        <p:spPr>
          <a:xfrm>
            <a:off x="930960" y="1113480"/>
            <a:ext cx="7689240" cy="73177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 Свлачище VTR20.20835.01 попада в землището на с. Джулюница,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 Лясковец,</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Велико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Търново</a:t>
            </a:r>
            <a:endParaRPr lang="en-US" sz="2000" b="0" strike="noStrike" spc="-1" dirty="0">
              <a:latin typeface="Arial"/>
            </a:endParaRPr>
          </a:p>
          <a:p>
            <a:pPr algn="ctr">
              <a:lnSpc>
                <a:spcPct val="100000"/>
              </a:lnSpc>
            </a:pPr>
            <a:endParaRPr lang="en-US" sz="2000" b="0" strike="noStrike" spc="-1" dirty="0">
              <a:latin typeface="Arial"/>
            </a:endParaRPr>
          </a:p>
          <a:p>
            <a:pPr algn="just">
              <a:lnSpc>
                <a:spcPct val="100000"/>
              </a:lnSpc>
            </a:pPr>
            <a:r>
              <a:rPr lang="bg-BG" sz="2000" b="1" strike="noStrike" spc="-41" dirty="0">
                <a:solidFill>
                  <a:srgbClr val="000000"/>
                </a:solidFill>
                <a:latin typeface="Times New Roman"/>
                <a:ea typeface="DejaVu Sans"/>
              </a:rPr>
              <a:t> О</a:t>
            </a:r>
            <a:r>
              <a:rPr lang="bg-BG" sz="2000" b="1" strike="noStrike" spc="-21" dirty="0">
                <a:solidFill>
                  <a:srgbClr val="000000"/>
                </a:solidFill>
                <a:latin typeface="Times New Roman"/>
                <a:ea typeface="DejaVu Sans"/>
              </a:rPr>
              <a:t>бразувани са</a:t>
            </a:r>
            <a:r>
              <a:rPr lang="bg-BG" sz="2000" b="1" strike="noStrike" spc="-46" dirty="0">
                <a:solidFill>
                  <a:srgbClr val="000000"/>
                </a:solidFill>
                <a:latin typeface="Times New Roman"/>
                <a:ea typeface="DejaVu Sans"/>
              </a:rPr>
              <a:t> </a:t>
            </a:r>
            <a:r>
              <a:rPr lang="bg-BG" sz="2000" b="1" strike="noStrike" spc="-21" dirty="0" err="1">
                <a:solidFill>
                  <a:srgbClr val="000000"/>
                </a:solidFill>
                <a:latin typeface="Times New Roman"/>
                <a:ea typeface="DejaVu Sans"/>
              </a:rPr>
              <a:t>овражни</a:t>
            </a:r>
            <a:r>
              <a:rPr lang="bg-BG" sz="2000" b="1" strike="noStrike" spc="-35" dirty="0">
                <a:solidFill>
                  <a:srgbClr val="000000"/>
                </a:solidFill>
                <a:latin typeface="Times New Roman"/>
                <a:ea typeface="DejaVu Sans"/>
              </a:rPr>
              <a:t> </a:t>
            </a:r>
            <a:r>
              <a:rPr lang="bg-BG" sz="2000" b="1" strike="noStrike" spc="-21" dirty="0" smtClean="0">
                <a:solidFill>
                  <a:srgbClr val="000000"/>
                </a:solidFill>
                <a:latin typeface="Times New Roman"/>
                <a:ea typeface="DejaVu Sans"/>
              </a:rPr>
              <a:t>форми</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537" name="Group 4"/>
          <p:cNvGrpSpPr/>
          <p:nvPr/>
        </p:nvGrpSpPr>
        <p:grpSpPr>
          <a:xfrm>
            <a:off x="-91080" y="2652120"/>
            <a:ext cx="4571640" cy="1737000"/>
            <a:chOff x="-91080" y="2652120"/>
            <a:chExt cx="4571640" cy="1737000"/>
          </a:xfrm>
        </p:grpSpPr>
        <p:pic>
          <p:nvPicPr>
            <p:cNvPr id="538" name="Picture 537"/>
            <p:cNvPicPr/>
            <p:nvPr/>
          </p:nvPicPr>
          <p:blipFill>
            <a:blip r:embed="rId3"/>
            <a:stretch/>
          </p:blipFill>
          <p:spPr>
            <a:xfrm>
              <a:off x="-89640" y="2653560"/>
              <a:ext cx="2269800" cy="1734480"/>
            </a:xfrm>
            <a:prstGeom prst="rect">
              <a:avLst/>
            </a:prstGeom>
            <a:ln>
              <a:noFill/>
            </a:ln>
          </p:spPr>
        </p:pic>
        <p:sp>
          <p:nvSpPr>
            <p:cNvPr id="539" name="CustomShape 5"/>
            <p:cNvSpPr/>
            <p:nvPr/>
          </p:nvSpPr>
          <p:spPr>
            <a:xfrm>
              <a:off x="-91080" y="2652120"/>
              <a:ext cx="2272320" cy="17370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40" name="Picture 539"/>
            <p:cNvPicPr/>
            <p:nvPr/>
          </p:nvPicPr>
          <p:blipFill>
            <a:blip r:embed="rId4"/>
            <a:stretch/>
          </p:blipFill>
          <p:spPr>
            <a:xfrm>
              <a:off x="2209680" y="2653560"/>
              <a:ext cx="2269800" cy="1734480"/>
            </a:xfrm>
            <a:prstGeom prst="rect">
              <a:avLst/>
            </a:prstGeom>
            <a:ln>
              <a:noFill/>
            </a:ln>
          </p:spPr>
        </p:pic>
        <p:sp>
          <p:nvSpPr>
            <p:cNvPr id="541" name="CustomShape 6"/>
            <p:cNvSpPr/>
            <p:nvPr/>
          </p:nvSpPr>
          <p:spPr>
            <a:xfrm>
              <a:off x="2208240" y="2652120"/>
              <a:ext cx="2272320" cy="17370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542" name="Group 7"/>
          <p:cNvGrpSpPr/>
          <p:nvPr/>
        </p:nvGrpSpPr>
        <p:grpSpPr>
          <a:xfrm>
            <a:off x="-91440" y="4875840"/>
            <a:ext cx="6624360" cy="1982160"/>
            <a:chOff x="-91440" y="4875840"/>
            <a:chExt cx="6624360" cy="1982160"/>
          </a:xfrm>
        </p:grpSpPr>
        <p:pic>
          <p:nvPicPr>
            <p:cNvPr id="543" name="Picture 542"/>
            <p:cNvPicPr/>
            <p:nvPr/>
          </p:nvPicPr>
          <p:blipFill>
            <a:blip r:embed="rId5"/>
            <a:stretch/>
          </p:blipFill>
          <p:spPr>
            <a:xfrm>
              <a:off x="-89280" y="4876560"/>
              <a:ext cx="3288960" cy="1979280"/>
            </a:xfrm>
            <a:prstGeom prst="rect">
              <a:avLst/>
            </a:prstGeom>
            <a:ln>
              <a:noFill/>
            </a:ln>
          </p:spPr>
        </p:pic>
        <p:sp>
          <p:nvSpPr>
            <p:cNvPr id="544" name="CustomShape 8"/>
            <p:cNvSpPr/>
            <p:nvPr/>
          </p:nvSpPr>
          <p:spPr>
            <a:xfrm>
              <a:off x="-91440" y="4875840"/>
              <a:ext cx="3292560" cy="19821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45" name="Picture 544"/>
            <p:cNvPicPr/>
            <p:nvPr/>
          </p:nvPicPr>
          <p:blipFill>
            <a:blip r:embed="rId6"/>
            <a:stretch/>
          </p:blipFill>
          <p:spPr>
            <a:xfrm>
              <a:off x="3242520" y="4876560"/>
              <a:ext cx="3288960" cy="1979280"/>
            </a:xfrm>
            <a:prstGeom prst="rect">
              <a:avLst/>
            </a:prstGeom>
            <a:ln>
              <a:noFill/>
            </a:ln>
          </p:spPr>
        </p:pic>
        <p:sp>
          <p:nvSpPr>
            <p:cNvPr id="546" name="CustomShape 9"/>
            <p:cNvSpPr/>
            <p:nvPr/>
          </p:nvSpPr>
          <p:spPr>
            <a:xfrm>
              <a:off x="3240360" y="4875840"/>
              <a:ext cx="3292560" cy="19821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547" name="Group 10"/>
          <p:cNvGrpSpPr/>
          <p:nvPr/>
        </p:nvGrpSpPr>
        <p:grpSpPr>
          <a:xfrm>
            <a:off x="5029200" y="2560320"/>
            <a:ext cx="3382920" cy="1828440"/>
            <a:chOff x="5029200" y="2560320"/>
            <a:chExt cx="3382920" cy="1828440"/>
          </a:xfrm>
        </p:grpSpPr>
        <p:pic>
          <p:nvPicPr>
            <p:cNvPr id="548" name="Picture 547"/>
            <p:cNvPicPr/>
            <p:nvPr/>
          </p:nvPicPr>
          <p:blipFill>
            <a:blip r:embed="rId7"/>
            <a:stretch/>
          </p:blipFill>
          <p:spPr>
            <a:xfrm>
              <a:off x="5030280" y="2561400"/>
              <a:ext cx="1679760" cy="1825920"/>
            </a:xfrm>
            <a:prstGeom prst="rect">
              <a:avLst/>
            </a:prstGeom>
            <a:ln>
              <a:noFill/>
            </a:ln>
          </p:spPr>
        </p:pic>
        <p:sp>
          <p:nvSpPr>
            <p:cNvPr id="549" name="CustomShape 11"/>
            <p:cNvSpPr/>
            <p:nvPr/>
          </p:nvSpPr>
          <p:spPr>
            <a:xfrm>
              <a:off x="5029200" y="2560320"/>
              <a:ext cx="1681200" cy="18284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50" name="Picture 549"/>
            <p:cNvPicPr/>
            <p:nvPr/>
          </p:nvPicPr>
          <p:blipFill>
            <a:blip r:embed="rId8"/>
            <a:stretch/>
          </p:blipFill>
          <p:spPr>
            <a:xfrm>
              <a:off x="6731640" y="2561400"/>
              <a:ext cx="1679400" cy="1825920"/>
            </a:xfrm>
            <a:prstGeom prst="rect">
              <a:avLst/>
            </a:prstGeom>
            <a:ln>
              <a:noFill/>
            </a:ln>
          </p:spPr>
        </p:pic>
        <p:sp>
          <p:nvSpPr>
            <p:cNvPr id="551" name="CustomShape 12"/>
            <p:cNvSpPr/>
            <p:nvPr/>
          </p:nvSpPr>
          <p:spPr>
            <a:xfrm>
              <a:off x="6730920" y="2560320"/>
              <a:ext cx="1681200" cy="18284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5" name="Контейнер за съдържание 3_0"/>
          <p:cNvPicPr/>
          <p:nvPr/>
        </p:nvPicPr>
        <p:blipFill>
          <a:blip r:embed="rId2"/>
          <a:stretch/>
        </p:blipFill>
        <p:spPr>
          <a:xfrm>
            <a:off x="-108360" y="-23400"/>
            <a:ext cx="9258480" cy="6943320"/>
          </a:xfrm>
          <a:prstGeom prst="rect">
            <a:avLst/>
          </a:prstGeom>
          <a:ln>
            <a:noFill/>
          </a:ln>
        </p:spPr>
      </p:pic>
      <p:sp>
        <p:nvSpPr>
          <p:cNvPr id="66"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67" name="CustomShape 3"/>
          <p:cNvSpPr/>
          <p:nvPr/>
        </p:nvSpPr>
        <p:spPr>
          <a:xfrm>
            <a:off x="16560" y="1517400"/>
            <a:ext cx="9133560" cy="14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dirty="0">
                <a:solidFill>
                  <a:srgbClr val="000000"/>
                </a:solidFill>
                <a:latin typeface="Times New Roman"/>
                <a:ea typeface="DejaVu Sans"/>
              </a:rPr>
              <a:t>Свлачище VTR31.29091.05 попада в землището на с. Железарци,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 Стражица,</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Велико Търново</a:t>
            </a:r>
            <a:endParaRPr lang="en-US" sz="2000" b="0" strike="noStrike" spc="-1" dirty="0">
              <a:latin typeface="Arial"/>
            </a:endParaRPr>
          </a:p>
        </p:txBody>
      </p:sp>
      <p:grpSp>
        <p:nvGrpSpPr>
          <p:cNvPr id="68" name="Group 4"/>
          <p:cNvGrpSpPr/>
          <p:nvPr/>
        </p:nvGrpSpPr>
        <p:grpSpPr>
          <a:xfrm>
            <a:off x="-108360" y="2189285"/>
            <a:ext cx="9251640" cy="4598377"/>
            <a:chOff x="-108360" y="2377440"/>
            <a:chExt cx="9251640" cy="4542480"/>
          </a:xfrm>
        </p:grpSpPr>
        <p:pic>
          <p:nvPicPr>
            <p:cNvPr id="69" name="Picture 68"/>
            <p:cNvPicPr/>
            <p:nvPr/>
          </p:nvPicPr>
          <p:blipFill>
            <a:blip r:embed="rId3"/>
            <a:stretch/>
          </p:blipFill>
          <p:spPr>
            <a:xfrm>
              <a:off x="-105840" y="2378520"/>
              <a:ext cx="9247320" cy="4539240"/>
            </a:xfrm>
            <a:prstGeom prst="rect">
              <a:avLst/>
            </a:prstGeom>
            <a:ln>
              <a:noFill/>
            </a:ln>
          </p:spPr>
        </p:pic>
        <p:sp>
          <p:nvSpPr>
            <p:cNvPr id="70" name="CustomShape 5"/>
            <p:cNvSpPr/>
            <p:nvPr/>
          </p:nvSpPr>
          <p:spPr>
            <a:xfrm>
              <a:off x="-108360" y="2377440"/>
              <a:ext cx="9251640" cy="45424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58" name="Контейнер за съдържание 3_53"/>
          <p:cNvPicPr/>
          <p:nvPr/>
        </p:nvPicPr>
        <p:blipFill>
          <a:blip r:embed="rId2"/>
          <a:stretch/>
        </p:blipFill>
        <p:spPr>
          <a:xfrm>
            <a:off x="-91440" y="0"/>
            <a:ext cx="9258480" cy="6943320"/>
          </a:xfrm>
          <a:prstGeom prst="rect">
            <a:avLst/>
          </a:prstGeom>
          <a:ln>
            <a:noFill/>
          </a:ln>
        </p:spPr>
      </p:pic>
      <p:sp>
        <p:nvSpPr>
          <p:cNvPr id="559"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60" name="CustomShape 3"/>
          <p:cNvSpPr/>
          <p:nvPr/>
        </p:nvSpPr>
        <p:spPr>
          <a:xfrm>
            <a:off x="0" y="1097280"/>
            <a:ext cx="9063000" cy="73177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GAB05.05400.01</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Борики,</a:t>
            </a:r>
            <a:r>
              <a:rPr lang="bg-BG" sz="2000" b="1" strike="noStrike" spc="-60">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Габрово,</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област Габрово.</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561" name="Group 4"/>
          <p:cNvGrpSpPr/>
          <p:nvPr/>
        </p:nvGrpSpPr>
        <p:grpSpPr>
          <a:xfrm>
            <a:off x="-91440" y="1920600"/>
            <a:ext cx="9245880" cy="5022720"/>
            <a:chOff x="-91440" y="1920600"/>
            <a:chExt cx="9245880" cy="5022720"/>
          </a:xfrm>
        </p:grpSpPr>
        <p:pic>
          <p:nvPicPr>
            <p:cNvPr id="562" name="Picture 561"/>
            <p:cNvPicPr/>
            <p:nvPr/>
          </p:nvPicPr>
          <p:blipFill>
            <a:blip r:embed="rId3"/>
            <a:stretch/>
          </p:blipFill>
          <p:spPr>
            <a:xfrm>
              <a:off x="-88560" y="1923480"/>
              <a:ext cx="9240840" cy="5018400"/>
            </a:xfrm>
            <a:prstGeom prst="rect">
              <a:avLst/>
            </a:prstGeom>
            <a:ln>
              <a:noFill/>
            </a:ln>
          </p:spPr>
        </p:pic>
        <p:sp>
          <p:nvSpPr>
            <p:cNvPr id="563" name="CustomShape 5"/>
            <p:cNvSpPr/>
            <p:nvPr/>
          </p:nvSpPr>
          <p:spPr>
            <a:xfrm>
              <a:off x="-91440" y="1920600"/>
              <a:ext cx="9245880" cy="50227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65" name="Контейнер за съдържание 3_54"/>
          <p:cNvPicPr/>
          <p:nvPr/>
        </p:nvPicPr>
        <p:blipFill>
          <a:blip r:embed="rId2"/>
          <a:stretch/>
        </p:blipFill>
        <p:spPr>
          <a:xfrm>
            <a:off x="-91440" y="0"/>
            <a:ext cx="9258480" cy="6943320"/>
          </a:xfrm>
          <a:prstGeom prst="rect">
            <a:avLst/>
          </a:prstGeom>
          <a:ln>
            <a:noFill/>
          </a:ln>
        </p:spPr>
      </p:pic>
      <p:sp>
        <p:nvSpPr>
          <p:cNvPr id="56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67" name="CustomShape 3"/>
          <p:cNvSpPr/>
          <p:nvPr/>
        </p:nvSpPr>
        <p:spPr>
          <a:xfrm>
            <a:off x="-209520" y="1097280"/>
            <a:ext cx="9482760" cy="79282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 Свлачище</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GAB05.05400.01</a:t>
            </a:r>
            <a:r>
              <a:rPr lang="bg-BG" sz="2000" b="1" strike="noStrike" spc="-46" dirty="0">
                <a:solidFill>
                  <a:srgbClr val="000000"/>
                </a:solidFill>
                <a:latin typeface="Times New Roman"/>
                <a:ea typeface="DejaVu Sans"/>
              </a:rPr>
              <a:t> </a:t>
            </a:r>
            <a:r>
              <a:rPr lang="bg-BG" sz="2000" b="1" strike="noStrike" spc="-1" dirty="0">
                <a:solidFill>
                  <a:srgbClr val="000000"/>
                </a:solidFill>
                <a:latin typeface="Times New Roman"/>
                <a:ea typeface="DejaVu Sans"/>
              </a:rPr>
              <a:t>попада</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в</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урбанизираната</a:t>
            </a:r>
            <a:r>
              <a:rPr lang="bg-BG" sz="2000" b="1" strike="noStrike" spc="-55" dirty="0">
                <a:solidFill>
                  <a:srgbClr val="000000"/>
                </a:solidFill>
                <a:latin typeface="Times New Roman"/>
                <a:ea typeface="DejaVu Sans"/>
              </a:rPr>
              <a:t> </a:t>
            </a:r>
            <a:r>
              <a:rPr lang="bg-BG" sz="2000" b="1" strike="noStrike" spc="-1" dirty="0">
                <a:solidFill>
                  <a:srgbClr val="000000"/>
                </a:solidFill>
                <a:latin typeface="Times New Roman"/>
                <a:ea typeface="DejaVu Sans"/>
              </a:rPr>
              <a:t>територия</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на</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с.</a:t>
            </a:r>
            <a:r>
              <a:rPr lang="bg-BG" sz="2000" b="1" strike="noStrike" spc="-60" dirty="0">
                <a:solidFill>
                  <a:srgbClr val="000000"/>
                </a:solidFill>
                <a:latin typeface="Times New Roman"/>
                <a:ea typeface="DejaVu Sans"/>
              </a:rPr>
              <a:t> </a:t>
            </a:r>
            <a:r>
              <a:rPr lang="bg-BG" sz="2000" b="1" strike="noStrike" spc="-1" dirty="0">
                <a:solidFill>
                  <a:srgbClr val="000000"/>
                </a:solidFill>
                <a:latin typeface="Times New Roman"/>
                <a:ea typeface="DejaVu Sans"/>
              </a:rPr>
              <a:t>Борики,</a:t>
            </a:r>
            <a:r>
              <a:rPr lang="bg-BG" sz="2000" b="1" strike="noStrike" spc="-60" dirty="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община</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Габрово,</a:t>
            </a:r>
            <a:r>
              <a:rPr lang="bg-BG" sz="2000" b="1" strike="noStrike" spc="-15"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Габрово.</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  В североизточната си</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част</a:t>
            </a:r>
            <a:r>
              <a:rPr lang="bg-BG" sz="2000" b="1" strike="noStrike" spc="1" dirty="0">
                <a:solidFill>
                  <a:srgbClr val="000000"/>
                </a:solidFill>
                <a:latin typeface="Times New Roman"/>
                <a:ea typeface="DejaVu Sans"/>
              </a:rPr>
              <a:t> </a:t>
            </a:r>
            <a:r>
              <a:rPr lang="bg-BG" sz="2000" b="1" strike="noStrike" spc="-1" dirty="0" err="1">
                <a:solidFill>
                  <a:srgbClr val="000000"/>
                </a:solidFill>
                <a:latin typeface="Times New Roman"/>
                <a:ea typeface="DejaVu Sans"/>
              </a:rPr>
              <a:t>свлачищната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деформация</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засяга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преминаващия</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през</a:t>
            </a:r>
            <a:r>
              <a:rPr lang="bg-BG" sz="2000" b="1" strike="noStrike" spc="1" dirty="0">
                <a:solidFill>
                  <a:srgbClr val="000000"/>
                </a:solidFill>
                <a:latin typeface="Times New Roman"/>
                <a:ea typeface="DejaVu Sans"/>
              </a:rPr>
              <a:t> </a:t>
            </a:r>
            <a:endParaRPr lang="en-US" sz="2000" b="0" strike="noStrike" spc="-1" dirty="0">
              <a:latin typeface="Arial"/>
            </a:endParaRPr>
          </a:p>
          <a:p>
            <a:pPr algn="just">
              <a:lnSpc>
                <a:spcPct val="100000"/>
              </a:lnSpc>
            </a:pPr>
            <a:r>
              <a:rPr lang="bg-BG" sz="2000" b="1" strike="noStrike" spc="-1" dirty="0">
                <a:solidFill>
                  <a:srgbClr val="000000"/>
                </a:solidFill>
                <a:latin typeface="Times New Roman"/>
                <a:ea typeface="DejaVu Sans"/>
              </a:rPr>
              <a:t>  </a:t>
            </a:r>
            <a:r>
              <a:rPr lang="bg-BG" sz="2000" b="1" strike="noStrike" spc="-1" dirty="0" smtClean="0">
                <a:solidFill>
                  <a:srgbClr val="000000"/>
                </a:solidFill>
                <a:latin typeface="Times New Roman"/>
                <a:ea typeface="DejaVu Sans"/>
              </a:rPr>
              <a:t>селото</a:t>
            </a:r>
            <a:r>
              <a:rPr lang="bg-BG" sz="2000" b="1" strike="noStrike" spc="1"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път - Жълтеш-Габрово/-Жълтеш-Стефаново-Борики</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568" name="Group 4"/>
          <p:cNvGrpSpPr/>
          <p:nvPr/>
        </p:nvGrpSpPr>
        <p:grpSpPr>
          <a:xfrm>
            <a:off x="-89280" y="2589480"/>
            <a:ext cx="6857640" cy="2165400"/>
            <a:chOff x="-89280" y="2589480"/>
            <a:chExt cx="6857640" cy="2165400"/>
          </a:xfrm>
        </p:grpSpPr>
        <p:pic>
          <p:nvPicPr>
            <p:cNvPr id="569" name="Picture 568"/>
            <p:cNvPicPr/>
            <p:nvPr/>
          </p:nvPicPr>
          <p:blipFill>
            <a:blip r:embed="rId3"/>
            <a:stretch/>
          </p:blipFill>
          <p:spPr>
            <a:xfrm>
              <a:off x="-87120" y="2590920"/>
              <a:ext cx="3360960" cy="2162160"/>
            </a:xfrm>
            <a:prstGeom prst="rect">
              <a:avLst/>
            </a:prstGeom>
            <a:ln>
              <a:noFill/>
            </a:ln>
          </p:spPr>
        </p:pic>
        <p:sp>
          <p:nvSpPr>
            <p:cNvPr id="570" name="CustomShape 5"/>
            <p:cNvSpPr/>
            <p:nvPr/>
          </p:nvSpPr>
          <p:spPr>
            <a:xfrm>
              <a:off x="-89280" y="2589480"/>
              <a:ext cx="336456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71" name="Picture 570"/>
            <p:cNvPicPr/>
            <p:nvPr/>
          </p:nvPicPr>
          <p:blipFill>
            <a:blip r:embed="rId4"/>
            <a:stretch/>
          </p:blipFill>
          <p:spPr>
            <a:xfrm>
              <a:off x="3328920" y="2590920"/>
              <a:ext cx="3437640" cy="2162160"/>
            </a:xfrm>
            <a:prstGeom prst="rect">
              <a:avLst/>
            </a:prstGeom>
            <a:ln>
              <a:noFill/>
            </a:ln>
          </p:spPr>
        </p:pic>
        <p:sp>
          <p:nvSpPr>
            <p:cNvPr id="572" name="CustomShape 6"/>
            <p:cNvSpPr/>
            <p:nvPr/>
          </p:nvSpPr>
          <p:spPr>
            <a:xfrm>
              <a:off x="3326760" y="2589480"/>
              <a:ext cx="344160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573" name="Group 7"/>
          <p:cNvGrpSpPr/>
          <p:nvPr/>
        </p:nvGrpSpPr>
        <p:grpSpPr>
          <a:xfrm>
            <a:off x="-146160" y="4777920"/>
            <a:ext cx="6788880" cy="2165400"/>
            <a:chOff x="-146160" y="4777920"/>
            <a:chExt cx="6788880" cy="2165400"/>
          </a:xfrm>
        </p:grpSpPr>
        <p:pic>
          <p:nvPicPr>
            <p:cNvPr id="574" name="Picture 573"/>
            <p:cNvPicPr/>
            <p:nvPr/>
          </p:nvPicPr>
          <p:blipFill>
            <a:blip r:embed="rId5"/>
            <a:stretch/>
          </p:blipFill>
          <p:spPr>
            <a:xfrm>
              <a:off x="-144000" y="4780080"/>
              <a:ext cx="3327120" cy="2152080"/>
            </a:xfrm>
            <a:prstGeom prst="rect">
              <a:avLst/>
            </a:prstGeom>
            <a:ln>
              <a:noFill/>
            </a:ln>
          </p:spPr>
        </p:pic>
        <p:sp>
          <p:nvSpPr>
            <p:cNvPr id="575" name="CustomShape 8"/>
            <p:cNvSpPr/>
            <p:nvPr/>
          </p:nvSpPr>
          <p:spPr>
            <a:xfrm>
              <a:off x="-146160" y="4777920"/>
              <a:ext cx="3331080" cy="21553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76" name="Picture 575"/>
            <p:cNvPicPr/>
            <p:nvPr/>
          </p:nvPicPr>
          <p:blipFill>
            <a:blip r:embed="rId6"/>
            <a:stretch/>
          </p:blipFill>
          <p:spPr>
            <a:xfrm>
              <a:off x="3237480" y="4780080"/>
              <a:ext cx="3403440" cy="2162160"/>
            </a:xfrm>
            <a:prstGeom prst="rect">
              <a:avLst/>
            </a:prstGeom>
            <a:ln>
              <a:noFill/>
            </a:ln>
          </p:spPr>
        </p:pic>
        <p:sp>
          <p:nvSpPr>
            <p:cNvPr id="577" name="CustomShape 9"/>
            <p:cNvSpPr/>
            <p:nvPr/>
          </p:nvSpPr>
          <p:spPr>
            <a:xfrm>
              <a:off x="3235680" y="4777920"/>
              <a:ext cx="340704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79" name="Контейнер за съдържание 3_55"/>
          <p:cNvPicPr/>
          <p:nvPr/>
        </p:nvPicPr>
        <p:blipFill>
          <a:blip r:embed="rId2"/>
          <a:stretch/>
        </p:blipFill>
        <p:spPr>
          <a:xfrm>
            <a:off x="-91440" y="0"/>
            <a:ext cx="9258480" cy="6943320"/>
          </a:xfrm>
          <a:prstGeom prst="rect">
            <a:avLst/>
          </a:prstGeom>
          <a:ln>
            <a:noFill/>
          </a:ln>
        </p:spPr>
      </p:pic>
      <p:sp>
        <p:nvSpPr>
          <p:cNvPr id="580"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81" name="CustomShape 3"/>
          <p:cNvSpPr/>
          <p:nvPr/>
        </p:nvSpPr>
        <p:spPr>
          <a:xfrm>
            <a:off x="31680" y="1097280"/>
            <a:ext cx="8999280" cy="8842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Свлачище</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GAB05.05400.01</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Борики,</a:t>
            </a:r>
            <a:r>
              <a:rPr lang="bg-BG" sz="2000" b="1" strike="noStrike" spc="-60">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Габрово,</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област Габрово.</a:t>
            </a:r>
            <a:endParaRPr lang="en-US" sz="2000" b="0" strike="noStrike" spc="-1">
              <a:latin typeface="Arial"/>
            </a:endParaRPr>
          </a:p>
          <a:p>
            <a:pPr algn="ctr">
              <a:lnSpc>
                <a:spcPct val="100000"/>
              </a:lnSpc>
            </a:pPr>
            <a:endParaRPr lang="en-US" sz="2000" b="0" strike="noStrike" spc="-1">
              <a:latin typeface="Arial"/>
            </a:endParaRPr>
          </a:p>
          <a:p>
            <a:pPr>
              <a:lnSpc>
                <a:spcPct val="100000"/>
              </a:lnSpc>
            </a:pPr>
            <a:r>
              <a:rPr lang="bg-BG" sz="2000" b="1" strike="noStrike" spc="-1">
                <a:solidFill>
                  <a:srgbClr val="000000"/>
                </a:solidFill>
                <a:latin typeface="Times New Roman"/>
                <a:ea typeface="DejaVu Sans"/>
              </a:rPr>
              <a:t>Снимки</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 оглед</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13.03.2019</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г.</a:t>
            </a:r>
            <a:endParaRPr lang="en-US" sz="2000" b="0" strike="noStrike" spc="-1">
              <a:latin typeface="Arial"/>
            </a:endParaRPr>
          </a:p>
          <a:p>
            <a:pP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582" name="Group 4"/>
          <p:cNvGrpSpPr/>
          <p:nvPr/>
        </p:nvGrpSpPr>
        <p:grpSpPr>
          <a:xfrm>
            <a:off x="-91440" y="4094640"/>
            <a:ext cx="5966280" cy="2846520"/>
            <a:chOff x="-91440" y="4094640"/>
            <a:chExt cx="5966280" cy="2846520"/>
          </a:xfrm>
        </p:grpSpPr>
        <p:pic>
          <p:nvPicPr>
            <p:cNvPr id="583" name="Picture 582"/>
            <p:cNvPicPr/>
            <p:nvPr/>
          </p:nvPicPr>
          <p:blipFill>
            <a:blip r:embed="rId3"/>
            <a:stretch/>
          </p:blipFill>
          <p:spPr>
            <a:xfrm>
              <a:off x="-89640" y="4095720"/>
              <a:ext cx="2133000" cy="2843280"/>
            </a:xfrm>
            <a:prstGeom prst="rect">
              <a:avLst/>
            </a:prstGeom>
            <a:ln>
              <a:noFill/>
            </a:ln>
          </p:spPr>
        </p:pic>
        <p:sp>
          <p:nvSpPr>
            <p:cNvPr id="584" name="CustomShape 5"/>
            <p:cNvSpPr/>
            <p:nvPr/>
          </p:nvSpPr>
          <p:spPr>
            <a:xfrm>
              <a:off x="-91440" y="4094640"/>
              <a:ext cx="2135880" cy="2846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585" name="Picture 584"/>
            <p:cNvPicPr/>
            <p:nvPr/>
          </p:nvPicPr>
          <p:blipFill>
            <a:blip r:embed="rId4"/>
            <a:stretch/>
          </p:blipFill>
          <p:spPr>
            <a:xfrm>
              <a:off x="2082240" y="4095720"/>
              <a:ext cx="3791520" cy="2843280"/>
            </a:xfrm>
            <a:prstGeom prst="rect">
              <a:avLst/>
            </a:prstGeom>
            <a:ln>
              <a:noFill/>
            </a:ln>
          </p:spPr>
        </p:pic>
        <p:sp>
          <p:nvSpPr>
            <p:cNvPr id="586" name="CustomShape 6"/>
            <p:cNvSpPr/>
            <p:nvPr/>
          </p:nvSpPr>
          <p:spPr>
            <a:xfrm>
              <a:off x="2080080" y="4094640"/>
              <a:ext cx="3794760" cy="2846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pic>
        <p:nvPicPr>
          <p:cNvPr id="587" name="Picture 586"/>
          <p:cNvPicPr/>
          <p:nvPr/>
        </p:nvPicPr>
        <p:blipFill>
          <a:blip r:embed="rId5"/>
          <a:stretch/>
        </p:blipFill>
        <p:spPr>
          <a:xfrm>
            <a:off x="5964480" y="4164480"/>
            <a:ext cx="2082240" cy="2776680"/>
          </a:xfrm>
          <a:prstGeom prst="rect">
            <a:avLst/>
          </a:prstGeom>
          <a:ln>
            <a:noFill/>
          </a:ln>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594" name="Контейнер за съдържание 3_57"/>
          <p:cNvPicPr/>
          <p:nvPr/>
        </p:nvPicPr>
        <p:blipFill>
          <a:blip r:embed="rId2"/>
          <a:stretch/>
        </p:blipFill>
        <p:spPr>
          <a:xfrm>
            <a:off x="-91440" y="0"/>
            <a:ext cx="9258480" cy="6943320"/>
          </a:xfrm>
          <a:prstGeom prst="rect">
            <a:avLst/>
          </a:prstGeom>
          <a:ln>
            <a:noFill/>
          </a:ln>
        </p:spPr>
      </p:pic>
      <p:sp>
        <p:nvSpPr>
          <p:cNvPr id="59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596" name="CustomShape 3"/>
          <p:cNvSpPr/>
          <p:nvPr/>
        </p:nvSpPr>
        <p:spPr>
          <a:xfrm>
            <a:off x="326520" y="1097280"/>
            <a:ext cx="8409960" cy="73177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Свлачища</a:t>
            </a:r>
            <a:r>
              <a:rPr lang="bg-BG" sz="2000" b="1" strike="noStrike" spc="236">
                <a:solidFill>
                  <a:srgbClr val="000000"/>
                </a:solidFill>
                <a:latin typeface="Times New Roman"/>
                <a:ea typeface="DejaVu Sans"/>
              </a:rPr>
              <a:t> </a:t>
            </a:r>
            <a:r>
              <a:rPr lang="bg-BG" sz="2000" b="1" strike="noStrike" spc="-1">
                <a:solidFill>
                  <a:srgbClr val="000000"/>
                </a:solidFill>
                <a:latin typeface="Times New Roman"/>
                <a:ea typeface="DejaVu Sans"/>
              </a:rPr>
              <a:t>№</a:t>
            </a:r>
            <a:r>
              <a:rPr lang="bg-BG" sz="2000" b="1" strike="noStrike" spc="231">
                <a:solidFill>
                  <a:srgbClr val="000000"/>
                </a:solidFill>
                <a:latin typeface="Times New Roman"/>
                <a:ea typeface="DejaVu Sans"/>
              </a:rPr>
              <a:t> </a:t>
            </a:r>
            <a:r>
              <a:rPr lang="bg-BG" sz="2000" b="1" strike="noStrike" spc="-1">
                <a:solidFill>
                  <a:srgbClr val="000000"/>
                </a:solidFill>
                <a:latin typeface="Times New Roman"/>
                <a:ea typeface="DejaVu Sans"/>
              </a:rPr>
              <a:t>GAB05.14218.08,</a:t>
            </a:r>
            <a:r>
              <a:rPr lang="bg-BG" sz="2000" b="1" strike="noStrike" spc="225">
                <a:solidFill>
                  <a:srgbClr val="000000"/>
                </a:solidFill>
                <a:latin typeface="Times New Roman"/>
                <a:ea typeface="DejaVu Sans"/>
              </a:rPr>
              <a:t> </a:t>
            </a:r>
            <a:r>
              <a:rPr lang="bg-BG" sz="2000" b="1" strike="noStrike" spc="-1">
                <a:solidFill>
                  <a:srgbClr val="000000"/>
                </a:solidFill>
                <a:latin typeface="Times New Roman"/>
                <a:ea typeface="DejaVu Sans"/>
              </a:rPr>
              <a:t>GAB05.14218.08.01</a:t>
            </a:r>
            <a:r>
              <a:rPr lang="bg-BG" sz="2000" b="1" strike="noStrike" spc="239">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219">
                <a:solidFill>
                  <a:srgbClr val="000000"/>
                </a:solidFill>
                <a:latin typeface="Times New Roman"/>
                <a:ea typeface="DejaVu Sans"/>
              </a:rPr>
              <a:t> </a:t>
            </a:r>
            <a:r>
              <a:rPr lang="bg-BG" sz="2000" b="1" strike="noStrike" spc="-1">
                <a:solidFill>
                  <a:srgbClr val="000000"/>
                </a:solidFill>
                <a:latin typeface="Times New Roman"/>
                <a:ea typeface="DejaVu Sans"/>
              </a:rPr>
              <a:t>GAB05.14218.08.03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попадат</a:t>
            </a:r>
            <a:r>
              <a:rPr lang="bg-BG" sz="2000" b="1" strike="noStrike" spc="225">
                <a:solidFill>
                  <a:srgbClr val="000000"/>
                </a:solidFill>
                <a:latin typeface="Times New Roman"/>
                <a:ea typeface="DejaVu Sans"/>
              </a:rPr>
              <a:t> </a:t>
            </a:r>
            <a:r>
              <a:rPr lang="bg-BG" sz="2000" b="1" strike="noStrike" spc="-1">
                <a:solidFill>
                  <a:srgbClr val="000000"/>
                </a:solidFill>
                <a:latin typeface="Times New Roman"/>
                <a:ea typeface="DejaVu Sans"/>
              </a:rPr>
              <a:t>в 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гр.</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Габрово,</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община</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Габрово,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Габрово.</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597" name="Group 4"/>
          <p:cNvGrpSpPr/>
          <p:nvPr/>
        </p:nvGrpSpPr>
        <p:grpSpPr>
          <a:xfrm>
            <a:off x="-91440" y="2023560"/>
            <a:ext cx="9235080" cy="4919760"/>
            <a:chOff x="-91440" y="2023560"/>
            <a:chExt cx="9235080" cy="4919760"/>
          </a:xfrm>
        </p:grpSpPr>
        <p:pic>
          <p:nvPicPr>
            <p:cNvPr id="598" name="Picture 597"/>
            <p:cNvPicPr/>
            <p:nvPr/>
          </p:nvPicPr>
          <p:blipFill>
            <a:blip r:embed="rId3"/>
            <a:stretch/>
          </p:blipFill>
          <p:spPr>
            <a:xfrm>
              <a:off x="-88560" y="2025000"/>
              <a:ext cx="9230760" cy="4915440"/>
            </a:xfrm>
            <a:prstGeom prst="rect">
              <a:avLst/>
            </a:prstGeom>
            <a:ln>
              <a:noFill/>
            </a:ln>
          </p:spPr>
        </p:pic>
        <p:sp>
          <p:nvSpPr>
            <p:cNvPr id="599" name="CustomShape 5"/>
            <p:cNvSpPr/>
            <p:nvPr/>
          </p:nvSpPr>
          <p:spPr>
            <a:xfrm>
              <a:off x="-91440" y="2023560"/>
              <a:ext cx="9235080" cy="49197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gn="ctr">
                <a:lnSpc>
                  <a:spcPct val="100000"/>
                </a:lnSpc>
              </a:pPr>
              <a:r>
                <a:rPr lang="en-US" sz="900" b="1" strike="noStrike" spc="-1">
                  <a:solidFill>
                    <a:srgbClr val="C00000"/>
                  </a:solidFill>
                  <a:latin typeface="Arial"/>
                  <a:ea typeface="DejaVu Sans"/>
                </a:rPr>
                <a:t>GAB05.14218.08-01</a:t>
              </a: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r>
                <a:rPr lang="en-US" sz="900" b="1" strike="noStrike" spc="-1">
                  <a:solidFill>
                    <a:srgbClr val="C00000"/>
                  </a:solidFill>
                  <a:latin typeface="Arial"/>
                  <a:ea typeface="DejaVu Sans"/>
                </a:rPr>
                <a:t>GAB05.14218.08</a:t>
              </a: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endParaRPr lang="en-US" sz="900" b="0" strike="noStrike" spc="-1">
                <a:latin typeface="Arial"/>
              </a:endParaRPr>
            </a:p>
            <a:p>
              <a:pPr algn="ctr">
                <a:lnSpc>
                  <a:spcPct val="100000"/>
                </a:lnSpc>
              </a:pPr>
              <a:r>
                <a:rPr lang="en-US" sz="900" b="1" strike="noStrike" spc="-1">
                  <a:solidFill>
                    <a:srgbClr val="C00000"/>
                  </a:solidFill>
                  <a:latin typeface="Arial"/>
                  <a:ea typeface="DejaVu Sans"/>
                </a:rPr>
                <a:t>GAB05.14218.08-02</a:t>
              </a:r>
              <a:endParaRPr lang="en-US" sz="900" b="0" strike="noStrike" spc="-1">
                <a:latin typeface="Arial"/>
              </a:endParaRPr>
            </a:p>
          </p:txBody>
        </p:sp>
      </p:gr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01" name="Контейнер за съдържание 3_58"/>
          <p:cNvPicPr/>
          <p:nvPr/>
        </p:nvPicPr>
        <p:blipFill>
          <a:blip r:embed="rId2"/>
          <a:stretch/>
        </p:blipFill>
        <p:spPr>
          <a:xfrm>
            <a:off x="-36720" y="-69480"/>
            <a:ext cx="9258480" cy="6943320"/>
          </a:xfrm>
          <a:prstGeom prst="rect">
            <a:avLst/>
          </a:prstGeom>
          <a:ln>
            <a:noFill/>
          </a:ln>
        </p:spPr>
      </p:pic>
      <p:sp>
        <p:nvSpPr>
          <p:cNvPr id="602"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03" name="CustomShape 3"/>
          <p:cNvSpPr/>
          <p:nvPr/>
        </p:nvSpPr>
        <p:spPr>
          <a:xfrm>
            <a:off x="-36720" y="1097280"/>
            <a:ext cx="9135720" cy="85374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dirty="0">
                <a:solidFill>
                  <a:srgbClr val="000000"/>
                </a:solidFill>
                <a:latin typeface="Times New Roman"/>
                <a:ea typeface="DejaVu Sans"/>
              </a:rPr>
              <a:t> Свлачище</a:t>
            </a:r>
            <a:r>
              <a:rPr lang="bg-BG" sz="2000" b="1" strike="noStrike" spc="231" dirty="0">
                <a:solidFill>
                  <a:srgbClr val="000000"/>
                </a:solidFill>
                <a:latin typeface="Times New Roman"/>
                <a:ea typeface="DejaVu Sans"/>
              </a:rPr>
              <a:t> </a:t>
            </a:r>
            <a:r>
              <a:rPr lang="bg-BG" sz="2000" b="1" strike="noStrike" spc="-1" dirty="0">
                <a:solidFill>
                  <a:srgbClr val="000000"/>
                </a:solidFill>
                <a:latin typeface="Times New Roman"/>
                <a:ea typeface="DejaVu Sans"/>
              </a:rPr>
              <a:t>GAB05.14218.08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С </a:t>
            </a:r>
            <a:r>
              <a:rPr lang="bg-BG" sz="2000" b="1" strike="noStrike" spc="-1" dirty="0" smtClean="0">
                <a:solidFill>
                  <a:srgbClr val="000000"/>
                </a:solidFill>
                <a:latin typeface="Times New Roman"/>
                <a:ea typeface="DejaVu Sans"/>
              </a:rPr>
              <a:t>по-голяма</a:t>
            </a:r>
            <a:r>
              <a:rPr lang="bg-BG" sz="2000" b="1" strike="noStrike" spc="1"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интензивност</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процесите</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се</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развиват</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в</a:t>
            </a:r>
            <a:r>
              <a:rPr lang="bg-BG" sz="2000" b="1" strike="noStrike" spc="1" dirty="0">
                <a:solidFill>
                  <a:srgbClr val="000000"/>
                </a:solidFill>
                <a:latin typeface="Times New Roman"/>
                <a:ea typeface="DejaVu Sans"/>
              </a:rPr>
              <a:t> </a:t>
            </a:r>
            <a:r>
              <a:rPr lang="bg-BG" sz="2000" b="1" strike="noStrike" spc="1" dirty="0" smtClean="0">
                <a:solidFill>
                  <a:srgbClr val="000000"/>
                </a:solidFill>
                <a:latin typeface="Times New Roman"/>
                <a:ea typeface="DejaVu Sans"/>
              </a:rPr>
              <a:t>средната </a:t>
            </a:r>
            <a:r>
              <a:rPr lang="bg-BG" sz="2000" b="1" strike="noStrike" spc="1" dirty="0">
                <a:solidFill>
                  <a:srgbClr val="000000"/>
                </a:solidFill>
                <a:latin typeface="Times New Roman"/>
                <a:ea typeface="DejaVu Sans"/>
              </a:rPr>
              <a:t>и долната част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на </a:t>
            </a:r>
            <a:r>
              <a:rPr lang="bg-BG" sz="2000" b="1" strike="noStrike" spc="-1" dirty="0" err="1">
                <a:solidFill>
                  <a:srgbClr val="000000"/>
                </a:solidFill>
                <a:latin typeface="Times New Roman"/>
                <a:ea typeface="DejaVu Sans"/>
              </a:rPr>
              <a:t>свлачищната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деформация,</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където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по</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склона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са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формирани</a:t>
            </a:r>
            <a:r>
              <a:rPr lang="bg-BG" sz="2000" b="1" strike="noStrike" spc="1" dirty="0">
                <a:solidFill>
                  <a:srgbClr val="000000"/>
                </a:solidFill>
                <a:latin typeface="Times New Roman"/>
                <a:ea typeface="DejaVu Sans"/>
              </a:rPr>
              <a:t>  </a:t>
            </a:r>
            <a:r>
              <a:rPr lang="bg-BG" sz="2000" b="1" strike="noStrike" spc="1" dirty="0" err="1">
                <a:solidFill>
                  <a:srgbClr val="000000"/>
                </a:solidFill>
                <a:latin typeface="Times New Roman"/>
                <a:ea typeface="DejaVu Sans"/>
              </a:rPr>
              <a:t>свлачищни</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и</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засичания</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с</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амплитуда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на</a:t>
            </a:r>
            <a:r>
              <a:rPr lang="bg-BG" sz="2000" b="1" strike="noStrike" spc="1" dirty="0">
                <a:solidFill>
                  <a:srgbClr val="000000"/>
                </a:solidFill>
                <a:latin typeface="Times New Roman"/>
                <a:ea typeface="DejaVu Sans"/>
              </a:rPr>
              <a:t> </a:t>
            </a:r>
            <a:r>
              <a:rPr lang="bg-BG" sz="2000" b="1" strike="noStrike" spc="-1" dirty="0">
                <a:solidFill>
                  <a:srgbClr val="000000"/>
                </a:solidFill>
                <a:latin typeface="Times New Roman"/>
                <a:ea typeface="DejaVu Sans"/>
              </a:rPr>
              <a:t>пропадане до 1 м.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604" name="Group 4"/>
          <p:cNvGrpSpPr/>
          <p:nvPr/>
        </p:nvGrpSpPr>
        <p:grpSpPr>
          <a:xfrm>
            <a:off x="-36720" y="3291840"/>
            <a:ext cx="4514040" cy="3582000"/>
            <a:chOff x="-36720" y="3291840"/>
            <a:chExt cx="4514040" cy="3582000"/>
          </a:xfrm>
        </p:grpSpPr>
        <p:pic>
          <p:nvPicPr>
            <p:cNvPr id="605" name="Picture 604"/>
            <p:cNvPicPr/>
            <p:nvPr/>
          </p:nvPicPr>
          <p:blipFill>
            <a:blip r:embed="rId3"/>
            <a:stretch/>
          </p:blipFill>
          <p:spPr>
            <a:xfrm>
              <a:off x="-35280" y="3291840"/>
              <a:ext cx="2231640" cy="3582000"/>
            </a:xfrm>
            <a:prstGeom prst="rect">
              <a:avLst/>
            </a:prstGeom>
            <a:ln>
              <a:noFill/>
            </a:ln>
          </p:spPr>
        </p:pic>
        <p:sp>
          <p:nvSpPr>
            <p:cNvPr id="606" name="CustomShape 5"/>
            <p:cNvSpPr/>
            <p:nvPr/>
          </p:nvSpPr>
          <p:spPr>
            <a:xfrm>
              <a:off x="-36720" y="3319200"/>
              <a:ext cx="2217960" cy="35092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07" name="Picture 606"/>
            <p:cNvPicPr/>
            <p:nvPr/>
          </p:nvPicPr>
          <p:blipFill>
            <a:blip r:embed="rId4"/>
            <a:stretch/>
          </p:blipFill>
          <p:spPr>
            <a:xfrm>
              <a:off x="2210040" y="3321720"/>
              <a:ext cx="2265840" cy="3504600"/>
            </a:xfrm>
            <a:prstGeom prst="rect">
              <a:avLst/>
            </a:prstGeom>
            <a:ln>
              <a:noFill/>
            </a:ln>
          </p:spPr>
        </p:pic>
        <p:sp>
          <p:nvSpPr>
            <p:cNvPr id="608" name="CustomShape 6"/>
            <p:cNvSpPr/>
            <p:nvPr/>
          </p:nvSpPr>
          <p:spPr>
            <a:xfrm>
              <a:off x="2208960" y="3319200"/>
              <a:ext cx="2268360" cy="35092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pic>
        <p:nvPicPr>
          <p:cNvPr id="609" name="Picture 608"/>
          <p:cNvPicPr/>
          <p:nvPr/>
        </p:nvPicPr>
        <p:blipFill>
          <a:blip r:embed="rId5"/>
          <a:stretch/>
        </p:blipFill>
        <p:spPr>
          <a:xfrm>
            <a:off x="4522680" y="3291840"/>
            <a:ext cx="1969560" cy="3566160"/>
          </a:xfrm>
          <a:prstGeom prst="rect">
            <a:avLst/>
          </a:prstGeom>
          <a:ln>
            <a:noFill/>
          </a:ln>
        </p:spPr>
      </p:pic>
      <p:pic>
        <p:nvPicPr>
          <p:cNvPr id="610" name="Picture 609"/>
          <p:cNvPicPr/>
          <p:nvPr/>
        </p:nvPicPr>
        <p:blipFill>
          <a:blip r:embed="rId6"/>
          <a:stretch/>
        </p:blipFill>
        <p:spPr>
          <a:xfrm>
            <a:off x="6492600" y="3383280"/>
            <a:ext cx="2606400" cy="3412800"/>
          </a:xfrm>
          <a:prstGeom prst="rect">
            <a:avLst/>
          </a:prstGeom>
          <a:ln>
            <a:noFill/>
          </a:ln>
        </p:spPr>
      </p:pic>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19" name="Контейнер за съдържание 3_60"/>
          <p:cNvPicPr/>
          <p:nvPr/>
        </p:nvPicPr>
        <p:blipFill>
          <a:blip r:embed="rId2"/>
          <a:stretch/>
        </p:blipFill>
        <p:spPr>
          <a:xfrm>
            <a:off x="-114840" y="-85680"/>
            <a:ext cx="9258480" cy="6943320"/>
          </a:xfrm>
          <a:prstGeom prst="rect">
            <a:avLst/>
          </a:prstGeom>
          <a:ln>
            <a:noFill/>
          </a:ln>
        </p:spPr>
      </p:pic>
      <p:sp>
        <p:nvSpPr>
          <p:cNvPr id="620"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21" name="CustomShape 3"/>
          <p:cNvSpPr/>
          <p:nvPr/>
        </p:nvSpPr>
        <p:spPr>
          <a:xfrm>
            <a:off x="551880" y="1097280"/>
            <a:ext cx="7958880" cy="6707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236">
                <a:solidFill>
                  <a:srgbClr val="000000"/>
                </a:solidFill>
                <a:latin typeface="Times New Roman"/>
                <a:ea typeface="DejaVu Sans"/>
              </a:rPr>
              <a:t> </a:t>
            </a:r>
            <a:r>
              <a:rPr lang="bg-BG" sz="2000" b="1" strike="noStrike" spc="231">
                <a:solidFill>
                  <a:srgbClr val="000000"/>
                </a:solidFill>
                <a:latin typeface="Times New Roman"/>
                <a:ea typeface="DejaVu Sans"/>
              </a:rPr>
              <a:t> </a:t>
            </a:r>
            <a:r>
              <a:rPr lang="bg-BG" sz="2000" b="1" strike="noStrike" spc="-1">
                <a:solidFill>
                  <a:srgbClr val="000000"/>
                </a:solidFill>
                <a:latin typeface="Times New Roman"/>
                <a:ea typeface="DejaVu Sans"/>
              </a:rPr>
              <a:t>GAB05.14218.08.01</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В образуваното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свлачищно стъпало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се</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задържат</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повърхностни</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води.</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622" name="Group 4"/>
          <p:cNvGrpSpPr/>
          <p:nvPr/>
        </p:nvGrpSpPr>
        <p:grpSpPr>
          <a:xfrm>
            <a:off x="-124200" y="2286000"/>
            <a:ext cx="5976360" cy="2152440"/>
            <a:chOff x="-124200" y="2286000"/>
            <a:chExt cx="5976360" cy="2152440"/>
          </a:xfrm>
        </p:grpSpPr>
        <p:pic>
          <p:nvPicPr>
            <p:cNvPr id="623" name="Picture 622"/>
            <p:cNvPicPr/>
            <p:nvPr/>
          </p:nvPicPr>
          <p:blipFill>
            <a:blip r:embed="rId3"/>
            <a:stretch/>
          </p:blipFill>
          <p:spPr>
            <a:xfrm>
              <a:off x="-122400" y="2286000"/>
              <a:ext cx="2993400" cy="2152440"/>
            </a:xfrm>
            <a:prstGeom prst="rect">
              <a:avLst/>
            </a:prstGeom>
            <a:ln>
              <a:noFill/>
            </a:ln>
          </p:spPr>
        </p:pic>
        <p:sp>
          <p:nvSpPr>
            <p:cNvPr id="624" name="CustomShape 5"/>
            <p:cNvSpPr/>
            <p:nvPr/>
          </p:nvSpPr>
          <p:spPr>
            <a:xfrm>
              <a:off x="-124200" y="2302560"/>
              <a:ext cx="2975040" cy="2108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25" name="Picture 624"/>
            <p:cNvPicPr/>
            <p:nvPr/>
          </p:nvPicPr>
          <p:blipFill>
            <a:blip r:embed="rId4"/>
            <a:stretch/>
          </p:blipFill>
          <p:spPr>
            <a:xfrm>
              <a:off x="2888640" y="2341800"/>
              <a:ext cx="2962080" cy="2076480"/>
            </a:xfrm>
            <a:prstGeom prst="rect">
              <a:avLst/>
            </a:prstGeom>
            <a:ln>
              <a:noFill/>
            </a:ln>
          </p:spPr>
        </p:pic>
        <p:sp>
          <p:nvSpPr>
            <p:cNvPr id="626" name="CustomShape 6"/>
            <p:cNvSpPr/>
            <p:nvPr/>
          </p:nvSpPr>
          <p:spPr>
            <a:xfrm>
              <a:off x="2886840" y="2340720"/>
              <a:ext cx="2965320" cy="20797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627" name="Group 7"/>
          <p:cNvGrpSpPr/>
          <p:nvPr/>
        </p:nvGrpSpPr>
        <p:grpSpPr>
          <a:xfrm>
            <a:off x="-77400" y="4663440"/>
            <a:ext cx="5929560" cy="2210400"/>
            <a:chOff x="-77400" y="4663440"/>
            <a:chExt cx="5929560" cy="2210400"/>
          </a:xfrm>
        </p:grpSpPr>
        <p:pic>
          <p:nvPicPr>
            <p:cNvPr id="628" name="Picture 627"/>
            <p:cNvPicPr/>
            <p:nvPr/>
          </p:nvPicPr>
          <p:blipFill>
            <a:blip r:embed="rId5"/>
            <a:stretch/>
          </p:blipFill>
          <p:spPr>
            <a:xfrm>
              <a:off x="-75600" y="4663440"/>
              <a:ext cx="2955240" cy="2210400"/>
            </a:xfrm>
            <a:prstGeom prst="rect">
              <a:avLst/>
            </a:prstGeom>
            <a:ln>
              <a:noFill/>
            </a:ln>
          </p:spPr>
        </p:pic>
        <p:sp>
          <p:nvSpPr>
            <p:cNvPr id="629" name="CustomShape 8"/>
            <p:cNvSpPr/>
            <p:nvPr/>
          </p:nvSpPr>
          <p:spPr>
            <a:xfrm>
              <a:off x="-77400" y="4680720"/>
              <a:ext cx="293688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30" name="Picture 629"/>
            <p:cNvPicPr/>
            <p:nvPr/>
          </p:nvPicPr>
          <p:blipFill>
            <a:blip r:embed="rId6"/>
            <a:stretch/>
          </p:blipFill>
          <p:spPr>
            <a:xfrm>
              <a:off x="2897640" y="4681800"/>
              <a:ext cx="2952720" cy="2162160"/>
            </a:xfrm>
            <a:prstGeom prst="rect">
              <a:avLst/>
            </a:prstGeom>
            <a:ln>
              <a:noFill/>
            </a:ln>
          </p:spPr>
        </p:pic>
        <p:sp>
          <p:nvSpPr>
            <p:cNvPr id="631" name="CustomShape 9"/>
            <p:cNvSpPr/>
            <p:nvPr/>
          </p:nvSpPr>
          <p:spPr>
            <a:xfrm>
              <a:off x="2896200" y="4680720"/>
              <a:ext cx="295596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38" name="Контейнер за съдържание 3_62"/>
          <p:cNvPicPr/>
          <p:nvPr/>
        </p:nvPicPr>
        <p:blipFill>
          <a:blip r:embed="rId2"/>
          <a:stretch/>
        </p:blipFill>
        <p:spPr>
          <a:xfrm>
            <a:off x="-114840" y="-85680"/>
            <a:ext cx="9258480" cy="6943320"/>
          </a:xfrm>
          <a:prstGeom prst="rect">
            <a:avLst/>
          </a:prstGeom>
          <a:ln>
            <a:noFill/>
          </a:ln>
        </p:spPr>
      </p:pic>
      <p:sp>
        <p:nvSpPr>
          <p:cNvPr id="639"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40" name="CustomShape 3"/>
          <p:cNvSpPr/>
          <p:nvPr/>
        </p:nvSpPr>
        <p:spPr>
          <a:xfrm>
            <a:off x="-37440" y="1097280"/>
            <a:ext cx="9137160" cy="8232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236">
                <a:solidFill>
                  <a:srgbClr val="000000"/>
                </a:solidFill>
                <a:latin typeface="Times New Roman"/>
                <a:ea typeface="DejaVu Sans"/>
              </a:rPr>
              <a:t> </a:t>
            </a:r>
            <a:r>
              <a:rPr lang="bg-BG" sz="2000" b="1" strike="noStrike" spc="231">
                <a:solidFill>
                  <a:srgbClr val="000000"/>
                </a:solidFill>
                <a:latin typeface="Times New Roman"/>
                <a:ea typeface="DejaVu Sans"/>
              </a:rPr>
              <a:t> </a:t>
            </a:r>
            <a:r>
              <a:rPr lang="bg-BG" sz="2000" b="1" strike="noStrike" spc="-1">
                <a:solidFill>
                  <a:srgbClr val="000000"/>
                </a:solidFill>
                <a:latin typeface="Times New Roman"/>
                <a:ea typeface="DejaVu Sans"/>
              </a:rPr>
              <a:t>GAB05.14218.08.03</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Страничните граници на свлачищната деформация преминават по</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талвега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на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овражни форми от</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склона.</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641" name="Group 4"/>
          <p:cNvGrpSpPr/>
          <p:nvPr/>
        </p:nvGrpSpPr>
        <p:grpSpPr>
          <a:xfrm>
            <a:off x="-86760" y="2361600"/>
            <a:ext cx="5938920" cy="2210400"/>
            <a:chOff x="-86760" y="2361600"/>
            <a:chExt cx="5938920" cy="2210400"/>
          </a:xfrm>
        </p:grpSpPr>
        <p:pic>
          <p:nvPicPr>
            <p:cNvPr id="642" name="Picture 641"/>
            <p:cNvPicPr/>
            <p:nvPr/>
          </p:nvPicPr>
          <p:blipFill>
            <a:blip r:embed="rId3"/>
            <a:stretch/>
          </p:blipFill>
          <p:spPr>
            <a:xfrm>
              <a:off x="-84960" y="2361600"/>
              <a:ext cx="2955240" cy="2210400"/>
            </a:xfrm>
            <a:prstGeom prst="rect">
              <a:avLst/>
            </a:prstGeom>
            <a:ln>
              <a:noFill/>
            </a:ln>
          </p:spPr>
        </p:pic>
        <p:sp>
          <p:nvSpPr>
            <p:cNvPr id="643" name="CustomShape 5"/>
            <p:cNvSpPr/>
            <p:nvPr/>
          </p:nvSpPr>
          <p:spPr>
            <a:xfrm>
              <a:off x="-86760" y="2378160"/>
              <a:ext cx="293688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44" name="Picture 643"/>
            <p:cNvPicPr/>
            <p:nvPr/>
          </p:nvPicPr>
          <p:blipFill>
            <a:blip r:embed="rId4"/>
            <a:stretch/>
          </p:blipFill>
          <p:spPr>
            <a:xfrm>
              <a:off x="2888280" y="2379600"/>
              <a:ext cx="2962080" cy="2162160"/>
            </a:xfrm>
            <a:prstGeom prst="rect">
              <a:avLst/>
            </a:prstGeom>
            <a:ln>
              <a:noFill/>
            </a:ln>
          </p:spPr>
        </p:pic>
        <p:sp>
          <p:nvSpPr>
            <p:cNvPr id="645" name="CustomShape 6"/>
            <p:cNvSpPr/>
            <p:nvPr/>
          </p:nvSpPr>
          <p:spPr>
            <a:xfrm>
              <a:off x="2886840" y="2378160"/>
              <a:ext cx="296532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646" name="Group 7"/>
          <p:cNvGrpSpPr/>
          <p:nvPr/>
        </p:nvGrpSpPr>
        <p:grpSpPr>
          <a:xfrm>
            <a:off x="-114840" y="4620240"/>
            <a:ext cx="5938200" cy="2210400"/>
            <a:chOff x="-114840" y="4620240"/>
            <a:chExt cx="5938200" cy="2210400"/>
          </a:xfrm>
        </p:grpSpPr>
        <p:pic>
          <p:nvPicPr>
            <p:cNvPr id="647" name="Picture 646"/>
            <p:cNvPicPr/>
            <p:nvPr/>
          </p:nvPicPr>
          <p:blipFill>
            <a:blip r:embed="rId5"/>
            <a:stretch/>
          </p:blipFill>
          <p:spPr>
            <a:xfrm>
              <a:off x="-113040" y="4620240"/>
              <a:ext cx="2993400" cy="2210400"/>
            </a:xfrm>
            <a:prstGeom prst="rect">
              <a:avLst/>
            </a:prstGeom>
            <a:ln>
              <a:noFill/>
            </a:ln>
          </p:spPr>
        </p:pic>
        <p:sp>
          <p:nvSpPr>
            <p:cNvPr id="648" name="CustomShape 8"/>
            <p:cNvSpPr/>
            <p:nvPr/>
          </p:nvSpPr>
          <p:spPr>
            <a:xfrm>
              <a:off x="-114840" y="4638240"/>
              <a:ext cx="297504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49" name="Picture 648"/>
            <p:cNvPicPr/>
            <p:nvPr/>
          </p:nvPicPr>
          <p:blipFill>
            <a:blip r:embed="rId6"/>
            <a:stretch/>
          </p:blipFill>
          <p:spPr>
            <a:xfrm>
              <a:off x="2898000" y="4638600"/>
              <a:ext cx="2923920" cy="2162160"/>
            </a:xfrm>
            <a:prstGeom prst="rect">
              <a:avLst/>
            </a:prstGeom>
            <a:ln>
              <a:noFill/>
            </a:ln>
          </p:spPr>
        </p:pic>
        <p:sp>
          <p:nvSpPr>
            <p:cNvPr id="650" name="CustomShape 9"/>
            <p:cNvSpPr/>
            <p:nvPr/>
          </p:nvSpPr>
          <p:spPr>
            <a:xfrm>
              <a:off x="2896200" y="4638240"/>
              <a:ext cx="2927160" cy="21654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52" name="Контейнер за съдържание 3_64"/>
          <p:cNvPicPr/>
          <p:nvPr/>
        </p:nvPicPr>
        <p:blipFill>
          <a:blip r:embed="rId2"/>
          <a:stretch/>
        </p:blipFill>
        <p:spPr>
          <a:xfrm>
            <a:off x="-114840" y="-85680"/>
            <a:ext cx="9258480" cy="6943320"/>
          </a:xfrm>
          <a:prstGeom prst="rect">
            <a:avLst/>
          </a:prstGeom>
          <a:ln>
            <a:noFill/>
          </a:ln>
        </p:spPr>
      </p:pic>
      <p:sp>
        <p:nvSpPr>
          <p:cNvPr id="65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54" name="CustomShape 3"/>
          <p:cNvSpPr/>
          <p:nvPr/>
        </p:nvSpPr>
        <p:spPr>
          <a:xfrm>
            <a:off x="2730600" y="1097280"/>
            <a:ext cx="3601080" cy="76226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236">
                <a:solidFill>
                  <a:srgbClr val="000000"/>
                </a:solidFill>
                <a:latin typeface="Times New Roman"/>
                <a:ea typeface="DejaVu Sans"/>
              </a:rPr>
              <a:t> </a:t>
            </a:r>
            <a:r>
              <a:rPr lang="bg-BG" sz="2000" b="1" strike="noStrike" spc="231">
                <a:solidFill>
                  <a:srgbClr val="000000"/>
                </a:solidFill>
                <a:latin typeface="Times New Roman"/>
                <a:ea typeface="DejaVu Sans"/>
              </a:rPr>
              <a:t> </a:t>
            </a:r>
            <a:r>
              <a:rPr lang="bg-BG" sz="2000" b="1" strike="noStrike" spc="-1">
                <a:solidFill>
                  <a:srgbClr val="000000"/>
                </a:solidFill>
                <a:latin typeface="Times New Roman"/>
                <a:ea typeface="DejaVu Sans"/>
              </a:rPr>
              <a:t>GAB05.14218.08.03</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pic>
        <p:nvPicPr>
          <p:cNvPr id="655" name="Picture 654"/>
          <p:cNvPicPr/>
          <p:nvPr/>
        </p:nvPicPr>
        <p:blipFill>
          <a:blip r:embed="rId3"/>
          <a:stretch/>
        </p:blipFill>
        <p:spPr>
          <a:xfrm>
            <a:off x="-91440" y="1498320"/>
            <a:ext cx="2011320" cy="2707560"/>
          </a:xfrm>
          <a:prstGeom prst="rect">
            <a:avLst/>
          </a:prstGeom>
          <a:ln>
            <a:noFill/>
          </a:ln>
        </p:spPr>
      </p:pic>
      <p:pic>
        <p:nvPicPr>
          <p:cNvPr id="656" name="Picture 655"/>
          <p:cNvPicPr/>
          <p:nvPr/>
        </p:nvPicPr>
        <p:blipFill>
          <a:blip r:embed="rId4"/>
          <a:stretch/>
        </p:blipFill>
        <p:spPr>
          <a:xfrm>
            <a:off x="2286000" y="1546200"/>
            <a:ext cx="2102760" cy="2659680"/>
          </a:xfrm>
          <a:prstGeom prst="rect">
            <a:avLst/>
          </a:prstGeom>
          <a:ln>
            <a:noFill/>
          </a:ln>
        </p:spPr>
      </p:pic>
      <p:pic>
        <p:nvPicPr>
          <p:cNvPr id="657" name="Picture 656"/>
          <p:cNvPicPr/>
          <p:nvPr/>
        </p:nvPicPr>
        <p:blipFill>
          <a:blip r:embed="rId5"/>
          <a:stretch/>
        </p:blipFill>
        <p:spPr>
          <a:xfrm>
            <a:off x="4587480" y="1546200"/>
            <a:ext cx="1995840" cy="2659680"/>
          </a:xfrm>
          <a:prstGeom prst="rect">
            <a:avLst/>
          </a:prstGeom>
          <a:ln>
            <a:noFill/>
          </a:ln>
        </p:spPr>
      </p:pic>
      <p:pic>
        <p:nvPicPr>
          <p:cNvPr id="658" name="Picture 657"/>
          <p:cNvPicPr/>
          <p:nvPr/>
        </p:nvPicPr>
        <p:blipFill>
          <a:blip r:embed="rId6"/>
          <a:stretch/>
        </p:blipFill>
        <p:spPr>
          <a:xfrm>
            <a:off x="6782040" y="1515600"/>
            <a:ext cx="2087280" cy="2781720"/>
          </a:xfrm>
          <a:prstGeom prst="rect">
            <a:avLst/>
          </a:prstGeom>
          <a:ln>
            <a:noFill/>
          </a:ln>
        </p:spPr>
      </p:pic>
      <p:pic>
        <p:nvPicPr>
          <p:cNvPr id="659" name="Picture 658"/>
          <p:cNvPicPr/>
          <p:nvPr/>
        </p:nvPicPr>
        <p:blipFill>
          <a:blip r:embed="rId7"/>
          <a:stretch/>
        </p:blipFill>
        <p:spPr>
          <a:xfrm>
            <a:off x="-53280" y="4228560"/>
            <a:ext cx="1973160" cy="2629440"/>
          </a:xfrm>
          <a:prstGeom prst="rect">
            <a:avLst/>
          </a:prstGeom>
          <a:ln>
            <a:noFill/>
          </a:ln>
        </p:spPr>
      </p:pic>
      <p:pic>
        <p:nvPicPr>
          <p:cNvPr id="660" name="Picture 659"/>
          <p:cNvPicPr/>
          <p:nvPr/>
        </p:nvPicPr>
        <p:blipFill>
          <a:blip r:embed="rId8"/>
          <a:stretch/>
        </p:blipFill>
        <p:spPr>
          <a:xfrm>
            <a:off x="2286000" y="4304880"/>
            <a:ext cx="1896480" cy="2552760"/>
          </a:xfrm>
          <a:prstGeom prst="rect">
            <a:avLst/>
          </a:prstGeom>
          <a:ln>
            <a:noFill/>
          </a:ln>
        </p:spPr>
      </p:pic>
      <p:grpSp>
        <p:nvGrpSpPr>
          <p:cNvPr id="661" name="Group 4"/>
          <p:cNvGrpSpPr/>
          <p:nvPr/>
        </p:nvGrpSpPr>
        <p:grpSpPr>
          <a:xfrm>
            <a:off x="4297680" y="4745520"/>
            <a:ext cx="4663080" cy="2020680"/>
            <a:chOff x="4297680" y="4745520"/>
            <a:chExt cx="4663080" cy="2020680"/>
          </a:xfrm>
        </p:grpSpPr>
        <p:pic>
          <p:nvPicPr>
            <p:cNvPr id="662" name="Picture 661"/>
            <p:cNvPicPr/>
            <p:nvPr/>
          </p:nvPicPr>
          <p:blipFill>
            <a:blip r:embed="rId9"/>
            <a:stretch/>
          </p:blipFill>
          <p:spPr>
            <a:xfrm>
              <a:off x="4299120" y="4745520"/>
              <a:ext cx="2329920" cy="2020680"/>
            </a:xfrm>
            <a:prstGeom prst="rect">
              <a:avLst/>
            </a:prstGeom>
            <a:ln>
              <a:noFill/>
            </a:ln>
          </p:spPr>
        </p:pic>
        <p:sp>
          <p:nvSpPr>
            <p:cNvPr id="663" name="CustomShape 5"/>
            <p:cNvSpPr/>
            <p:nvPr/>
          </p:nvSpPr>
          <p:spPr>
            <a:xfrm>
              <a:off x="4297680" y="4760280"/>
              <a:ext cx="2319120" cy="1991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64" name="Picture 663"/>
            <p:cNvPicPr/>
            <p:nvPr/>
          </p:nvPicPr>
          <p:blipFill>
            <a:blip r:embed="rId10"/>
            <a:stretch/>
          </p:blipFill>
          <p:spPr>
            <a:xfrm>
              <a:off x="6642720" y="4761720"/>
              <a:ext cx="2316240" cy="1989000"/>
            </a:xfrm>
            <a:prstGeom prst="rect">
              <a:avLst/>
            </a:prstGeom>
            <a:ln>
              <a:noFill/>
            </a:ln>
          </p:spPr>
        </p:pic>
        <p:sp>
          <p:nvSpPr>
            <p:cNvPr id="665" name="CustomShape 6"/>
            <p:cNvSpPr/>
            <p:nvPr/>
          </p:nvSpPr>
          <p:spPr>
            <a:xfrm>
              <a:off x="6641640" y="4760280"/>
              <a:ext cx="2319120" cy="1991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72" name="Контейнер за съдържание 3_63"/>
          <p:cNvPicPr/>
          <p:nvPr/>
        </p:nvPicPr>
        <p:blipFill>
          <a:blip r:embed="rId2"/>
          <a:stretch/>
        </p:blipFill>
        <p:spPr>
          <a:xfrm>
            <a:off x="-114840" y="-85680"/>
            <a:ext cx="9258480" cy="6943320"/>
          </a:xfrm>
          <a:prstGeom prst="rect">
            <a:avLst/>
          </a:prstGeom>
          <a:ln>
            <a:noFill/>
          </a:ln>
        </p:spPr>
      </p:pic>
      <p:sp>
        <p:nvSpPr>
          <p:cNvPr id="67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74" name="CustomShape 3"/>
          <p:cNvSpPr/>
          <p:nvPr/>
        </p:nvSpPr>
        <p:spPr>
          <a:xfrm>
            <a:off x="738000" y="1097280"/>
            <a:ext cx="7585920" cy="76226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MON24.53970.92.05</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попадат</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675" name="Group 4"/>
          <p:cNvGrpSpPr/>
          <p:nvPr/>
        </p:nvGrpSpPr>
        <p:grpSpPr>
          <a:xfrm>
            <a:off x="-114840" y="1828800"/>
            <a:ext cx="9258480" cy="5028840"/>
            <a:chOff x="-114840" y="1828800"/>
            <a:chExt cx="9258480" cy="5028840"/>
          </a:xfrm>
        </p:grpSpPr>
        <p:pic>
          <p:nvPicPr>
            <p:cNvPr id="676" name="Picture 675"/>
            <p:cNvPicPr/>
            <p:nvPr/>
          </p:nvPicPr>
          <p:blipFill>
            <a:blip r:embed="rId3"/>
            <a:stretch/>
          </p:blipFill>
          <p:spPr>
            <a:xfrm>
              <a:off x="-112320" y="1830960"/>
              <a:ext cx="9253800" cy="5024880"/>
            </a:xfrm>
            <a:prstGeom prst="rect">
              <a:avLst/>
            </a:prstGeom>
            <a:ln>
              <a:noFill/>
            </a:ln>
          </p:spPr>
        </p:pic>
        <p:sp>
          <p:nvSpPr>
            <p:cNvPr id="677" name="CustomShape 5"/>
            <p:cNvSpPr/>
            <p:nvPr/>
          </p:nvSpPr>
          <p:spPr>
            <a:xfrm>
              <a:off x="-114840" y="1828800"/>
              <a:ext cx="9258480" cy="5028840"/>
            </a:xfrm>
            <a:prstGeom prst="rect">
              <a:avLst/>
            </a:prstGeom>
            <a:noFill/>
            <a:ln w="3240">
              <a:solidFill>
                <a:srgbClr val="7E7E7E"/>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r>
                <a:rPr lang="en-US" sz="900" b="1" strike="noStrike" spc="-1">
                  <a:solidFill>
                    <a:srgbClr val="C00000"/>
                  </a:solidFill>
                  <a:latin typeface="Arial"/>
                  <a:ea typeface="DejaVu Sans"/>
                </a:rPr>
                <a:t>MON24.53970.92.02</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MON24.53970.92.03</a:t>
              </a:r>
              <a:endParaRPr lang="en-US" sz="900" b="0" strike="noStrike" spc="-1">
                <a:latin typeface="Arial"/>
              </a:endParaRPr>
            </a:p>
            <a:p>
              <a:pPr>
                <a:lnSpc>
                  <a:spcPct val="100000"/>
                </a:lnSpc>
              </a:pPr>
              <a:r>
                <a:rPr lang="en-US" sz="900" b="1" strike="noStrike" spc="-1">
                  <a:solidFill>
                    <a:srgbClr val="C00000"/>
                  </a:solidFill>
                  <a:latin typeface="Arial"/>
                  <a:ea typeface="DejaVu Sans"/>
                </a:rPr>
                <a:t>MON24.53970.92.04</a:t>
              </a:r>
              <a:r>
                <a:rPr lang="en-US" sz="900" b="1" strike="noStrike" spc="-109">
                  <a:solidFill>
                    <a:srgbClr val="C00000"/>
                  </a:solidFill>
                  <a:latin typeface="Arial"/>
                  <a:ea typeface="DejaVu Sans"/>
                </a:rPr>
                <a:t> </a:t>
              </a:r>
              <a:r>
                <a:rPr lang="en-US" sz="900" b="1" strike="noStrike" spc="-1">
                  <a:solidFill>
                    <a:srgbClr val="C00000"/>
                  </a:solidFill>
                  <a:latin typeface="Arial"/>
                  <a:ea typeface="DejaVu Sans"/>
                </a:rPr>
                <a:t>MON24.53970.92.05</a:t>
              </a:r>
              <a:endParaRPr lang="en-US" sz="900" b="0" strike="noStrike" spc="-1">
                <a:latin typeface="Arial"/>
              </a:endParaRPr>
            </a:p>
          </p:txBody>
        </p:sp>
      </p:gr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79" name="Контейнер за съдържание 3_66"/>
          <p:cNvPicPr/>
          <p:nvPr/>
        </p:nvPicPr>
        <p:blipFill>
          <a:blip r:embed="rId2"/>
          <a:stretch/>
        </p:blipFill>
        <p:spPr>
          <a:xfrm>
            <a:off x="-114840" y="-85680"/>
            <a:ext cx="9258480" cy="6943320"/>
          </a:xfrm>
          <a:prstGeom prst="rect">
            <a:avLst/>
          </a:prstGeom>
          <a:ln>
            <a:noFill/>
          </a:ln>
        </p:spPr>
      </p:pic>
      <p:sp>
        <p:nvSpPr>
          <p:cNvPr id="680"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81" name="CustomShape 3"/>
          <p:cNvSpPr/>
          <p:nvPr/>
        </p:nvSpPr>
        <p:spPr>
          <a:xfrm>
            <a:off x="286200" y="1097280"/>
            <a:ext cx="8491320" cy="85374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	MON24.53970.92.05</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попадат</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землището</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на с.</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Орсоя,</a:t>
            </a:r>
            <a:r>
              <a:rPr lang="bg-BG" sz="2000" b="1" strike="noStrike" spc="-1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Лом,</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област</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Монтана.</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Свлачището</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обхваща</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целия</a:t>
            </a: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долинен</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склон, от платовидната заравненост</a:t>
            </a:r>
            <a:endParaRPr lang="en-US" sz="2000" b="0" strike="noStrike" spc="-1">
              <a:latin typeface="Arial"/>
            </a:endParaRPr>
          </a:p>
          <a:p>
            <a:pPr algn="just">
              <a:lnSpc>
                <a:spcPct val="100000"/>
              </a:lnSpc>
            </a:pPr>
            <a:r>
              <a:rPr lang="bg-BG" sz="2000" b="1" strike="noStrike" spc="-60">
                <a:solidFill>
                  <a:srgbClr val="000000"/>
                </a:solidFill>
                <a:latin typeface="Times New Roman"/>
                <a:ea typeface="DejaVu Sans"/>
              </a:rPr>
              <a:t> </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до</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речната</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тераса.</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682" name="Group 4"/>
          <p:cNvGrpSpPr/>
          <p:nvPr/>
        </p:nvGrpSpPr>
        <p:grpSpPr>
          <a:xfrm>
            <a:off x="-114840" y="2743200"/>
            <a:ext cx="6423840" cy="4114440"/>
            <a:chOff x="-114840" y="2743200"/>
            <a:chExt cx="6423840" cy="4114440"/>
          </a:xfrm>
        </p:grpSpPr>
        <p:pic>
          <p:nvPicPr>
            <p:cNvPr id="683" name="Picture 682"/>
            <p:cNvPicPr/>
            <p:nvPr/>
          </p:nvPicPr>
          <p:blipFill>
            <a:blip r:embed="rId3"/>
            <a:stretch/>
          </p:blipFill>
          <p:spPr>
            <a:xfrm>
              <a:off x="-113040" y="2743200"/>
              <a:ext cx="3213720" cy="4114440"/>
            </a:xfrm>
            <a:prstGeom prst="rect">
              <a:avLst/>
            </a:prstGeom>
            <a:ln>
              <a:noFill/>
            </a:ln>
          </p:spPr>
        </p:pic>
        <p:sp>
          <p:nvSpPr>
            <p:cNvPr id="684" name="CustomShape 5"/>
            <p:cNvSpPr/>
            <p:nvPr/>
          </p:nvSpPr>
          <p:spPr>
            <a:xfrm>
              <a:off x="-114840" y="2775600"/>
              <a:ext cx="3193920" cy="40392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685" name="Picture 684"/>
            <p:cNvPicPr/>
            <p:nvPr/>
          </p:nvPicPr>
          <p:blipFill>
            <a:blip r:embed="rId4"/>
            <a:stretch/>
          </p:blipFill>
          <p:spPr>
            <a:xfrm>
              <a:off x="3119400" y="2778840"/>
              <a:ext cx="3188160" cy="4033440"/>
            </a:xfrm>
            <a:prstGeom prst="rect">
              <a:avLst/>
            </a:prstGeom>
            <a:ln>
              <a:noFill/>
            </a:ln>
          </p:spPr>
        </p:pic>
        <p:sp>
          <p:nvSpPr>
            <p:cNvPr id="686" name="CustomShape 6"/>
            <p:cNvSpPr/>
            <p:nvPr/>
          </p:nvSpPr>
          <p:spPr>
            <a:xfrm>
              <a:off x="3117600" y="2775600"/>
              <a:ext cx="3191400" cy="40392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687" name="Group 7"/>
          <p:cNvGrpSpPr/>
          <p:nvPr/>
        </p:nvGrpSpPr>
        <p:grpSpPr>
          <a:xfrm>
            <a:off x="6400800" y="2834640"/>
            <a:ext cx="2665440" cy="4023000"/>
            <a:chOff x="6400800" y="2834640"/>
            <a:chExt cx="2665440" cy="4023000"/>
          </a:xfrm>
        </p:grpSpPr>
        <p:pic>
          <p:nvPicPr>
            <p:cNvPr id="688" name="Picture 687"/>
            <p:cNvPicPr/>
            <p:nvPr/>
          </p:nvPicPr>
          <p:blipFill>
            <a:blip r:embed="rId5"/>
            <a:stretch/>
          </p:blipFill>
          <p:spPr>
            <a:xfrm>
              <a:off x="6402960" y="2836080"/>
              <a:ext cx="2661480" cy="4018320"/>
            </a:xfrm>
            <a:prstGeom prst="rect">
              <a:avLst/>
            </a:prstGeom>
            <a:ln>
              <a:noFill/>
            </a:ln>
          </p:spPr>
        </p:pic>
        <p:sp>
          <p:nvSpPr>
            <p:cNvPr id="689" name="CustomShape 8"/>
            <p:cNvSpPr/>
            <p:nvPr/>
          </p:nvSpPr>
          <p:spPr>
            <a:xfrm>
              <a:off x="6400800" y="2834640"/>
              <a:ext cx="2665440" cy="402300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2" name="Контейнер за съдържание 3_1"/>
          <p:cNvPicPr/>
          <p:nvPr/>
        </p:nvPicPr>
        <p:blipFill>
          <a:blip r:embed="rId2"/>
          <a:stretch/>
        </p:blipFill>
        <p:spPr>
          <a:xfrm>
            <a:off x="-108360" y="0"/>
            <a:ext cx="9258480" cy="6943320"/>
          </a:xfrm>
          <a:prstGeom prst="rect">
            <a:avLst/>
          </a:prstGeom>
          <a:ln>
            <a:noFill/>
          </a:ln>
        </p:spPr>
      </p:pic>
      <p:sp>
        <p:nvSpPr>
          <p:cNvPr id="73"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74" name="CustomShape 3"/>
          <p:cNvSpPr/>
          <p:nvPr/>
        </p:nvSpPr>
        <p:spPr>
          <a:xfrm>
            <a:off x="16560" y="1517400"/>
            <a:ext cx="9133560" cy="14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p:txBody>
      </p:sp>
      <p:grpSp>
        <p:nvGrpSpPr>
          <p:cNvPr id="75" name="Group 4"/>
          <p:cNvGrpSpPr/>
          <p:nvPr/>
        </p:nvGrpSpPr>
        <p:grpSpPr>
          <a:xfrm>
            <a:off x="0" y="3525480"/>
            <a:ext cx="8320320" cy="3332520"/>
            <a:chOff x="0" y="3525480"/>
            <a:chExt cx="8320320" cy="3332520"/>
          </a:xfrm>
        </p:grpSpPr>
        <p:pic>
          <p:nvPicPr>
            <p:cNvPr id="76" name="Picture 75"/>
            <p:cNvPicPr/>
            <p:nvPr/>
          </p:nvPicPr>
          <p:blipFill>
            <a:blip r:embed="rId3"/>
            <a:stretch/>
          </p:blipFill>
          <p:spPr>
            <a:xfrm>
              <a:off x="0" y="3525480"/>
              <a:ext cx="8320320" cy="3332520"/>
            </a:xfrm>
            <a:prstGeom prst="rect">
              <a:avLst/>
            </a:prstGeom>
            <a:ln>
              <a:noFill/>
            </a:ln>
          </p:spPr>
        </p:pic>
        <p:sp>
          <p:nvSpPr>
            <p:cNvPr id="77" name="CustomShape 5"/>
            <p:cNvSpPr/>
            <p:nvPr/>
          </p:nvSpPr>
          <p:spPr>
            <a:xfrm>
              <a:off x="7202520" y="6535080"/>
              <a:ext cx="748800" cy="1702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n-US" sz="900" b="1" strike="noStrike" spc="-1">
                  <a:solidFill>
                    <a:srgbClr val="C00000"/>
                  </a:solidFill>
                  <a:latin typeface="Arial"/>
                  <a:ea typeface="DejaVu Sans"/>
                </a:rPr>
                <a:t>07.03.2019</a:t>
              </a:r>
              <a:endParaRPr lang="en-US" sz="900" b="0" strike="noStrike" spc="-1">
                <a:latin typeface="Arial"/>
              </a:endParaRPr>
            </a:p>
          </p:txBody>
        </p:sp>
      </p:grpSp>
      <p:sp>
        <p:nvSpPr>
          <p:cNvPr id="78" name="CustomShape 6"/>
          <p:cNvSpPr/>
          <p:nvPr/>
        </p:nvSpPr>
        <p:spPr>
          <a:xfrm>
            <a:off x="362520" y="4916880"/>
            <a:ext cx="8324280" cy="935280"/>
          </a:xfrm>
          <a:prstGeom prst="rect">
            <a:avLst/>
          </a:prstGeom>
          <a:noFill/>
          <a:ln>
            <a:noFill/>
          </a:ln>
        </p:spPr>
        <p:style>
          <a:lnRef idx="0">
            <a:scrgbClr r="0" g="0" b="0"/>
          </a:lnRef>
          <a:fillRef idx="0">
            <a:scrgbClr r="0" g="0" b="0"/>
          </a:fillRef>
          <a:effectRef idx="0">
            <a:scrgbClr r="0" g="0" b="0"/>
          </a:effectRef>
          <a:fontRef idx="minor"/>
        </p:style>
      </p:sp>
      <p:sp>
        <p:nvSpPr>
          <p:cNvPr id="79" name="TextShape 7"/>
          <p:cNvSpPr txBox="1"/>
          <p:nvPr/>
        </p:nvSpPr>
        <p:spPr>
          <a:xfrm>
            <a:off x="362520" y="1432080"/>
            <a:ext cx="8324280" cy="1202400"/>
          </a:xfrm>
          <a:prstGeom prst="rect">
            <a:avLst/>
          </a:prstGeom>
          <a:noFill/>
          <a:ln>
            <a:noFill/>
          </a:ln>
        </p:spPr>
        <p:txBody>
          <a:bodyPr lIns="90000" tIns="45000" rIns="90000" bIns="45000">
            <a:noAutofit/>
          </a:bodyPr>
          <a:lstStyle/>
          <a:p>
            <a:r>
              <a:rPr lang="bg-BG" sz="2000" b="1" strike="noStrike" spc="-1" dirty="0">
                <a:solidFill>
                  <a:srgbClr val="000000"/>
                </a:solidFill>
                <a:latin typeface="Times New Roman"/>
                <a:ea typeface="DejaVu Sans"/>
              </a:rPr>
              <a:t>При активизиране на свлачищните процеси през </a:t>
            </a:r>
            <a:r>
              <a:rPr lang="bg-BG" sz="2000" b="1" strike="noStrike" spc="-1" dirty="0" smtClean="0">
                <a:solidFill>
                  <a:srgbClr val="000000"/>
                </a:solidFill>
                <a:latin typeface="Times New Roman"/>
                <a:ea typeface="DejaVu Sans"/>
              </a:rPr>
              <a:t>1997 </a:t>
            </a:r>
            <a:r>
              <a:rPr lang="bg-BG" sz="2000" b="1" strike="noStrike" spc="-1" dirty="0">
                <a:solidFill>
                  <a:srgbClr val="000000"/>
                </a:solidFill>
                <a:latin typeface="Times New Roman"/>
                <a:ea typeface="DejaVu Sans"/>
              </a:rPr>
              <a:t>г. е нарушен участък от </a:t>
            </a:r>
            <a:r>
              <a:rPr lang="bg-BG" sz="2000" b="1" strike="noStrike" spc="-1" dirty="0" smtClean="0">
                <a:solidFill>
                  <a:srgbClr val="000000"/>
                </a:solidFill>
                <a:latin typeface="Times New Roman"/>
                <a:ea typeface="DejaVu Sans"/>
              </a:rPr>
              <a:t>общински </a:t>
            </a:r>
            <a:r>
              <a:rPr lang="bg-BG" sz="2000" b="1" strike="noStrike" spc="-1" dirty="0">
                <a:solidFill>
                  <a:srgbClr val="000000"/>
                </a:solidFill>
                <a:latin typeface="Times New Roman"/>
                <a:ea typeface="DejaVu Sans"/>
              </a:rPr>
              <a:t>път </a:t>
            </a:r>
            <a:r>
              <a:rPr lang="en-US" sz="2000" b="1" spc="-1" dirty="0" smtClean="0">
                <a:solidFill>
                  <a:srgbClr val="000000"/>
                </a:solidFill>
                <a:latin typeface="Times New Roman"/>
              </a:rPr>
              <a:t>VTR2280 </a:t>
            </a:r>
            <a:r>
              <a:rPr lang="bg-BG" sz="2000" b="1" strike="noStrike" spc="-1" dirty="0" smtClean="0">
                <a:solidFill>
                  <a:srgbClr val="000000"/>
                </a:solidFill>
                <a:latin typeface="Times New Roman"/>
                <a:ea typeface="DejaVu Sans"/>
              </a:rPr>
              <a:t>с </a:t>
            </a:r>
            <a:r>
              <a:rPr lang="bg-BG" sz="2000" b="1" strike="noStrike" spc="-1" dirty="0">
                <a:solidFill>
                  <a:srgbClr val="000000"/>
                </a:solidFill>
                <a:latin typeface="Times New Roman"/>
                <a:ea typeface="DejaVu Sans"/>
              </a:rPr>
              <a:t>ширина около 50 м</a:t>
            </a:r>
            <a:r>
              <a:rPr lang="bg-BG" sz="2000" b="1" strike="noStrike" spc="-1" dirty="0" smtClean="0">
                <a:solidFill>
                  <a:srgbClr val="000000"/>
                </a:solidFill>
                <a:latin typeface="Times New Roman"/>
                <a:ea typeface="DejaVu Sans"/>
              </a:rPr>
              <a:t>.</a:t>
            </a:r>
            <a:endParaRPr lang="en-US" sz="2000" b="1" strike="noStrike" spc="-1" dirty="0" smtClean="0">
              <a:solidFill>
                <a:srgbClr val="000000"/>
              </a:solidFill>
              <a:latin typeface="Times New Roman"/>
              <a:ea typeface="DejaVu Sans"/>
            </a:endParaRPr>
          </a:p>
          <a:p>
            <a:r>
              <a:rPr lang="ru-RU" sz="2000" b="1" spc="-1" dirty="0">
                <a:solidFill>
                  <a:srgbClr val="000000"/>
                </a:solidFill>
                <a:latin typeface="Times New Roman"/>
                <a:ea typeface="DejaVu Sans"/>
              </a:rPr>
              <a:t>Развитието на свлачищните процесите </a:t>
            </a:r>
            <a:r>
              <a:rPr lang="ru-RU" sz="2000" b="1" spc="-1" dirty="0" smtClean="0">
                <a:solidFill>
                  <a:srgbClr val="000000"/>
                </a:solidFill>
                <a:latin typeface="Times New Roman"/>
                <a:ea typeface="DejaVu Sans"/>
              </a:rPr>
              <a:t>може да </a:t>
            </a:r>
            <a:r>
              <a:rPr lang="ru-RU" sz="2000" b="1" spc="-1" dirty="0">
                <a:solidFill>
                  <a:srgbClr val="000000"/>
                </a:solidFill>
                <a:latin typeface="Times New Roman"/>
                <a:ea typeface="DejaVu Sans"/>
              </a:rPr>
              <a:t>доведе до пълно прекъсване на </a:t>
            </a:r>
            <a:r>
              <a:rPr lang="ru-RU" sz="2000" b="1" spc="-1" dirty="0" smtClean="0">
                <a:solidFill>
                  <a:srgbClr val="000000"/>
                </a:solidFill>
                <a:latin typeface="Times New Roman"/>
                <a:ea typeface="DejaVu Sans"/>
              </a:rPr>
              <a:t>пътя, както </a:t>
            </a:r>
            <a:r>
              <a:rPr lang="ru-RU" sz="2000" b="1" spc="-1" dirty="0">
                <a:solidFill>
                  <a:srgbClr val="000000"/>
                </a:solidFill>
                <a:latin typeface="Times New Roman"/>
                <a:ea typeface="DejaVu Sans"/>
              </a:rPr>
              <a:t>и </a:t>
            </a:r>
            <a:r>
              <a:rPr lang="ru-RU" sz="2000" b="1" spc="-1" dirty="0" smtClean="0">
                <a:solidFill>
                  <a:srgbClr val="000000"/>
                </a:solidFill>
                <a:latin typeface="Times New Roman"/>
                <a:ea typeface="DejaVu Sans"/>
              </a:rPr>
              <a:t>да </a:t>
            </a:r>
            <a:r>
              <a:rPr lang="ru-RU" sz="2000" b="1" spc="-1" dirty="0">
                <a:solidFill>
                  <a:srgbClr val="000000"/>
                </a:solidFill>
                <a:latin typeface="Times New Roman"/>
                <a:ea typeface="DejaVu Sans"/>
              </a:rPr>
              <a:t>застраши преминаващия южно от </a:t>
            </a:r>
            <a:r>
              <a:rPr lang="ru-RU" sz="2000" b="1" spc="-1" dirty="0" smtClean="0">
                <a:solidFill>
                  <a:srgbClr val="000000"/>
                </a:solidFill>
                <a:latin typeface="Times New Roman"/>
                <a:ea typeface="DejaVu Sans"/>
              </a:rPr>
              <a:t>него </a:t>
            </a:r>
            <a:r>
              <a:rPr lang="ru-RU" sz="2000" b="1" spc="-1" dirty="0">
                <a:solidFill>
                  <a:srgbClr val="000000"/>
                </a:solidFill>
                <a:latin typeface="Times New Roman"/>
                <a:ea typeface="DejaVu Sans"/>
              </a:rPr>
              <a:t>електропровод и </a:t>
            </a:r>
            <a:r>
              <a:rPr lang="ru-RU" sz="2000" b="1" spc="-1" dirty="0" smtClean="0">
                <a:solidFill>
                  <a:srgbClr val="000000"/>
                </a:solidFill>
                <a:latin typeface="Times New Roman"/>
                <a:ea typeface="DejaVu Sans"/>
              </a:rPr>
              <a:t>трафопост. </a:t>
            </a:r>
            <a:endParaRPr lang="en-US" sz="2000" b="1" spc="-1" dirty="0">
              <a:solidFill>
                <a:srgbClr val="000000"/>
              </a:solidFill>
              <a:latin typeface="Times New Roman"/>
              <a:ea typeface="DejaVu Sans"/>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696" name="Контейнер за съдържание 3_68"/>
          <p:cNvPicPr/>
          <p:nvPr/>
        </p:nvPicPr>
        <p:blipFill>
          <a:blip r:embed="rId2"/>
          <a:stretch/>
        </p:blipFill>
        <p:spPr>
          <a:xfrm>
            <a:off x="-114840" y="-85680"/>
            <a:ext cx="9258480" cy="6943320"/>
          </a:xfrm>
          <a:prstGeom prst="rect">
            <a:avLst/>
          </a:prstGeom>
          <a:ln>
            <a:noFill/>
          </a:ln>
        </p:spPr>
      </p:pic>
      <p:sp>
        <p:nvSpPr>
          <p:cNvPr id="697"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698" name="CustomShape 3"/>
          <p:cNvSpPr/>
          <p:nvPr/>
        </p:nvSpPr>
        <p:spPr>
          <a:xfrm>
            <a:off x="595080" y="1097280"/>
            <a:ext cx="7871400" cy="7927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VAR</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13.68998-02</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3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с.</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Старо</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Оряхово,</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община Долни Чифлик,</a:t>
            </a:r>
            <a:r>
              <a:rPr lang="bg-BG" sz="2000" b="1" strike="noStrike" spc="7">
                <a:solidFill>
                  <a:srgbClr val="000000"/>
                </a:solidFill>
                <a:latin typeface="Times New Roman"/>
                <a:ea typeface="DejaVu Sans"/>
              </a:rPr>
              <a:t> </a:t>
            </a:r>
            <a:r>
              <a:rPr lang="bg-BG" sz="2000" b="1" strike="noStrike" spc="-1">
                <a:solidFill>
                  <a:srgbClr val="000000"/>
                </a:solidFill>
                <a:latin typeface="Times New Roman"/>
                <a:ea typeface="DejaVu Sans"/>
              </a:rPr>
              <a:t>област Варна.</a:t>
            </a: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699" name="Group 4"/>
          <p:cNvGrpSpPr/>
          <p:nvPr/>
        </p:nvGrpSpPr>
        <p:grpSpPr>
          <a:xfrm>
            <a:off x="-114840" y="2194560"/>
            <a:ext cx="9258480" cy="4663080"/>
            <a:chOff x="-114840" y="2194560"/>
            <a:chExt cx="9258480" cy="4663080"/>
          </a:xfrm>
        </p:grpSpPr>
        <p:pic>
          <p:nvPicPr>
            <p:cNvPr id="700" name="Picture 699"/>
            <p:cNvPicPr/>
            <p:nvPr/>
          </p:nvPicPr>
          <p:blipFill>
            <a:blip r:embed="rId3"/>
            <a:stretch/>
          </p:blipFill>
          <p:spPr>
            <a:xfrm>
              <a:off x="-109800" y="2198160"/>
              <a:ext cx="9249120" cy="4656240"/>
            </a:xfrm>
            <a:prstGeom prst="rect">
              <a:avLst/>
            </a:prstGeom>
            <a:ln>
              <a:noFill/>
            </a:ln>
          </p:spPr>
        </p:pic>
        <p:pic>
          <p:nvPicPr>
            <p:cNvPr id="701" name="Picture 700"/>
            <p:cNvPicPr/>
            <p:nvPr/>
          </p:nvPicPr>
          <p:blipFill>
            <a:blip r:embed="rId4"/>
            <a:stretch/>
          </p:blipFill>
          <p:spPr>
            <a:xfrm>
              <a:off x="7236720" y="5090400"/>
              <a:ext cx="186480" cy="132480"/>
            </a:xfrm>
            <a:prstGeom prst="rect">
              <a:avLst/>
            </a:prstGeom>
            <a:ln>
              <a:noFill/>
            </a:ln>
          </p:spPr>
        </p:pic>
        <p:sp>
          <p:nvSpPr>
            <p:cNvPr id="702" name="CustomShape 5"/>
            <p:cNvSpPr/>
            <p:nvPr/>
          </p:nvSpPr>
          <p:spPr>
            <a:xfrm>
              <a:off x="-114840" y="2194560"/>
              <a:ext cx="9258480" cy="4663080"/>
            </a:xfrm>
            <a:prstGeom prst="rect">
              <a:avLst/>
            </a:prstGeom>
            <a:noFill/>
            <a:ln w="6480">
              <a:solidFill>
                <a:srgbClr val="585858"/>
              </a:solidFill>
              <a:round/>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nSpc>
                  <a:spcPct val="100000"/>
                </a:lnSpc>
              </a:pPr>
              <a:endParaRPr lang="en-US" sz="1800" b="0" strike="noStrike" spc="-1">
                <a:latin typeface="Arial"/>
              </a:endParaRPr>
            </a:p>
            <a:p>
              <a:pPr algn="r">
                <a:lnSpc>
                  <a:spcPct val="100000"/>
                </a:lnSpc>
              </a:pPr>
              <a:r>
                <a:rPr lang="en-US" sz="900" b="1" strike="noStrike" spc="-1">
                  <a:solidFill>
                    <a:srgbClr val="CC0099"/>
                  </a:solidFill>
                  <a:latin typeface="Arial"/>
                  <a:ea typeface="DejaVu Sans"/>
                </a:rPr>
                <a:t>VAR</a:t>
              </a:r>
              <a:r>
                <a:rPr lang="en-US" sz="900" b="1" strike="noStrike" spc="-9">
                  <a:solidFill>
                    <a:srgbClr val="CC0099"/>
                  </a:solidFill>
                  <a:latin typeface="Arial"/>
                  <a:ea typeface="DejaVu Sans"/>
                </a:rPr>
                <a:t> </a:t>
              </a:r>
              <a:r>
                <a:rPr lang="en-US" sz="900" b="1" strike="noStrike" spc="-1">
                  <a:solidFill>
                    <a:srgbClr val="CC0099"/>
                  </a:solidFill>
                  <a:latin typeface="Arial"/>
                  <a:ea typeface="DejaVu Sans"/>
                </a:rPr>
                <a:t>13.68998-03</a:t>
              </a:r>
              <a:endParaRPr lang="en-US" sz="900" b="0" strike="noStrike" spc="-1">
                <a:latin typeface="Arial"/>
              </a:endParaRPr>
            </a:p>
            <a:p>
              <a:pPr algn="r">
                <a:lnSpc>
                  <a:spcPct val="100000"/>
                </a:lnSpc>
              </a:pPr>
              <a:endParaRPr lang="en-US" sz="900" b="0" strike="noStrike" spc="-1">
                <a:latin typeface="Arial"/>
              </a:endParaRPr>
            </a:p>
            <a:p>
              <a:pPr algn="r">
                <a:lnSpc>
                  <a:spcPct val="100000"/>
                </a:lnSpc>
              </a:pPr>
              <a:r>
                <a:rPr lang="en-US" sz="900" b="1" strike="noStrike" spc="-1">
                  <a:solidFill>
                    <a:srgbClr val="D50092"/>
                  </a:solidFill>
                  <a:latin typeface="Arial"/>
                  <a:ea typeface="DejaVu Sans"/>
                </a:rPr>
                <a:t>VAR</a:t>
              </a:r>
              <a:r>
                <a:rPr lang="en-US" sz="900" b="1" strike="noStrike" spc="-12">
                  <a:solidFill>
                    <a:srgbClr val="D50092"/>
                  </a:solidFill>
                  <a:latin typeface="Arial"/>
                  <a:ea typeface="DejaVu Sans"/>
                </a:rPr>
                <a:t> </a:t>
              </a:r>
              <a:r>
                <a:rPr lang="en-US" sz="900" b="1" strike="noStrike" spc="-1">
                  <a:solidFill>
                    <a:srgbClr val="D50092"/>
                  </a:solidFill>
                  <a:latin typeface="Arial"/>
                  <a:ea typeface="DejaVu Sans"/>
                </a:rPr>
                <a:t>13.68998-02</a:t>
              </a:r>
              <a:endParaRPr lang="en-US" sz="900" b="0" strike="noStrike" spc="-1">
                <a:latin typeface="Arial"/>
              </a:endParaRPr>
            </a:p>
          </p:txBody>
        </p:sp>
      </p:gr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04" name="Контейнер за съдържание 3_69"/>
          <p:cNvPicPr/>
          <p:nvPr/>
        </p:nvPicPr>
        <p:blipFill>
          <a:blip r:embed="rId2"/>
          <a:stretch/>
        </p:blipFill>
        <p:spPr>
          <a:xfrm>
            <a:off x="-114840" y="-85680"/>
            <a:ext cx="9258480" cy="6943320"/>
          </a:xfrm>
          <a:prstGeom prst="rect">
            <a:avLst/>
          </a:prstGeom>
          <a:ln>
            <a:noFill/>
          </a:ln>
        </p:spPr>
      </p:pic>
      <p:sp>
        <p:nvSpPr>
          <p:cNvPr id="70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06" name="CustomShape 3"/>
          <p:cNvSpPr/>
          <p:nvPr/>
        </p:nvSpPr>
        <p:spPr>
          <a:xfrm>
            <a:off x="595080" y="1097280"/>
            <a:ext cx="7871400" cy="85374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 Свлачище</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VAR</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13.68998-02</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35">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с.</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Старо</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Оряхово,</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община Долни Чифлик,</a:t>
            </a:r>
            <a:r>
              <a:rPr lang="bg-BG" sz="2000" b="1" strike="noStrike" spc="7">
                <a:solidFill>
                  <a:srgbClr val="000000"/>
                </a:solidFill>
                <a:latin typeface="Times New Roman"/>
                <a:ea typeface="DejaVu Sans"/>
              </a:rPr>
              <a:t> </a:t>
            </a:r>
            <a:r>
              <a:rPr lang="bg-BG" sz="2000" b="1" strike="noStrike" spc="-1">
                <a:solidFill>
                  <a:srgbClr val="000000"/>
                </a:solidFill>
                <a:latin typeface="Times New Roman"/>
                <a:ea typeface="DejaVu Sans"/>
              </a:rPr>
              <a:t>област Варна.</a:t>
            </a:r>
            <a:endParaRPr lang="en-US" sz="2000" b="0" strike="noStrike" spc="-1">
              <a:latin typeface="Arial"/>
            </a:endParaRPr>
          </a:p>
          <a:p>
            <a:pPr algn="ctr">
              <a:lnSpc>
                <a:spcPct val="100000"/>
              </a:lnSpc>
            </a:pP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                    Районът е</a:t>
            </a:r>
            <a:r>
              <a:rPr lang="bg-BG" sz="2000" b="1" strike="noStrike" spc="1">
                <a:solidFill>
                  <a:srgbClr val="000000"/>
                </a:solidFill>
                <a:latin typeface="Times New Roman"/>
                <a:ea typeface="DejaVu Sans"/>
              </a:rPr>
              <a:t> </a:t>
            </a:r>
            <a:r>
              <a:rPr lang="bg-BG" sz="2000" b="1" strike="noStrike" spc="-1">
                <a:solidFill>
                  <a:srgbClr val="000000"/>
                </a:solidFill>
                <a:latin typeface="Times New Roman"/>
                <a:ea typeface="DejaVu Sans"/>
              </a:rPr>
              <a:t>водоснабден, без канализация.</a:t>
            </a: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07" name="Group 4"/>
          <p:cNvGrpSpPr/>
          <p:nvPr/>
        </p:nvGrpSpPr>
        <p:grpSpPr>
          <a:xfrm>
            <a:off x="-91440" y="2388600"/>
            <a:ext cx="7863480" cy="2234520"/>
            <a:chOff x="-91440" y="2388600"/>
            <a:chExt cx="7863480" cy="2234520"/>
          </a:xfrm>
        </p:grpSpPr>
        <p:pic>
          <p:nvPicPr>
            <p:cNvPr id="708" name="Picture 707"/>
            <p:cNvPicPr/>
            <p:nvPr/>
          </p:nvPicPr>
          <p:blipFill>
            <a:blip r:embed="rId3"/>
            <a:stretch/>
          </p:blipFill>
          <p:spPr>
            <a:xfrm>
              <a:off x="-88920" y="2390400"/>
              <a:ext cx="3906720" cy="2231280"/>
            </a:xfrm>
            <a:prstGeom prst="rect">
              <a:avLst/>
            </a:prstGeom>
            <a:ln>
              <a:noFill/>
            </a:ln>
          </p:spPr>
        </p:pic>
        <p:sp>
          <p:nvSpPr>
            <p:cNvPr id="709" name="CustomShape 5"/>
            <p:cNvSpPr/>
            <p:nvPr/>
          </p:nvSpPr>
          <p:spPr>
            <a:xfrm>
              <a:off x="-91440" y="2388600"/>
              <a:ext cx="391140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10" name="Picture 709"/>
            <p:cNvPicPr/>
            <p:nvPr/>
          </p:nvPicPr>
          <p:blipFill>
            <a:blip r:embed="rId4"/>
            <a:stretch/>
          </p:blipFill>
          <p:spPr>
            <a:xfrm>
              <a:off x="3863160" y="2390400"/>
              <a:ext cx="3907080" cy="2231280"/>
            </a:xfrm>
            <a:prstGeom prst="rect">
              <a:avLst/>
            </a:prstGeom>
            <a:ln>
              <a:noFill/>
            </a:ln>
          </p:spPr>
        </p:pic>
        <p:sp>
          <p:nvSpPr>
            <p:cNvPr id="711" name="CustomShape 6"/>
            <p:cNvSpPr/>
            <p:nvPr/>
          </p:nvSpPr>
          <p:spPr>
            <a:xfrm>
              <a:off x="3860640" y="2388600"/>
              <a:ext cx="391140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712" name="Group 7"/>
          <p:cNvGrpSpPr/>
          <p:nvPr/>
        </p:nvGrpSpPr>
        <p:grpSpPr>
          <a:xfrm>
            <a:off x="-91440" y="4623120"/>
            <a:ext cx="7908840" cy="2234520"/>
            <a:chOff x="-91440" y="4623120"/>
            <a:chExt cx="7908840" cy="2234520"/>
          </a:xfrm>
        </p:grpSpPr>
        <p:pic>
          <p:nvPicPr>
            <p:cNvPr id="713" name="Picture 712"/>
            <p:cNvPicPr/>
            <p:nvPr/>
          </p:nvPicPr>
          <p:blipFill>
            <a:blip r:embed="rId5"/>
            <a:stretch/>
          </p:blipFill>
          <p:spPr>
            <a:xfrm>
              <a:off x="-88920" y="4623480"/>
              <a:ext cx="3929400" cy="2231280"/>
            </a:xfrm>
            <a:prstGeom prst="rect">
              <a:avLst/>
            </a:prstGeom>
            <a:ln>
              <a:noFill/>
            </a:ln>
          </p:spPr>
        </p:pic>
        <p:sp>
          <p:nvSpPr>
            <p:cNvPr id="714" name="CustomShape 8"/>
            <p:cNvSpPr/>
            <p:nvPr/>
          </p:nvSpPr>
          <p:spPr>
            <a:xfrm>
              <a:off x="-91440" y="4623120"/>
              <a:ext cx="393372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15" name="Picture 714"/>
            <p:cNvPicPr/>
            <p:nvPr/>
          </p:nvPicPr>
          <p:blipFill>
            <a:blip r:embed="rId6"/>
            <a:stretch/>
          </p:blipFill>
          <p:spPr>
            <a:xfrm>
              <a:off x="3885840" y="4623480"/>
              <a:ext cx="3929760" cy="2231280"/>
            </a:xfrm>
            <a:prstGeom prst="rect">
              <a:avLst/>
            </a:prstGeom>
            <a:ln>
              <a:noFill/>
            </a:ln>
          </p:spPr>
        </p:pic>
        <p:sp>
          <p:nvSpPr>
            <p:cNvPr id="716" name="CustomShape 9"/>
            <p:cNvSpPr/>
            <p:nvPr/>
          </p:nvSpPr>
          <p:spPr>
            <a:xfrm>
              <a:off x="3883680" y="4623120"/>
              <a:ext cx="393372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25" name="Контейнер за съдържание 3_71"/>
          <p:cNvPicPr/>
          <p:nvPr/>
        </p:nvPicPr>
        <p:blipFill>
          <a:blip r:embed="rId2"/>
          <a:stretch/>
        </p:blipFill>
        <p:spPr>
          <a:xfrm>
            <a:off x="-114840" y="-85680"/>
            <a:ext cx="9258480" cy="6943320"/>
          </a:xfrm>
          <a:prstGeom prst="rect">
            <a:avLst/>
          </a:prstGeom>
          <a:ln>
            <a:noFill/>
          </a:ln>
        </p:spPr>
      </p:pic>
      <p:sp>
        <p:nvSpPr>
          <p:cNvPr id="72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27" name="CustomShape 3"/>
          <p:cNvSpPr/>
          <p:nvPr/>
        </p:nvSpPr>
        <p:spPr>
          <a:xfrm>
            <a:off x="32400" y="1097280"/>
            <a:ext cx="8996760" cy="8232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35">
                <a:solidFill>
                  <a:srgbClr val="000000"/>
                </a:solidFill>
                <a:latin typeface="Times New Roman"/>
                <a:ea typeface="DejaVu Sans"/>
              </a:rPr>
              <a:t>Свлачище</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VAR</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06.10135-28</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попада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в</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урбанизираната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територия</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на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град</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Варна,</a:t>
            </a: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35">
                <a:solidFill>
                  <a:srgbClr val="000000"/>
                </a:solidFill>
                <a:latin typeface="Times New Roman"/>
                <a:ea typeface="DejaVu Sans"/>
              </a:rPr>
              <a:t>община Варна, област</a:t>
            </a:r>
            <a:r>
              <a:rPr lang="bg-BG" sz="2000" b="1" strike="noStrike" spc="-12">
                <a:solidFill>
                  <a:srgbClr val="000000"/>
                </a:solidFill>
                <a:latin typeface="Times New Roman"/>
                <a:ea typeface="DejaVu Sans"/>
              </a:rPr>
              <a:t> </a:t>
            </a:r>
            <a:r>
              <a:rPr lang="bg-BG" sz="2000" b="1" strike="noStrike" spc="-35">
                <a:solidFill>
                  <a:srgbClr val="000000"/>
                </a:solidFill>
                <a:latin typeface="Times New Roman"/>
                <a:ea typeface="DejaVu Sans"/>
              </a:rPr>
              <a:t>Варна.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28" name="Group 4"/>
          <p:cNvGrpSpPr/>
          <p:nvPr/>
        </p:nvGrpSpPr>
        <p:grpSpPr>
          <a:xfrm>
            <a:off x="-114840" y="1828800"/>
            <a:ext cx="9258480" cy="5051880"/>
            <a:chOff x="-114840" y="1828800"/>
            <a:chExt cx="9258480" cy="5051880"/>
          </a:xfrm>
        </p:grpSpPr>
        <p:pic>
          <p:nvPicPr>
            <p:cNvPr id="729" name="Picture 728"/>
            <p:cNvPicPr/>
            <p:nvPr/>
          </p:nvPicPr>
          <p:blipFill>
            <a:blip r:embed="rId3"/>
            <a:stretch/>
          </p:blipFill>
          <p:spPr>
            <a:xfrm>
              <a:off x="-109800" y="1833120"/>
              <a:ext cx="9248400" cy="5043960"/>
            </a:xfrm>
            <a:prstGeom prst="rect">
              <a:avLst/>
            </a:prstGeom>
            <a:ln>
              <a:noFill/>
            </a:ln>
          </p:spPr>
        </p:pic>
        <p:sp>
          <p:nvSpPr>
            <p:cNvPr id="730" name="CustomShape 5"/>
            <p:cNvSpPr/>
            <p:nvPr/>
          </p:nvSpPr>
          <p:spPr>
            <a:xfrm>
              <a:off x="-114840" y="1828800"/>
              <a:ext cx="9258480" cy="5051880"/>
            </a:xfrm>
            <a:prstGeom prst="rect">
              <a:avLst/>
            </a:prstGeom>
            <a:noFill/>
            <a:ln w="6480">
              <a:solidFill>
                <a:srgbClr val="585858"/>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32" name="Контейнер за съдържание 3_72"/>
          <p:cNvPicPr/>
          <p:nvPr/>
        </p:nvPicPr>
        <p:blipFill>
          <a:blip r:embed="rId2"/>
          <a:stretch/>
        </p:blipFill>
        <p:spPr>
          <a:xfrm>
            <a:off x="-114840" y="-85680"/>
            <a:ext cx="9258480" cy="6943320"/>
          </a:xfrm>
          <a:prstGeom prst="rect">
            <a:avLst/>
          </a:prstGeom>
          <a:ln>
            <a:noFill/>
          </a:ln>
        </p:spPr>
      </p:pic>
      <p:sp>
        <p:nvSpPr>
          <p:cNvPr id="73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34" name="CustomShape 3"/>
          <p:cNvSpPr/>
          <p:nvPr/>
        </p:nvSpPr>
        <p:spPr>
          <a:xfrm>
            <a:off x="32400" y="1097280"/>
            <a:ext cx="8996760" cy="8842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35">
                <a:solidFill>
                  <a:srgbClr val="000000"/>
                </a:solidFill>
                <a:latin typeface="Times New Roman"/>
                <a:ea typeface="DejaVu Sans"/>
              </a:rPr>
              <a:t>Свлачище</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VAR</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06.10135-28</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попада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в</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урбанизираната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територия</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на</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град</a:t>
            </a:r>
            <a:r>
              <a:rPr lang="bg-BG" sz="2000" b="1" strike="noStrike" spc="1">
                <a:solidFill>
                  <a:srgbClr val="000000"/>
                </a:solidFill>
                <a:latin typeface="Times New Roman"/>
                <a:ea typeface="DejaVu Sans"/>
              </a:rPr>
              <a:t> </a:t>
            </a:r>
            <a:r>
              <a:rPr lang="bg-BG" sz="2000" b="1" strike="noStrike" spc="-35">
                <a:solidFill>
                  <a:srgbClr val="000000"/>
                </a:solidFill>
                <a:latin typeface="Times New Roman"/>
                <a:ea typeface="DejaVu Sans"/>
              </a:rPr>
              <a:t>Варна,</a:t>
            </a: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35">
                <a:solidFill>
                  <a:srgbClr val="000000"/>
                </a:solidFill>
                <a:latin typeface="Times New Roman"/>
                <a:ea typeface="DejaVu Sans"/>
              </a:rPr>
              <a:t>община Варна, област</a:t>
            </a:r>
            <a:r>
              <a:rPr lang="bg-BG" sz="2000" b="1" strike="noStrike" spc="-12">
                <a:solidFill>
                  <a:srgbClr val="000000"/>
                </a:solidFill>
                <a:latin typeface="Times New Roman"/>
                <a:ea typeface="DejaVu Sans"/>
              </a:rPr>
              <a:t> </a:t>
            </a:r>
            <a:r>
              <a:rPr lang="bg-BG" sz="2000" b="1" strike="noStrike" spc="-35">
                <a:solidFill>
                  <a:srgbClr val="000000"/>
                </a:solidFill>
                <a:latin typeface="Times New Roman"/>
                <a:ea typeface="DejaVu Sans"/>
              </a:rPr>
              <a:t>Варна. </a:t>
            </a:r>
            <a:endParaRPr lang="en-US" sz="2000" b="0" strike="noStrike" spc="-1">
              <a:latin typeface="Arial"/>
            </a:endParaRPr>
          </a:p>
          <a:p>
            <a:pPr algn="ctr">
              <a:lnSpc>
                <a:spcPct val="100000"/>
              </a:lnSpc>
            </a:pPr>
            <a:endParaRPr lang="en-US" sz="2000" b="0" strike="noStrike" spc="-1">
              <a:latin typeface="Arial"/>
            </a:endParaRPr>
          </a:p>
          <a:p>
            <a:pPr>
              <a:lnSpc>
                <a:spcPct val="100000"/>
              </a:lnSpc>
            </a:pPr>
            <a:r>
              <a:rPr lang="bg-BG" sz="2000" b="1" strike="noStrike" spc="-35">
                <a:solidFill>
                  <a:srgbClr val="000000"/>
                </a:solidFill>
                <a:latin typeface="Times New Roman"/>
                <a:ea typeface="DejaVu Sans"/>
              </a:rPr>
              <a:t>Местност “Пчелина”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35" name="Group 4"/>
          <p:cNvGrpSpPr/>
          <p:nvPr/>
        </p:nvGrpSpPr>
        <p:grpSpPr>
          <a:xfrm>
            <a:off x="-131760" y="2651760"/>
            <a:ext cx="6897960" cy="2185560"/>
            <a:chOff x="-131760" y="2651760"/>
            <a:chExt cx="6897960" cy="2185560"/>
          </a:xfrm>
        </p:grpSpPr>
        <p:pic>
          <p:nvPicPr>
            <p:cNvPr id="736" name="Picture 735"/>
            <p:cNvPicPr/>
            <p:nvPr/>
          </p:nvPicPr>
          <p:blipFill>
            <a:blip r:embed="rId3"/>
            <a:stretch/>
          </p:blipFill>
          <p:spPr>
            <a:xfrm>
              <a:off x="-129600" y="2654280"/>
              <a:ext cx="3424320" cy="2182320"/>
            </a:xfrm>
            <a:prstGeom prst="rect">
              <a:avLst/>
            </a:prstGeom>
            <a:ln>
              <a:noFill/>
            </a:ln>
          </p:spPr>
        </p:pic>
        <p:sp>
          <p:nvSpPr>
            <p:cNvPr id="737" name="CustomShape 5"/>
            <p:cNvSpPr/>
            <p:nvPr/>
          </p:nvSpPr>
          <p:spPr>
            <a:xfrm>
              <a:off x="-131760" y="2651760"/>
              <a:ext cx="3427920" cy="21855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38" name="Picture 737"/>
            <p:cNvPicPr/>
            <p:nvPr/>
          </p:nvPicPr>
          <p:blipFill>
            <a:blip r:embed="rId4"/>
            <a:stretch/>
          </p:blipFill>
          <p:spPr>
            <a:xfrm>
              <a:off x="3340080" y="2654280"/>
              <a:ext cx="3424320" cy="2182320"/>
            </a:xfrm>
            <a:prstGeom prst="rect">
              <a:avLst/>
            </a:prstGeom>
            <a:ln>
              <a:noFill/>
            </a:ln>
          </p:spPr>
        </p:pic>
        <p:sp>
          <p:nvSpPr>
            <p:cNvPr id="739" name="CustomShape 6"/>
            <p:cNvSpPr/>
            <p:nvPr/>
          </p:nvSpPr>
          <p:spPr>
            <a:xfrm>
              <a:off x="3338280" y="2651760"/>
              <a:ext cx="3427920" cy="218556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740" name="Group 7"/>
          <p:cNvGrpSpPr/>
          <p:nvPr/>
        </p:nvGrpSpPr>
        <p:grpSpPr>
          <a:xfrm>
            <a:off x="-129600" y="4856040"/>
            <a:ext cx="7406280" cy="2019960"/>
            <a:chOff x="-129600" y="4856040"/>
            <a:chExt cx="7406280" cy="2019960"/>
          </a:xfrm>
        </p:grpSpPr>
        <p:pic>
          <p:nvPicPr>
            <p:cNvPr id="741" name="Picture 740"/>
            <p:cNvPicPr/>
            <p:nvPr/>
          </p:nvPicPr>
          <p:blipFill>
            <a:blip r:embed="rId5"/>
            <a:stretch/>
          </p:blipFill>
          <p:spPr>
            <a:xfrm>
              <a:off x="-127440" y="4856040"/>
              <a:ext cx="3706560" cy="2019960"/>
            </a:xfrm>
            <a:prstGeom prst="rect">
              <a:avLst/>
            </a:prstGeom>
            <a:ln>
              <a:noFill/>
            </a:ln>
          </p:spPr>
        </p:pic>
        <p:sp>
          <p:nvSpPr>
            <p:cNvPr id="742" name="CustomShape 8"/>
            <p:cNvSpPr/>
            <p:nvPr/>
          </p:nvSpPr>
          <p:spPr>
            <a:xfrm>
              <a:off x="-129600" y="4873320"/>
              <a:ext cx="36781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43" name="Picture 742"/>
            <p:cNvPicPr/>
            <p:nvPr/>
          </p:nvPicPr>
          <p:blipFill>
            <a:blip r:embed="rId6"/>
            <a:stretch/>
          </p:blipFill>
          <p:spPr>
            <a:xfrm>
              <a:off x="3600000" y="4874400"/>
              <a:ext cx="3674160" cy="1980000"/>
            </a:xfrm>
            <a:prstGeom prst="rect">
              <a:avLst/>
            </a:prstGeom>
            <a:ln>
              <a:noFill/>
            </a:ln>
          </p:spPr>
        </p:pic>
        <p:sp>
          <p:nvSpPr>
            <p:cNvPr id="744" name="CustomShape 9"/>
            <p:cNvSpPr/>
            <p:nvPr/>
          </p:nvSpPr>
          <p:spPr>
            <a:xfrm>
              <a:off x="3598560" y="4873320"/>
              <a:ext cx="3678120" cy="19828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54" name="Контейнер за съдържание 3_74"/>
          <p:cNvPicPr/>
          <p:nvPr/>
        </p:nvPicPr>
        <p:blipFill>
          <a:blip r:embed="rId2"/>
          <a:stretch/>
        </p:blipFill>
        <p:spPr>
          <a:xfrm>
            <a:off x="-114840" y="-85680"/>
            <a:ext cx="9258480" cy="6943320"/>
          </a:xfrm>
          <a:prstGeom prst="rect">
            <a:avLst/>
          </a:prstGeom>
          <a:ln>
            <a:noFill/>
          </a:ln>
        </p:spPr>
      </p:pic>
      <p:sp>
        <p:nvSpPr>
          <p:cNvPr id="75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56" name="CustomShape 3"/>
          <p:cNvSpPr/>
          <p:nvPr/>
        </p:nvSpPr>
        <p:spPr>
          <a:xfrm>
            <a:off x="100800" y="1097280"/>
            <a:ext cx="8860680" cy="8842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BGS</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15.53045-01</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Обзор,</a:t>
            </a:r>
            <a:r>
              <a:rPr lang="bg-BG" sz="2000" b="1" strike="noStrike" spc="-26">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256">
                <a:solidFill>
                  <a:srgbClr val="000000"/>
                </a:solidFill>
                <a:latin typeface="Times New Roman"/>
                <a:ea typeface="DejaVu Sans"/>
              </a:rPr>
              <a:t> </a:t>
            </a:r>
            <a:r>
              <a:rPr lang="bg-BG" sz="2000" b="1" strike="noStrike" spc="-1">
                <a:solidFill>
                  <a:srgbClr val="000000"/>
                </a:solidFill>
                <a:latin typeface="Times New Roman"/>
                <a:ea typeface="DejaVu Sans"/>
              </a:rPr>
              <a:t>Несебър, област</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Бургас.</a:t>
            </a:r>
            <a:endParaRPr lang="en-US" sz="2000" b="0" strike="noStrike" spc="-1">
              <a:latin typeface="Arial"/>
            </a:endParaRPr>
          </a:p>
          <a:p>
            <a:pPr algn="ctr">
              <a:lnSpc>
                <a:spcPct val="100000"/>
              </a:lnSpc>
            </a:pPr>
            <a:endParaRPr lang="en-US" sz="2000" b="0" strike="noStrike" spc="-1">
              <a:latin typeface="Arial"/>
            </a:endParaRPr>
          </a:p>
          <a:p>
            <a:pPr>
              <a:lnSpc>
                <a:spcPct val="100000"/>
              </a:lnSpc>
            </a:pPr>
            <a:r>
              <a:rPr lang="bg-BG" sz="2000" b="1" strike="noStrike" spc="-35">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57" name="Group 4"/>
          <p:cNvGrpSpPr/>
          <p:nvPr/>
        </p:nvGrpSpPr>
        <p:grpSpPr>
          <a:xfrm>
            <a:off x="-92880" y="1894320"/>
            <a:ext cx="9236520" cy="4951440"/>
            <a:chOff x="-92880" y="1894320"/>
            <a:chExt cx="9236520" cy="4951440"/>
          </a:xfrm>
        </p:grpSpPr>
        <p:pic>
          <p:nvPicPr>
            <p:cNvPr id="758" name="Picture 757"/>
            <p:cNvPicPr/>
            <p:nvPr/>
          </p:nvPicPr>
          <p:blipFill>
            <a:blip r:embed="rId3"/>
            <a:stretch/>
          </p:blipFill>
          <p:spPr>
            <a:xfrm>
              <a:off x="-87840" y="1897920"/>
              <a:ext cx="9227160" cy="4944600"/>
            </a:xfrm>
            <a:prstGeom prst="rect">
              <a:avLst/>
            </a:prstGeom>
            <a:ln>
              <a:noFill/>
            </a:ln>
          </p:spPr>
        </p:pic>
        <p:sp>
          <p:nvSpPr>
            <p:cNvPr id="759" name="CustomShape 5"/>
            <p:cNvSpPr/>
            <p:nvPr/>
          </p:nvSpPr>
          <p:spPr>
            <a:xfrm>
              <a:off x="-92880" y="1894320"/>
              <a:ext cx="9236520" cy="4951440"/>
            </a:xfrm>
            <a:prstGeom prst="rect">
              <a:avLst/>
            </a:prstGeom>
            <a:noFill/>
            <a:ln w="6480">
              <a:solidFill>
                <a:srgbClr val="585858"/>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61" name="Контейнер за съдържание 3_75"/>
          <p:cNvPicPr/>
          <p:nvPr/>
        </p:nvPicPr>
        <p:blipFill>
          <a:blip r:embed="rId2"/>
          <a:stretch/>
        </p:blipFill>
        <p:spPr>
          <a:xfrm>
            <a:off x="-114840" y="-85680"/>
            <a:ext cx="9258480" cy="6943320"/>
          </a:xfrm>
          <a:prstGeom prst="rect">
            <a:avLst/>
          </a:prstGeom>
          <a:ln>
            <a:noFill/>
          </a:ln>
        </p:spPr>
      </p:pic>
      <p:sp>
        <p:nvSpPr>
          <p:cNvPr id="762"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63" name="CustomShape 3"/>
          <p:cNvSpPr/>
          <p:nvPr/>
        </p:nvSpPr>
        <p:spPr>
          <a:xfrm>
            <a:off x="100800" y="1097280"/>
            <a:ext cx="8860680" cy="8842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r>
              <a:rPr lang="bg-BG" sz="2000" b="1" strike="noStrike" spc="-1">
                <a:solidFill>
                  <a:srgbClr val="000000"/>
                </a:solidFill>
                <a:latin typeface="Times New Roman"/>
                <a:ea typeface="DejaVu Sans"/>
              </a:rPr>
              <a:t>Свлачище</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BGS</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15.53045-01</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попада</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21">
                <a:solidFill>
                  <a:srgbClr val="000000"/>
                </a:solidFill>
                <a:latin typeface="Times New Roman"/>
                <a:ea typeface="DejaVu Sans"/>
              </a:rPr>
              <a:t> </a:t>
            </a:r>
            <a:r>
              <a:rPr lang="bg-BG" sz="2000" b="1" strike="noStrike" spc="-1">
                <a:solidFill>
                  <a:srgbClr val="000000"/>
                </a:solidFill>
                <a:latin typeface="Times New Roman"/>
                <a:ea typeface="DejaVu Sans"/>
              </a:rPr>
              <a:t>урбанизираната</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територия</a:t>
            </a:r>
            <a:r>
              <a:rPr lang="bg-BG" sz="2000" b="1" strike="noStrike" spc="-32">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26">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15">
                <a:solidFill>
                  <a:srgbClr val="000000"/>
                </a:solidFill>
                <a:latin typeface="Times New Roman"/>
                <a:ea typeface="DejaVu Sans"/>
              </a:rPr>
              <a:t> </a:t>
            </a:r>
            <a:r>
              <a:rPr lang="bg-BG" sz="2000" b="1" strike="noStrike" spc="-1">
                <a:solidFill>
                  <a:srgbClr val="000000"/>
                </a:solidFill>
                <a:latin typeface="Times New Roman"/>
                <a:ea typeface="DejaVu Sans"/>
              </a:rPr>
              <a:t>Обзор,</a:t>
            </a:r>
            <a:r>
              <a:rPr lang="bg-BG" sz="2000" b="1" strike="noStrike" spc="-26">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a:t>
            </a:r>
            <a:r>
              <a:rPr lang="bg-BG" sz="2000" b="1" strike="noStrike" spc="-256">
                <a:solidFill>
                  <a:srgbClr val="000000"/>
                </a:solidFill>
                <a:latin typeface="Times New Roman"/>
                <a:ea typeface="DejaVu Sans"/>
              </a:rPr>
              <a:t> </a:t>
            </a:r>
            <a:r>
              <a:rPr lang="bg-BG" sz="2000" b="1" strike="noStrike" spc="-1">
                <a:solidFill>
                  <a:srgbClr val="000000"/>
                </a:solidFill>
                <a:latin typeface="Times New Roman"/>
                <a:ea typeface="DejaVu Sans"/>
              </a:rPr>
              <a:t>Несебър, област</a:t>
            </a:r>
            <a:r>
              <a:rPr lang="bg-BG" sz="2000" b="1" strike="noStrike" spc="-12">
                <a:solidFill>
                  <a:srgbClr val="000000"/>
                </a:solidFill>
                <a:latin typeface="Times New Roman"/>
                <a:ea typeface="DejaVu Sans"/>
              </a:rPr>
              <a:t> </a:t>
            </a:r>
            <a:r>
              <a:rPr lang="bg-BG" sz="2000" b="1" strike="noStrike" spc="-1">
                <a:solidFill>
                  <a:srgbClr val="000000"/>
                </a:solidFill>
                <a:latin typeface="Times New Roman"/>
                <a:ea typeface="DejaVu Sans"/>
              </a:rPr>
              <a:t>Бургас.</a:t>
            </a:r>
            <a:endParaRPr lang="en-US" sz="2000" b="0" strike="noStrike" spc="-1">
              <a:latin typeface="Arial"/>
            </a:endParaRPr>
          </a:p>
          <a:p>
            <a:pPr algn="ctr">
              <a:lnSpc>
                <a:spcPct val="100000"/>
              </a:lnSpc>
            </a:pPr>
            <a:endParaRPr lang="en-US" sz="2000" b="0" strike="noStrike" spc="-1">
              <a:latin typeface="Arial"/>
            </a:endParaRPr>
          </a:p>
          <a:p>
            <a:pPr>
              <a:lnSpc>
                <a:spcPct val="100000"/>
              </a:lnSpc>
            </a:pPr>
            <a:r>
              <a:rPr lang="bg-BG" sz="2000" b="1" strike="noStrike" spc="-35">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2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64" name="Group 4"/>
          <p:cNvGrpSpPr/>
          <p:nvPr/>
        </p:nvGrpSpPr>
        <p:grpSpPr>
          <a:xfrm>
            <a:off x="-137520" y="2299320"/>
            <a:ext cx="7269840" cy="2266920"/>
            <a:chOff x="-137520" y="2299320"/>
            <a:chExt cx="7269840" cy="2266920"/>
          </a:xfrm>
        </p:grpSpPr>
        <p:pic>
          <p:nvPicPr>
            <p:cNvPr id="765" name="Picture 764"/>
            <p:cNvPicPr/>
            <p:nvPr/>
          </p:nvPicPr>
          <p:blipFill>
            <a:blip r:embed="rId3"/>
            <a:stretch/>
          </p:blipFill>
          <p:spPr>
            <a:xfrm>
              <a:off x="-135360" y="2299320"/>
              <a:ext cx="3633120" cy="2266920"/>
            </a:xfrm>
            <a:prstGeom prst="rect">
              <a:avLst/>
            </a:prstGeom>
            <a:ln>
              <a:noFill/>
            </a:ln>
          </p:spPr>
        </p:pic>
        <p:sp>
          <p:nvSpPr>
            <p:cNvPr id="766" name="CustomShape 5"/>
            <p:cNvSpPr/>
            <p:nvPr/>
          </p:nvSpPr>
          <p:spPr>
            <a:xfrm>
              <a:off x="-137520" y="2314440"/>
              <a:ext cx="361512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67" name="Picture 766"/>
            <p:cNvPicPr/>
            <p:nvPr/>
          </p:nvPicPr>
          <p:blipFill>
            <a:blip r:embed="rId4"/>
            <a:stretch/>
          </p:blipFill>
          <p:spPr>
            <a:xfrm>
              <a:off x="3519360" y="2316240"/>
              <a:ext cx="3611160" cy="2231280"/>
            </a:xfrm>
            <a:prstGeom prst="rect">
              <a:avLst/>
            </a:prstGeom>
            <a:ln>
              <a:noFill/>
            </a:ln>
          </p:spPr>
        </p:pic>
        <p:sp>
          <p:nvSpPr>
            <p:cNvPr id="768" name="CustomShape 6"/>
            <p:cNvSpPr/>
            <p:nvPr/>
          </p:nvSpPr>
          <p:spPr>
            <a:xfrm>
              <a:off x="3517200" y="2314440"/>
              <a:ext cx="361512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grpSp>
        <p:nvGrpSpPr>
          <p:cNvPr id="769" name="Group 7"/>
          <p:cNvGrpSpPr/>
          <p:nvPr/>
        </p:nvGrpSpPr>
        <p:grpSpPr>
          <a:xfrm>
            <a:off x="-114840" y="4566240"/>
            <a:ext cx="5989680" cy="2266920"/>
            <a:chOff x="-114840" y="4566240"/>
            <a:chExt cx="5989680" cy="2266920"/>
          </a:xfrm>
        </p:grpSpPr>
        <p:pic>
          <p:nvPicPr>
            <p:cNvPr id="770" name="Picture 769"/>
            <p:cNvPicPr/>
            <p:nvPr/>
          </p:nvPicPr>
          <p:blipFill>
            <a:blip r:embed="rId5"/>
            <a:stretch/>
          </p:blipFill>
          <p:spPr>
            <a:xfrm>
              <a:off x="-113040" y="4566240"/>
              <a:ext cx="2993400" cy="2266920"/>
            </a:xfrm>
            <a:prstGeom prst="rect">
              <a:avLst/>
            </a:prstGeom>
            <a:ln>
              <a:noFill/>
            </a:ln>
          </p:spPr>
        </p:pic>
        <p:sp>
          <p:nvSpPr>
            <p:cNvPr id="771" name="CustomShape 8"/>
            <p:cNvSpPr/>
            <p:nvPr/>
          </p:nvSpPr>
          <p:spPr>
            <a:xfrm>
              <a:off x="-114840" y="4583520"/>
              <a:ext cx="297864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772" name="Picture 771"/>
            <p:cNvPicPr/>
            <p:nvPr/>
          </p:nvPicPr>
          <p:blipFill>
            <a:blip r:embed="rId6"/>
            <a:stretch/>
          </p:blipFill>
          <p:spPr>
            <a:xfrm>
              <a:off x="2898360" y="4584600"/>
              <a:ext cx="2975400" cy="2231280"/>
            </a:xfrm>
            <a:prstGeom prst="rect">
              <a:avLst/>
            </a:prstGeom>
            <a:ln>
              <a:noFill/>
            </a:ln>
          </p:spPr>
        </p:pic>
        <p:sp>
          <p:nvSpPr>
            <p:cNvPr id="773" name="CustomShape 9"/>
            <p:cNvSpPr/>
            <p:nvPr/>
          </p:nvSpPr>
          <p:spPr>
            <a:xfrm>
              <a:off x="2896200" y="4583520"/>
              <a:ext cx="2978640" cy="223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
        <p:nvSpPr>
          <p:cNvPr id="774" name="CustomShape 10"/>
          <p:cNvSpPr/>
          <p:nvPr/>
        </p:nvSpPr>
        <p:spPr>
          <a:xfrm>
            <a:off x="6035040" y="4649400"/>
            <a:ext cx="2559960" cy="65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bg-BG" sz="2000" b="1" strike="noStrike" spc="-1">
                <a:solidFill>
                  <a:srgbClr val="000000"/>
                </a:solidFill>
                <a:latin typeface="Times New Roman"/>
                <a:ea typeface="DejaVu Sans"/>
              </a:rPr>
              <a:t>Плажна ивица</a:t>
            </a:r>
            <a:endParaRPr lang="en-US" sz="2000" b="0" strike="noStrike" spc="-1">
              <a:latin typeface="Aria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84" name="Контейнер за съдържание 3_77"/>
          <p:cNvPicPr/>
          <p:nvPr/>
        </p:nvPicPr>
        <p:blipFill>
          <a:blip r:embed="rId2"/>
          <a:stretch/>
        </p:blipFill>
        <p:spPr>
          <a:xfrm>
            <a:off x="-114840" y="-85680"/>
            <a:ext cx="9258480" cy="6943320"/>
          </a:xfrm>
          <a:prstGeom prst="rect">
            <a:avLst/>
          </a:prstGeom>
          <a:ln>
            <a:noFill/>
          </a:ln>
        </p:spPr>
      </p:pic>
      <p:sp>
        <p:nvSpPr>
          <p:cNvPr id="78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86" name="CustomShape 3"/>
          <p:cNvSpPr/>
          <p:nvPr/>
        </p:nvSpPr>
        <p:spPr>
          <a:xfrm>
            <a:off x="924840" y="1097280"/>
            <a:ext cx="7212600" cy="91472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PVN08.68045.02 попада в землището на с. Сомовит, </a:t>
            </a:r>
            <a:endParaRPr lang="en-US" sz="2000" b="0" strike="noStrike" spc="-1">
              <a:latin typeface="Arial"/>
            </a:endParaRPr>
          </a:p>
          <a:p>
            <a:pPr algn="ctr"/>
            <a:r>
              <a:rPr lang="bg-BG" sz="2000" b="1" strike="noStrike" spc="-1">
                <a:solidFill>
                  <a:srgbClr val="000000"/>
                </a:solidFill>
                <a:latin typeface="Times New Roman"/>
                <a:ea typeface="DejaVu Sans"/>
              </a:rPr>
              <a:t>община Гулянци,</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Плевен.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a:p>
            <a:pPr algn="ctr">
              <a:lnSpc>
                <a:spcPct val="100000"/>
              </a:lnSpc>
            </a:pPr>
            <a:endParaRPr lang="en-US" sz="2000" b="0" strike="noStrike" spc="-1">
              <a:latin typeface="Arial"/>
            </a:endParaRPr>
          </a:p>
        </p:txBody>
      </p:sp>
      <p:grpSp>
        <p:nvGrpSpPr>
          <p:cNvPr id="787" name="Group 4"/>
          <p:cNvGrpSpPr/>
          <p:nvPr/>
        </p:nvGrpSpPr>
        <p:grpSpPr>
          <a:xfrm>
            <a:off x="-89640" y="1928880"/>
            <a:ext cx="9233280" cy="4929120"/>
            <a:chOff x="-89640" y="1928880"/>
            <a:chExt cx="9233280" cy="4929120"/>
          </a:xfrm>
        </p:grpSpPr>
        <p:pic>
          <p:nvPicPr>
            <p:cNvPr id="788" name="Picture 787"/>
            <p:cNvPicPr/>
            <p:nvPr/>
          </p:nvPicPr>
          <p:blipFill>
            <a:blip r:embed="rId3"/>
            <a:stretch/>
          </p:blipFill>
          <p:spPr>
            <a:xfrm>
              <a:off x="-86760" y="1930320"/>
              <a:ext cx="9228600" cy="4925520"/>
            </a:xfrm>
            <a:prstGeom prst="rect">
              <a:avLst/>
            </a:prstGeom>
            <a:ln>
              <a:noFill/>
            </a:ln>
          </p:spPr>
        </p:pic>
        <p:sp>
          <p:nvSpPr>
            <p:cNvPr id="789" name="Rectangle 5"/>
            <p:cNvSpPr/>
            <p:nvPr/>
          </p:nvSpPr>
          <p:spPr>
            <a:xfrm>
              <a:off x="-89640" y="1928880"/>
              <a:ext cx="9233280" cy="4929120"/>
            </a:xfrm>
            <a:prstGeom prst="rect">
              <a:avLst/>
            </a:prstGeom>
            <a:noFill/>
            <a:ln w="3240">
              <a:solidFill>
                <a:srgbClr val="7E7E7E"/>
              </a:solidFill>
              <a:round/>
            </a:ln>
          </p:spPr>
        </p:sp>
      </p:gr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791" name="Контейнер за съдържание 3_78"/>
          <p:cNvPicPr/>
          <p:nvPr/>
        </p:nvPicPr>
        <p:blipFill>
          <a:blip r:embed="rId2"/>
          <a:stretch/>
        </p:blipFill>
        <p:spPr>
          <a:xfrm>
            <a:off x="-114840" y="-85680"/>
            <a:ext cx="9258480" cy="6943320"/>
          </a:xfrm>
          <a:prstGeom prst="rect">
            <a:avLst/>
          </a:prstGeom>
          <a:ln>
            <a:noFill/>
          </a:ln>
        </p:spPr>
      </p:pic>
      <p:sp>
        <p:nvSpPr>
          <p:cNvPr id="792"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793" name="CustomShape 3"/>
          <p:cNvSpPr/>
          <p:nvPr/>
        </p:nvSpPr>
        <p:spPr>
          <a:xfrm>
            <a:off x="451394" y="1097280"/>
            <a:ext cx="8158772" cy="10464403"/>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dirty="0">
                <a:solidFill>
                  <a:srgbClr val="000000"/>
                </a:solidFill>
                <a:latin typeface="Times New Roman"/>
                <a:ea typeface="DejaVu Sans"/>
              </a:rPr>
              <a:t>Свлачище PVN08.68045.02 попада в землището на с. Сомовит, </a:t>
            </a:r>
            <a:endParaRPr lang="en-US" sz="2000" b="0" strike="noStrike" spc="-1" dirty="0">
              <a:latin typeface="Arial"/>
            </a:endParaRPr>
          </a:p>
          <a:p>
            <a:pPr algn="ctr"/>
            <a:r>
              <a:rPr lang="bg-BG" sz="2000" b="1" strike="noStrike" spc="-1" dirty="0">
                <a:solidFill>
                  <a:srgbClr val="000000"/>
                </a:solidFill>
                <a:latin typeface="Times New Roman"/>
                <a:ea typeface="DejaVu Sans"/>
              </a:rPr>
              <a:t>община Гулянци,</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област Плевен.</a:t>
            </a:r>
            <a:endParaRPr lang="en-US" sz="2000" b="0" strike="noStrike" spc="-1" dirty="0">
              <a:latin typeface="Arial"/>
            </a:endParaRPr>
          </a:p>
          <a:p>
            <a:pPr algn="ctr"/>
            <a:endParaRPr lang="en-US" sz="2000" b="0" strike="noStrike" spc="-1" dirty="0">
              <a:latin typeface="Arial"/>
            </a:endParaRPr>
          </a:p>
          <a:p>
            <a:r>
              <a:rPr lang="bg-BG" sz="2000" b="1" strike="noStrike" spc="-1" dirty="0">
                <a:solidFill>
                  <a:srgbClr val="000000"/>
                </a:solidFill>
                <a:latin typeface="Times New Roman"/>
                <a:ea typeface="DejaVu Sans"/>
              </a:rPr>
              <a:t>По съществуващите подпорни стени,</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укрепващи</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откоси</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в</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имотите</a:t>
            </a:r>
            <a:r>
              <a:rPr lang="bg-BG" sz="2000" b="1" strike="noStrike" spc="4" dirty="0">
                <a:solidFill>
                  <a:srgbClr val="000000"/>
                </a:solidFill>
                <a:latin typeface="Times New Roman"/>
                <a:ea typeface="DejaVu Sans"/>
              </a:rPr>
              <a:t> </a:t>
            </a:r>
            <a:r>
              <a:rPr lang="bg-BG" sz="2000" b="1" strike="noStrike" spc="-1" dirty="0">
                <a:solidFill>
                  <a:srgbClr val="000000"/>
                </a:solidFill>
                <a:latin typeface="Times New Roman"/>
                <a:ea typeface="DejaVu Sans"/>
              </a:rPr>
              <a:t>са</a:t>
            </a:r>
            <a:r>
              <a:rPr lang="bg-BG" sz="2000" b="1" strike="noStrike" spc="267" dirty="0">
                <a:solidFill>
                  <a:srgbClr val="000000"/>
                </a:solidFill>
                <a:latin typeface="Times New Roman"/>
                <a:ea typeface="DejaVu Sans"/>
              </a:rPr>
              <a:t> </a:t>
            </a:r>
            <a:endParaRPr lang="en-US" sz="2000" b="0" strike="noStrike" spc="-1" dirty="0">
              <a:latin typeface="Arial"/>
            </a:endParaRPr>
          </a:p>
          <a:p>
            <a:r>
              <a:rPr lang="bg-BG" sz="2000" b="1" strike="noStrike" spc="-1" dirty="0">
                <a:solidFill>
                  <a:srgbClr val="000000"/>
                </a:solidFill>
                <a:latin typeface="Times New Roman"/>
                <a:ea typeface="DejaVu Sans"/>
              </a:rPr>
              <a:t>образувани</a:t>
            </a:r>
            <a:r>
              <a:rPr lang="bg-BG" sz="2000" b="1" strike="noStrike" spc="267" dirty="0">
                <a:solidFill>
                  <a:srgbClr val="000000"/>
                </a:solidFill>
                <a:latin typeface="Times New Roman"/>
                <a:ea typeface="DejaVu Sans"/>
              </a:rPr>
              <a:t> </a:t>
            </a:r>
            <a:r>
              <a:rPr lang="bg-BG" sz="2000" b="1" strike="noStrike" spc="-1" dirty="0">
                <a:solidFill>
                  <a:srgbClr val="000000"/>
                </a:solidFill>
                <a:latin typeface="Times New Roman"/>
                <a:ea typeface="DejaVu Sans"/>
              </a:rPr>
              <a:t>подувалия</a:t>
            </a:r>
            <a:r>
              <a:rPr lang="bg-BG" sz="2000" b="1" strike="noStrike" spc="267" dirty="0">
                <a:solidFill>
                  <a:srgbClr val="000000"/>
                </a:solidFill>
                <a:latin typeface="Times New Roman"/>
                <a:ea typeface="DejaVu Sans"/>
              </a:rPr>
              <a:t> </a:t>
            </a:r>
            <a:r>
              <a:rPr lang="bg-BG" sz="2000" b="1" strike="noStrike" spc="-1" dirty="0">
                <a:solidFill>
                  <a:srgbClr val="000000"/>
                </a:solidFill>
                <a:latin typeface="Times New Roman"/>
                <a:ea typeface="DejaVu Sans"/>
              </a:rPr>
              <a:t>и</a:t>
            </a:r>
            <a:r>
              <a:rPr lang="bg-BG" sz="2000" b="1" strike="noStrike" spc="273" dirty="0">
                <a:solidFill>
                  <a:srgbClr val="000000"/>
                </a:solidFill>
                <a:latin typeface="Times New Roman"/>
                <a:ea typeface="DejaVu Sans"/>
              </a:rPr>
              <a:t> </a:t>
            </a:r>
            <a:r>
              <a:rPr lang="bg-BG" sz="2000" b="1" strike="noStrike" spc="-1" dirty="0">
                <a:solidFill>
                  <a:srgbClr val="000000"/>
                </a:solidFill>
                <a:latin typeface="Times New Roman"/>
                <a:ea typeface="DejaVu Sans"/>
              </a:rPr>
              <a:t>пукнатини</a:t>
            </a:r>
            <a:r>
              <a:rPr lang="bg-BG" sz="2000" b="1" strike="noStrike" spc="267" dirty="0">
                <a:solidFill>
                  <a:srgbClr val="000000"/>
                </a:solidFill>
                <a:latin typeface="Times New Roman"/>
                <a:ea typeface="DejaVu Sans"/>
              </a:rPr>
              <a:t> </a:t>
            </a:r>
            <a:r>
              <a:rPr lang="bg-BG" sz="2000" b="1" strike="noStrike" spc="-1" dirty="0">
                <a:solidFill>
                  <a:srgbClr val="000000"/>
                </a:solidFill>
                <a:latin typeface="Times New Roman"/>
                <a:ea typeface="DejaVu Sans"/>
              </a:rPr>
              <a:t>с</a:t>
            </a:r>
            <a:r>
              <a:rPr lang="bg-BG" sz="2000" b="1" strike="noStrike" spc="267" dirty="0">
                <a:solidFill>
                  <a:srgbClr val="000000"/>
                </a:solidFill>
                <a:latin typeface="Times New Roman"/>
                <a:ea typeface="DejaVu Sans"/>
              </a:rPr>
              <a:t> </a:t>
            </a:r>
            <a:r>
              <a:rPr lang="bg-BG" sz="2000" b="1" strike="noStrike" spc="-1" dirty="0" err="1">
                <a:solidFill>
                  <a:srgbClr val="000000"/>
                </a:solidFill>
                <a:latin typeface="Times New Roman"/>
                <a:ea typeface="DejaVu Sans"/>
              </a:rPr>
              <a:t>разтвореност</a:t>
            </a:r>
            <a:r>
              <a:rPr lang="bg-BG" sz="2000" b="1" strike="noStrike" spc="267" dirty="0">
                <a:solidFill>
                  <a:srgbClr val="000000"/>
                </a:solidFill>
                <a:latin typeface="Times New Roman"/>
                <a:ea typeface="DejaVu Sans"/>
              </a:rPr>
              <a:t> до 3-4 см. и</a:t>
            </a:r>
            <a:endParaRPr lang="en-US" sz="2000" b="0" strike="noStrike" spc="-1" dirty="0">
              <a:latin typeface="Arial"/>
            </a:endParaRPr>
          </a:p>
          <a:p>
            <a:r>
              <a:rPr lang="bg-BG" sz="2000" b="1" strike="noStrike" spc="-1" dirty="0" err="1" smtClean="0">
                <a:solidFill>
                  <a:srgbClr val="000000"/>
                </a:solidFill>
                <a:latin typeface="Times New Roman"/>
                <a:ea typeface="DejaVu Sans"/>
              </a:rPr>
              <a:t>депланация</a:t>
            </a:r>
            <a:r>
              <a:rPr lang="bg-BG" sz="2000" b="1" strike="noStrike" spc="-52" dirty="0" smtClean="0">
                <a:solidFill>
                  <a:srgbClr val="000000"/>
                </a:solidFill>
                <a:latin typeface="Times New Roman"/>
                <a:ea typeface="DejaVu Sans"/>
              </a:rPr>
              <a:t> </a:t>
            </a:r>
            <a:r>
              <a:rPr lang="bg-BG" sz="2000" b="1" strike="noStrike" spc="-1" dirty="0">
                <a:solidFill>
                  <a:srgbClr val="000000"/>
                </a:solidFill>
                <a:latin typeface="Times New Roman"/>
                <a:ea typeface="DejaVu Sans"/>
              </a:rPr>
              <a:t>2-3</a:t>
            </a:r>
            <a:r>
              <a:rPr lang="bg-BG" sz="2000" b="1" strike="noStrike" spc="-35" dirty="0">
                <a:solidFill>
                  <a:srgbClr val="000000"/>
                </a:solidFill>
                <a:latin typeface="Times New Roman"/>
                <a:ea typeface="DejaVu Sans"/>
              </a:rPr>
              <a:t> </a:t>
            </a:r>
            <a:r>
              <a:rPr lang="bg-BG" sz="2000" b="1" strike="noStrike" spc="-1" dirty="0">
                <a:solidFill>
                  <a:srgbClr val="000000"/>
                </a:solidFill>
                <a:latin typeface="Times New Roman"/>
                <a:ea typeface="DejaVu Sans"/>
              </a:rPr>
              <a:t>см.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r>
              <a:rPr lang="bg-BG" sz="2000" b="1" strike="noStrike" spc="-1" dirty="0">
                <a:solidFill>
                  <a:srgbClr val="000000"/>
                </a:solidFill>
                <a:latin typeface="Times New Roman"/>
                <a:ea typeface="DejaVu Sans"/>
              </a:rPr>
              <a:t> </a:t>
            </a: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a:p>
            <a:pPr algn="ctr">
              <a:lnSpc>
                <a:spcPct val="100000"/>
              </a:lnSpc>
            </a:pPr>
            <a:endParaRPr lang="en-US" sz="2000" b="0" strike="noStrike" spc="-1" dirty="0">
              <a:latin typeface="Arial"/>
            </a:endParaRPr>
          </a:p>
        </p:txBody>
      </p:sp>
      <p:grpSp>
        <p:nvGrpSpPr>
          <p:cNvPr id="794" name="Group 4"/>
          <p:cNvGrpSpPr/>
          <p:nvPr/>
        </p:nvGrpSpPr>
        <p:grpSpPr>
          <a:xfrm>
            <a:off x="-91440" y="3108960"/>
            <a:ext cx="5852160" cy="1998000"/>
            <a:chOff x="-91440" y="3108960"/>
            <a:chExt cx="5852160" cy="1998000"/>
          </a:xfrm>
        </p:grpSpPr>
        <p:pic>
          <p:nvPicPr>
            <p:cNvPr id="795" name="Picture 794"/>
            <p:cNvPicPr/>
            <p:nvPr/>
          </p:nvPicPr>
          <p:blipFill>
            <a:blip r:embed="rId3"/>
            <a:stretch/>
          </p:blipFill>
          <p:spPr>
            <a:xfrm>
              <a:off x="-91440" y="3108960"/>
              <a:ext cx="2910600" cy="1998000"/>
            </a:xfrm>
            <a:prstGeom prst="rect">
              <a:avLst/>
            </a:prstGeom>
            <a:ln>
              <a:noFill/>
            </a:ln>
          </p:spPr>
        </p:pic>
        <p:pic>
          <p:nvPicPr>
            <p:cNvPr id="796" name="Picture 795"/>
            <p:cNvPicPr/>
            <p:nvPr/>
          </p:nvPicPr>
          <p:blipFill>
            <a:blip r:embed="rId4"/>
            <a:stretch/>
          </p:blipFill>
          <p:spPr>
            <a:xfrm>
              <a:off x="2850120" y="3108960"/>
              <a:ext cx="2910600" cy="1998000"/>
            </a:xfrm>
            <a:prstGeom prst="rect">
              <a:avLst/>
            </a:prstGeom>
            <a:ln>
              <a:noFill/>
            </a:ln>
          </p:spPr>
        </p:pic>
      </p:grpSp>
      <p:grpSp>
        <p:nvGrpSpPr>
          <p:cNvPr id="797" name="Group 5"/>
          <p:cNvGrpSpPr/>
          <p:nvPr/>
        </p:nvGrpSpPr>
        <p:grpSpPr>
          <a:xfrm>
            <a:off x="-91080" y="5029200"/>
            <a:ext cx="5303160" cy="1842120"/>
            <a:chOff x="-91080" y="5029200"/>
            <a:chExt cx="5303160" cy="1842120"/>
          </a:xfrm>
        </p:grpSpPr>
        <p:pic>
          <p:nvPicPr>
            <p:cNvPr id="798" name="Picture 797"/>
            <p:cNvPicPr/>
            <p:nvPr/>
          </p:nvPicPr>
          <p:blipFill>
            <a:blip r:embed="rId5"/>
            <a:stretch/>
          </p:blipFill>
          <p:spPr>
            <a:xfrm>
              <a:off x="-91080" y="5029200"/>
              <a:ext cx="1749240" cy="1842120"/>
            </a:xfrm>
            <a:prstGeom prst="rect">
              <a:avLst/>
            </a:prstGeom>
            <a:ln>
              <a:noFill/>
            </a:ln>
          </p:spPr>
        </p:pic>
        <p:pic>
          <p:nvPicPr>
            <p:cNvPr id="799" name="Picture 798"/>
            <p:cNvPicPr/>
            <p:nvPr/>
          </p:nvPicPr>
          <p:blipFill>
            <a:blip r:embed="rId6"/>
            <a:stretch/>
          </p:blipFill>
          <p:spPr>
            <a:xfrm>
              <a:off x="1685880" y="5029200"/>
              <a:ext cx="1749240" cy="1842120"/>
            </a:xfrm>
            <a:prstGeom prst="rect">
              <a:avLst/>
            </a:prstGeom>
            <a:ln>
              <a:noFill/>
            </a:ln>
          </p:spPr>
        </p:pic>
        <p:pic>
          <p:nvPicPr>
            <p:cNvPr id="800" name="Picture 799"/>
            <p:cNvPicPr/>
            <p:nvPr/>
          </p:nvPicPr>
          <p:blipFill>
            <a:blip r:embed="rId7"/>
            <a:stretch/>
          </p:blipFill>
          <p:spPr>
            <a:xfrm>
              <a:off x="3462840" y="5029200"/>
              <a:ext cx="1749240" cy="1842120"/>
            </a:xfrm>
            <a:prstGeom prst="rect">
              <a:avLst/>
            </a:prstGeom>
            <a:ln>
              <a:noFill/>
            </a:ln>
          </p:spPr>
        </p:pic>
      </p:gr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07" name="Контейнер за съдържание 3_80"/>
          <p:cNvPicPr/>
          <p:nvPr/>
        </p:nvPicPr>
        <p:blipFill>
          <a:blip r:embed="rId2"/>
          <a:stretch/>
        </p:blipFill>
        <p:spPr>
          <a:xfrm>
            <a:off x="-114840" y="-85320"/>
            <a:ext cx="9258480" cy="6943320"/>
          </a:xfrm>
          <a:prstGeom prst="rect">
            <a:avLst/>
          </a:prstGeom>
          <a:ln>
            <a:noFill/>
          </a:ln>
        </p:spPr>
      </p:pic>
      <p:sp>
        <p:nvSpPr>
          <p:cNvPr id="808"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09" name="CustomShape 3"/>
          <p:cNvSpPr/>
          <p:nvPr/>
        </p:nvSpPr>
        <p:spPr>
          <a:xfrm>
            <a:off x="924120" y="1097280"/>
            <a:ext cx="7212600" cy="90198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PVN08.68045.03 попада в землището на с. Сомовит, </a:t>
            </a:r>
            <a:endParaRPr lang="en-US" sz="2000" b="0" strike="noStrike" spc="-1">
              <a:latin typeface="Arial"/>
            </a:endParaRPr>
          </a:p>
          <a:p>
            <a:pPr algn="ctr"/>
            <a:r>
              <a:rPr lang="bg-BG" sz="2000" b="1" strike="noStrike" spc="-1">
                <a:solidFill>
                  <a:srgbClr val="000000"/>
                </a:solidFill>
                <a:latin typeface="Times New Roman"/>
                <a:ea typeface="DejaVu Sans"/>
              </a:rPr>
              <a:t>община Гулянци,</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Плевен.</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10" name="Group 4"/>
          <p:cNvGrpSpPr/>
          <p:nvPr/>
        </p:nvGrpSpPr>
        <p:grpSpPr>
          <a:xfrm>
            <a:off x="-89640" y="1828800"/>
            <a:ext cx="9233640" cy="5029200"/>
            <a:chOff x="-89640" y="1828800"/>
            <a:chExt cx="9233640" cy="5029200"/>
          </a:xfrm>
        </p:grpSpPr>
        <p:pic>
          <p:nvPicPr>
            <p:cNvPr id="811" name="Picture 810"/>
            <p:cNvPicPr/>
            <p:nvPr/>
          </p:nvPicPr>
          <p:blipFill>
            <a:blip r:embed="rId3"/>
            <a:stretch/>
          </p:blipFill>
          <p:spPr>
            <a:xfrm>
              <a:off x="-86760" y="1830240"/>
              <a:ext cx="9228960" cy="5024880"/>
            </a:xfrm>
            <a:prstGeom prst="rect">
              <a:avLst/>
            </a:prstGeom>
            <a:ln>
              <a:noFill/>
            </a:ln>
          </p:spPr>
        </p:pic>
        <p:sp>
          <p:nvSpPr>
            <p:cNvPr id="812" name="Rectangle 5"/>
            <p:cNvSpPr/>
            <p:nvPr/>
          </p:nvSpPr>
          <p:spPr>
            <a:xfrm>
              <a:off x="-89640" y="1828800"/>
              <a:ext cx="9233640" cy="5029200"/>
            </a:xfrm>
            <a:prstGeom prst="rect">
              <a:avLst/>
            </a:prstGeom>
            <a:noFill/>
            <a:ln w="3240">
              <a:solidFill>
                <a:srgbClr val="7E7E7E"/>
              </a:solidFill>
              <a:round/>
            </a:ln>
          </p:spPr>
        </p:sp>
      </p:gr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14" name="Контейнер за съдържание 3_81"/>
          <p:cNvPicPr/>
          <p:nvPr/>
        </p:nvPicPr>
        <p:blipFill>
          <a:blip r:embed="rId2"/>
          <a:stretch/>
        </p:blipFill>
        <p:spPr>
          <a:xfrm>
            <a:off x="-114840" y="-85320"/>
            <a:ext cx="9258480" cy="6943320"/>
          </a:xfrm>
          <a:prstGeom prst="rect">
            <a:avLst/>
          </a:prstGeom>
          <a:ln>
            <a:noFill/>
          </a:ln>
        </p:spPr>
      </p:pic>
      <p:sp>
        <p:nvSpPr>
          <p:cNvPr id="81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16" name="CustomShape 3"/>
          <p:cNvSpPr/>
          <p:nvPr/>
        </p:nvSpPr>
        <p:spPr>
          <a:xfrm>
            <a:off x="556560" y="1097280"/>
            <a:ext cx="7947360" cy="98654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PVN08.68045.03 попада в землището на с. Сомовит, </a:t>
            </a:r>
            <a:endParaRPr lang="en-US" sz="2000" b="0" strike="noStrike" spc="-1">
              <a:latin typeface="Arial"/>
            </a:endParaRPr>
          </a:p>
          <a:p>
            <a:pPr algn="ctr"/>
            <a:r>
              <a:rPr lang="bg-BG" sz="2000" b="1" strike="noStrike" spc="-1">
                <a:solidFill>
                  <a:srgbClr val="000000"/>
                </a:solidFill>
                <a:latin typeface="Times New Roman"/>
                <a:ea typeface="DejaVu Sans"/>
              </a:rPr>
              <a:t>община Гулянци,</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Плевен.</a:t>
            </a:r>
            <a:endParaRPr lang="en-US" sz="2000" b="0" strike="noStrike" spc="-1">
              <a:latin typeface="Arial"/>
            </a:endParaRPr>
          </a:p>
          <a:p>
            <a:pPr algn="ctr"/>
            <a:endParaRPr lang="en-US" sz="2000" b="0" strike="noStrike" spc="-1">
              <a:latin typeface="Arial"/>
            </a:endParaRPr>
          </a:p>
          <a:p>
            <a:pPr algn="just"/>
            <a:r>
              <a:rPr lang="bg-BG" sz="2000" b="1" strike="noStrike" spc="-12">
                <a:solidFill>
                  <a:srgbClr val="000000"/>
                </a:solidFill>
                <a:latin typeface="Times New Roman"/>
                <a:ea typeface="DejaVu Sans"/>
              </a:rPr>
              <a:t>По</a:t>
            </a:r>
            <a:r>
              <a:rPr lang="bg-BG" sz="2000" b="1" strike="noStrike" spc="-55">
                <a:solidFill>
                  <a:srgbClr val="000000"/>
                </a:solidFill>
                <a:latin typeface="Times New Roman"/>
                <a:ea typeface="DejaVu Sans"/>
              </a:rPr>
              <a:t> </a:t>
            </a:r>
            <a:r>
              <a:rPr lang="bg-BG" sz="2000" b="1" strike="noStrike" spc="-12">
                <a:solidFill>
                  <a:srgbClr val="000000"/>
                </a:solidFill>
                <a:latin typeface="Times New Roman"/>
                <a:ea typeface="DejaVu Sans"/>
              </a:rPr>
              <a:t>уличните</a:t>
            </a:r>
            <a:r>
              <a:rPr lang="bg-BG" sz="2000" b="1" strike="noStrike" spc="-52">
                <a:solidFill>
                  <a:srgbClr val="000000"/>
                </a:solidFill>
                <a:latin typeface="Times New Roman"/>
                <a:ea typeface="DejaVu Sans"/>
              </a:rPr>
              <a:t> </a:t>
            </a:r>
            <a:r>
              <a:rPr lang="bg-BG" sz="2000" b="1" strike="noStrike" spc="-12">
                <a:solidFill>
                  <a:srgbClr val="000000"/>
                </a:solidFill>
                <a:latin typeface="Times New Roman"/>
                <a:ea typeface="DejaVu Sans"/>
              </a:rPr>
              <a:t>платна</a:t>
            </a:r>
            <a:r>
              <a:rPr lang="bg-BG" sz="2000" b="1" strike="noStrike" spc="-55">
                <a:solidFill>
                  <a:srgbClr val="000000"/>
                </a:solidFill>
                <a:latin typeface="Times New Roman"/>
                <a:ea typeface="DejaVu Sans"/>
              </a:rPr>
              <a:t> </a:t>
            </a:r>
            <a:r>
              <a:rPr lang="bg-BG" sz="2000" b="1" strike="noStrike" spc="-12">
                <a:solidFill>
                  <a:srgbClr val="000000"/>
                </a:solidFill>
                <a:latin typeface="Times New Roman"/>
                <a:ea typeface="DejaVu Sans"/>
              </a:rPr>
              <a:t>са</a:t>
            </a:r>
            <a:r>
              <a:rPr lang="bg-BG" sz="2000" b="1" strike="noStrike" spc="-52">
                <a:solidFill>
                  <a:srgbClr val="000000"/>
                </a:solidFill>
                <a:latin typeface="Times New Roman"/>
                <a:ea typeface="DejaVu Sans"/>
              </a:rPr>
              <a:t> </a:t>
            </a:r>
            <a:r>
              <a:rPr lang="bg-BG" sz="2000" b="1" strike="noStrike" spc="-12">
                <a:solidFill>
                  <a:srgbClr val="000000"/>
                </a:solidFill>
                <a:latin typeface="Times New Roman"/>
                <a:ea typeface="DejaVu Sans"/>
              </a:rPr>
              <a:t>формирани</a:t>
            </a:r>
            <a:r>
              <a:rPr lang="bg-BG" sz="2000" b="1" strike="noStrike" spc="-60">
                <a:solidFill>
                  <a:srgbClr val="000000"/>
                </a:solidFill>
                <a:latin typeface="Times New Roman"/>
                <a:ea typeface="DejaVu Sans"/>
              </a:rPr>
              <a:t> </a:t>
            </a:r>
            <a:r>
              <a:rPr lang="bg-BG" sz="2000" b="1" strike="noStrike" spc="-12">
                <a:solidFill>
                  <a:srgbClr val="000000"/>
                </a:solidFill>
                <a:latin typeface="Times New Roman"/>
                <a:ea typeface="DejaVu Sans"/>
              </a:rPr>
              <a:t>пукнатини</a:t>
            </a:r>
            <a:r>
              <a:rPr lang="bg-BG" sz="2000" b="1" strike="noStrike" spc="-55">
                <a:solidFill>
                  <a:srgbClr val="000000"/>
                </a:solidFill>
                <a:latin typeface="Times New Roman"/>
                <a:ea typeface="DejaVu Sans"/>
              </a:rPr>
              <a:t> </a:t>
            </a:r>
            <a:r>
              <a:rPr lang="bg-BG" sz="2000" b="1" strike="noStrike" spc="-12">
                <a:solidFill>
                  <a:srgbClr val="000000"/>
                </a:solidFill>
                <a:latin typeface="Times New Roman"/>
                <a:ea typeface="DejaVu Sans"/>
              </a:rPr>
              <a:t>с</a:t>
            </a:r>
            <a:r>
              <a:rPr lang="bg-BG" sz="2000" b="1" strike="noStrike" spc="-60">
                <a:solidFill>
                  <a:srgbClr val="000000"/>
                </a:solidFill>
                <a:latin typeface="Times New Roman"/>
                <a:ea typeface="DejaVu Sans"/>
              </a:rPr>
              <a:t> </a:t>
            </a:r>
            <a:r>
              <a:rPr lang="bg-BG" sz="2000" b="1" strike="noStrike" spc="-12">
                <a:solidFill>
                  <a:srgbClr val="000000"/>
                </a:solidFill>
                <a:latin typeface="Times New Roman"/>
                <a:ea typeface="DejaVu Sans"/>
              </a:rPr>
              <a:t>разтвореност</a:t>
            </a:r>
            <a:r>
              <a:rPr lang="bg-BG" sz="2000" b="1" strike="noStrike" spc="-52">
                <a:solidFill>
                  <a:srgbClr val="000000"/>
                </a:solidFill>
                <a:latin typeface="Times New Roman"/>
                <a:ea typeface="DejaVu Sans"/>
              </a:rPr>
              <a:t> </a:t>
            </a:r>
            <a:r>
              <a:rPr lang="bg-BG" sz="2000" b="1" strike="noStrike" spc="-12">
                <a:solidFill>
                  <a:srgbClr val="000000"/>
                </a:solidFill>
                <a:latin typeface="Times New Roman"/>
                <a:ea typeface="DejaVu Sans"/>
              </a:rPr>
              <a:t>1-2</a:t>
            </a:r>
            <a:r>
              <a:rPr lang="bg-BG" sz="2000" b="1" strike="noStrike" spc="-55">
                <a:solidFill>
                  <a:srgbClr val="000000"/>
                </a:solidFill>
                <a:latin typeface="Times New Roman"/>
                <a:ea typeface="DejaVu Sans"/>
              </a:rPr>
              <a:t> </a:t>
            </a:r>
            <a:r>
              <a:rPr lang="bg-BG" sz="2000" b="1" strike="noStrike" spc="-12">
                <a:solidFill>
                  <a:srgbClr val="000000"/>
                </a:solidFill>
                <a:latin typeface="Times New Roman"/>
                <a:ea typeface="DejaVu Sans"/>
              </a:rPr>
              <a:t>см.</a:t>
            </a:r>
            <a:r>
              <a:rPr lang="bg-BG" sz="2000" b="1" strike="noStrike" spc="-46">
                <a:solidFill>
                  <a:srgbClr val="000000"/>
                </a:solidFill>
                <a:latin typeface="Times New Roman"/>
                <a:ea typeface="DejaVu Sans"/>
              </a:rPr>
              <a:t> </a:t>
            </a:r>
            <a:endParaRPr lang="en-US" sz="2000" b="0" strike="noStrike" spc="-1">
              <a:latin typeface="Arial"/>
            </a:endParaRPr>
          </a:p>
          <a:p>
            <a:pPr algn="just"/>
            <a:r>
              <a:rPr lang="bg-BG" sz="2000" b="1" strike="noStrike" spc="-12">
                <a:solidFill>
                  <a:srgbClr val="000000"/>
                </a:solidFill>
                <a:latin typeface="Times New Roman"/>
                <a:ea typeface="DejaVu Sans"/>
              </a:rPr>
              <a:t>Стълбовете</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от</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електропреносната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мрежа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са</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наклонени.</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pic>
        <p:nvPicPr>
          <p:cNvPr id="817" name="Picture 816"/>
          <p:cNvPicPr/>
          <p:nvPr/>
        </p:nvPicPr>
        <p:blipFill>
          <a:blip r:embed="rId3"/>
          <a:stretch/>
        </p:blipFill>
        <p:spPr>
          <a:xfrm>
            <a:off x="-124920" y="3670920"/>
            <a:ext cx="3570120" cy="3200400"/>
          </a:xfrm>
          <a:prstGeom prst="rect">
            <a:avLst/>
          </a:prstGeom>
          <a:ln>
            <a:noFill/>
          </a:ln>
        </p:spPr>
      </p:pic>
      <p:grpSp>
        <p:nvGrpSpPr>
          <p:cNvPr id="818" name="Group 4"/>
          <p:cNvGrpSpPr/>
          <p:nvPr/>
        </p:nvGrpSpPr>
        <p:grpSpPr>
          <a:xfrm>
            <a:off x="3566160" y="3657600"/>
            <a:ext cx="5577480" cy="3200400"/>
            <a:chOff x="3566160" y="3657600"/>
            <a:chExt cx="5577480" cy="3200400"/>
          </a:xfrm>
        </p:grpSpPr>
        <p:pic>
          <p:nvPicPr>
            <p:cNvPr id="819" name="Picture 818"/>
            <p:cNvPicPr/>
            <p:nvPr/>
          </p:nvPicPr>
          <p:blipFill>
            <a:blip r:embed="rId4"/>
            <a:stretch/>
          </p:blipFill>
          <p:spPr>
            <a:xfrm>
              <a:off x="3566160" y="3657600"/>
              <a:ext cx="2980440" cy="3200400"/>
            </a:xfrm>
            <a:prstGeom prst="rect">
              <a:avLst/>
            </a:prstGeom>
            <a:ln>
              <a:noFill/>
            </a:ln>
          </p:spPr>
        </p:pic>
        <p:pic>
          <p:nvPicPr>
            <p:cNvPr id="820" name="Picture 819"/>
            <p:cNvPicPr/>
            <p:nvPr/>
          </p:nvPicPr>
          <p:blipFill>
            <a:blip r:embed="rId5"/>
            <a:stretch/>
          </p:blipFill>
          <p:spPr>
            <a:xfrm>
              <a:off x="6576120" y="3657600"/>
              <a:ext cx="2567520" cy="3200400"/>
            </a:xfrm>
            <a:prstGeom prst="rect">
              <a:avLst/>
            </a:prstGeom>
            <a:ln>
              <a:noFill/>
            </a:ln>
          </p:spPr>
        </p:pic>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1" name="Контейнер за съдържание 3_2"/>
          <p:cNvPicPr/>
          <p:nvPr/>
        </p:nvPicPr>
        <p:blipFill>
          <a:blip r:embed="rId2"/>
          <a:stretch/>
        </p:blipFill>
        <p:spPr>
          <a:xfrm>
            <a:off x="-108360" y="-23400"/>
            <a:ext cx="9258480" cy="6943320"/>
          </a:xfrm>
          <a:prstGeom prst="rect">
            <a:avLst/>
          </a:prstGeom>
          <a:ln>
            <a:noFill/>
          </a:ln>
        </p:spPr>
      </p:pic>
      <p:sp>
        <p:nvSpPr>
          <p:cNvPr id="82"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83" name="CustomShape 3"/>
          <p:cNvSpPr/>
          <p:nvPr/>
        </p:nvSpPr>
        <p:spPr>
          <a:xfrm>
            <a:off x="0" y="1425960"/>
            <a:ext cx="9133560" cy="14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a:solidFill>
                  <a:srgbClr val="000000"/>
                </a:solidFill>
                <a:latin typeface="Times New Roman"/>
                <a:ea typeface="DejaVu Sans"/>
              </a:rPr>
              <a:t> </a:t>
            </a:r>
            <a:endParaRPr lang="en-US" sz="2000" b="0" strike="noStrike" spc="-1">
              <a:latin typeface="Arial"/>
            </a:endParaRPr>
          </a:p>
        </p:txBody>
      </p:sp>
      <p:sp>
        <p:nvSpPr>
          <p:cNvPr id="84" name="CustomShape 4"/>
          <p:cNvSpPr/>
          <p:nvPr/>
        </p:nvSpPr>
        <p:spPr>
          <a:xfrm>
            <a:off x="6479280" y="1715760"/>
            <a:ext cx="8324280" cy="149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bg-BG" sz="2000" b="1" strike="noStrike" spc="-1">
                <a:solidFill>
                  <a:srgbClr val="000000"/>
                </a:solidFill>
                <a:latin typeface="Times New Roman"/>
                <a:ea typeface="DejaVu Sans"/>
              </a:rPr>
              <a:t>Разрушени са и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постройките</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60">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стопанския</a:t>
            </a: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двор,</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в</a:t>
            </a:r>
            <a:r>
              <a:rPr lang="bg-BG" sz="2000" b="1" strike="noStrike" spc="-52">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северната</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част</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52">
                <a:solidFill>
                  <a:srgbClr val="000000"/>
                </a:solidFill>
                <a:latin typeface="Times New Roman"/>
                <a:ea typeface="DejaVu Sans"/>
              </a:rPr>
              <a:t> </a:t>
            </a:r>
            <a:endParaRPr lang="en-US" sz="2000" b="0" strike="noStrike" spc="-1">
              <a:latin typeface="Arial"/>
            </a:endParaRPr>
          </a:p>
          <a:p>
            <a:pPr algn="just">
              <a:lnSpc>
                <a:spcPct val="100000"/>
              </a:lnSpc>
            </a:pPr>
            <a:r>
              <a:rPr lang="bg-BG" sz="2000" b="1" strike="noStrike" spc="-1">
                <a:solidFill>
                  <a:srgbClr val="000000"/>
                </a:solidFill>
                <a:latin typeface="Times New Roman"/>
                <a:ea typeface="DejaVu Sans"/>
              </a:rPr>
              <a:t>Железарци.</a:t>
            </a:r>
            <a:endParaRPr lang="en-US" sz="2000" b="0" strike="noStrike" spc="-1">
              <a:latin typeface="Arial"/>
            </a:endParaRPr>
          </a:p>
        </p:txBody>
      </p:sp>
      <p:grpSp>
        <p:nvGrpSpPr>
          <p:cNvPr id="85" name="Group 5"/>
          <p:cNvGrpSpPr/>
          <p:nvPr/>
        </p:nvGrpSpPr>
        <p:grpSpPr>
          <a:xfrm>
            <a:off x="274320" y="1425960"/>
            <a:ext cx="6204240" cy="2468160"/>
            <a:chOff x="274320" y="1425960"/>
            <a:chExt cx="6204240" cy="2468160"/>
          </a:xfrm>
        </p:grpSpPr>
        <p:pic>
          <p:nvPicPr>
            <p:cNvPr id="86" name="Picture 85"/>
            <p:cNvPicPr/>
            <p:nvPr/>
          </p:nvPicPr>
          <p:blipFill>
            <a:blip r:embed="rId3"/>
            <a:stretch/>
          </p:blipFill>
          <p:spPr>
            <a:xfrm>
              <a:off x="274320" y="1425960"/>
              <a:ext cx="3080160" cy="2468160"/>
            </a:xfrm>
            <a:prstGeom prst="rect">
              <a:avLst/>
            </a:prstGeom>
            <a:ln>
              <a:noFill/>
            </a:ln>
          </p:spPr>
        </p:pic>
        <p:pic>
          <p:nvPicPr>
            <p:cNvPr id="87" name="Picture 86"/>
            <p:cNvPicPr/>
            <p:nvPr/>
          </p:nvPicPr>
          <p:blipFill>
            <a:blip r:embed="rId4"/>
            <a:stretch/>
          </p:blipFill>
          <p:spPr>
            <a:xfrm>
              <a:off x="3396960" y="1425960"/>
              <a:ext cx="3081600" cy="2468160"/>
            </a:xfrm>
            <a:prstGeom prst="rect">
              <a:avLst/>
            </a:prstGeom>
            <a:ln>
              <a:noFill/>
            </a:ln>
          </p:spPr>
        </p:pic>
      </p:grpSp>
      <p:grpSp>
        <p:nvGrpSpPr>
          <p:cNvPr id="88" name="Group 6"/>
          <p:cNvGrpSpPr/>
          <p:nvPr/>
        </p:nvGrpSpPr>
        <p:grpSpPr>
          <a:xfrm>
            <a:off x="3108960" y="4206240"/>
            <a:ext cx="5985000" cy="2663280"/>
            <a:chOff x="3108960" y="4206240"/>
            <a:chExt cx="5985000" cy="2663280"/>
          </a:xfrm>
        </p:grpSpPr>
        <p:pic>
          <p:nvPicPr>
            <p:cNvPr id="89" name="Picture 88"/>
            <p:cNvPicPr/>
            <p:nvPr/>
          </p:nvPicPr>
          <p:blipFill>
            <a:blip r:embed="rId5"/>
            <a:stretch/>
          </p:blipFill>
          <p:spPr>
            <a:xfrm>
              <a:off x="3108960" y="4206240"/>
              <a:ext cx="1924200" cy="2663280"/>
            </a:xfrm>
            <a:prstGeom prst="rect">
              <a:avLst/>
            </a:prstGeom>
            <a:ln>
              <a:noFill/>
            </a:ln>
          </p:spPr>
        </p:pic>
        <p:pic>
          <p:nvPicPr>
            <p:cNvPr id="90" name="Picture 89"/>
            <p:cNvPicPr/>
            <p:nvPr/>
          </p:nvPicPr>
          <p:blipFill>
            <a:blip r:embed="rId6"/>
            <a:stretch/>
          </p:blipFill>
          <p:spPr>
            <a:xfrm>
              <a:off x="5065560" y="4206240"/>
              <a:ext cx="1997280" cy="2663280"/>
            </a:xfrm>
            <a:prstGeom prst="rect">
              <a:avLst/>
            </a:prstGeom>
            <a:ln>
              <a:noFill/>
            </a:ln>
          </p:spPr>
        </p:pic>
        <p:pic>
          <p:nvPicPr>
            <p:cNvPr id="91" name="Picture 90"/>
            <p:cNvPicPr/>
            <p:nvPr/>
          </p:nvPicPr>
          <p:blipFill>
            <a:blip r:embed="rId7"/>
            <a:stretch/>
          </p:blipFill>
          <p:spPr>
            <a:xfrm>
              <a:off x="7097400" y="4206240"/>
              <a:ext cx="1996560" cy="2663280"/>
            </a:xfrm>
            <a:prstGeom prst="rect">
              <a:avLst/>
            </a:prstGeom>
            <a:ln>
              <a:noFill/>
            </a:ln>
          </p:spPr>
        </p:pic>
      </p:grpSp>
      <p:sp>
        <p:nvSpPr>
          <p:cNvPr id="92" name="CustomShape 7"/>
          <p:cNvSpPr/>
          <p:nvPr/>
        </p:nvSpPr>
        <p:spPr>
          <a:xfrm>
            <a:off x="20160" y="4206240"/>
            <a:ext cx="2539440" cy="1780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bg-BG" sz="2000" b="1" strike="noStrike" spc="-1">
                <a:solidFill>
                  <a:srgbClr val="000000"/>
                </a:solidFill>
                <a:latin typeface="Times New Roman"/>
                <a:ea typeface="DejaVu Sans"/>
              </a:rPr>
              <a:t>Водосток</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кръгло</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сечение</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Ф</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70</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е</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почти</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запушен,</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а</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по</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пътното</a:t>
            </a:r>
            <a:r>
              <a:rPr lang="bg-BG" sz="2000" b="1" strike="noStrike" spc="-256">
                <a:solidFill>
                  <a:srgbClr val="000000"/>
                </a:solidFill>
                <a:latin typeface="Times New Roman"/>
                <a:ea typeface="DejaVu Sans"/>
              </a:rPr>
              <a:t> </a:t>
            </a:r>
            <a:r>
              <a:rPr lang="bg-BG" sz="2000" b="1" strike="noStrike" spc="-1">
                <a:solidFill>
                  <a:srgbClr val="000000"/>
                </a:solidFill>
                <a:latin typeface="Times New Roman"/>
                <a:ea typeface="DejaVu Sans"/>
              </a:rPr>
              <a:t>платно</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терена</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над</a:t>
            </a:r>
            <a:r>
              <a:rPr lang="bg-BG" sz="2000" b="1" strike="noStrike" spc="-41">
                <a:solidFill>
                  <a:srgbClr val="000000"/>
                </a:solidFill>
                <a:latin typeface="Times New Roman"/>
                <a:ea typeface="DejaVu Sans"/>
              </a:rPr>
              <a:t> </a:t>
            </a:r>
            <a:r>
              <a:rPr lang="bg-BG" sz="2000" b="1" strike="noStrike" spc="-1">
                <a:solidFill>
                  <a:srgbClr val="000000"/>
                </a:solidFill>
                <a:latin typeface="Times New Roman"/>
                <a:ea typeface="DejaVu Sans"/>
              </a:rPr>
              <a:t>пътя</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е</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образувано</a:t>
            </a:r>
            <a:r>
              <a:rPr lang="bg-BG" sz="2000" b="1" strike="noStrike" spc="-35">
                <a:solidFill>
                  <a:srgbClr val="000000"/>
                </a:solidFill>
                <a:latin typeface="Times New Roman"/>
                <a:ea typeface="DejaVu Sans"/>
              </a:rPr>
              <a:t> </a:t>
            </a:r>
            <a:r>
              <a:rPr lang="bg-BG" sz="2000" b="1" strike="noStrike" spc="-1">
                <a:solidFill>
                  <a:srgbClr val="000000"/>
                </a:solidFill>
                <a:latin typeface="Times New Roman"/>
                <a:ea typeface="DejaVu Sans"/>
              </a:rPr>
              <a:t>слягане.</a:t>
            </a:r>
            <a:endParaRPr lang="en-US" sz="2000" b="0" strike="noStrike" spc="-1">
              <a:latin typeface="Arial"/>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27" name="Контейнер за съдържание 3_83"/>
          <p:cNvPicPr/>
          <p:nvPr/>
        </p:nvPicPr>
        <p:blipFill>
          <a:blip r:embed="rId2"/>
          <a:stretch/>
        </p:blipFill>
        <p:spPr>
          <a:xfrm>
            <a:off x="-114840" y="-85320"/>
            <a:ext cx="9258480" cy="6943320"/>
          </a:xfrm>
          <a:prstGeom prst="rect">
            <a:avLst/>
          </a:prstGeom>
          <a:ln>
            <a:noFill/>
          </a:ln>
        </p:spPr>
      </p:pic>
      <p:sp>
        <p:nvSpPr>
          <p:cNvPr id="828"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29" name="CustomShape 3"/>
          <p:cNvSpPr/>
          <p:nvPr/>
        </p:nvSpPr>
        <p:spPr>
          <a:xfrm>
            <a:off x="882720" y="1097280"/>
            <a:ext cx="7293600" cy="9583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VTR31.36782.01 попада в землището на с. Кесарево, </a:t>
            </a:r>
            <a:endParaRPr lang="en-US" sz="2000" b="0" strike="noStrike" spc="-1">
              <a:latin typeface="Arial"/>
            </a:endParaRPr>
          </a:p>
          <a:p>
            <a:pPr algn="ctr"/>
            <a:r>
              <a:rPr lang="bg-BG" sz="2000" b="1" strike="noStrike" spc="-1">
                <a:solidFill>
                  <a:srgbClr val="000000"/>
                </a:solidFill>
                <a:latin typeface="Times New Roman"/>
                <a:ea typeface="DejaVu Sans"/>
              </a:rPr>
              <a:t>община Стражица,</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Търново. </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endParaRPr lang="bg-BG" sz="2000" b="1" strike="noStrike" spc="-1">
              <a:solidFill>
                <a:srgbClr val="000000"/>
              </a:solidFill>
              <a:latin typeface="Times New Roman"/>
              <a:ea typeface="DejaVu Sans"/>
            </a:endParaRPr>
          </a:p>
          <a:p>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p:txBody>
      </p:sp>
      <p:grpSp>
        <p:nvGrpSpPr>
          <p:cNvPr id="830" name="Group 4"/>
          <p:cNvGrpSpPr/>
          <p:nvPr/>
        </p:nvGrpSpPr>
        <p:grpSpPr>
          <a:xfrm>
            <a:off x="-89640" y="1828800"/>
            <a:ext cx="9233280" cy="5029200"/>
            <a:chOff x="-89640" y="1828800"/>
            <a:chExt cx="9233280" cy="5029200"/>
          </a:xfrm>
        </p:grpSpPr>
        <p:pic>
          <p:nvPicPr>
            <p:cNvPr id="831" name="Picture 830"/>
            <p:cNvPicPr/>
            <p:nvPr/>
          </p:nvPicPr>
          <p:blipFill>
            <a:blip r:embed="rId3"/>
            <a:stretch/>
          </p:blipFill>
          <p:spPr>
            <a:xfrm>
              <a:off x="-86760" y="1830240"/>
              <a:ext cx="9228600" cy="5024880"/>
            </a:xfrm>
            <a:prstGeom prst="rect">
              <a:avLst/>
            </a:prstGeom>
            <a:ln>
              <a:noFill/>
            </a:ln>
          </p:spPr>
        </p:pic>
        <p:sp>
          <p:nvSpPr>
            <p:cNvPr id="832" name="Rectangle 5"/>
            <p:cNvSpPr/>
            <p:nvPr/>
          </p:nvSpPr>
          <p:spPr>
            <a:xfrm>
              <a:off x="-89640" y="1828800"/>
              <a:ext cx="9233280" cy="5029200"/>
            </a:xfrm>
            <a:prstGeom prst="rect">
              <a:avLst/>
            </a:prstGeom>
            <a:noFill/>
            <a:ln w="3240">
              <a:solidFill>
                <a:srgbClr val="7E7E7E"/>
              </a:solidFill>
              <a:round/>
            </a:ln>
          </p:spPr>
        </p:sp>
      </p:gr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34" name="Контейнер за съдържание 3_84"/>
          <p:cNvPicPr/>
          <p:nvPr/>
        </p:nvPicPr>
        <p:blipFill>
          <a:blip r:embed="rId2"/>
          <a:stretch/>
        </p:blipFill>
        <p:spPr>
          <a:xfrm>
            <a:off x="-114840" y="-85320"/>
            <a:ext cx="9258480" cy="6943320"/>
          </a:xfrm>
          <a:prstGeom prst="rect">
            <a:avLst/>
          </a:prstGeom>
          <a:ln>
            <a:noFill/>
          </a:ln>
        </p:spPr>
      </p:pic>
      <p:sp>
        <p:nvSpPr>
          <p:cNvPr id="835"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36" name="CustomShape 3"/>
          <p:cNvSpPr/>
          <p:nvPr/>
        </p:nvSpPr>
        <p:spPr>
          <a:xfrm>
            <a:off x="882720" y="1097280"/>
            <a:ext cx="7293600" cy="9583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VTR31.36782.01 попада в землището на с. Кесарево, </a:t>
            </a:r>
            <a:endParaRPr lang="en-US" sz="2000" b="0" strike="noStrike" spc="-1">
              <a:latin typeface="Arial"/>
            </a:endParaRPr>
          </a:p>
          <a:p>
            <a:pPr algn="ctr"/>
            <a:r>
              <a:rPr lang="bg-BG" sz="2000" b="1" strike="noStrike" spc="-1">
                <a:solidFill>
                  <a:srgbClr val="000000"/>
                </a:solidFill>
                <a:latin typeface="Times New Roman"/>
                <a:ea typeface="DejaVu Sans"/>
              </a:rPr>
              <a:t>община Стражица,</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Търново. </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endParaRPr lang="bg-BG" sz="2000" b="1" strike="noStrike" spc="-1">
              <a:solidFill>
                <a:srgbClr val="000000"/>
              </a:solidFill>
              <a:latin typeface="Times New Roman"/>
              <a:ea typeface="DejaVu Sans"/>
            </a:endParaRPr>
          </a:p>
          <a:p>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a:p>
            <a:pPr>
              <a:lnSpc>
                <a:spcPct val="100000"/>
              </a:lnSpc>
            </a:pPr>
            <a:endParaRPr lang="bg-BG" sz="2000" b="1" strike="noStrike" spc="-1">
              <a:solidFill>
                <a:srgbClr val="000000"/>
              </a:solidFill>
              <a:latin typeface="Times New Roman"/>
              <a:ea typeface="DejaVu Sans"/>
            </a:endParaRPr>
          </a:p>
        </p:txBody>
      </p:sp>
      <p:grpSp>
        <p:nvGrpSpPr>
          <p:cNvPr id="837" name="Group 4"/>
          <p:cNvGrpSpPr/>
          <p:nvPr/>
        </p:nvGrpSpPr>
        <p:grpSpPr>
          <a:xfrm>
            <a:off x="-182880" y="4297680"/>
            <a:ext cx="5973120" cy="2620440"/>
            <a:chOff x="-182880" y="4297680"/>
            <a:chExt cx="5973120" cy="2620440"/>
          </a:xfrm>
        </p:grpSpPr>
        <p:pic>
          <p:nvPicPr>
            <p:cNvPr id="838" name="Picture 837"/>
            <p:cNvPicPr/>
            <p:nvPr/>
          </p:nvPicPr>
          <p:blipFill>
            <a:blip r:embed="rId3"/>
            <a:stretch/>
          </p:blipFill>
          <p:spPr>
            <a:xfrm>
              <a:off x="-182880" y="4297680"/>
              <a:ext cx="2971440" cy="2620440"/>
            </a:xfrm>
            <a:prstGeom prst="rect">
              <a:avLst/>
            </a:prstGeom>
            <a:ln>
              <a:noFill/>
            </a:ln>
          </p:spPr>
        </p:pic>
        <p:pic>
          <p:nvPicPr>
            <p:cNvPr id="839" name="Picture 838"/>
            <p:cNvPicPr/>
            <p:nvPr/>
          </p:nvPicPr>
          <p:blipFill>
            <a:blip r:embed="rId4"/>
            <a:stretch/>
          </p:blipFill>
          <p:spPr>
            <a:xfrm>
              <a:off x="2820600" y="4297680"/>
              <a:ext cx="2969640" cy="2620440"/>
            </a:xfrm>
            <a:prstGeom prst="rect">
              <a:avLst/>
            </a:prstGeom>
            <a:ln>
              <a:noFill/>
            </a:ln>
          </p:spPr>
        </p:pic>
      </p:grpSp>
      <p:grpSp>
        <p:nvGrpSpPr>
          <p:cNvPr id="840" name="Group 5"/>
          <p:cNvGrpSpPr/>
          <p:nvPr/>
        </p:nvGrpSpPr>
        <p:grpSpPr>
          <a:xfrm>
            <a:off x="5799240" y="4226760"/>
            <a:ext cx="3344760" cy="2631240"/>
            <a:chOff x="5799240" y="4226760"/>
            <a:chExt cx="3344760" cy="2631240"/>
          </a:xfrm>
        </p:grpSpPr>
        <p:pic>
          <p:nvPicPr>
            <p:cNvPr id="841" name="Picture 840"/>
            <p:cNvPicPr/>
            <p:nvPr/>
          </p:nvPicPr>
          <p:blipFill>
            <a:blip r:embed="rId5"/>
            <a:stretch/>
          </p:blipFill>
          <p:spPr>
            <a:xfrm>
              <a:off x="5800680" y="4228200"/>
              <a:ext cx="3341520" cy="2628000"/>
            </a:xfrm>
            <a:prstGeom prst="rect">
              <a:avLst/>
            </a:prstGeom>
            <a:ln>
              <a:noFill/>
            </a:ln>
          </p:spPr>
        </p:pic>
        <p:sp>
          <p:nvSpPr>
            <p:cNvPr id="842" name="Rectangle 6"/>
            <p:cNvSpPr/>
            <p:nvPr/>
          </p:nvSpPr>
          <p:spPr>
            <a:xfrm>
              <a:off x="5799240" y="4226760"/>
              <a:ext cx="3344760" cy="2631240"/>
            </a:xfrm>
            <a:prstGeom prst="rect">
              <a:avLst/>
            </a:prstGeom>
            <a:noFill/>
            <a:ln w="3240">
              <a:solidFill>
                <a:srgbClr val="7E7E7E"/>
              </a:solidFill>
              <a:round/>
            </a:ln>
          </p:spPr>
        </p:sp>
      </p:grpSp>
      <p:grpSp>
        <p:nvGrpSpPr>
          <p:cNvPr id="843" name="Group 7"/>
          <p:cNvGrpSpPr/>
          <p:nvPr/>
        </p:nvGrpSpPr>
        <p:grpSpPr>
          <a:xfrm>
            <a:off x="-114840" y="1828800"/>
            <a:ext cx="5667480" cy="2468880"/>
            <a:chOff x="-114840" y="1828800"/>
            <a:chExt cx="5667480" cy="2468880"/>
          </a:xfrm>
        </p:grpSpPr>
        <p:pic>
          <p:nvPicPr>
            <p:cNvPr id="844" name="Picture 843"/>
            <p:cNvPicPr/>
            <p:nvPr/>
          </p:nvPicPr>
          <p:blipFill>
            <a:blip r:embed="rId6"/>
            <a:stretch/>
          </p:blipFill>
          <p:spPr>
            <a:xfrm>
              <a:off x="-114840" y="1828800"/>
              <a:ext cx="1870560" cy="2468880"/>
            </a:xfrm>
            <a:prstGeom prst="rect">
              <a:avLst/>
            </a:prstGeom>
            <a:ln>
              <a:noFill/>
            </a:ln>
          </p:spPr>
        </p:pic>
        <p:pic>
          <p:nvPicPr>
            <p:cNvPr id="845" name="Picture 844"/>
            <p:cNvPicPr/>
            <p:nvPr/>
          </p:nvPicPr>
          <p:blipFill>
            <a:blip r:embed="rId7"/>
            <a:stretch/>
          </p:blipFill>
          <p:spPr>
            <a:xfrm>
              <a:off x="1795320" y="1828800"/>
              <a:ext cx="1863360" cy="2468880"/>
            </a:xfrm>
            <a:prstGeom prst="rect">
              <a:avLst/>
            </a:prstGeom>
            <a:ln>
              <a:noFill/>
            </a:ln>
          </p:spPr>
        </p:pic>
        <p:pic>
          <p:nvPicPr>
            <p:cNvPr id="846" name="Picture 845"/>
            <p:cNvPicPr/>
            <p:nvPr/>
          </p:nvPicPr>
          <p:blipFill>
            <a:blip r:embed="rId8"/>
            <a:stretch/>
          </p:blipFill>
          <p:spPr>
            <a:xfrm>
              <a:off x="3688920" y="1828800"/>
              <a:ext cx="1863720" cy="2468880"/>
            </a:xfrm>
            <a:prstGeom prst="rect">
              <a:avLst/>
            </a:prstGeom>
            <a:ln>
              <a:noFill/>
            </a:ln>
          </p:spPr>
        </p:pic>
      </p:gr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53" name="Контейнер за съдържание 3_86"/>
          <p:cNvPicPr/>
          <p:nvPr/>
        </p:nvPicPr>
        <p:blipFill>
          <a:blip r:embed="rId2"/>
          <a:stretch/>
        </p:blipFill>
        <p:spPr>
          <a:xfrm>
            <a:off x="-114840" y="-85320"/>
            <a:ext cx="9258480" cy="6943320"/>
          </a:xfrm>
          <a:prstGeom prst="rect">
            <a:avLst/>
          </a:prstGeom>
          <a:ln>
            <a:noFill/>
          </a:ln>
        </p:spPr>
      </p:pic>
      <p:sp>
        <p:nvSpPr>
          <p:cNvPr id="854"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55" name="CustomShape 3"/>
          <p:cNvSpPr/>
          <p:nvPr/>
        </p:nvSpPr>
        <p:spPr>
          <a:xfrm>
            <a:off x="149760" y="1097280"/>
            <a:ext cx="8759520" cy="9583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Свлачище VTR31.51593.03 попада в землището на с. Николаево, </a:t>
            </a:r>
          </a:p>
          <a:p>
            <a:pPr algn="ctr"/>
            <a:r>
              <a:rPr lang="bg-BG" sz="2000" b="1" strike="noStrike" spc="-1">
                <a:solidFill>
                  <a:srgbClr val="000000"/>
                </a:solidFill>
                <a:latin typeface="Times New Roman"/>
                <a:ea typeface="DejaVu Sans"/>
              </a:rPr>
              <a:t>община Стражица,</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Търново.</a:t>
            </a: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56" name="Group 4"/>
          <p:cNvGrpSpPr/>
          <p:nvPr/>
        </p:nvGrpSpPr>
        <p:grpSpPr>
          <a:xfrm>
            <a:off x="-83520" y="1828800"/>
            <a:ext cx="9227520" cy="5029200"/>
            <a:chOff x="-83520" y="1828800"/>
            <a:chExt cx="9227520" cy="5029200"/>
          </a:xfrm>
        </p:grpSpPr>
        <p:pic>
          <p:nvPicPr>
            <p:cNvPr id="857" name="Picture 856"/>
            <p:cNvPicPr/>
            <p:nvPr/>
          </p:nvPicPr>
          <p:blipFill>
            <a:blip r:embed="rId3"/>
            <a:stretch/>
          </p:blipFill>
          <p:spPr>
            <a:xfrm>
              <a:off x="-80640" y="1830240"/>
              <a:ext cx="9222120" cy="5024880"/>
            </a:xfrm>
            <a:prstGeom prst="rect">
              <a:avLst/>
            </a:prstGeom>
            <a:ln>
              <a:noFill/>
            </a:ln>
          </p:spPr>
        </p:pic>
        <p:sp>
          <p:nvSpPr>
            <p:cNvPr id="858" name="Rectangle 5"/>
            <p:cNvSpPr/>
            <p:nvPr/>
          </p:nvSpPr>
          <p:spPr>
            <a:xfrm>
              <a:off x="-83520" y="1828800"/>
              <a:ext cx="9227520" cy="5029200"/>
            </a:xfrm>
            <a:prstGeom prst="rect">
              <a:avLst/>
            </a:prstGeom>
            <a:noFill/>
            <a:ln w="3240">
              <a:solidFill>
                <a:srgbClr val="7E7E7E"/>
              </a:solidFill>
              <a:round/>
            </a:ln>
          </p:spPr>
        </p:sp>
      </p:gr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60" name="Контейнер за съдържание 3_87"/>
          <p:cNvPicPr/>
          <p:nvPr/>
        </p:nvPicPr>
        <p:blipFill>
          <a:blip r:embed="rId2"/>
          <a:stretch/>
        </p:blipFill>
        <p:spPr>
          <a:xfrm>
            <a:off x="-114840" y="-85320"/>
            <a:ext cx="9258480" cy="6943320"/>
          </a:xfrm>
          <a:prstGeom prst="rect">
            <a:avLst/>
          </a:prstGeom>
          <a:ln>
            <a:noFill/>
          </a:ln>
        </p:spPr>
      </p:pic>
      <p:sp>
        <p:nvSpPr>
          <p:cNvPr id="861"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62" name="CustomShape 3"/>
          <p:cNvSpPr/>
          <p:nvPr/>
        </p:nvSpPr>
        <p:spPr>
          <a:xfrm>
            <a:off x="56880" y="1097280"/>
            <a:ext cx="8944920" cy="105048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r>
              <a:rPr lang="bg-BG" sz="2000" b="1" strike="noStrike" spc="-1">
                <a:solidFill>
                  <a:srgbClr val="000000"/>
                </a:solidFill>
                <a:latin typeface="Times New Roman"/>
                <a:ea typeface="DejaVu Sans"/>
              </a:rPr>
              <a:t>Свлачище Свлачище VTR31.51593.03 попада в землището на с. Николаево, </a:t>
            </a:r>
          </a:p>
          <a:p>
            <a:pPr algn="ctr"/>
            <a:r>
              <a:rPr lang="bg-BG" sz="2000" b="1" strike="noStrike" spc="-1">
                <a:solidFill>
                  <a:srgbClr val="000000"/>
                </a:solidFill>
                <a:latin typeface="Times New Roman"/>
                <a:ea typeface="DejaVu Sans"/>
              </a:rPr>
              <a:t>община Стражица,</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област Велико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Търново.</a:t>
            </a:r>
          </a:p>
          <a:p>
            <a:pPr algn="ctr"/>
            <a:endParaRPr lang="bg-BG" sz="2000" b="1" strike="noStrike" spc="-1">
              <a:solidFill>
                <a:srgbClr val="000000"/>
              </a:solidFill>
              <a:latin typeface="Times New Roman"/>
              <a:ea typeface="DejaVu Sans"/>
            </a:endParaRPr>
          </a:p>
          <a:p>
            <a:pPr algn="ctr"/>
            <a:r>
              <a:rPr lang="bg-BG" sz="2000" b="1" strike="noStrike" spc="-1">
                <a:solidFill>
                  <a:srgbClr val="000000"/>
                </a:solidFill>
                <a:latin typeface="Times New Roman"/>
                <a:ea typeface="DejaVu Sans"/>
              </a:rPr>
              <a:t>По съществуващите подпорни стени са образувани</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подувания</a:t>
            </a: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пукнатини</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с</a:t>
            </a:r>
            <a:r>
              <a:rPr lang="bg-BG" sz="2000" b="1" strike="noStrike" spc="-66">
                <a:solidFill>
                  <a:srgbClr val="000000"/>
                </a:solidFill>
                <a:latin typeface="Times New Roman"/>
                <a:ea typeface="DejaVu Sans"/>
              </a:rPr>
              <a:t> </a:t>
            </a:r>
            <a:endParaRPr lang="bg-BG" sz="2000" b="1" strike="noStrike" spc="-1">
              <a:solidFill>
                <a:srgbClr val="000000"/>
              </a:solidFill>
              <a:latin typeface="Times New Roman"/>
              <a:ea typeface="DejaVu Sans"/>
            </a:endParaRPr>
          </a:p>
          <a:p>
            <a:pPr marL="163800" indent="540360" algn="just">
              <a:spcBef>
                <a:spcPts val="595"/>
              </a:spcBef>
            </a:pPr>
            <a:r>
              <a:rPr lang="bg-BG" sz="2000" b="1" strike="noStrike" spc="-1">
                <a:solidFill>
                  <a:srgbClr val="000000"/>
                </a:solidFill>
                <a:latin typeface="Times New Roman"/>
                <a:ea typeface="DejaVu Sans"/>
              </a:rPr>
              <a:t>разтвореност</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до</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5</a:t>
            </a:r>
            <a:r>
              <a:rPr lang="bg-BG" sz="2000" b="1" strike="noStrike" spc="-46">
                <a:solidFill>
                  <a:srgbClr val="000000"/>
                </a:solidFill>
                <a:latin typeface="Times New Roman"/>
                <a:ea typeface="DejaVu Sans"/>
              </a:rPr>
              <a:t> </a:t>
            </a:r>
            <a:r>
              <a:rPr lang="bg-BG" sz="2000" b="1" strike="noStrike" spc="-1">
                <a:solidFill>
                  <a:srgbClr val="000000"/>
                </a:solidFill>
                <a:latin typeface="Times New Roman"/>
                <a:ea typeface="DejaVu Sans"/>
              </a:rPr>
              <a:t>см</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и</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депланация</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2-3</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см.</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63" name="Group 4"/>
          <p:cNvGrpSpPr/>
          <p:nvPr/>
        </p:nvGrpSpPr>
        <p:grpSpPr>
          <a:xfrm>
            <a:off x="-114840" y="3749040"/>
            <a:ext cx="5914080" cy="3108960"/>
            <a:chOff x="-114840" y="3749040"/>
            <a:chExt cx="5914080" cy="3108960"/>
          </a:xfrm>
        </p:grpSpPr>
        <p:pic>
          <p:nvPicPr>
            <p:cNvPr id="864" name="Picture 863"/>
            <p:cNvPicPr/>
            <p:nvPr/>
          </p:nvPicPr>
          <p:blipFill>
            <a:blip r:embed="rId3"/>
            <a:stretch/>
          </p:blipFill>
          <p:spPr>
            <a:xfrm>
              <a:off x="-113760" y="3751200"/>
              <a:ext cx="2939040" cy="3104280"/>
            </a:xfrm>
            <a:prstGeom prst="rect">
              <a:avLst/>
            </a:prstGeom>
            <a:ln>
              <a:noFill/>
            </a:ln>
          </p:spPr>
        </p:pic>
        <p:sp>
          <p:nvSpPr>
            <p:cNvPr id="865" name="Rectangle 5"/>
            <p:cNvSpPr/>
            <p:nvPr/>
          </p:nvSpPr>
          <p:spPr>
            <a:xfrm>
              <a:off x="-114840" y="3749040"/>
              <a:ext cx="2942280" cy="3108960"/>
            </a:xfrm>
            <a:prstGeom prst="rect">
              <a:avLst/>
            </a:prstGeom>
            <a:noFill/>
            <a:ln w="3240">
              <a:solidFill>
                <a:srgbClr val="7E7E7E"/>
              </a:solidFill>
              <a:round/>
            </a:ln>
          </p:spPr>
        </p:sp>
        <p:pic>
          <p:nvPicPr>
            <p:cNvPr id="866" name="Picture 865"/>
            <p:cNvPicPr/>
            <p:nvPr/>
          </p:nvPicPr>
          <p:blipFill>
            <a:blip r:embed="rId4"/>
            <a:stretch/>
          </p:blipFill>
          <p:spPr>
            <a:xfrm>
              <a:off x="2858040" y="3751200"/>
              <a:ext cx="2939040" cy="3104280"/>
            </a:xfrm>
            <a:prstGeom prst="rect">
              <a:avLst/>
            </a:prstGeom>
            <a:ln>
              <a:noFill/>
            </a:ln>
          </p:spPr>
        </p:pic>
        <p:sp>
          <p:nvSpPr>
            <p:cNvPr id="867" name="Rectangle 6"/>
            <p:cNvSpPr/>
            <p:nvPr/>
          </p:nvSpPr>
          <p:spPr>
            <a:xfrm>
              <a:off x="2856960" y="3749040"/>
              <a:ext cx="2942280" cy="3108960"/>
            </a:xfrm>
            <a:prstGeom prst="rect">
              <a:avLst/>
            </a:prstGeom>
            <a:noFill/>
            <a:ln w="3240">
              <a:solidFill>
                <a:srgbClr val="7E7E7E"/>
              </a:solidFill>
              <a:round/>
            </a:ln>
          </p:spPr>
        </p:sp>
      </p:grpSp>
      <p:pic>
        <p:nvPicPr>
          <p:cNvPr id="868" name="Picture 867"/>
          <p:cNvPicPr/>
          <p:nvPr/>
        </p:nvPicPr>
        <p:blipFill>
          <a:blip r:embed="rId5"/>
          <a:stretch/>
        </p:blipFill>
        <p:spPr>
          <a:xfrm>
            <a:off x="5799240" y="3749040"/>
            <a:ext cx="2610360" cy="3106440"/>
          </a:xfrm>
          <a:prstGeom prst="rect">
            <a:avLst/>
          </a:prstGeom>
          <a:ln>
            <a:noFill/>
          </a:ln>
        </p:spPr>
      </p:pic>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75" name="Контейнер за съдържание 3_89"/>
          <p:cNvPicPr/>
          <p:nvPr/>
        </p:nvPicPr>
        <p:blipFill>
          <a:blip r:embed="rId2"/>
          <a:stretch/>
        </p:blipFill>
        <p:spPr>
          <a:xfrm>
            <a:off x="0" y="97560"/>
            <a:ext cx="9258480" cy="6943320"/>
          </a:xfrm>
          <a:prstGeom prst="rect">
            <a:avLst/>
          </a:prstGeom>
          <a:ln>
            <a:noFill/>
          </a:ln>
        </p:spPr>
      </p:pic>
      <p:sp>
        <p:nvSpPr>
          <p:cNvPr id="87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77" name="CustomShape 3"/>
          <p:cNvSpPr/>
          <p:nvPr/>
        </p:nvSpPr>
        <p:spPr>
          <a:xfrm>
            <a:off x="76680" y="1097280"/>
            <a:ext cx="8904240" cy="98654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endParaRPr lang="en-US" sz="1800" b="0" strike="noStrike" spc="-1">
              <a:latin typeface="Arial"/>
            </a:endParaRPr>
          </a:p>
          <a:p>
            <a:pPr algn="ctr"/>
            <a:r>
              <a:rPr lang="bg-BG" sz="2000" b="1" strike="noStrike" spc="-1">
                <a:solidFill>
                  <a:srgbClr val="000000"/>
                </a:solidFill>
                <a:latin typeface="Times New Roman"/>
                <a:ea typeface="DejaVu Sans"/>
              </a:rPr>
              <a:t>Свлачище Свлачище KNL 04.48711-01 попада в землището на с. Мламолово, </a:t>
            </a:r>
            <a:endParaRPr lang="en-US" sz="2000" b="0" strike="noStrike" spc="-1">
              <a:latin typeface="Arial"/>
            </a:endParaRPr>
          </a:p>
          <a:p>
            <a:pPr algn="ctr"/>
            <a:r>
              <a:rPr lang="bg-BG" sz="2000" b="1" strike="noStrike" spc="-1">
                <a:solidFill>
                  <a:srgbClr val="000000"/>
                </a:solidFill>
                <a:latin typeface="Times New Roman"/>
                <a:ea typeface="DejaVu Sans"/>
              </a:rPr>
              <a:t>община Бобов</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дол, област Кюстендил. </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78" name="Group 4"/>
          <p:cNvGrpSpPr/>
          <p:nvPr/>
        </p:nvGrpSpPr>
        <p:grpSpPr>
          <a:xfrm>
            <a:off x="27000" y="2103120"/>
            <a:ext cx="9299880" cy="4937760"/>
            <a:chOff x="27000" y="2103120"/>
            <a:chExt cx="9299880" cy="4937760"/>
          </a:xfrm>
        </p:grpSpPr>
        <p:pic>
          <p:nvPicPr>
            <p:cNvPr id="879" name="Picture 878"/>
            <p:cNvPicPr/>
            <p:nvPr/>
          </p:nvPicPr>
          <p:blipFill>
            <a:blip r:embed="rId3"/>
            <a:stretch/>
          </p:blipFill>
          <p:spPr>
            <a:xfrm>
              <a:off x="29880" y="2105280"/>
              <a:ext cx="9294840" cy="4933800"/>
            </a:xfrm>
            <a:prstGeom prst="rect">
              <a:avLst/>
            </a:prstGeom>
            <a:ln>
              <a:noFill/>
            </a:ln>
          </p:spPr>
        </p:pic>
        <p:sp>
          <p:nvSpPr>
            <p:cNvPr id="880" name="Rectangle 5"/>
            <p:cNvSpPr/>
            <p:nvPr/>
          </p:nvSpPr>
          <p:spPr>
            <a:xfrm>
              <a:off x="27000" y="2103120"/>
              <a:ext cx="9299880" cy="4937760"/>
            </a:xfrm>
            <a:prstGeom prst="rect">
              <a:avLst/>
            </a:prstGeom>
            <a:noFill/>
            <a:ln w="3240">
              <a:solidFill>
                <a:srgbClr val="4F81BC"/>
              </a:solidFill>
              <a:round/>
            </a:ln>
          </p:spPr>
        </p:sp>
      </p:gr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82" name="Контейнер за съдържание 3_90"/>
          <p:cNvPicPr/>
          <p:nvPr/>
        </p:nvPicPr>
        <p:blipFill>
          <a:blip r:embed="rId2"/>
          <a:stretch/>
        </p:blipFill>
        <p:spPr>
          <a:xfrm>
            <a:off x="-23040" y="0"/>
            <a:ext cx="9258480" cy="6943320"/>
          </a:xfrm>
          <a:prstGeom prst="rect">
            <a:avLst/>
          </a:prstGeom>
          <a:ln>
            <a:noFill/>
          </a:ln>
        </p:spPr>
      </p:pic>
      <p:sp>
        <p:nvSpPr>
          <p:cNvPr id="883"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84" name="CustomShape 3"/>
          <p:cNvSpPr/>
          <p:nvPr/>
        </p:nvSpPr>
        <p:spPr>
          <a:xfrm>
            <a:off x="123840" y="1097280"/>
            <a:ext cx="8809200" cy="104292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endParaRPr lang="en-US" sz="1800" b="0" strike="noStrike" spc="-1">
              <a:latin typeface="Arial"/>
            </a:endParaRPr>
          </a:p>
          <a:p>
            <a:pPr algn="ctr"/>
            <a:r>
              <a:rPr lang="bg-BG" sz="2000" b="1" strike="noStrike" spc="-1">
                <a:solidFill>
                  <a:srgbClr val="000000"/>
                </a:solidFill>
                <a:latin typeface="Times New Roman"/>
                <a:ea typeface="DejaVu Sans"/>
              </a:rPr>
              <a:t>Свлачище Свлачище KNL 04.48711-01 </a:t>
            </a:r>
            <a:endParaRPr lang="en-US" sz="2000" b="0" strike="noStrike" spc="-1">
              <a:latin typeface="Arial"/>
            </a:endParaRPr>
          </a:p>
          <a:p>
            <a:pPr algn="ctr"/>
            <a:endParaRPr lang="en-US" sz="2000" b="0" strike="noStrike" spc="-1">
              <a:latin typeface="Arial"/>
            </a:endParaRPr>
          </a:p>
          <a:p>
            <a:pPr algn="ctr"/>
            <a:r>
              <a:rPr lang="bg-BG" sz="2000" b="1" strike="noStrike" spc="-1">
                <a:solidFill>
                  <a:srgbClr val="000000"/>
                </a:solidFill>
                <a:latin typeface="Times New Roman"/>
                <a:ea typeface="DejaVu Sans"/>
              </a:rPr>
              <a:t>Теренът</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55">
                <a:solidFill>
                  <a:srgbClr val="000000"/>
                </a:solidFill>
                <a:latin typeface="Times New Roman"/>
                <a:ea typeface="DejaVu Sans"/>
              </a:rPr>
              <a:t> </a:t>
            </a:r>
            <a:r>
              <a:rPr lang="bg-BG" sz="2000" b="1" strike="noStrike" spc="-1">
                <a:solidFill>
                  <a:srgbClr val="000000"/>
                </a:solidFill>
                <a:latin typeface="Times New Roman"/>
                <a:ea typeface="DejaVu Sans"/>
              </a:rPr>
              <a:t>свлачищното</a:t>
            </a:r>
            <a:r>
              <a:rPr lang="bg-BG" sz="2000" b="1" strike="noStrike" spc="-60">
                <a:solidFill>
                  <a:srgbClr val="000000"/>
                </a:solidFill>
                <a:latin typeface="Times New Roman"/>
                <a:ea typeface="DejaVu Sans"/>
              </a:rPr>
              <a:t> </a:t>
            </a:r>
            <a:r>
              <a:rPr lang="bg-BG" sz="2000" b="1" strike="noStrike" spc="-1">
                <a:solidFill>
                  <a:srgbClr val="000000"/>
                </a:solidFill>
                <a:latin typeface="Times New Roman"/>
                <a:ea typeface="DejaVu Sans"/>
              </a:rPr>
              <a:t>тяло</a:t>
            </a:r>
            <a:r>
              <a:rPr lang="bg-BG" sz="2000" b="1" strike="noStrike" spc="-66">
                <a:solidFill>
                  <a:srgbClr val="000000"/>
                </a:solidFill>
                <a:latin typeface="Times New Roman"/>
                <a:ea typeface="DejaVu Sans"/>
              </a:rPr>
              <a:t> </a:t>
            </a:r>
            <a:r>
              <a:rPr lang="bg-BG" sz="2000" b="1" strike="noStrike" spc="-1">
                <a:solidFill>
                  <a:srgbClr val="000000"/>
                </a:solidFill>
                <a:latin typeface="Times New Roman"/>
                <a:ea typeface="DejaVu Sans"/>
              </a:rPr>
              <a:t>е</a:t>
            </a:r>
            <a:r>
              <a:rPr lang="bg-BG" sz="2000" b="1" strike="noStrike" spc="-52">
                <a:solidFill>
                  <a:srgbClr val="000000"/>
                </a:solidFill>
                <a:latin typeface="Times New Roman"/>
                <a:ea typeface="DejaVu Sans"/>
              </a:rPr>
              <a:t> </a:t>
            </a:r>
            <a:r>
              <a:rPr lang="bg-BG" sz="2000" b="1" strike="noStrike" spc="-1">
                <a:solidFill>
                  <a:srgbClr val="000000"/>
                </a:solidFill>
                <a:latin typeface="Times New Roman"/>
                <a:ea typeface="DejaVu Sans"/>
              </a:rPr>
              <a:t>силно</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нарушен</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от</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множество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пукнатини</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на</a:t>
            </a:r>
            <a:r>
              <a:rPr lang="bg-BG" sz="2000" b="1" strike="noStrike" spc="4">
                <a:solidFill>
                  <a:srgbClr val="000000"/>
                </a:solidFill>
                <a:latin typeface="Times New Roman"/>
                <a:ea typeface="DejaVu Sans"/>
              </a:rPr>
              <a:t> </a:t>
            </a:r>
            <a:endParaRPr lang="en-US" sz="2000" b="0" strike="noStrike" spc="-1">
              <a:latin typeface="Arial"/>
            </a:endParaRPr>
          </a:p>
          <a:p>
            <a:pPr algn="ctr"/>
            <a:r>
              <a:rPr lang="bg-BG" sz="2000" b="1" strike="noStrike" spc="-1">
                <a:solidFill>
                  <a:srgbClr val="000000"/>
                </a:solidFill>
                <a:latin typeface="Times New Roman"/>
                <a:ea typeface="DejaVu Sans"/>
              </a:rPr>
              <a:t>срязване,</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което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благоприятства</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неговото</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водонасищане.</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85" name="Group 4"/>
          <p:cNvGrpSpPr/>
          <p:nvPr/>
        </p:nvGrpSpPr>
        <p:grpSpPr>
          <a:xfrm>
            <a:off x="-23040" y="4114800"/>
            <a:ext cx="3698640" cy="2775240"/>
            <a:chOff x="-23040" y="4114800"/>
            <a:chExt cx="3698640" cy="2775240"/>
          </a:xfrm>
        </p:grpSpPr>
        <p:pic>
          <p:nvPicPr>
            <p:cNvPr id="886" name="Picture 885"/>
            <p:cNvPicPr/>
            <p:nvPr/>
          </p:nvPicPr>
          <p:blipFill>
            <a:blip r:embed="rId3"/>
            <a:stretch/>
          </p:blipFill>
          <p:spPr>
            <a:xfrm>
              <a:off x="-21960" y="4115880"/>
              <a:ext cx="3695400" cy="2772000"/>
            </a:xfrm>
            <a:prstGeom prst="rect">
              <a:avLst/>
            </a:prstGeom>
            <a:ln>
              <a:noFill/>
            </a:ln>
          </p:spPr>
        </p:pic>
        <p:sp>
          <p:nvSpPr>
            <p:cNvPr id="887" name="Rectangle 5"/>
            <p:cNvSpPr/>
            <p:nvPr/>
          </p:nvSpPr>
          <p:spPr>
            <a:xfrm>
              <a:off x="-23040" y="4114800"/>
              <a:ext cx="3698640" cy="2775240"/>
            </a:xfrm>
            <a:prstGeom prst="rect">
              <a:avLst/>
            </a:prstGeom>
            <a:noFill/>
            <a:ln w="3240">
              <a:solidFill>
                <a:srgbClr val="7E7E7E"/>
              </a:solidFill>
              <a:round/>
            </a:ln>
          </p:spPr>
        </p:sp>
      </p:grpSp>
      <p:grpSp>
        <p:nvGrpSpPr>
          <p:cNvPr id="888" name="Group 6"/>
          <p:cNvGrpSpPr/>
          <p:nvPr/>
        </p:nvGrpSpPr>
        <p:grpSpPr>
          <a:xfrm>
            <a:off x="3723480" y="4115880"/>
            <a:ext cx="2082600" cy="2775240"/>
            <a:chOff x="3723480" y="4115880"/>
            <a:chExt cx="2082600" cy="2775240"/>
          </a:xfrm>
        </p:grpSpPr>
        <p:pic>
          <p:nvPicPr>
            <p:cNvPr id="889" name="Picture 888"/>
            <p:cNvPicPr/>
            <p:nvPr/>
          </p:nvPicPr>
          <p:blipFill>
            <a:blip r:embed="rId4"/>
            <a:stretch/>
          </p:blipFill>
          <p:spPr>
            <a:xfrm>
              <a:off x="3725280" y="4116960"/>
              <a:ext cx="2079360" cy="2772000"/>
            </a:xfrm>
            <a:prstGeom prst="rect">
              <a:avLst/>
            </a:prstGeom>
            <a:ln>
              <a:noFill/>
            </a:ln>
          </p:spPr>
        </p:pic>
        <p:sp>
          <p:nvSpPr>
            <p:cNvPr id="890" name="Rectangle 7"/>
            <p:cNvSpPr/>
            <p:nvPr/>
          </p:nvSpPr>
          <p:spPr>
            <a:xfrm>
              <a:off x="3723480" y="4115880"/>
              <a:ext cx="2082600" cy="2775240"/>
            </a:xfrm>
            <a:prstGeom prst="rect">
              <a:avLst/>
            </a:prstGeom>
            <a:noFill/>
            <a:ln w="3240">
              <a:solidFill>
                <a:srgbClr val="7E7E7E"/>
              </a:solidFill>
              <a:round/>
            </a:ln>
          </p:spPr>
        </p:sp>
      </p:grpSp>
      <p:grpSp>
        <p:nvGrpSpPr>
          <p:cNvPr id="891" name="Group 8"/>
          <p:cNvGrpSpPr/>
          <p:nvPr/>
        </p:nvGrpSpPr>
        <p:grpSpPr>
          <a:xfrm>
            <a:off x="5806080" y="4044240"/>
            <a:ext cx="3429360" cy="2846880"/>
            <a:chOff x="5806080" y="4044240"/>
            <a:chExt cx="3429360" cy="2846880"/>
          </a:xfrm>
        </p:grpSpPr>
        <p:pic>
          <p:nvPicPr>
            <p:cNvPr id="892" name="Picture 891"/>
            <p:cNvPicPr/>
            <p:nvPr/>
          </p:nvPicPr>
          <p:blipFill>
            <a:blip r:embed="rId5"/>
            <a:stretch/>
          </p:blipFill>
          <p:spPr>
            <a:xfrm>
              <a:off x="5807880" y="4046040"/>
              <a:ext cx="3426120" cy="2843640"/>
            </a:xfrm>
            <a:prstGeom prst="rect">
              <a:avLst/>
            </a:prstGeom>
            <a:ln>
              <a:noFill/>
            </a:ln>
          </p:spPr>
        </p:pic>
        <p:sp>
          <p:nvSpPr>
            <p:cNvPr id="893" name="Rectangle 9"/>
            <p:cNvSpPr/>
            <p:nvPr/>
          </p:nvSpPr>
          <p:spPr>
            <a:xfrm>
              <a:off x="5806080" y="4044240"/>
              <a:ext cx="3429360" cy="2846880"/>
            </a:xfrm>
            <a:prstGeom prst="rect">
              <a:avLst/>
            </a:prstGeom>
            <a:noFill/>
            <a:ln w="3240">
              <a:solidFill>
                <a:srgbClr val="7E7E7E"/>
              </a:solidFill>
              <a:round/>
            </a:ln>
          </p:spPr>
        </p:sp>
      </p:gr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895" name="Контейнер за съдържание 3_91"/>
          <p:cNvPicPr/>
          <p:nvPr/>
        </p:nvPicPr>
        <p:blipFill>
          <a:blip r:embed="rId2"/>
          <a:stretch/>
        </p:blipFill>
        <p:spPr>
          <a:xfrm>
            <a:off x="0" y="0"/>
            <a:ext cx="9144000" cy="6878160"/>
          </a:xfrm>
          <a:prstGeom prst="rect">
            <a:avLst/>
          </a:prstGeom>
          <a:ln>
            <a:noFill/>
          </a:ln>
        </p:spPr>
      </p:pic>
      <p:sp>
        <p:nvSpPr>
          <p:cNvPr id="896"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897" name="CustomShape 3"/>
          <p:cNvSpPr/>
          <p:nvPr/>
        </p:nvSpPr>
        <p:spPr>
          <a:xfrm>
            <a:off x="76680" y="1097280"/>
            <a:ext cx="8904240" cy="98654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endParaRPr lang="en-US" sz="1800" b="0" strike="noStrike" spc="-1">
              <a:latin typeface="Arial"/>
            </a:endParaRPr>
          </a:p>
          <a:p>
            <a:pPr algn="ctr"/>
            <a:r>
              <a:rPr lang="bg-BG" sz="2000" b="1" strike="noStrike" spc="-1">
                <a:solidFill>
                  <a:srgbClr val="000000"/>
                </a:solidFill>
                <a:latin typeface="Times New Roman"/>
                <a:ea typeface="DejaVu Sans"/>
              </a:rPr>
              <a:t>Свлачище Свлачище KNL 04.48711-01 попада в землището на с. Мламолово, </a:t>
            </a:r>
            <a:endParaRPr lang="en-US" sz="2000" b="0" strike="noStrike" spc="-1">
              <a:latin typeface="Arial"/>
            </a:endParaRPr>
          </a:p>
          <a:p>
            <a:pPr algn="ctr"/>
            <a:r>
              <a:rPr lang="bg-BG" sz="2000" b="1" strike="noStrike" spc="-1">
                <a:solidFill>
                  <a:srgbClr val="000000"/>
                </a:solidFill>
                <a:latin typeface="Times New Roman"/>
                <a:ea typeface="DejaVu Sans"/>
              </a:rPr>
              <a:t>община Бобов</a:t>
            </a:r>
            <a:r>
              <a:rPr lang="bg-BG" sz="2000" b="1" strike="noStrike" spc="4">
                <a:solidFill>
                  <a:srgbClr val="000000"/>
                </a:solidFill>
                <a:latin typeface="Times New Roman"/>
                <a:ea typeface="DejaVu Sans"/>
              </a:rPr>
              <a:t> </a:t>
            </a:r>
            <a:r>
              <a:rPr lang="bg-BG" sz="2000" b="1" strike="noStrike" spc="-1">
                <a:solidFill>
                  <a:srgbClr val="000000"/>
                </a:solidFill>
                <a:latin typeface="Times New Roman"/>
                <a:ea typeface="DejaVu Sans"/>
              </a:rPr>
              <a:t>дол, област Кюстендил. </a:t>
            </a:r>
            <a:endParaRPr lang="en-US" sz="2000" b="0" strike="noStrike" spc="-1">
              <a:latin typeface="Arial"/>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grpSp>
        <p:nvGrpSpPr>
          <p:cNvPr id="898" name="Group 4"/>
          <p:cNvGrpSpPr/>
          <p:nvPr/>
        </p:nvGrpSpPr>
        <p:grpSpPr>
          <a:xfrm>
            <a:off x="0" y="4023360"/>
            <a:ext cx="3745440" cy="2811600"/>
            <a:chOff x="0" y="4023360"/>
            <a:chExt cx="3745440" cy="2811600"/>
          </a:xfrm>
        </p:grpSpPr>
        <p:pic>
          <p:nvPicPr>
            <p:cNvPr id="899" name="Picture 898"/>
            <p:cNvPicPr/>
            <p:nvPr/>
          </p:nvPicPr>
          <p:blipFill>
            <a:blip r:embed="rId3"/>
            <a:stretch/>
          </p:blipFill>
          <p:spPr>
            <a:xfrm>
              <a:off x="1800" y="4024440"/>
              <a:ext cx="3742200" cy="2808360"/>
            </a:xfrm>
            <a:prstGeom prst="rect">
              <a:avLst/>
            </a:prstGeom>
            <a:ln>
              <a:noFill/>
            </a:ln>
          </p:spPr>
        </p:pic>
        <p:sp>
          <p:nvSpPr>
            <p:cNvPr id="900" name="Rectangle 5"/>
            <p:cNvSpPr/>
            <p:nvPr/>
          </p:nvSpPr>
          <p:spPr>
            <a:xfrm>
              <a:off x="0" y="4023360"/>
              <a:ext cx="3745440" cy="2811600"/>
            </a:xfrm>
            <a:prstGeom prst="rect">
              <a:avLst/>
            </a:prstGeom>
            <a:noFill/>
            <a:ln w="3240">
              <a:solidFill>
                <a:srgbClr val="7E7E7E"/>
              </a:solidFill>
              <a:round/>
            </a:ln>
          </p:spPr>
        </p:sp>
      </p:grpSp>
      <p:grpSp>
        <p:nvGrpSpPr>
          <p:cNvPr id="901" name="Group 6"/>
          <p:cNvGrpSpPr/>
          <p:nvPr/>
        </p:nvGrpSpPr>
        <p:grpSpPr>
          <a:xfrm>
            <a:off x="3745440" y="4021200"/>
            <a:ext cx="2109240" cy="2811600"/>
            <a:chOff x="3745440" y="4021200"/>
            <a:chExt cx="2109240" cy="2811600"/>
          </a:xfrm>
        </p:grpSpPr>
        <p:pic>
          <p:nvPicPr>
            <p:cNvPr id="902" name="Picture 901"/>
            <p:cNvPicPr/>
            <p:nvPr/>
          </p:nvPicPr>
          <p:blipFill>
            <a:blip r:embed="rId4"/>
            <a:stretch/>
          </p:blipFill>
          <p:spPr>
            <a:xfrm>
              <a:off x="3747240" y="4022280"/>
              <a:ext cx="2106000" cy="2808360"/>
            </a:xfrm>
            <a:prstGeom prst="rect">
              <a:avLst/>
            </a:prstGeom>
            <a:ln>
              <a:noFill/>
            </a:ln>
          </p:spPr>
        </p:pic>
        <p:sp>
          <p:nvSpPr>
            <p:cNvPr id="903" name="Rectangle 7"/>
            <p:cNvSpPr/>
            <p:nvPr/>
          </p:nvSpPr>
          <p:spPr>
            <a:xfrm>
              <a:off x="3745440" y="4021200"/>
              <a:ext cx="2109240" cy="2811600"/>
            </a:xfrm>
            <a:prstGeom prst="rect">
              <a:avLst/>
            </a:prstGeom>
            <a:noFill/>
            <a:ln w="3240">
              <a:solidFill>
                <a:srgbClr val="7E7E7E"/>
              </a:solidFill>
              <a:round/>
            </a:ln>
          </p:spPr>
        </p:sp>
      </p:grpSp>
      <p:grpSp>
        <p:nvGrpSpPr>
          <p:cNvPr id="904" name="Group 8"/>
          <p:cNvGrpSpPr/>
          <p:nvPr/>
        </p:nvGrpSpPr>
        <p:grpSpPr>
          <a:xfrm>
            <a:off x="5896440" y="4714920"/>
            <a:ext cx="3247560" cy="2163240"/>
            <a:chOff x="5896440" y="4714920"/>
            <a:chExt cx="3247560" cy="2163240"/>
          </a:xfrm>
        </p:grpSpPr>
        <p:pic>
          <p:nvPicPr>
            <p:cNvPr id="905" name="Picture 904"/>
            <p:cNvPicPr/>
            <p:nvPr/>
          </p:nvPicPr>
          <p:blipFill>
            <a:blip r:embed="rId5"/>
            <a:stretch/>
          </p:blipFill>
          <p:spPr>
            <a:xfrm>
              <a:off x="5898600" y="4716000"/>
              <a:ext cx="3243600" cy="2160000"/>
            </a:xfrm>
            <a:prstGeom prst="rect">
              <a:avLst/>
            </a:prstGeom>
            <a:ln>
              <a:noFill/>
            </a:ln>
          </p:spPr>
        </p:pic>
        <p:sp>
          <p:nvSpPr>
            <p:cNvPr id="906" name="Rectangle 9"/>
            <p:cNvSpPr/>
            <p:nvPr/>
          </p:nvSpPr>
          <p:spPr>
            <a:xfrm>
              <a:off x="5896440" y="4714920"/>
              <a:ext cx="3247560" cy="2163240"/>
            </a:xfrm>
            <a:prstGeom prst="rect">
              <a:avLst/>
            </a:prstGeom>
            <a:noFill/>
            <a:ln w="3240">
              <a:solidFill>
                <a:srgbClr val="7E7E7E"/>
              </a:solidFill>
              <a:round/>
            </a:ln>
          </p:spPr>
        </p:sp>
      </p:grpSp>
      <p:grpSp>
        <p:nvGrpSpPr>
          <p:cNvPr id="907" name="Group 10"/>
          <p:cNvGrpSpPr/>
          <p:nvPr/>
        </p:nvGrpSpPr>
        <p:grpSpPr>
          <a:xfrm>
            <a:off x="5943600" y="2408760"/>
            <a:ext cx="3200400" cy="2306160"/>
            <a:chOff x="5943600" y="2408760"/>
            <a:chExt cx="3200400" cy="2306160"/>
          </a:xfrm>
        </p:grpSpPr>
        <p:pic>
          <p:nvPicPr>
            <p:cNvPr id="908" name="Picture 907"/>
            <p:cNvPicPr/>
            <p:nvPr/>
          </p:nvPicPr>
          <p:blipFill>
            <a:blip r:embed="rId6"/>
            <a:stretch/>
          </p:blipFill>
          <p:spPr>
            <a:xfrm>
              <a:off x="5948280" y="2409840"/>
              <a:ext cx="3193200" cy="2302920"/>
            </a:xfrm>
            <a:prstGeom prst="rect">
              <a:avLst/>
            </a:prstGeom>
            <a:ln>
              <a:noFill/>
            </a:ln>
          </p:spPr>
        </p:pic>
        <p:sp>
          <p:nvSpPr>
            <p:cNvPr id="909" name="Rectangle 11"/>
            <p:cNvSpPr/>
            <p:nvPr/>
          </p:nvSpPr>
          <p:spPr>
            <a:xfrm>
              <a:off x="5943600" y="2408760"/>
              <a:ext cx="3200400" cy="2306160"/>
            </a:xfrm>
            <a:prstGeom prst="rect">
              <a:avLst/>
            </a:prstGeom>
            <a:noFill/>
            <a:ln w="3240">
              <a:solidFill>
                <a:srgbClr val="7E7E7E"/>
              </a:solidFill>
              <a:round/>
            </a:ln>
          </p:spPr>
        </p:sp>
      </p:gr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916" name="Контейнер за съдържание 3_93"/>
          <p:cNvPicPr/>
          <p:nvPr/>
        </p:nvPicPr>
        <p:blipFill>
          <a:blip r:embed="rId2"/>
          <a:stretch/>
        </p:blipFill>
        <p:spPr>
          <a:xfrm>
            <a:off x="0" y="0"/>
            <a:ext cx="9144000" cy="6878160"/>
          </a:xfrm>
          <a:prstGeom prst="rect">
            <a:avLst/>
          </a:prstGeom>
          <a:ln>
            <a:noFill/>
          </a:ln>
        </p:spPr>
      </p:pic>
      <p:sp>
        <p:nvSpPr>
          <p:cNvPr id="917" name="CustomShape 2"/>
          <p:cNvSpPr/>
          <p:nvPr/>
        </p:nvSpPr>
        <p:spPr>
          <a:xfrm>
            <a:off x="4566240" y="1330200"/>
            <a:ext cx="720" cy="609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lnSpc>
                <a:spcPct val="100000"/>
              </a:lnSpc>
            </a:pPr>
            <a:endParaRPr lang="en-US" sz="1800" b="0" strike="noStrike" spc="-1">
              <a:latin typeface="Arial"/>
            </a:endParaRPr>
          </a:p>
          <a:p>
            <a:pPr algn="ctr">
              <a:lnSpc>
                <a:spcPct val="100000"/>
              </a:lnSpc>
            </a:pPr>
            <a:endParaRPr lang="en-US" sz="1800" b="0" strike="noStrike" spc="-1">
              <a:latin typeface="Arial"/>
            </a:endParaRPr>
          </a:p>
        </p:txBody>
      </p:sp>
      <p:sp>
        <p:nvSpPr>
          <p:cNvPr id="918" name="CustomShape 3"/>
          <p:cNvSpPr/>
          <p:nvPr/>
        </p:nvSpPr>
        <p:spPr>
          <a:xfrm>
            <a:off x="363960" y="1097280"/>
            <a:ext cx="8332920" cy="115552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spAutoFit/>
          </a:bodyPr>
          <a:lstStyle/>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endParaRPr lang="bg-BG" sz="2000" b="1" strike="noStrike" spc="-1">
              <a:solidFill>
                <a:srgbClr val="000000"/>
              </a:solidFill>
              <a:latin typeface="Times New Roman"/>
              <a:ea typeface="DejaVu Sans"/>
            </a:endParaRPr>
          </a:p>
          <a:p>
            <a:pPr algn="ctr"/>
            <a:r>
              <a:rPr lang="bg-BG" sz="4000" b="1" strike="noStrike" spc="-1">
                <a:solidFill>
                  <a:srgbClr val="000000"/>
                </a:solidFill>
                <a:latin typeface="Times New Roman"/>
              </a:rPr>
              <a:t>БЛАГОДАРЯ ЗА ВНИМАНИЕТО!!!</a:t>
            </a:r>
            <a:endParaRPr lang="bg-BG" sz="4000" b="1" strike="noStrike" spc="-1">
              <a:solidFill>
                <a:srgbClr val="000000"/>
              </a:solidFill>
              <a:latin typeface="Times New Roman"/>
              <a:ea typeface="DejaVu Sans"/>
            </a:endParaRPr>
          </a:p>
          <a:p>
            <a:pPr algn="ctr"/>
            <a:endParaRPr lang="bg-BG" sz="4000" b="1" strike="noStrike" spc="-1">
              <a:solidFill>
                <a:srgbClr val="000000"/>
              </a:solidFill>
              <a:latin typeface="Times New Roman"/>
              <a:ea typeface="DejaVu Sans"/>
            </a:endParaRPr>
          </a:p>
          <a:p>
            <a:pPr algn="ctr"/>
            <a:endParaRPr lang="bg-BG" sz="4000" b="1" strike="noStrike" spc="-1">
              <a:solidFill>
                <a:srgbClr val="000000"/>
              </a:solidFill>
              <a:latin typeface="Times New Roman"/>
              <a:ea typeface="DejaVu Sans"/>
            </a:endParaRPr>
          </a:p>
          <a:p>
            <a:pPr algn="ctr"/>
            <a:endParaRPr lang="bg-BG" sz="4000" b="1" strike="noStrike" spc="-1">
              <a:solidFill>
                <a:srgbClr val="000000"/>
              </a:solidFill>
              <a:latin typeface="Times New Roman"/>
              <a:ea typeface="DejaVu Sans"/>
            </a:endParaRPr>
          </a:p>
          <a:p>
            <a:pPr algn="ctr"/>
            <a:endParaRPr lang="bg-BG" sz="4000" b="1" strike="noStrike" spc="-1">
              <a:solidFill>
                <a:srgbClr val="000000"/>
              </a:solidFill>
              <a:latin typeface="Times New Roman"/>
              <a:ea typeface="DejaVu Sans"/>
            </a:endParaRPr>
          </a:p>
          <a:p>
            <a:pPr algn="ctr">
              <a:lnSpc>
                <a:spcPct val="100000"/>
              </a:lnSpc>
            </a:pPr>
            <a:endParaRPr lang="bg-BG" sz="4000" b="1" strike="noStrike" spc="-1">
              <a:solidFill>
                <a:srgbClr val="000000"/>
              </a:solidFill>
              <a:latin typeface="Times New Roman"/>
              <a:ea typeface="DejaVu Sans"/>
            </a:endParaRPr>
          </a:p>
          <a:p>
            <a:pPr algn="ctr">
              <a:lnSpc>
                <a:spcPct val="100000"/>
              </a:lnSpc>
            </a:pPr>
            <a:endParaRPr lang="bg-BG" sz="4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r>
              <a:rPr lang="bg-BG" sz="2000" b="1" strike="noStrike" spc="-1">
                <a:solidFill>
                  <a:srgbClr val="000000"/>
                </a:solidFill>
                <a:latin typeface="Times New Roman"/>
              </a:rPr>
              <a:t> </a:t>
            </a: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a:p>
            <a:pPr algn="ctr">
              <a:lnSpc>
                <a:spcPct val="100000"/>
              </a:lnSpc>
            </a:pPr>
            <a:endParaRPr lang="bg-BG" sz="2000" b="1" strike="noStrike" spc="-1">
              <a:solidFill>
                <a:srgbClr val="000000"/>
              </a:solidFill>
              <a:latin typeface="Times New Roman"/>
              <a:ea typeface="DejaVu Sans"/>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99" name="Контейнер за съдържание 3_4"/>
          <p:cNvPicPr/>
          <p:nvPr/>
        </p:nvPicPr>
        <p:blipFill>
          <a:blip r:embed="rId2"/>
          <a:stretch/>
        </p:blipFill>
        <p:spPr>
          <a:xfrm>
            <a:off x="-108360" y="-23400"/>
            <a:ext cx="9258480" cy="6943320"/>
          </a:xfrm>
          <a:prstGeom prst="rect">
            <a:avLst/>
          </a:prstGeom>
          <a:ln>
            <a:noFill/>
          </a:ln>
        </p:spPr>
      </p:pic>
      <p:sp>
        <p:nvSpPr>
          <p:cNvPr id="100"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01" name="CustomShape 3"/>
          <p:cNvSpPr/>
          <p:nvPr/>
        </p:nvSpPr>
        <p:spPr>
          <a:xfrm>
            <a:off x="365760" y="1097280"/>
            <a:ext cx="9133560" cy="182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a:solidFill>
                  <a:srgbClr val="000000"/>
                </a:solidFill>
                <a:latin typeface="Times New Roman"/>
                <a:ea typeface="DejaVu Sans"/>
              </a:rPr>
              <a:t> Свлачище LOV33.15148.02 попада в землището на с. Глогово, </a:t>
            </a:r>
            <a:endParaRPr lang="en-US" sz="2000" b="0" strike="noStrike" spc="-1">
              <a:latin typeface="Arial"/>
            </a:endParaRPr>
          </a:p>
          <a:p>
            <a:pPr algn="ctr">
              <a:lnSpc>
                <a:spcPct val="100000"/>
              </a:lnSpc>
            </a:pPr>
            <a:r>
              <a:rPr lang="bg-BG" sz="2000" b="1" strike="noStrike" spc="-1">
                <a:solidFill>
                  <a:srgbClr val="000000"/>
                </a:solidFill>
                <a:latin typeface="Times New Roman"/>
                <a:ea typeface="DejaVu Sans"/>
              </a:rPr>
              <a:t>община Тетевен,</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Ловеч</a:t>
            </a:r>
            <a:endParaRPr lang="en-US" sz="2000" b="0" strike="noStrike" spc="-1">
              <a:latin typeface="Arial"/>
            </a:endParaRPr>
          </a:p>
        </p:txBody>
      </p:sp>
      <p:grpSp>
        <p:nvGrpSpPr>
          <p:cNvPr id="102" name="Group 4"/>
          <p:cNvGrpSpPr/>
          <p:nvPr/>
        </p:nvGrpSpPr>
        <p:grpSpPr>
          <a:xfrm>
            <a:off x="-108360" y="2248200"/>
            <a:ext cx="9258480" cy="4671720"/>
            <a:chOff x="-108360" y="2248200"/>
            <a:chExt cx="9258480" cy="4671720"/>
          </a:xfrm>
        </p:grpSpPr>
        <p:pic>
          <p:nvPicPr>
            <p:cNvPr id="103" name="Picture 102"/>
            <p:cNvPicPr/>
            <p:nvPr/>
          </p:nvPicPr>
          <p:blipFill>
            <a:blip r:embed="rId3"/>
            <a:stretch/>
          </p:blipFill>
          <p:spPr>
            <a:xfrm>
              <a:off x="-105840" y="2249640"/>
              <a:ext cx="9253800" cy="4667760"/>
            </a:xfrm>
            <a:prstGeom prst="rect">
              <a:avLst/>
            </a:prstGeom>
            <a:ln>
              <a:noFill/>
            </a:ln>
          </p:spPr>
        </p:pic>
        <p:sp>
          <p:nvSpPr>
            <p:cNvPr id="104" name="CustomShape 5"/>
            <p:cNvSpPr/>
            <p:nvPr/>
          </p:nvSpPr>
          <p:spPr>
            <a:xfrm>
              <a:off x="-108360" y="2248200"/>
              <a:ext cx="9258480" cy="46717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06" name="Контейнер за съдържание 3_5"/>
          <p:cNvPicPr/>
          <p:nvPr/>
        </p:nvPicPr>
        <p:blipFill>
          <a:blip r:embed="rId2"/>
          <a:stretch/>
        </p:blipFill>
        <p:spPr>
          <a:xfrm>
            <a:off x="-108360" y="-23400"/>
            <a:ext cx="9258480" cy="6943320"/>
          </a:xfrm>
          <a:prstGeom prst="rect">
            <a:avLst/>
          </a:prstGeom>
          <a:ln>
            <a:noFill/>
          </a:ln>
        </p:spPr>
      </p:pic>
      <p:sp>
        <p:nvSpPr>
          <p:cNvPr id="107"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08" name="CustomShape 3"/>
          <p:cNvSpPr/>
          <p:nvPr/>
        </p:nvSpPr>
        <p:spPr>
          <a:xfrm>
            <a:off x="0" y="1097280"/>
            <a:ext cx="9133560" cy="182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a:solidFill>
                  <a:srgbClr val="000000"/>
                </a:solidFill>
                <a:latin typeface="Times New Roman"/>
                <a:ea typeface="DejaVu Sans"/>
              </a:rPr>
              <a:t> Свлачище LOV33.15148.02 попада в землището на с. Глогово, община Тетевен,</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Ловеч</a:t>
            </a:r>
            <a:endParaRPr lang="en-US" sz="2000" b="0" strike="noStrike" spc="-1">
              <a:latin typeface="Arial"/>
            </a:endParaRPr>
          </a:p>
        </p:txBody>
      </p:sp>
      <p:sp>
        <p:nvSpPr>
          <p:cNvPr id="109" name="CustomShape 4"/>
          <p:cNvSpPr/>
          <p:nvPr/>
        </p:nvSpPr>
        <p:spPr>
          <a:xfrm>
            <a:off x="-22320" y="1784838"/>
            <a:ext cx="8999266" cy="182884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000" b="1" spc="-35" dirty="0">
                <a:solidFill>
                  <a:srgbClr val="000000"/>
                </a:solidFill>
                <a:latin typeface="Times New Roman"/>
              </a:rPr>
              <a:t>Свлачището е развито в долната част на левия долинен склон на р. Градежница, непосредствено до западната регулационна линия на с. Глогово, като в долната си част засяга общински път </a:t>
            </a:r>
            <a:r>
              <a:rPr lang="ru-RU" sz="2000" b="1" spc="-35" dirty="0" smtClean="0">
                <a:solidFill>
                  <a:srgbClr val="000000"/>
                </a:solidFill>
                <a:latin typeface="Times New Roman"/>
              </a:rPr>
              <a:t>LOV1110.</a:t>
            </a:r>
            <a:r>
              <a:rPr lang="en-US" sz="2000" b="1" spc="-35" dirty="0" smtClean="0">
                <a:solidFill>
                  <a:srgbClr val="000000"/>
                </a:solidFill>
                <a:latin typeface="Times New Roman"/>
              </a:rPr>
              <a:t> </a:t>
            </a:r>
            <a:r>
              <a:rPr lang="ru-RU" sz="2000" b="1" spc="-35" dirty="0" smtClean="0">
                <a:solidFill>
                  <a:srgbClr val="000000"/>
                </a:solidFill>
                <a:latin typeface="Times New Roman"/>
              </a:rPr>
              <a:t>Установени</a:t>
            </a:r>
            <a:r>
              <a:rPr lang="bg-BG" sz="2000" b="1" spc="-35" dirty="0" smtClean="0">
                <a:solidFill>
                  <a:srgbClr val="000000"/>
                </a:solidFill>
                <a:latin typeface="Times New Roman"/>
              </a:rPr>
              <a:t>те</a:t>
            </a:r>
            <a:r>
              <a:rPr lang="ru-RU" sz="2000" b="1" spc="-35" dirty="0" smtClean="0">
                <a:solidFill>
                  <a:srgbClr val="000000"/>
                </a:solidFill>
                <a:latin typeface="Times New Roman"/>
              </a:rPr>
              <a:t> размери </a:t>
            </a:r>
            <a:r>
              <a:rPr lang="ru-RU" sz="2000" b="1" spc="-35" dirty="0">
                <a:solidFill>
                  <a:srgbClr val="000000"/>
                </a:solidFill>
                <a:latin typeface="Times New Roman"/>
              </a:rPr>
              <a:t>на свлачището </a:t>
            </a:r>
            <a:r>
              <a:rPr lang="ru-RU" sz="2000" b="1" spc="-35" dirty="0" smtClean="0">
                <a:solidFill>
                  <a:srgbClr val="000000"/>
                </a:solidFill>
                <a:latin typeface="Times New Roman"/>
              </a:rPr>
              <a:t>са: </a:t>
            </a:r>
            <a:r>
              <a:rPr lang="ru-RU" sz="2000" b="1" spc="-35" dirty="0">
                <a:solidFill>
                  <a:srgbClr val="000000"/>
                </a:solidFill>
                <a:latin typeface="Times New Roman"/>
              </a:rPr>
              <a:t>ширина по пътното платно около </a:t>
            </a:r>
            <a:r>
              <a:rPr lang="ru-RU" sz="2000" b="1" spc="-35" dirty="0" smtClean="0">
                <a:solidFill>
                  <a:srgbClr val="000000"/>
                </a:solidFill>
                <a:latin typeface="Times New Roman"/>
              </a:rPr>
              <a:t>200м </a:t>
            </a:r>
            <a:r>
              <a:rPr lang="ru-RU" sz="2000" b="1" spc="-35" dirty="0">
                <a:solidFill>
                  <a:srgbClr val="000000"/>
                </a:solidFill>
                <a:latin typeface="Times New Roman"/>
              </a:rPr>
              <a:t>и дължина по посока на движение до 190 м. Засегнатата площ е 38 дка.</a:t>
            </a:r>
            <a:endParaRPr lang="bg-BG" sz="2000" b="1" strike="noStrike" spc="-35" dirty="0" smtClean="0">
              <a:solidFill>
                <a:srgbClr val="000000"/>
              </a:solidFill>
              <a:latin typeface="Times New Roman"/>
              <a:ea typeface="DejaVu Sans"/>
            </a:endParaRPr>
          </a:p>
          <a:p>
            <a:pPr algn="just">
              <a:lnSpc>
                <a:spcPct val="100000"/>
              </a:lnSpc>
            </a:pPr>
            <a:r>
              <a:rPr lang="bg-BG" sz="2000" b="1" strike="noStrike" spc="-35" dirty="0" smtClean="0">
                <a:solidFill>
                  <a:srgbClr val="000000"/>
                </a:solidFill>
                <a:latin typeface="Times New Roman"/>
                <a:ea typeface="DejaVu Sans"/>
              </a:rPr>
              <a:t>В</a:t>
            </a:r>
            <a:r>
              <a:rPr lang="bg-BG" sz="2000" b="1" strike="noStrike" spc="-75" dirty="0" smtClean="0">
                <a:solidFill>
                  <a:srgbClr val="000000"/>
                </a:solidFill>
                <a:latin typeface="Times New Roman"/>
                <a:ea typeface="DejaVu Sans"/>
              </a:rPr>
              <a:t> </a:t>
            </a:r>
            <a:r>
              <a:rPr lang="bg-BG" sz="2000" b="1" strike="noStrike" spc="-35" dirty="0">
                <a:solidFill>
                  <a:srgbClr val="000000"/>
                </a:solidFill>
                <a:latin typeface="Times New Roman"/>
                <a:ea typeface="DejaVu Sans"/>
              </a:rPr>
              <a:t>образуваните</a:t>
            </a:r>
            <a:r>
              <a:rPr lang="bg-BG" sz="2000" b="1" strike="noStrike" spc="-80" dirty="0">
                <a:solidFill>
                  <a:srgbClr val="000000"/>
                </a:solidFill>
                <a:latin typeface="Times New Roman"/>
                <a:ea typeface="DejaVu Sans"/>
              </a:rPr>
              <a:t> </a:t>
            </a:r>
            <a:r>
              <a:rPr lang="bg-BG" sz="2000" b="1" strike="noStrike" spc="-35" dirty="0">
                <a:solidFill>
                  <a:srgbClr val="000000"/>
                </a:solidFill>
                <a:latin typeface="Times New Roman"/>
                <a:ea typeface="DejaVu Sans"/>
              </a:rPr>
              <a:t>свлачищни</a:t>
            </a:r>
            <a:r>
              <a:rPr lang="bg-BG" sz="2000" b="1" strike="noStrike" spc="-75" dirty="0">
                <a:solidFill>
                  <a:srgbClr val="000000"/>
                </a:solidFill>
                <a:latin typeface="Times New Roman"/>
                <a:ea typeface="DejaVu Sans"/>
              </a:rPr>
              <a:t> </a:t>
            </a:r>
            <a:r>
              <a:rPr lang="bg-BG" sz="2000" b="1" strike="noStrike" spc="-35" dirty="0">
                <a:solidFill>
                  <a:srgbClr val="000000"/>
                </a:solidFill>
                <a:latin typeface="Times New Roman"/>
                <a:ea typeface="DejaVu Sans"/>
              </a:rPr>
              <a:t>„стъпала“</a:t>
            </a:r>
            <a:r>
              <a:rPr lang="bg-BG" sz="2000" b="1" strike="noStrike" spc="-72" dirty="0">
                <a:solidFill>
                  <a:srgbClr val="000000"/>
                </a:solidFill>
                <a:latin typeface="Times New Roman"/>
                <a:ea typeface="DejaVu Sans"/>
              </a:rPr>
              <a:t> </a:t>
            </a:r>
            <a:r>
              <a:rPr lang="bg-BG" sz="2000" b="1" strike="noStrike" spc="-35" dirty="0">
                <a:solidFill>
                  <a:srgbClr val="000000"/>
                </a:solidFill>
                <a:latin typeface="Times New Roman"/>
                <a:ea typeface="DejaVu Sans"/>
              </a:rPr>
              <a:t>се</a:t>
            </a:r>
            <a:r>
              <a:rPr lang="bg-BG" sz="2000" b="1" strike="noStrike" spc="-66" dirty="0">
                <a:solidFill>
                  <a:srgbClr val="000000"/>
                </a:solidFill>
                <a:latin typeface="Times New Roman"/>
                <a:ea typeface="DejaVu Sans"/>
              </a:rPr>
              <a:t> </a:t>
            </a:r>
            <a:r>
              <a:rPr lang="bg-BG" sz="2000" b="1" strike="noStrike" spc="-35" dirty="0">
                <a:solidFill>
                  <a:srgbClr val="000000"/>
                </a:solidFill>
                <a:latin typeface="Times New Roman"/>
                <a:ea typeface="DejaVu Sans"/>
              </a:rPr>
              <a:t>задържат</a:t>
            </a:r>
            <a:r>
              <a:rPr lang="bg-BG" sz="2000" b="1" strike="noStrike" spc="-60" dirty="0">
                <a:solidFill>
                  <a:srgbClr val="000000"/>
                </a:solidFill>
                <a:latin typeface="Times New Roman"/>
                <a:ea typeface="DejaVu Sans"/>
              </a:rPr>
              <a:t> </a:t>
            </a:r>
            <a:r>
              <a:rPr lang="bg-BG" sz="2000" b="1" strike="noStrike" spc="-35" dirty="0">
                <a:solidFill>
                  <a:srgbClr val="000000"/>
                </a:solidFill>
                <a:latin typeface="Times New Roman"/>
                <a:ea typeface="DejaVu Sans"/>
              </a:rPr>
              <a:t>повърхностни</a:t>
            </a:r>
            <a:r>
              <a:rPr lang="bg-BG" sz="2000" b="1" strike="noStrike" spc="-262" dirty="0">
                <a:solidFill>
                  <a:srgbClr val="000000"/>
                </a:solidFill>
                <a:latin typeface="Times New Roman"/>
                <a:ea typeface="DejaVu Sans"/>
              </a:rPr>
              <a:t> </a:t>
            </a:r>
            <a:r>
              <a:rPr lang="bg-BG" sz="2000" b="1" strike="noStrike" spc="-1" dirty="0">
                <a:solidFill>
                  <a:srgbClr val="000000"/>
                </a:solidFill>
                <a:latin typeface="Times New Roman"/>
                <a:ea typeface="DejaVu Sans"/>
              </a:rPr>
              <a:t>води.</a:t>
            </a:r>
            <a:endParaRPr lang="en-US" sz="2000" b="0" strike="noStrike" spc="-1" dirty="0">
              <a:latin typeface="Arial"/>
            </a:endParaRPr>
          </a:p>
        </p:txBody>
      </p:sp>
      <p:grpSp>
        <p:nvGrpSpPr>
          <p:cNvPr id="110" name="Group 5"/>
          <p:cNvGrpSpPr/>
          <p:nvPr/>
        </p:nvGrpSpPr>
        <p:grpSpPr>
          <a:xfrm>
            <a:off x="-1440" y="3674160"/>
            <a:ext cx="7223040" cy="3185280"/>
            <a:chOff x="-1440" y="3674160"/>
            <a:chExt cx="7223040" cy="3185280"/>
          </a:xfrm>
        </p:grpSpPr>
        <p:pic>
          <p:nvPicPr>
            <p:cNvPr id="111" name="Picture 110"/>
            <p:cNvPicPr/>
            <p:nvPr/>
          </p:nvPicPr>
          <p:blipFill>
            <a:blip r:embed="rId3"/>
            <a:stretch/>
          </p:blipFill>
          <p:spPr>
            <a:xfrm>
              <a:off x="720" y="3675600"/>
              <a:ext cx="3590280" cy="3180960"/>
            </a:xfrm>
            <a:prstGeom prst="rect">
              <a:avLst/>
            </a:prstGeom>
            <a:ln>
              <a:noFill/>
            </a:ln>
          </p:spPr>
        </p:pic>
        <p:sp>
          <p:nvSpPr>
            <p:cNvPr id="112" name="CustomShape 6"/>
            <p:cNvSpPr/>
            <p:nvPr/>
          </p:nvSpPr>
          <p:spPr>
            <a:xfrm>
              <a:off x="-1440" y="3674160"/>
              <a:ext cx="3593880" cy="31852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13" name="Picture 112"/>
            <p:cNvPicPr/>
            <p:nvPr/>
          </p:nvPicPr>
          <p:blipFill>
            <a:blip r:embed="rId4"/>
            <a:stretch/>
          </p:blipFill>
          <p:spPr>
            <a:xfrm>
              <a:off x="3629880" y="3675600"/>
              <a:ext cx="3590280" cy="3180960"/>
            </a:xfrm>
            <a:prstGeom prst="rect">
              <a:avLst/>
            </a:prstGeom>
            <a:ln>
              <a:noFill/>
            </a:ln>
          </p:spPr>
        </p:pic>
        <p:sp>
          <p:nvSpPr>
            <p:cNvPr id="114" name="CustomShape 7"/>
            <p:cNvSpPr/>
            <p:nvPr/>
          </p:nvSpPr>
          <p:spPr>
            <a:xfrm>
              <a:off x="3627720" y="3674160"/>
              <a:ext cx="3593880" cy="318528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609480" y="609480"/>
            <a:ext cx="6346440" cy="1319400"/>
          </a:xfrm>
          <a:prstGeom prst="rect">
            <a:avLst/>
          </a:prstGeom>
          <a:noFill/>
          <a:ln>
            <a:noFill/>
          </a:ln>
        </p:spPr>
        <p:style>
          <a:lnRef idx="0">
            <a:scrgbClr r="0" g="0" b="0"/>
          </a:lnRef>
          <a:fillRef idx="0">
            <a:scrgbClr r="0" g="0" b="0"/>
          </a:fillRef>
          <a:effectRef idx="0">
            <a:scrgbClr r="0" g="0" b="0"/>
          </a:effectRef>
          <a:fontRef idx="minor"/>
        </p:style>
      </p:sp>
      <p:pic>
        <p:nvPicPr>
          <p:cNvPr id="116" name="Контейнер за съдържание 3_6"/>
          <p:cNvPicPr/>
          <p:nvPr/>
        </p:nvPicPr>
        <p:blipFill>
          <a:blip r:embed="rId2"/>
          <a:stretch/>
        </p:blipFill>
        <p:spPr>
          <a:xfrm>
            <a:off x="-108360" y="-23400"/>
            <a:ext cx="9258480" cy="6943320"/>
          </a:xfrm>
          <a:prstGeom prst="rect">
            <a:avLst/>
          </a:prstGeom>
          <a:ln>
            <a:noFill/>
          </a:ln>
        </p:spPr>
      </p:pic>
      <p:sp>
        <p:nvSpPr>
          <p:cNvPr id="117" name="CustomShape 2"/>
          <p:cNvSpPr/>
          <p:nvPr/>
        </p:nvSpPr>
        <p:spPr>
          <a:xfrm>
            <a:off x="264600" y="1330200"/>
            <a:ext cx="8604360" cy="77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endParaRPr lang="en-US" sz="1800" b="0" strike="noStrike" spc="-1">
              <a:latin typeface="Arial"/>
            </a:endParaRPr>
          </a:p>
          <a:p>
            <a:pPr algn="just">
              <a:lnSpc>
                <a:spcPct val="150000"/>
              </a:lnSpc>
              <a:spcAft>
                <a:spcPts val="601"/>
              </a:spcAft>
            </a:pPr>
            <a:endParaRPr lang="en-US" sz="1800" b="0" strike="noStrike" spc="-1">
              <a:latin typeface="Arial"/>
            </a:endParaRPr>
          </a:p>
        </p:txBody>
      </p:sp>
      <p:sp>
        <p:nvSpPr>
          <p:cNvPr id="118" name="CustomShape 3"/>
          <p:cNvSpPr/>
          <p:nvPr/>
        </p:nvSpPr>
        <p:spPr>
          <a:xfrm>
            <a:off x="0" y="1097280"/>
            <a:ext cx="9133560" cy="182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bg-BG" sz="2000" b="1" strike="noStrike" spc="-1">
                <a:solidFill>
                  <a:srgbClr val="000000"/>
                </a:solidFill>
                <a:latin typeface="Times New Roman"/>
                <a:ea typeface="DejaVu Sans"/>
              </a:rPr>
              <a:t> Свлачище LOV33.15148.02 попада в землището на с. Глогово, община Тетевен,</a:t>
            </a:r>
            <a:r>
              <a:rPr lang="bg-BG" sz="2000" b="1" strike="noStrike" spc="-262">
                <a:solidFill>
                  <a:srgbClr val="000000"/>
                </a:solidFill>
                <a:latin typeface="Times New Roman"/>
                <a:ea typeface="DejaVu Sans"/>
              </a:rPr>
              <a:t> </a:t>
            </a:r>
            <a:r>
              <a:rPr lang="bg-BG" sz="2000" b="1" strike="noStrike" spc="-1">
                <a:solidFill>
                  <a:srgbClr val="000000"/>
                </a:solidFill>
                <a:latin typeface="Times New Roman"/>
                <a:ea typeface="DejaVu Sans"/>
              </a:rPr>
              <a:t>област Ловеч</a:t>
            </a:r>
            <a:endParaRPr lang="en-US" sz="2000" b="0" strike="noStrike" spc="-1">
              <a:latin typeface="Arial"/>
            </a:endParaRPr>
          </a:p>
        </p:txBody>
      </p:sp>
      <p:sp>
        <p:nvSpPr>
          <p:cNvPr id="119" name="CustomShape 4"/>
          <p:cNvSpPr/>
          <p:nvPr/>
        </p:nvSpPr>
        <p:spPr>
          <a:xfrm>
            <a:off x="-22320" y="2011680"/>
            <a:ext cx="9257040" cy="140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ru-RU" sz="2000" b="1" spc="-32" dirty="0">
                <a:solidFill>
                  <a:srgbClr val="000000"/>
                </a:solidFill>
                <a:latin typeface="Times New Roman"/>
              </a:rPr>
              <a:t>В участък с дължина около 100 м, по </a:t>
            </a:r>
            <a:r>
              <a:rPr lang="ru-RU" sz="2000" b="1" spc="-32" dirty="0" smtClean="0">
                <a:solidFill>
                  <a:srgbClr val="000000"/>
                </a:solidFill>
                <a:latin typeface="Times New Roman"/>
              </a:rPr>
              <a:t>платното на общинския път </a:t>
            </a:r>
            <a:r>
              <a:rPr lang="ru-RU" sz="2000" b="1" spc="-32" dirty="0">
                <a:solidFill>
                  <a:srgbClr val="000000"/>
                </a:solidFill>
                <a:latin typeface="Times New Roman"/>
              </a:rPr>
              <a:t>са образувани надлъжни пукнатини с разтвореност 1-2 </a:t>
            </a:r>
            <a:r>
              <a:rPr lang="ru-RU" sz="2000" b="1" spc="-32" dirty="0" smtClean="0">
                <a:solidFill>
                  <a:srgbClr val="000000"/>
                </a:solidFill>
                <a:latin typeface="Times New Roman"/>
              </a:rPr>
              <a:t>см. </a:t>
            </a:r>
            <a:r>
              <a:rPr lang="bg-BG" sz="2000" b="1" strike="noStrike" spc="-32" dirty="0" smtClean="0">
                <a:solidFill>
                  <a:srgbClr val="000000"/>
                </a:solidFill>
                <a:latin typeface="Times New Roman"/>
                <a:ea typeface="DejaVu Sans"/>
              </a:rPr>
              <a:t>Под</a:t>
            </a:r>
            <a:r>
              <a:rPr lang="bg-BG" sz="2000" b="1" strike="noStrike" spc="-80" dirty="0" smtClean="0">
                <a:solidFill>
                  <a:srgbClr val="000000"/>
                </a:solidFill>
                <a:latin typeface="Times New Roman"/>
                <a:ea typeface="DejaVu Sans"/>
              </a:rPr>
              <a:t> </a:t>
            </a:r>
            <a:r>
              <a:rPr lang="bg-BG" sz="2000" b="1" strike="noStrike" spc="-35" dirty="0">
                <a:solidFill>
                  <a:srgbClr val="000000"/>
                </a:solidFill>
                <a:latin typeface="Times New Roman"/>
                <a:ea typeface="DejaVu Sans"/>
              </a:rPr>
              <a:t>пътя,</a:t>
            </a:r>
            <a:r>
              <a:rPr lang="bg-BG" sz="2000" b="1" strike="noStrike" spc="-80" dirty="0">
                <a:solidFill>
                  <a:srgbClr val="000000"/>
                </a:solidFill>
                <a:latin typeface="Times New Roman"/>
                <a:ea typeface="DejaVu Sans"/>
              </a:rPr>
              <a:t> </a:t>
            </a:r>
            <a:r>
              <a:rPr lang="bg-BG" sz="2000" b="1" strike="noStrike" spc="-35" dirty="0">
                <a:solidFill>
                  <a:srgbClr val="000000"/>
                </a:solidFill>
                <a:latin typeface="Times New Roman"/>
                <a:ea typeface="DejaVu Sans"/>
              </a:rPr>
              <a:t>в</a:t>
            </a:r>
            <a:r>
              <a:rPr lang="bg-BG" sz="2000" b="1" strike="noStrike" spc="-86" dirty="0">
                <a:solidFill>
                  <a:srgbClr val="000000"/>
                </a:solidFill>
                <a:latin typeface="Times New Roman"/>
                <a:ea typeface="DejaVu Sans"/>
              </a:rPr>
              <a:t> </a:t>
            </a:r>
            <a:r>
              <a:rPr lang="bg-BG" sz="2000" b="1" strike="noStrike" spc="-41" dirty="0">
                <a:solidFill>
                  <a:srgbClr val="000000"/>
                </a:solidFill>
                <a:latin typeface="Times New Roman"/>
                <a:ea typeface="DejaVu Sans"/>
              </a:rPr>
              <a:t>основата</a:t>
            </a:r>
            <a:r>
              <a:rPr lang="bg-BG" sz="2000" b="1" strike="noStrike" spc="-80" dirty="0">
                <a:solidFill>
                  <a:srgbClr val="000000"/>
                </a:solidFill>
                <a:latin typeface="Times New Roman"/>
                <a:ea typeface="DejaVu Sans"/>
              </a:rPr>
              <a:t> </a:t>
            </a:r>
            <a:r>
              <a:rPr lang="bg-BG" sz="2000" b="1" strike="noStrike" spc="-26" dirty="0">
                <a:solidFill>
                  <a:srgbClr val="000000"/>
                </a:solidFill>
                <a:latin typeface="Times New Roman"/>
                <a:ea typeface="DejaVu Sans"/>
              </a:rPr>
              <a:t>на</a:t>
            </a:r>
            <a:r>
              <a:rPr lang="bg-BG" sz="2000" b="1" strike="noStrike" spc="-97" dirty="0">
                <a:solidFill>
                  <a:srgbClr val="000000"/>
                </a:solidFill>
                <a:latin typeface="Times New Roman"/>
                <a:ea typeface="DejaVu Sans"/>
              </a:rPr>
              <a:t> </a:t>
            </a:r>
            <a:r>
              <a:rPr lang="bg-BG" sz="2000" b="1" strike="noStrike" spc="-35" dirty="0">
                <a:solidFill>
                  <a:srgbClr val="000000"/>
                </a:solidFill>
                <a:latin typeface="Times New Roman"/>
                <a:ea typeface="DejaVu Sans"/>
              </a:rPr>
              <a:t>откоса</a:t>
            </a:r>
            <a:r>
              <a:rPr lang="bg-BG" sz="2000" b="1" strike="noStrike" spc="-86" dirty="0">
                <a:solidFill>
                  <a:srgbClr val="000000"/>
                </a:solidFill>
                <a:latin typeface="Times New Roman"/>
                <a:ea typeface="DejaVu Sans"/>
              </a:rPr>
              <a:t> </a:t>
            </a:r>
            <a:r>
              <a:rPr lang="bg-BG" sz="2000" b="1" strike="noStrike" spc="-32" dirty="0">
                <a:solidFill>
                  <a:srgbClr val="000000"/>
                </a:solidFill>
                <a:latin typeface="Times New Roman"/>
                <a:ea typeface="DejaVu Sans"/>
              </a:rPr>
              <a:t>се</a:t>
            </a:r>
            <a:r>
              <a:rPr lang="bg-BG" sz="2000" b="1" strike="noStrike" spc="-75" dirty="0">
                <a:solidFill>
                  <a:srgbClr val="000000"/>
                </a:solidFill>
                <a:latin typeface="Times New Roman"/>
                <a:ea typeface="DejaVu Sans"/>
              </a:rPr>
              <a:t> </a:t>
            </a:r>
            <a:r>
              <a:rPr lang="bg-BG" sz="2000" b="1" strike="noStrike" spc="-41" dirty="0">
                <a:solidFill>
                  <a:srgbClr val="000000"/>
                </a:solidFill>
                <a:latin typeface="Times New Roman"/>
                <a:ea typeface="DejaVu Sans"/>
              </a:rPr>
              <a:t>установява</a:t>
            </a:r>
            <a:r>
              <a:rPr lang="bg-BG" sz="2000" b="1" strike="noStrike" spc="-86" dirty="0">
                <a:solidFill>
                  <a:srgbClr val="000000"/>
                </a:solidFill>
                <a:latin typeface="Times New Roman"/>
                <a:ea typeface="DejaVu Sans"/>
              </a:rPr>
              <a:t> </a:t>
            </a:r>
            <a:r>
              <a:rPr lang="bg-BG" sz="2000" b="1" strike="noStrike" spc="-41" dirty="0">
                <a:solidFill>
                  <a:srgbClr val="000000"/>
                </a:solidFill>
                <a:latin typeface="Times New Roman"/>
                <a:ea typeface="DejaVu Sans"/>
              </a:rPr>
              <a:t>подуване</a:t>
            </a:r>
            <a:r>
              <a:rPr lang="bg-BG" sz="2000" b="1" strike="noStrike" spc="-75" dirty="0">
                <a:solidFill>
                  <a:srgbClr val="000000"/>
                </a:solidFill>
                <a:latin typeface="Times New Roman"/>
                <a:ea typeface="DejaVu Sans"/>
              </a:rPr>
              <a:t> </a:t>
            </a:r>
            <a:r>
              <a:rPr lang="bg-BG" sz="2000" b="1" strike="noStrike" spc="-26" dirty="0">
                <a:solidFill>
                  <a:srgbClr val="000000"/>
                </a:solidFill>
                <a:latin typeface="Times New Roman"/>
                <a:ea typeface="DejaVu Sans"/>
              </a:rPr>
              <a:t>на</a:t>
            </a:r>
            <a:r>
              <a:rPr lang="bg-BG" sz="2000" b="1" strike="noStrike" spc="-97" dirty="0">
                <a:solidFill>
                  <a:srgbClr val="000000"/>
                </a:solidFill>
                <a:latin typeface="Times New Roman"/>
                <a:ea typeface="DejaVu Sans"/>
              </a:rPr>
              <a:t> </a:t>
            </a:r>
            <a:r>
              <a:rPr lang="bg-BG" sz="2000" b="1" strike="noStrike" spc="-35" dirty="0">
                <a:solidFill>
                  <a:srgbClr val="000000"/>
                </a:solidFill>
                <a:latin typeface="Times New Roman"/>
                <a:ea typeface="DejaVu Sans"/>
              </a:rPr>
              <a:t>терена,</a:t>
            </a:r>
            <a:r>
              <a:rPr lang="bg-BG" sz="2000" b="1" strike="noStrike" spc="-86" dirty="0">
                <a:solidFill>
                  <a:srgbClr val="000000"/>
                </a:solidFill>
                <a:latin typeface="Times New Roman"/>
                <a:ea typeface="DejaVu Sans"/>
              </a:rPr>
              <a:t> </a:t>
            </a:r>
            <a:r>
              <a:rPr lang="bg-BG" sz="2000" b="1" strike="noStrike" spc="-35" dirty="0">
                <a:solidFill>
                  <a:srgbClr val="000000"/>
                </a:solidFill>
                <a:latin typeface="Times New Roman"/>
                <a:ea typeface="DejaVu Sans"/>
              </a:rPr>
              <a:t>с</a:t>
            </a:r>
            <a:r>
              <a:rPr lang="bg-BG" sz="2000" b="1" strike="noStrike" spc="-256" dirty="0">
                <a:solidFill>
                  <a:srgbClr val="000000"/>
                </a:solidFill>
                <a:latin typeface="Times New Roman"/>
                <a:ea typeface="DejaVu Sans"/>
              </a:rPr>
              <a:t> </a:t>
            </a:r>
            <a:r>
              <a:rPr lang="bg-BG" sz="2000" b="1" strike="noStrike" spc="-35" dirty="0">
                <a:solidFill>
                  <a:srgbClr val="000000"/>
                </a:solidFill>
                <a:latin typeface="Times New Roman"/>
                <a:ea typeface="DejaVu Sans"/>
              </a:rPr>
              <a:t>височина</a:t>
            </a:r>
            <a:r>
              <a:rPr lang="bg-BG" sz="2000" b="1" strike="noStrike" spc="-100" dirty="0">
                <a:solidFill>
                  <a:srgbClr val="000000"/>
                </a:solidFill>
                <a:latin typeface="Times New Roman"/>
                <a:ea typeface="DejaVu Sans"/>
              </a:rPr>
              <a:t> </a:t>
            </a:r>
            <a:r>
              <a:rPr lang="bg-BG" sz="2000" b="1" strike="noStrike" spc="-35" dirty="0">
                <a:solidFill>
                  <a:srgbClr val="000000"/>
                </a:solidFill>
                <a:latin typeface="Times New Roman"/>
                <a:ea typeface="DejaVu Sans"/>
              </a:rPr>
              <a:t>0.5-0.8</a:t>
            </a:r>
            <a:r>
              <a:rPr lang="bg-BG" sz="2000" b="1" strike="noStrike" spc="-86" dirty="0">
                <a:solidFill>
                  <a:srgbClr val="000000"/>
                </a:solidFill>
                <a:latin typeface="Times New Roman"/>
                <a:ea typeface="DejaVu Sans"/>
              </a:rPr>
              <a:t> </a:t>
            </a:r>
            <a:r>
              <a:rPr lang="bg-BG" sz="2000" b="1" strike="noStrike" spc="-35" dirty="0">
                <a:solidFill>
                  <a:srgbClr val="000000"/>
                </a:solidFill>
                <a:latin typeface="Times New Roman"/>
                <a:ea typeface="DejaVu Sans"/>
              </a:rPr>
              <a:t>м.</a:t>
            </a:r>
            <a:endParaRPr lang="en-US" sz="2000" b="0" strike="noStrike" spc="-1" dirty="0">
              <a:latin typeface="Arial"/>
            </a:endParaRPr>
          </a:p>
        </p:txBody>
      </p:sp>
      <p:grpSp>
        <p:nvGrpSpPr>
          <p:cNvPr id="120" name="Group 5"/>
          <p:cNvGrpSpPr/>
          <p:nvPr/>
        </p:nvGrpSpPr>
        <p:grpSpPr>
          <a:xfrm>
            <a:off x="433648" y="3677137"/>
            <a:ext cx="7698240" cy="2811960"/>
            <a:chOff x="442440" y="4107960"/>
            <a:chExt cx="7698240" cy="2811960"/>
          </a:xfrm>
        </p:grpSpPr>
        <p:sp>
          <p:nvSpPr>
            <p:cNvPr id="121" name="CustomShape 6"/>
            <p:cNvSpPr/>
            <p:nvPr/>
          </p:nvSpPr>
          <p:spPr>
            <a:xfrm>
              <a:off x="5588280" y="4107960"/>
              <a:ext cx="2160" cy="2811960"/>
            </a:xfrm>
            <a:prstGeom prst="rect">
              <a:avLst/>
            </a:prstGeom>
            <a:solidFill>
              <a:srgbClr val="000000"/>
            </a:solidFill>
            <a:ln>
              <a:noFill/>
            </a:ln>
          </p:spPr>
          <p:style>
            <a:lnRef idx="0">
              <a:scrgbClr r="0" g="0" b="0"/>
            </a:lnRef>
            <a:fillRef idx="0">
              <a:scrgbClr r="0" g="0" b="0"/>
            </a:fillRef>
            <a:effectRef idx="0">
              <a:scrgbClr r="0" g="0" b="0"/>
            </a:effectRef>
            <a:fontRef idx="minor"/>
          </p:style>
        </p:sp>
        <p:pic>
          <p:nvPicPr>
            <p:cNvPr id="122" name="Picture 121"/>
            <p:cNvPicPr/>
            <p:nvPr/>
          </p:nvPicPr>
          <p:blipFill>
            <a:blip r:embed="rId3"/>
            <a:stretch/>
          </p:blipFill>
          <p:spPr>
            <a:xfrm>
              <a:off x="444960" y="4107960"/>
              <a:ext cx="2561040" cy="2811960"/>
            </a:xfrm>
            <a:prstGeom prst="rect">
              <a:avLst/>
            </a:prstGeom>
            <a:ln>
              <a:noFill/>
            </a:ln>
          </p:spPr>
        </p:pic>
        <p:sp>
          <p:nvSpPr>
            <p:cNvPr id="123" name="CustomShape 7"/>
            <p:cNvSpPr/>
            <p:nvPr/>
          </p:nvSpPr>
          <p:spPr>
            <a:xfrm>
              <a:off x="442440" y="4124880"/>
              <a:ext cx="2527920" cy="277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24" name="Picture 123"/>
            <p:cNvPicPr/>
            <p:nvPr/>
          </p:nvPicPr>
          <p:blipFill>
            <a:blip r:embed="rId4"/>
            <a:stretch/>
          </p:blipFill>
          <p:spPr>
            <a:xfrm>
              <a:off x="3029760" y="4126320"/>
              <a:ext cx="2523600" cy="2771280"/>
            </a:xfrm>
            <a:prstGeom prst="rect">
              <a:avLst/>
            </a:prstGeom>
            <a:ln>
              <a:noFill/>
            </a:ln>
          </p:spPr>
        </p:pic>
        <p:sp>
          <p:nvSpPr>
            <p:cNvPr id="125" name="CustomShape 8"/>
            <p:cNvSpPr/>
            <p:nvPr/>
          </p:nvSpPr>
          <p:spPr>
            <a:xfrm>
              <a:off x="3027600" y="4124880"/>
              <a:ext cx="2527560" cy="277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pic>
          <p:nvPicPr>
            <p:cNvPr id="126" name="Picture 125"/>
            <p:cNvPicPr/>
            <p:nvPr/>
          </p:nvPicPr>
          <p:blipFill>
            <a:blip r:embed="rId5"/>
            <a:stretch/>
          </p:blipFill>
          <p:spPr>
            <a:xfrm>
              <a:off x="5614560" y="4126320"/>
              <a:ext cx="2523600" cy="2771280"/>
            </a:xfrm>
            <a:prstGeom prst="rect">
              <a:avLst/>
            </a:prstGeom>
            <a:ln>
              <a:noFill/>
            </a:ln>
          </p:spPr>
        </p:pic>
        <p:sp>
          <p:nvSpPr>
            <p:cNvPr id="127" name="CustomShape 9"/>
            <p:cNvSpPr/>
            <p:nvPr/>
          </p:nvSpPr>
          <p:spPr>
            <a:xfrm>
              <a:off x="5612760" y="4124880"/>
              <a:ext cx="2527920" cy="2774520"/>
            </a:xfrm>
            <a:prstGeom prst="rect">
              <a:avLst/>
            </a:prstGeom>
            <a:noFill/>
            <a:ln w="3240">
              <a:solidFill>
                <a:srgbClr val="7E7E7E"/>
              </a:solidFill>
              <a:round/>
            </a:ln>
          </p:spPr>
          <p:style>
            <a:lnRef idx="0">
              <a:scrgbClr r="0" g="0" b="0"/>
            </a:lnRef>
            <a:fillRef idx="0">
              <a:scrgbClr r="0" g="0" b="0"/>
            </a:fillRef>
            <a:effectRef idx="0">
              <a:scrgbClr r="0" g="0" b="0"/>
            </a:effectRef>
            <a:fontRef idx="minor"/>
          </p:style>
        </p:sp>
      </p:gr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6392</TotalTime>
  <Words>2106</Words>
  <Application>Microsoft Office PowerPoint</Application>
  <PresentationFormat>On-screen Show (4:3)</PresentationFormat>
  <Paragraphs>1447</Paragraphs>
  <Slides>67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DejaVu Sans</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subject/>
  <dc:creator>Aleksandra Matova</dc:creator>
  <dc:description/>
  <cp:lastModifiedBy>DANIELA GEORGIEVA TORLAKOVA-DALI</cp:lastModifiedBy>
  <cp:revision>511</cp:revision>
  <dcterms:created xsi:type="dcterms:W3CDTF">2015-03-11T14:50:51Z</dcterms:created>
  <dcterms:modified xsi:type="dcterms:W3CDTF">2021-09-09T15:20:56Z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Презентация на цял екран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vt:i4>
  </property>
</Properties>
</file>