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257" r:id="rId3"/>
    <p:sldId id="263" r:id="rId4"/>
    <p:sldId id="264" r:id="rId5"/>
    <p:sldId id="262" r:id="rId6"/>
    <p:sldId id="258" r:id="rId7"/>
    <p:sldId id="259" r:id="rId8"/>
    <p:sldId id="260" r:id="rId9"/>
    <p:sldId id="261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ana Hussein" initials="DH" lastIdx="0" clrIdx="0">
    <p:extLst>
      <p:ext uri="{19B8F6BF-5375-455C-9EA6-DF929625EA0E}">
        <p15:presenceInfo xmlns:p15="http://schemas.microsoft.com/office/powerpoint/2012/main" userId="4403d84c36b16b0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MF\Documents\&#1044;&#1086;&#1087;&#1098;&#1083;&#1085;&#1080;&#1090;&#1077;&#1083;&#1085;&#1080;%20&#1084;&#1072;&#1090;&#1077;&#1088;&#1080;&#1072;&#1083;&#1080;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lang="bg-BG" sz="1600" b="1" dirty="0">
                <a:solidFill>
                  <a:schemeClr val="tx1"/>
                </a:solidFill>
              </a:rPr>
              <a:t>71% изплатен разход спрямо 4% </a:t>
            </a:r>
            <a:r>
              <a:rPr lang="bg-BG" sz="1600" b="1" dirty="0" smtClean="0">
                <a:solidFill>
                  <a:schemeClr val="tx1"/>
                </a:solidFill>
              </a:rPr>
              <a:t>завършени </a:t>
            </a:r>
            <a:r>
              <a:rPr lang="bg-BG" sz="1600" b="1" dirty="0">
                <a:solidFill>
                  <a:schemeClr val="tx1"/>
                </a:solidFill>
              </a:rPr>
              <a:t>на проекта</a:t>
            </a:r>
            <a:endParaRPr lang="en-US" sz="16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2024924449355993"/>
          <c:y val="8.360811362979029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9.1222184034219278E-2"/>
          <c:y val="0.16568604516944796"/>
          <c:w val="0.78799995492563601"/>
          <c:h val="0.7599856834820650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Хемус!$L$30</c:f>
              <c:strCache>
                <c:ptCount val="1"/>
                <c:pt idx="0">
                  <c:v>а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200" b="1" i="0" u="none" strike="noStrike" kern="1200" baseline="0">
                        <a:solidFill>
                          <a:schemeClr val="bg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defRPr>
                    </a:pPr>
                    <a:r>
                      <a:rPr lang="ru-RU" sz="1200" b="1" dirty="0" smtClean="0">
                        <a:solidFill>
                          <a:schemeClr val="bg1"/>
                        </a:solidFill>
                      </a:rPr>
                      <a:t>1.38 млрд.</a:t>
                    </a:r>
                    <a:r>
                      <a:rPr lang="ru-RU" sz="1200" b="1" baseline="0" dirty="0" smtClean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ru-RU" sz="1200" b="1" dirty="0" smtClean="0">
                        <a:solidFill>
                          <a:schemeClr val="bg1"/>
                        </a:solidFill>
                      </a:rPr>
                      <a:t>лв. изплатени</a:t>
                    </a:r>
                  </a:p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fld id="{75EEC474-FC4D-43CC-837E-3790DD2E2EE4}" type="VALUE">
                      <a:rPr lang="ru-RU" sz="1200" b="1" smtClean="0">
                        <a:solidFill>
                          <a:schemeClr val="bg1"/>
                        </a:solidFill>
                      </a:rPr>
                      <a:pPr>
                        <a:defRPr sz="12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ru-RU" sz="1200" b="1" dirty="0" smtClean="0">
                      <a:solidFill>
                        <a:schemeClr val="bg1"/>
                      </a:solidFill>
                    </a:endParaRPr>
                  </a:p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endParaRPr lang="bg-BG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Helvetica" panose="020B0604020202020204" pitchFamily="34" charset="0"/>
                      <a:ea typeface="+mn-ea"/>
                      <a:cs typeface="Helvetica" panose="020B0604020202020204" pitchFamily="34" charset="0"/>
                    </a:defRPr>
                  </a:pPr>
                  <a:endParaRPr lang="bg-B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A47D-451E-9B2F-58730B04320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bg-BG" smtClean="0"/>
                      <a:t>9 км в</a:t>
                    </a:r>
                    <a:r>
                      <a:rPr lang="bg-BG" baseline="0" smtClean="0"/>
                      <a:t> експлоатация</a:t>
                    </a:r>
                    <a:endParaRPr lang="bg-BG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47D-451E-9B2F-58730B0432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Хемус!$M$29:$N$29</c:f>
              <c:strCache>
                <c:ptCount val="2"/>
                <c:pt idx="0">
                  <c:v>Плащане</c:v>
                </c:pt>
                <c:pt idx="1">
                  <c:v>Изпълнение</c:v>
                </c:pt>
              </c:strCache>
            </c:strRef>
          </c:cat>
          <c:val>
            <c:numRef>
              <c:f>Хемус!$M$30:$N$30</c:f>
              <c:numCache>
                <c:formatCode>0%</c:formatCode>
                <c:ptCount val="2"/>
                <c:pt idx="0">
                  <c:v>0.7066285485749817</c:v>
                </c:pt>
                <c:pt idx="1">
                  <c:v>3.9182641668422162E-2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47D-451E-9B2F-58730B043206}"/>
            </c:ext>
          </c:extLst>
        </c:ser>
        <c:ser>
          <c:idx val="1"/>
          <c:order val="1"/>
          <c:tx>
            <c:strRef>
              <c:f>Хемус!$L$31</c:f>
              <c:strCache>
                <c:ptCount val="1"/>
                <c:pt idx="0">
                  <c:v>б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200" b="0" i="0" u="none" strike="noStrike" kern="1200" baseline="0">
                        <a:solidFill>
                          <a:schemeClr val="bg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defRPr>
                    </a:pPr>
                    <a:r>
                      <a:rPr lang="ru-RU" sz="1200" dirty="0" smtClean="0">
                        <a:solidFill>
                          <a:schemeClr val="bg1"/>
                        </a:solidFill>
                      </a:rPr>
                      <a:t>~29</a:t>
                    </a:r>
                    <a:r>
                      <a:rPr lang="ru-RU" sz="1200" baseline="0" dirty="0" smtClean="0">
                        <a:solidFill>
                          <a:schemeClr val="bg1"/>
                        </a:solidFill>
                      </a:rPr>
                      <a:t> км. Завършени извън  ескпл.</a:t>
                    </a:r>
                    <a:endParaRPr lang="ru-RU" sz="1200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Helvetica" panose="020B0604020202020204" pitchFamily="34" charset="0"/>
                      <a:ea typeface="+mn-ea"/>
                      <a:cs typeface="Helvetica" panose="020B0604020202020204" pitchFamily="34" charset="0"/>
                    </a:defRPr>
                  </a:pPr>
                  <a:endParaRPr lang="bg-B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47D-451E-9B2F-58730B0432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Хемус!$M$29:$N$29</c:f>
              <c:strCache>
                <c:ptCount val="2"/>
                <c:pt idx="0">
                  <c:v>Плащане</c:v>
                </c:pt>
                <c:pt idx="1">
                  <c:v>Изпълнение</c:v>
                </c:pt>
              </c:strCache>
            </c:strRef>
          </c:cat>
          <c:val>
            <c:numRef>
              <c:f>Хемус!$M$31:$N$31</c:f>
              <c:numCache>
                <c:formatCode>0%</c:formatCode>
                <c:ptCount val="2"/>
                <c:pt idx="1">
                  <c:v>0.12091847482620602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47D-451E-9B2F-58730B043206}"/>
            </c:ext>
          </c:extLst>
        </c:ser>
        <c:ser>
          <c:idx val="2"/>
          <c:order val="2"/>
          <c:tx>
            <c:strRef>
              <c:f>Хемус!$L$32</c:f>
              <c:strCache>
                <c:ptCount val="1"/>
              </c:strCache>
            </c:strRef>
          </c:tx>
          <c:spPr>
            <a:solidFill>
              <a:schemeClr val="accent3"/>
            </a:solidFill>
            <a:ln>
              <a:solidFill>
                <a:schemeClr val="tx2"/>
              </a:solidFill>
              <a:prstDash val="dash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95000"/>
                </a:schemeClr>
              </a:solidFill>
              <a:ln>
                <a:solidFill>
                  <a:schemeClr val="tx2"/>
                </a:solidFill>
                <a:prstDash val="dash"/>
              </a:ln>
              <a:effectLst/>
            </c:spPr>
            <c:extLst>
              <c:ext xmlns:c16="http://schemas.microsoft.com/office/drawing/2014/chart" uri="{C3380CC4-5D6E-409C-BE32-E72D297353CC}">
                <c16:uniqueId val="{00000006-A47D-451E-9B2F-58730B043206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95000"/>
                </a:schemeClr>
              </a:solidFill>
              <a:ln>
                <a:solidFill>
                  <a:schemeClr val="tx2"/>
                </a:solidFill>
                <a:prstDash val="dash"/>
              </a:ln>
              <a:effectLst/>
            </c:spPr>
            <c:extLst>
              <c:ext xmlns:c16="http://schemas.microsoft.com/office/drawing/2014/chart" uri="{C3380CC4-5D6E-409C-BE32-E72D297353CC}">
                <c16:uniqueId val="{00000008-A47D-451E-9B2F-58730B043206}"/>
              </c:ext>
            </c:extLst>
          </c:dPt>
          <c:cat>
            <c:strRef>
              <c:f>Хемус!$M$29:$N$29</c:f>
              <c:strCache>
                <c:ptCount val="2"/>
                <c:pt idx="0">
                  <c:v>Плащане</c:v>
                </c:pt>
                <c:pt idx="1">
                  <c:v>Изпълнение</c:v>
                </c:pt>
              </c:strCache>
            </c:strRef>
          </c:cat>
          <c:val>
            <c:numRef>
              <c:f>Хемус!$M$32:$N$32</c:f>
              <c:numCache>
                <c:formatCode>0%</c:formatCode>
                <c:ptCount val="2"/>
                <c:pt idx="0">
                  <c:v>0.2933714514250183</c:v>
                </c:pt>
                <c:pt idx="1">
                  <c:v>0.8398988835053719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47D-451E-9B2F-58730B0432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598322288"/>
        <c:axId val="598329176"/>
      </c:barChart>
      <c:catAx>
        <c:axId val="598322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bg-BG"/>
          </a:p>
        </c:txPr>
        <c:crossAx val="598329176"/>
        <c:crosses val="autoZero"/>
        <c:auto val="1"/>
        <c:lblAlgn val="ctr"/>
        <c:lblOffset val="100"/>
        <c:noMultiLvlLbl val="0"/>
      </c:catAx>
      <c:valAx>
        <c:axId val="598329176"/>
        <c:scaling>
          <c:orientation val="minMax"/>
          <c:max val="1"/>
        </c:scaling>
        <c:delete val="1"/>
        <c:axPos val="l"/>
        <c:numFmt formatCode="0%" sourceLinked="1"/>
        <c:majorTickMark val="none"/>
        <c:minorTickMark val="none"/>
        <c:tickLblPos val="nextTo"/>
        <c:crossAx val="598322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Helvetica" panose="020B0604020202020204" pitchFamily="34" charset="0"/>
          <a:cs typeface="Helvetica" panose="020B0604020202020204" pitchFamily="34" charset="0"/>
        </a:defRPr>
      </a:pPr>
      <a:endParaRPr lang="bg-BG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0.78412</cdr:x>
      <cdr:y>0.87902</cdr:y>
    </cdr:from>
    <cdr:to>
      <cdr:x>0.83633</cdr:x>
      <cdr:y>0.92918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21789" y="4005664"/>
          <a:ext cx="3810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bg-BG" sz="1200" b="1" dirty="0" smtClean="0">
              <a:solidFill>
                <a:schemeClr val="accent6">
                  <a:lumMod val="75000"/>
                </a:schemeClr>
              </a:solidFill>
            </a:rPr>
            <a:t>4%</a:t>
          </a:r>
          <a:endParaRPr lang="bg-BG" sz="1200" b="1" dirty="0">
            <a:solidFill>
              <a:schemeClr val="accent6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0.78412</cdr:x>
      <cdr:y>0.81313</cdr:y>
    </cdr:from>
    <cdr:to>
      <cdr:x>0.85771</cdr:x>
      <cdr:y>0.8617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721789" y="3705404"/>
          <a:ext cx="537028" cy="2213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bg-BG" sz="1200" b="1" dirty="0" smtClean="0">
              <a:solidFill>
                <a:schemeClr val="accent2"/>
              </a:solidFill>
            </a:rPr>
            <a:t>12%</a:t>
          </a:r>
          <a:endParaRPr lang="bg-BG" sz="1200" b="1" dirty="0">
            <a:solidFill>
              <a:schemeClr val="accent2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7B06-0734-412F-978F-2E7CF839E38A}" type="datetimeFigureOut">
              <a:rPr lang="bg-BG" smtClean="0"/>
              <a:t>2.7.2021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3ADA0BB5-BA20-4404-B390-C3CC800020F1}" type="slidenum">
              <a:rPr lang="bg-BG" smtClean="0"/>
              <a:t>‹#›</a:t>
            </a:fld>
            <a:endParaRPr lang="bg-BG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0706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7B06-0734-412F-978F-2E7CF839E38A}" type="datetimeFigureOut">
              <a:rPr lang="bg-BG" smtClean="0"/>
              <a:t>2.7.2021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BB5-BA20-4404-B390-C3CC800020F1}" type="slidenum">
              <a:rPr lang="bg-BG" smtClean="0"/>
              <a:t>‹#›</a:t>
            </a:fld>
            <a:endParaRPr lang="bg-BG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490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7B06-0734-412F-978F-2E7CF839E38A}" type="datetimeFigureOut">
              <a:rPr lang="bg-BG" smtClean="0"/>
              <a:t>2.7.2021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BB5-BA20-4404-B390-C3CC800020F1}" type="slidenum">
              <a:rPr lang="bg-BG" smtClean="0"/>
              <a:t>‹#›</a:t>
            </a:fld>
            <a:endParaRPr lang="bg-BG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7414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D9BB7B06-0734-412F-978F-2E7CF839E38A}" type="datetimeFigureOut">
              <a:rPr lang="bg-BG" smtClean="0"/>
              <a:t>2.7.2021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BB5-BA20-4404-B390-C3CC800020F1}" type="slidenum">
              <a:rPr lang="bg-BG" smtClean="0"/>
              <a:t>‹#›</a:t>
            </a:fld>
            <a:endParaRPr lang="bg-BG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1612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7B06-0734-412F-978F-2E7CF839E38A}" type="datetimeFigureOut">
              <a:rPr lang="bg-BG" smtClean="0"/>
              <a:t>2.7.2021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BB5-BA20-4404-B390-C3CC800020F1}" type="slidenum">
              <a:rPr lang="bg-BG" smtClean="0"/>
              <a:t>‹#›</a:t>
            </a:fld>
            <a:endParaRPr lang="bg-BG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419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7B06-0734-412F-978F-2E7CF839E38A}" type="datetimeFigureOut">
              <a:rPr lang="bg-BG" smtClean="0"/>
              <a:t>2.7.2021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BB5-BA20-4404-B390-C3CC800020F1}" type="slidenum">
              <a:rPr lang="bg-BG" smtClean="0"/>
              <a:t>‹#›</a:t>
            </a:fld>
            <a:endParaRPr lang="bg-BG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194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7B06-0734-412F-978F-2E7CF839E38A}" type="datetimeFigureOut">
              <a:rPr lang="bg-BG" smtClean="0"/>
              <a:t>2.7.2021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BB5-BA20-4404-B390-C3CC800020F1}" type="slidenum">
              <a:rPr lang="bg-BG" smtClean="0"/>
              <a:t>‹#›</a:t>
            </a:fld>
            <a:endParaRPr lang="bg-BG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596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7B06-0734-412F-978F-2E7CF839E38A}" type="datetimeFigureOut">
              <a:rPr lang="bg-BG" smtClean="0"/>
              <a:t>2.7.2021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BB5-BA20-4404-B390-C3CC800020F1}" type="slidenum">
              <a:rPr lang="bg-BG" smtClean="0"/>
              <a:t>‹#›</a:t>
            </a:fld>
            <a:endParaRPr lang="bg-BG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9496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7B06-0734-412F-978F-2E7CF839E38A}" type="datetimeFigureOut">
              <a:rPr lang="bg-BG" smtClean="0"/>
              <a:t>2.7.2021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BB5-BA20-4404-B390-C3CC800020F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91654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7B06-0734-412F-978F-2E7CF839E38A}" type="datetimeFigureOut">
              <a:rPr lang="bg-BG" smtClean="0"/>
              <a:t>2.7.2021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BB5-BA20-4404-B390-C3CC800020F1}" type="slidenum">
              <a:rPr lang="bg-BG" smtClean="0"/>
              <a:t>‹#›</a:t>
            </a:fld>
            <a:endParaRPr lang="bg-BG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8155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D9BB7B06-0734-412F-978F-2E7CF839E38A}" type="datetimeFigureOut">
              <a:rPr lang="bg-BG" smtClean="0"/>
              <a:t>2.7.2021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3ADA0BB5-BA20-4404-B390-C3CC800020F1}" type="slidenum">
              <a:rPr lang="bg-BG" smtClean="0"/>
              <a:t>‹#›</a:t>
            </a:fld>
            <a:endParaRPr lang="bg-BG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4451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B7B06-0734-412F-978F-2E7CF839E38A}" type="datetimeFigureOut">
              <a:rPr lang="bg-BG" smtClean="0"/>
              <a:t>2.7.2021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ADA0BB5-BA20-4404-B390-C3CC800020F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53056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5156" y="1442875"/>
            <a:ext cx="11379200" cy="2466878"/>
          </a:xfrm>
        </p:spPr>
        <p:txBody>
          <a:bodyPr>
            <a:noAutofit/>
          </a:bodyPr>
          <a:lstStyle/>
          <a:p>
            <a:pPr algn="ctr"/>
            <a:r>
              <a:rPr lang="bg-BG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РЕЗУЛТАТИ </a:t>
            </a:r>
            <a:r>
              <a:rPr lang="bg-BG" sz="6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</a:t>
            </a:r>
            <a:r>
              <a:rPr lang="bg-BG" sz="6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ИНСПЕКЦИЯТА </a:t>
            </a:r>
            <a:r>
              <a:rPr lang="bg-BG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АМ „ХЕМУС“</a:t>
            </a:r>
          </a:p>
          <a:p>
            <a:pPr algn="ctr"/>
            <a:endParaRPr lang="bg-BG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bg-BG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bg-BG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ЮЛИ 2021 Г. </a:t>
            </a:r>
            <a:endParaRPr lang="bg-BG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1171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48678" y="2594113"/>
            <a:ext cx="79287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БЛАГОДАРЯ ЗА ВНИМАНИЕТО!</a:t>
            </a:r>
            <a:endParaRPr lang="bg-BG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90032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581" y="785091"/>
            <a:ext cx="6687128" cy="53570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bg-BG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Етапи на проектиране </a:t>
            </a:r>
          </a:p>
          <a:p>
            <a:pPr marL="0" indent="0">
              <a:buNone/>
            </a:pPr>
            <a:endParaRPr lang="bg-BG" sz="21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bg-BG" sz="2800" dirty="0" smtClean="0"/>
              <a:t>Проект на Устройствен план – ПУП</a:t>
            </a:r>
          </a:p>
          <a:p>
            <a:r>
              <a:rPr lang="bg-BG" sz="2800" dirty="0" smtClean="0"/>
              <a:t>Съгласуване на ПУП</a:t>
            </a:r>
          </a:p>
          <a:p>
            <a:r>
              <a:rPr lang="bg-BG" sz="2800" dirty="0" smtClean="0"/>
              <a:t>Одобряване на ПУП</a:t>
            </a:r>
          </a:p>
          <a:p>
            <a:r>
              <a:rPr lang="bg-BG" sz="2800" dirty="0" smtClean="0"/>
              <a:t>Промяна на предназначение на земята</a:t>
            </a:r>
          </a:p>
          <a:p>
            <a:r>
              <a:rPr lang="bg-BG" sz="2800" dirty="0" smtClean="0"/>
              <a:t>Отчуждаване</a:t>
            </a:r>
          </a:p>
          <a:p>
            <a:r>
              <a:rPr lang="bg-BG" sz="2800" dirty="0" smtClean="0"/>
              <a:t>Инвестиционен проект с оценка на надзор</a:t>
            </a:r>
          </a:p>
          <a:p>
            <a:r>
              <a:rPr lang="bg-BG" sz="2800" dirty="0" smtClean="0"/>
              <a:t>Съгласуване на проект</a:t>
            </a:r>
          </a:p>
          <a:p>
            <a:r>
              <a:rPr lang="bg-BG" sz="2800" dirty="0" smtClean="0"/>
              <a:t>Разрешение за строеж</a:t>
            </a:r>
          </a:p>
          <a:p>
            <a:endParaRPr lang="bg-BG" sz="2800" dirty="0" smtClean="0"/>
          </a:p>
          <a:p>
            <a:endParaRPr lang="bg-BG" dirty="0"/>
          </a:p>
        </p:txBody>
      </p:sp>
      <p:sp>
        <p:nvSpPr>
          <p:cNvPr id="6" name="TextBox 5"/>
          <p:cNvSpPr txBox="1"/>
          <p:nvPr/>
        </p:nvSpPr>
        <p:spPr>
          <a:xfrm>
            <a:off x="7019636" y="858982"/>
            <a:ext cx="495992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Етапи на строителство</a:t>
            </a:r>
          </a:p>
          <a:p>
            <a:endParaRPr lang="bg-BG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bg-BG" sz="2400" dirty="0" smtClean="0"/>
              <a:t>Строителство </a:t>
            </a:r>
            <a:r>
              <a:rPr lang="bg-BG" sz="2400" dirty="0"/>
              <a:t>и надзор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bg-BG" sz="2400" dirty="0"/>
              <a:t>Въвеждане </a:t>
            </a:r>
            <a:r>
              <a:rPr lang="bg-BG" sz="2400" dirty="0" smtClean="0"/>
              <a:t>в експлоатация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205222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543" y="814780"/>
            <a:ext cx="10852728" cy="626094"/>
          </a:xfrm>
        </p:spPr>
        <p:txBody>
          <a:bodyPr>
            <a:normAutofit fontScale="90000"/>
          </a:bodyPr>
          <a:lstStyle/>
          <a:p>
            <a:pPr algn="ctr"/>
            <a:r>
              <a:rPr lang="bg-BG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За </a:t>
            </a:r>
            <a:r>
              <a:rPr lang="bg-BG" sz="2000" dirty="0">
                <a:latin typeface="Helvetica" panose="020B0604020202020204" pitchFamily="34" charset="0"/>
                <a:cs typeface="Helvetica" panose="020B0604020202020204" pitchFamily="34" charset="0"/>
              </a:rPr>
              <a:t>периода 2018 - май. 2021 г. са изплатени 71% от цената (1.38 млрд. лв. от 1,95 млрд. лв.) срещу построени 16% от участъците (9 км в експлоатация и 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~29 </a:t>
            </a:r>
            <a:r>
              <a:rPr lang="bg-BG" sz="2000" dirty="0">
                <a:latin typeface="Helvetica" panose="020B0604020202020204" pitchFamily="34" charset="0"/>
                <a:cs typeface="Helvetica" panose="020B0604020202020204" pitchFamily="34" charset="0"/>
              </a:rPr>
              <a:t>км частично построени)</a:t>
            </a:r>
            <a:br>
              <a:rPr lang="bg-BG" sz="2000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Helvetica" pitchFamily="2" charset="0"/>
              </a:rPr>
              <a:t/>
            </a:r>
            <a:br>
              <a:rPr lang="bg-BG" b="1" dirty="0">
                <a:solidFill>
                  <a:schemeClr val="bg1"/>
                </a:solidFill>
                <a:latin typeface="Helvetica" pitchFamily="2" charset="0"/>
              </a:rPr>
            </a:br>
            <a:r>
              <a:rPr lang="bg-BG" b="1" dirty="0">
                <a:solidFill>
                  <a:schemeClr val="bg1"/>
                </a:solidFill>
                <a:latin typeface="Helvetica" pitchFamily="2" charset="0"/>
              </a:rPr>
              <a:t/>
            </a:r>
            <a:br>
              <a:rPr lang="bg-BG" b="1" dirty="0">
                <a:solidFill>
                  <a:schemeClr val="bg1"/>
                </a:solidFill>
                <a:latin typeface="Helvetica" pitchFamily="2" charset="0"/>
              </a:rPr>
            </a:br>
            <a:endParaRPr lang="bg-BG" dirty="0"/>
          </a:p>
        </p:txBody>
      </p:sp>
      <p:grpSp>
        <p:nvGrpSpPr>
          <p:cNvPr id="5" name="Group 4"/>
          <p:cNvGrpSpPr/>
          <p:nvPr/>
        </p:nvGrpSpPr>
        <p:grpSpPr>
          <a:xfrm>
            <a:off x="1229702" y="1697759"/>
            <a:ext cx="9254093" cy="4405013"/>
            <a:chOff x="2462544" y="1712053"/>
            <a:chExt cx="7297092" cy="4556974"/>
          </a:xfrm>
        </p:grpSpPr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505949074"/>
                </p:ext>
              </p:extLst>
            </p:nvPr>
          </p:nvGraphicFramePr>
          <p:xfrm>
            <a:off x="2462544" y="1712053"/>
            <a:ext cx="7297092" cy="45569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3702112" y="2036783"/>
              <a:ext cx="202377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1600" b="1" dirty="0" smtClean="0">
                  <a:latin typeface="Helvetica" panose="020B0604020202020204" pitchFamily="34" charset="0"/>
                  <a:cs typeface="Helvetica" panose="020B0604020202020204" pitchFamily="34" charset="0"/>
                </a:rPr>
                <a:t>1.95 млрд. лв. </a:t>
              </a:r>
              <a:endParaRPr lang="bg-BG" sz="160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652786" y="2036783"/>
              <a:ext cx="153154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1600" b="1" dirty="0" smtClean="0">
                  <a:latin typeface="Helvetica" panose="020B0604020202020204" pitchFamily="34" charset="0"/>
                  <a:cs typeface="Helvetica" panose="020B0604020202020204" pitchFamily="34" charset="0"/>
                </a:rPr>
                <a:t>237 км план</a:t>
              </a:r>
              <a:endParaRPr lang="bg-BG" sz="160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1006764" y="130030"/>
            <a:ext cx="96999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Капиталови разходи за АМ „Хемус“, одобрени с ПМС</a:t>
            </a: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2132647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69"/>
          <p:cNvGrpSpPr/>
          <p:nvPr/>
        </p:nvGrpSpPr>
        <p:grpSpPr>
          <a:xfrm>
            <a:off x="1158241" y="1158241"/>
            <a:ext cx="9845040" cy="4754880"/>
            <a:chOff x="1700415" y="1322931"/>
            <a:chExt cx="7633855" cy="3690743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700415" y="2286000"/>
              <a:ext cx="7633855" cy="25863"/>
            </a:xfrm>
            <a:prstGeom prst="line">
              <a:avLst/>
            </a:prstGeom>
            <a:ln w="889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700415" y="4359564"/>
              <a:ext cx="7633855" cy="4619"/>
            </a:xfrm>
            <a:prstGeom prst="line">
              <a:avLst/>
            </a:prstGeom>
            <a:ln w="889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700415" y="2032000"/>
              <a:ext cx="0" cy="508000"/>
            </a:xfrm>
            <a:prstGeom prst="line">
              <a:avLst/>
            </a:prstGeom>
            <a:ln w="476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425470" y="2021840"/>
              <a:ext cx="0" cy="508000"/>
            </a:xfrm>
            <a:prstGeom prst="line">
              <a:avLst/>
            </a:prstGeom>
            <a:ln w="476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252124" y="2013527"/>
              <a:ext cx="0" cy="508000"/>
            </a:xfrm>
            <a:prstGeom prst="line">
              <a:avLst/>
            </a:prstGeom>
            <a:ln w="476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152669" y="2018145"/>
              <a:ext cx="0" cy="508000"/>
            </a:xfrm>
            <a:prstGeom prst="line">
              <a:avLst/>
            </a:prstGeom>
            <a:ln w="476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5016269" y="2032000"/>
              <a:ext cx="0" cy="508000"/>
            </a:xfrm>
            <a:prstGeom prst="line">
              <a:avLst/>
            </a:prstGeom>
            <a:ln w="476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9334270" y="2021840"/>
              <a:ext cx="0" cy="508000"/>
            </a:xfrm>
            <a:prstGeom prst="line">
              <a:avLst/>
            </a:prstGeom>
            <a:ln w="476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593215" y="2032000"/>
              <a:ext cx="0" cy="508000"/>
            </a:xfrm>
            <a:prstGeom prst="line">
              <a:avLst/>
            </a:prstGeom>
            <a:ln w="476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709295" y="2021840"/>
              <a:ext cx="0" cy="508000"/>
            </a:xfrm>
            <a:prstGeom prst="line">
              <a:avLst/>
            </a:prstGeom>
            <a:ln w="476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8507615" y="2032000"/>
              <a:ext cx="0" cy="508000"/>
            </a:xfrm>
            <a:prstGeom prst="line">
              <a:avLst/>
            </a:prstGeom>
            <a:ln w="476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5866015" y="2032000"/>
              <a:ext cx="0" cy="508000"/>
            </a:xfrm>
            <a:prstGeom prst="line">
              <a:avLst/>
            </a:prstGeom>
            <a:ln w="476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646311" y="2621009"/>
              <a:ext cx="3577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g-BG" sz="2400" b="1" dirty="0" smtClean="0">
                  <a:solidFill>
                    <a:schemeClr val="accent1"/>
                  </a:solidFill>
                </a:rPr>
                <a:t>2</a:t>
              </a:r>
              <a:endParaRPr lang="bg-BG" sz="2400" b="1" dirty="0">
                <a:solidFill>
                  <a:schemeClr val="accent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852815" y="2627706"/>
              <a:ext cx="3577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g-BG" sz="2400" b="1" dirty="0" smtClean="0">
                  <a:solidFill>
                    <a:schemeClr val="accent1"/>
                  </a:solidFill>
                </a:rPr>
                <a:t>1</a:t>
              </a:r>
              <a:endParaRPr lang="bg-BG" sz="2400" b="1" dirty="0">
                <a:solidFill>
                  <a:schemeClr val="accent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777439" y="2554469"/>
              <a:ext cx="3577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g-BG" sz="2400" b="1" dirty="0">
                  <a:solidFill>
                    <a:schemeClr val="accent1"/>
                  </a:solidFill>
                </a:rPr>
                <a:t>8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903682" y="2554470"/>
              <a:ext cx="3577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g-BG" sz="2400" b="1" dirty="0">
                  <a:solidFill>
                    <a:schemeClr val="accent1"/>
                  </a:solidFill>
                </a:rPr>
                <a:t>7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29925" y="2576118"/>
              <a:ext cx="3577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g-BG" sz="2400" b="1" dirty="0">
                  <a:solidFill>
                    <a:schemeClr val="accent1"/>
                  </a:solidFill>
                </a:rPr>
                <a:t>6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56168" y="2565863"/>
              <a:ext cx="3577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g-BG" sz="2400" b="1" dirty="0">
                  <a:solidFill>
                    <a:schemeClr val="accent1"/>
                  </a:solidFill>
                </a:rPr>
                <a:t>5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338118" y="2584336"/>
              <a:ext cx="3577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g-BG" sz="2400" b="1" dirty="0">
                  <a:solidFill>
                    <a:schemeClr val="accent1"/>
                  </a:solidFill>
                </a:rPr>
                <a:t>4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515795" y="2571308"/>
              <a:ext cx="306356" cy="4664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g-BG" sz="2400" b="1" dirty="0">
                  <a:solidFill>
                    <a:schemeClr val="accent1"/>
                  </a:solidFill>
                </a:rPr>
                <a:t>3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724167" y="2585526"/>
              <a:ext cx="3577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g-BG" sz="2400" b="1" dirty="0">
                  <a:solidFill>
                    <a:schemeClr val="accent1"/>
                  </a:solidFill>
                </a:rPr>
                <a:t>9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1700415" y="4105564"/>
              <a:ext cx="0" cy="508000"/>
            </a:xfrm>
            <a:prstGeom prst="line">
              <a:avLst/>
            </a:prstGeom>
            <a:ln w="476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9334270" y="4105564"/>
              <a:ext cx="0" cy="508000"/>
            </a:xfrm>
            <a:prstGeom prst="line">
              <a:avLst/>
            </a:prstGeom>
            <a:ln w="476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6709295" y="4105564"/>
              <a:ext cx="0" cy="508000"/>
            </a:xfrm>
            <a:prstGeom prst="line">
              <a:avLst/>
            </a:prstGeom>
            <a:ln w="476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3433635" y="4613564"/>
              <a:ext cx="10070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g-BG" sz="2000" b="1" dirty="0" smtClean="0"/>
                <a:t>ПМС 1</a:t>
              </a:r>
              <a:endParaRPr lang="bg-BG" sz="2000" b="1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489699" y="4613564"/>
              <a:ext cx="10070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g-BG" sz="2000" b="1" dirty="0" smtClean="0"/>
                <a:t>ПМС 2</a:t>
              </a:r>
              <a:endParaRPr lang="bg-BG" sz="2000" b="1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470503" y="3869574"/>
              <a:ext cx="21852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g-BG" sz="2400" b="1" dirty="0" smtClean="0"/>
                <a:t>1,9 млрд. лв. </a:t>
              </a:r>
              <a:endParaRPr lang="bg-BG" sz="2400" b="1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863727" y="3883429"/>
              <a:ext cx="21964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g-BG" sz="2400" b="1" dirty="0" smtClean="0"/>
                <a:t>1,8 млрд. лв. </a:t>
              </a:r>
              <a:endParaRPr lang="bg-BG" sz="2400" b="1" dirty="0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1700415" y="1333182"/>
              <a:ext cx="2452254" cy="458673"/>
              <a:chOff x="1700415" y="1333182"/>
              <a:chExt cx="2452254" cy="458673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 flipV="1">
                <a:off x="1700415" y="1339273"/>
                <a:ext cx="0" cy="452582"/>
              </a:xfrm>
              <a:prstGeom prst="line">
                <a:avLst/>
              </a:prstGeom>
              <a:ln w="38100"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V="1">
                <a:off x="1700415" y="1333182"/>
                <a:ext cx="2452254" cy="5754"/>
              </a:xfrm>
              <a:prstGeom prst="line">
                <a:avLst/>
              </a:prstGeom>
              <a:ln w="41275"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4152669" y="1333182"/>
                <a:ext cx="0" cy="458673"/>
              </a:xfrm>
              <a:prstGeom prst="line">
                <a:avLst/>
              </a:prstGeom>
              <a:ln w="41275"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/>
            <p:cNvGrpSpPr/>
            <p:nvPr/>
          </p:nvGrpSpPr>
          <p:grpSpPr>
            <a:xfrm>
              <a:off x="4233744" y="1322931"/>
              <a:ext cx="2452254" cy="458673"/>
              <a:chOff x="1700415" y="1333182"/>
              <a:chExt cx="2452254" cy="458673"/>
            </a:xfrm>
          </p:grpSpPr>
          <p:cxnSp>
            <p:nvCxnSpPr>
              <p:cNvPr id="56" name="Straight Connector 55"/>
              <p:cNvCxnSpPr/>
              <p:nvPr/>
            </p:nvCxnSpPr>
            <p:spPr>
              <a:xfrm flipV="1">
                <a:off x="1700415" y="1339273"/>
                <a:ext cx="0" cy="452582"/>
              </a:xfrm>
              <a:prstGeom prst="line">
                <a:avLst/>
              </a:prstGeom>
              <a:ln w="38100"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flipV="1">
                <a:off x="1700415" y="1333182"/>
                <a:ext cx="2452254" cy="5754"/>
              </a:xfrm>
              <a:prstGeom prst="line">
                <a:avLst/>
              </a:prstGeom>
              <a:ln w="41275"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4152669" y="1333182"/>
                <a:ext cx="0" cy="458673"/>
              </a:xfrm>
              <a:prstGeom prst="line">
                <a:avLst/>
              </a:prstGeom>
              <a:ln w="41275"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>
              <a:off x="6767075" y="1326254"/>
              <a:ext cx="2452254" cy="458673"/>
              <a:chOff x="1700415" y="1333182"/>
              <a:chExt cx="2452254" cy="458673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 flipV="1">
                <a:off x="1700415" y="1339273"/>
                <a:ext cx="0" cy="452582"/>
              </a:xfrm>
              <a:prstGeom prst="line">
                <a:avLst/>
              </a:prstGeom>
              <a:ln w="38100"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flipV="1">
                <a:off x="1700415" y="1333182"/>
                <a:ext cx="2452254" cy="5754"/>
              </a:xfrm>
              <a:prstGeom prst="line">
                <a:avLst/>
              </a:prstGeom>
              <a:ln w="41275"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4152669" y="1333182"/>
                <a:ext cx="0" cy="458673"/>
              </a:xfrm>
              <a:prstGeom prst="line">
                <a:avLst/>
              </a:prstGeom>
              <a:ln w="41275"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/>
            <p:cNvSpPr txBox="1"/>
            <p:nvPr/>
          </p:nvSpPr>
          <p:spPr>
            <a:xfrm>
              <a:off x="1852815" y="1371416"/>
              <a:ext cx="17860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g-BG" sz="2400" b="1" dirty="0" smtClean="0"/>
                <a:t>В СТРОЕЖ </a:t>
              </a:r>
              <a:endParaRPr lang="bg-BG" sz="2400" b="1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223261" y="1350556"/>
              <a:ext cx="26404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g-BG" sz="2400" b="1" dirty="0" smtClean="0"/>
                <a:t>В ПРОЕКТИРАНЕ </a:t>
              </a:r>
              <a:endParaRPr lang="bg-BG" sz="2400" b="1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7218792" y="1367520"/>
              <a:ext cx="14750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g-BG" sz="2400" b="1" dirty="0" smtClean="0"/>
                <a:t>БЕЗ ПУП </a:t>
              </a:r>
              <a:endParaRPr lang="bg-BG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446948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54" y="868219"/>
            <a:ext cx="11933382" cy="1653310"/>
          </a:xfrm>
        </p:spPr>
        <p:txBody>
          <a:bodyPr>
            <a:noAutofit/>
          </a:bodyPr>
          <a:lstStyle/>
          <a:p>
            <a:pPr algn="ctr"/>
            <a:r>
              <a:rPr lang="bg-BG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Платени аванси от „Автомагистрали“ ЕАД за периода юни-август 2020 г. без строителни книжа</a:t>
            </a:r>
            <a:endParaRPr lang="bg-BG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40509" y="2392219"/>
            <a:ext cx="10483273" cy="3362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9600" dirty="0" smtClean="0"/>
              <a:t>675 000 </a:t>
            </a:r>
            <a:r>
              <a:rPr lang="bg-BG" sz="9600" dirty="0"/>
              <a:t>000 лв. </a:t>
            </a:r>
          </a:p>
        </p:txBody>
      </p:sp>
    </p:spTree>
    <p:extLst>
      <p:ext uri="{BB962C8B-B14F-4D97-AF65-F5344CB8AC3E}">
        <p14:creationId xmlns:p14="http://schemas.microsoft.com/office/powerpoint/2010/main" val="1815049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436" y="1615929"/>
            <a:ext cx="10732655" cy="3510252"/>
          </a:xfrm>
        </p:spPr>
        <p:txBody>
          <a:bodyPr>
            <a:noAutofit/>
          </a:bodyPr>
          <a:lstStyle/>
          <a:p>
            <a:pPr algn="ctr"/>
            <a:r>
              <a:rPr lang="bg-BG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Изводи от извършената проверка на работната група, назначена със заповед на министъра на РРБ от 07.06.2021 г. по договорите на АПИ с „Автомагистрали“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bg-BG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 в условията на „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house”</a:t>
            </a:r>
            <a:endParaRPr lang="bg-BG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7672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64" y="1006764"/>
            <a:ext cx="10852727" cy="5181600"/>
          </a:xfrm>
        </p:spPr>
        <p:txBody>
          <a:bodyPr>
            <a:normAutofit fontScale="92500"/>
          </a:bodyPr>
          <a:lstStyle/>
          <a:p>
            <a:pPr algn="just"/>
            <a:r>
              <a:rPr lang="bg-BG" dirty="0"/>
              <a:t>Съгласно Правилника за приложение на </a:t>
            </a:r>
            <a:r>
              <a:rPr lang="bg-BG" dirty="0" smtClean="0"/>
              <a:t>ЗОП, </a:t>
            </a:r>
            <a:r>
              <a:rPr lang="bg-BG" dirty="0"/>
              <a:t>дружествата с държавно и общинско участие в капитала трябва да подадат заявление до АОП, за да бъдат вписани като възложител по ЗОП. Според представените </a:t>
            </a:r>
            <a:r>
              <a:rPr lang="bg-BG" dirty="0" smtClean="0"/>
              <a:t>документи, </a:t>
            </a:r>
            <a:r>
              <a:rPr lang="bg-BG" dirty="0"/>
              <a:t>„Автомагистрали“ ЕАД не е подало заявление до АОП за вписване в Списъка на публичноправните организациии</a:t>
            </a:r>
            <a:r>
              <a:rPr lang="bg-BG" dirty="0" smtClean="0"/>
              <a:t>.</a:t>
            </a:r>
          </a:p>
          <a:p>
            <a:pPr algn="just"/>
            <a:r>
              <a:rPr lang="bg-BG" dirty="0"/>
              <a:t>Всички договори за СМР, проектиране, за наем на техника и доставка на строителни материали са </a:t>
            </a:r>
            <a:r>
              <a:rPr lang="bg-BG" u="sng" dirty="0"/>
              <a:t>сключени в противоречие с чл.17 от ЗОП</a:t>
            </a:r>
            <a:r>
              <a:rPr lang="bg-BG" dirty="0"/>
              <a:t>, съгласно който възложителите са длъжни да приложат предвидения в закона ред за възлагане на обществена </a:t>
            </a:r>
            <a:r>
              <a:rPr lang="bg-BG" dirty="0" smtClean="0"/>
              <a:t>поръчка, </a:t>
            </a:r>
            <a:r>
              <a:rPr lang="bg-BG" dirty="0"/>
              <a:t>когато са налице условията за това. В конкретния случай тези условия са </a:t>
            </a:r>
            <a:r>
              <a:rPr lang="bg-BG" dirty="0" smtClean="0"/>
              <a:t>налице, </a:t>
            </a:r>
            <a:r>
              <a:rPr lang="bg-BG" dirty="0"/>
              <a:t>защото се разходва публичен ресурс, който е предоставен на дружеството по силата на сключения договор за </a:t>
            </a:r>
            <a:r>
              <a:rPr lang="en-US" dirty="0"/>
              <a:t>„in house“</a:t>
            </a:r>
            <a:r>
              <a:rPr lang="bg-BG" dirty="0" smtClean="0"/>
              <a:t>.</a:t>
            </a:r>
          </a:p>
          <a:p>
            <a:pPr algn="just"/>
            <a:r>
              <a:rPr lang="bg-BG" dirty="0" smtClean="0"/>
              <a:t>„</a:t>
            </a:r>
            <a:r>
              <a:rPr lang="bg-BG" dirty="0"/>
              <a:t>Автомагистрали“ ЕАД като публичноправна организация</a:t>
            </a:r>
            <a:r>
              <a:rPr lang="bg-BG" dirty="0" smtClean="0"/>
              <a:t>, е следвало </a:t>
            </a:r>
            <a:r>
              <a:rPr lang="bg-BG" dirty="0"/>
              <a:t>предвидените СМР </a:t>
            </a:r>
            <a:r>
              <a:rPr lang="bg-BG" dirty="0" smtClean="0"/>
              <a:t>да </a:t>
            </a:r>
            <a:r>
              <a:rPr lang="bg-BG" dirty="0"/>
              <a:t>бъдат възложени въз основа на някоя от състезателните процедури по ЗОП.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97663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928" y="1542472"/>
            <a:ext cx="11425382" cy="4294909"/>
          </a:xfrm>
        </p:spPr>
        <p:txBody>
          <a:bodyPr>
            <a:normAutofit/>
          </a:bodyPr>
          <a:lstStyle/>
          <a:p>
            <a:pPr algn="just"/>
            <a:r>
              <a:rPr lang="bg-BG" dirty="0"/>
              <a:t>Договорите за проектиране, доставка и наем на техника са </a:t>
            </a:r>
            <a:r>
              <a:rPr lang="bg-BG" dirty="0" smtClean="0"/>
              <a:t>привидни, </a:t>
            </a:r>
            <a:r>
              <a:rPr lang="bg-BG" dirty="0"/>
              <a:t>защото всъщност прикриват </a:t>
            </a:r>
            <a:r>
              <a:rPr lang="bg-BG" dirty="0" smtClean="0"/>
              <a:t>строително монтажни работи.</a:t>
            </a:r>
          </a:p>
          <a:p>
            <a:pPr algn="just"/>
            <a:r>
              <a:rPr lang="bg-BG" dirty="0" smtClean="0"/>
              <a:t>След </a:t>
            </a:r>
            <a:r>
              <a:rPr lang="bg-BG" dirty="0"/>
              <a:t>преглед на сключените договори от „Автомагистрали“ ЕАД с трети лица проектанти, подизпълнители и доставчици </a:t>
            </a:r>
            <a:r>
              <a:rPr lang="bg-BG" dirty="0" smtClean="0"/>
              <a:t>е установено, </a:t>
            </a:r>
            <a:r>
              <a:rPr lang="bg-BG" dirty="0"/>
              <a:t>че </a:t>
            </a:r>
            <a:r>
              <a:rPr lang="bg-BG" dirty="0" smtClean="0"/>
              <a:t>има противоречие със задълженията им по Търговския закон: Не </a:t>
            </a:r>
            <a:r>
              <a:rPr lang="bg-BG" dirty="0"/>
              <a:t>е положена необходимата грижа за защита на интересите на държавното </a:t>
            </a:r>
            <a:r>
              <a:rPr lang="bg-BG" dirty="0" smtClean="0"/>
              <a:t>дружество.</a:t>
            </a:r>
          </a:p>
          <a:p>
            <a:pPr algn="just"/>
            <a:r>
              <a:rPr lang="bg-BG" dirty="0"/>
              <a:t>По договорите са извършени авансови плащания в особено големи размери за доставка на оборудване и строителни материали, </a:t>
            </a:r>
            <a:r>
              <a:rPr lang="bg-BG" u="sng" dirty="0"/>
              <a:t>въпреки липсата на одобрен технически </a:t>
            </a:r>
            <a:r>
              <a:rPr lang="bg-BG" u="sng" dirty="0" smtClean="0"/>
              <a:t>проект и разрешение за строеж, </a:t>
            </a:r>
            <a:r>
              <a:rPr lang="bg-BG" u="sng" dirty="0"/>
              <a:t>без който не може да започне </a:t>
            </a:r>
            <a:r>
              <a:rPr lang="bg-BG" u="sng" dirty="0" smtClean="0"/>
              <a:t>строителството.</a:t>
            </a:r>
          </a:p>
        </p:txBody>
      </p:sp>
    </p:spTree>
    <p:extLst>
      <p:ext uri="{BB962C8B-B14F-4D97-AF65-F5344CB8AC3E}">
        <p14:creationId xmlns:p14="http://schemas.microsoft.com/office/powerpoint/2010/main" val="2427477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7214" y="1266305"/>
            <a:ext cx="11499273" cy="46705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indent="-342900" algn="just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bg-BG" sz="2000" dirty="0"/>
              <a:t>Предвид факта, че „Автомагистрали“ ЕООД не са прилагали процедурите по ЗОП при избор и сключване на договори с подизпълнители, работната група приема, че </a:t>
            </a:r>
            <a:r>
              <a:rPr lang="bg-BG" sz="2000" u="sng" dirty="0"/>
              <a:t>възстановяването на предплатените суми не е обезпечено надлежно. </a:t>
            </a:r>
          </a:p>
          <a:p>
            <a:pPr marL="800100" indent="-342900" algn="just">
              <a:lnSpc>
                <a:spcPts val="21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bg-BG" sz="2000" dirty="0" smtClean="0"/>
          </a:p>
          <a:p>
            <a:pPr marL="800100" indent="-342900" algn="just">
              <a:lnSpc>
                <a:spcPts val="21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bg-BG" sz="2000" dirty="0" smtClean="0"/>
              <a:t>Въпреки</a:t>
            </a:r>
            <a:r>
              <a:rPr lang="bg-BG" sz="2000" dirty="0"/>
              <a:t>, че към всеки договор има изготвени количествено-стойностни сметки за наем на механизация и за доставки, общата цена за изпълнение на договорите е определена като „ориентировъчна“. Неясно е какво се има предвид при тази формулировка.</a:t>
            </a:r>
          </a:p>
          <a:p>
            <a:pPr marL="800100" indent="-342900" algn="just">
              <a:lnSpc>
                <a:spcPts val="21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bg-BG" sz="2000" dirty="0"/>
          </a:p>
          <a:p>
            <a:pPr marL="800100" indent="-342900" algn="just">
              <a:lnSpc>
                <a:spcPts val="21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bg-BG" sz="2000" dirty="0"/>
              <a:t>Това поведение на държавното дружество би могло да се третира като нарушение на Закона за защита на </a:t>
            </a:r>
            <a:r>
              <a:rPr lang="bg-BG" sz="2000" dirty="0" smtClean="0"/>
              <a:t>конкуренцията, </a:t>
            </a:r>
            <a:r>
              <a:rPr lang="bg-BG" sz="2000" dirty="0"/>
              <a:t>защото  избраните строителни фирми са поставени в привилегировано положение на пазара.</a:t>
            </a:r>
          </a:p>
          <a:p>
            <a:pPr marL="457200" algn="just">
              <a:lnSpc>
                <a:spcPts val="2100"/>
              </a:lnSpc>
              <a:spcAft>
                <a:spcPts val="0"/>
              </a:spcAft>
            </a:pPr>
            <a:endParaRPr lang="bg-BG" sz="2000" dirty="0"/>
          </a:p>
          <a:p>
            <a:pPr marL="800100" indent="-342900" algn="just">
              <a:lnSpc>
                <a:spcPts val="21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bg-BG" sz="2000" dirty="0"/>
              <a:t>В </a:t>
            </a:r>
            <a:r>
              <a:rPr lang="bg-BG" sz="2000" dirty="0" smtClean="0"/>
              <a:t>договорите са </a:t>
            </a:r>
            <a:r>
              <a:rPr lang="bg-BG" sz="2000" dirty="0"/>
              <a:t>предвидени гаранции за авансовите плащания, но в нито един от тях няма предвидена гаранция за </a:t>
            </a:r>
            <a:r>
              <a:rPr lang="bg-BG" sz="2000" dirty="0" smtClean="0"/>
              <a:t>изпълнение, въпреки </a:t>
            </a:r>
            <a:r>
              <a:rPr lang="bg-BG" sz="2000" dirty="0"/>
              <a:t>че всички договори са на значителна </a:t>
            </a:r>
            <a:r>
              <a:rPr lang="bg-BG" sz="2000" dirty="0" smtClean="0"/>
              <a:t>стойност.</a:t>
            </a:r>
            <a:endParaRPr lang="bg-BG" sz="2000" dirty="0"/>
          </a:p>
        </p:txBody>
      </p:sp>
    </p:spTree>
    <p:extLst>
      <p:ext uri="{BB962C8B-B14F-4D97-AF65-F5344CB8AC3E}">
        <p14:creationId xmlns:p14="http://schemas.microsoft.com/office/powerpoint/2010/main" val="109135567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117</TotalTime>
  <Words>638</Words>
  <Application>Microsoft Office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Helvetica</vt:lpstr>
      <vt:lpstr>Gallery</vt:lpstr>
      <vt:lpstr>PowerPoint Presentation</vt:lpstr>
      <vt:lpstr>PowerPoint Presentation</vt:lpstr>
      <vt:lpstr>За периода 2018 - май. 2021 г. са изплатени 71% от цената (1.38 млрд. лв. от 1,95 млрд. лв.) срещу построени 16% от участъците (9 км в експлоатация и ~29 км частично построени)   </vt:lpstr>
      <vt:lpstr>PowerPoint Presentation</vt:lpstr>
      <vt:lpstr>Платени аванси от „Автомагистрали“ ЕАД за периода юни-август 2020 г. без строителни книжа</vt:lpstr>
      <vt:lpstr>Изводи от извършената проверка на работната група, назначена със заповед на министъра на РРБ от 07.06.2021 г. по договорите на АПИ с „Автомагистрали“ EАД в условията на „in house”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Hussein</dc:creator>
  <cp:lastModifiedBy>DANIELA GEORGIEVA GYURDZHEKLIEVA</cp:lastModifiedBy>
  <cp:revision>20</cp:revision>
  <dcterms:created xsi:type="dcterms:W3CDTF">2021-07-02T07:34:38Z</dcterms:created>
  <dcterms:modified xsi:type="dcterms:W3CDTF">2021-07-02T13:24:27Z</dcterms:modified>
</cp:coreProperties>
</file>