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84" r:id="rId3"/>
  </p:sldMasterIdLst>
  <p:notesMasterIdLst>
    <p:notesMasterId r:id="rId23"/>
  </p:notesMasterIdLst>
  <p:handoutMasterIdLst>
    <p:handoutMasterId r:id="rId24"/>
  </p:handoutMasterIdLst>
  <p:sldIdLst>
    <p:sldId id="327" r:id="rId4"/>
    <p:sldId id="262" r:id="rId5"/>
    <p:sldId id="331" r:id="rId6"/>
    <p:sldId id="366" r:id="rId7"/>
    <p:sldId id="367" r:id="rId8"/>
    <p:sldId id="368" r:id="rId9"/>
    <p:sldId id="369" r:id="rId10"/>
    <p:sldId id="372" r:id="rId11"/>
    <p:sldId id="297" r:id="rId12"/>
    <p:sldId id="296" r:id="rId13"/>
    <p:sldId id="397" r:id="rId14"/>
    <p:sldId id="383" r:id="rId15"/>
    <p:sldId id="384" r:id="rId16"/>
    <p:sldId id="385" r:id="rId17"/>
    <p:sldId id="386" r:id="rId18"/>
    <p:sldId id="387" r:id="rId19"/>
    <p:sldId id="390" r:id="rId20"/>
    <p:sldId id="395" r:id="rId21"/>
    <p:sldId id="276" r:id="rId22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031B8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0" autoAdjust="0"/>
    <p:restoredTop sz="94557" autoAdjust="0"/>
  </p:normalViewPr>
  <p:slideViewPr>
    <p:cSldViewPr snapToGrid="0" snapToObjects="1">
      <p:cViewPr>
        <p:scale>
          <a:sx n="76" d="100"/>
          <a:sy n="76" d="100"/>
        </p:scale>
        <p:origin x="-115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D11CD9-DF58-432F-8AFB-57D529E29C2F}" type="doc">
      <dgm:prSet loTypeId="urn:microsoft.com/office/officeart/2005/8/layout/chevron2" loCatId="process" qsTypeId="urn:microsoft.com/office/officeart/2005/8/quickstyle/simple4" qsCatId="simple" csTypeId="urn:microsoft.com/office/officeart/2005/8/colors/accent4_2" csCatId="accent4" phldr="1"/>
      <dgm:spPr/>
      <dgm:t>
        <a:bodyPr/>
        <a:lstStyle/>
        <a:p>
          <a:endParaRPr lang="bg-BG"/>
        </a:p>
      </dgm:t>
    </dgm:pt>
    <dgm:pt modelId="{19EDC453-9673-4B2B-8EEA-AD1998BC5A7B}">
      <dgm:prSet phldrT="[Text]" custT="1"/>
      <dgm:spPr/>
      <dgm:t>
        <a:bodyPr/>
        <a:lstStyle/>
        <a:p>
          <a:r>
            <a:rPr lang="bg-BG" sz="24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Проце</a:t>
          </a:r>
          <a:r>
            <a:rPr lang="en-US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</a:t>
          </a:r>
          <a:r>
            <a:rPr lang="bg-BG" sz="24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дура</a:t>
          </a:r>
          <a:endParaRPr lang="bg-BG" sz="2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814DE48-7751-4BC9-8550-4E9453BF7901}" type="parTrans" cxnId="{755168A4-2C8C-4335-853E-85EEB6EB731F}">
      <dgm:prSet/>
      <dgm:spPr/>
      <dgm:t>
        <a:bodyPr/>
        <a:lstStyle/>
        <a:p>
          <a:endParaRPr lang="bg-BG"/>
        </a:p>
      </dgm:t>
    </dgm:pt>
    <dgm:pt modelId="{8F1B46D6-CF74-4EAD-B1FA-0600F53E5501}" type="sibTrans" cxnId="{755168A4-2C8C-4335-853E-85EEB6EB731F}">
      <dgm:prSet/>
      <dgm:spPr/>
      <dgm:t>
        <a:bodyPr/>
        <a:lstStyle/>
        <a:p>
          <a:endParaRPr lang="bg-BG"/>
        </a:p>
      </dgm:t>
    </dgm:pt>
    <dgm:pt modelId="{5AC01C9B-C594-4742-A26F-D9546FF1EBDA}">
      <dgm:prSet phldrT="[Text]" custT="1"/>
      <dgm:spPr/>
      <dgm:t>
        <a:bodyPr/>
        <a:lstStyle/>
        <a:p>
          <a:r>
            <a:rPr lang="bg-BG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Цел</a:t>
          </a:r>
          <a:endParaRPr lang="bg-BG" sz="24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9C18AD3-D582-4230-AAA6-9F6D3165D077}" type="parTrans" cxnId="{A227F442-F24F-47B1-91E2-F65521C6154C}">
      <dgm:prSet/>
      <dgm:spPr/>
      <dgm:t>
        <a:bodyPr/>
        <a:lstStyle/>
        <a:p>
          <a:endParaRPr lang="bg-BG"/>
        </a:p>
      </dgm:t>
    </dgm:pt>
    <dgm:pt modelId="{F22D5190-517F-4888-A15A-6B8143D91C4A}" type="sibTrans" cxnId="{A227F442-F24F-47B1-91E2-F65521C6154C}">
      <dgm:prSet/>
      <dgm:spPr/>
      <dgm:t>
        <a:bodyPr/>
        <a:lstStyle/>
        <a:p>
          <a:endParaRPr lang="bg-BG"/>
        </a:p>
      </dgm:t>
    </dgm:pt>
    <dgm:pt modelId="{07FC9E49-74AB-4715-8F3F-27BA6C0CB4AD}">
      <dgm:prSet phldrT="[Text]" custT="1"/>
      <dgm:spPr/>
      <dgm:t>
        <a:bodyPr/>
        <a:lstStyle/>
        <a:p>
          <a:pPr algn="just"/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Изграждане и развитие на съвременна научноизследователска и иновационна инфраструктура и експертиза за провеждане на приложни изследвания от отворен тип, способстващи за ускорено икономическо и социално развитие на българските региони</a:t>
          </a:r>
          <a:endParaRPr lang="bg-BG" sz="1600" b="0" i="0" kern="1200" noProof="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BBB6B4A-0367-4134-A524-B3271307A5A1}" type="parTrans" cxnId="{FD2FABC0-763D-47FF-8E81-C6A53CBA0CAC}">
      <dgm:prSet/>
      <dgm:spPr/>
      <dgm:t>
        <a:bodyPr/>
        <a:lstStyle/>
        <a:p>
          <a:endParaRPr lang="bg-BG"/>
        </a:p>
      </dgm:t>
    </dgm:pt>
    <dgm:pt modelId="{D399ED3D-73C8-4E6D-AD21-DB11898480CA}" type="sibTrans" cxnId="{FD2FABC0-763D-47FF-8E81-C6A53CBA0CAC}">
      <dgm:prSet/>
      <dgm:spPr/>
      <dgm:t>
        <a:bodyPr/>
        <a:lstStyle/>
        <a:p>
          <a:endParaRPr lang="bg-BG"/>
        </a:p>
      </dgm:t>
    </dgm:pt>
    <dgm:pt modelId="{855DE8D2-7582-48B6-9D29-7EF89C483502}">
      <dgm:prSet phldrT="[Text]"/>
      <dgm:spPr/>
      <dgm:t>
        <a:bodyPr/>
        <a:lstStyle/>
        <a:p>
          <a:r>
            <a:rPr lang="bg-BG" dirty="0" smtClean="0"/>
            <a:t>Бюджет</a:t>
          </a:r>
          <a:endParaRPr lang="bg-BG" dirty="0"/>
        </a:p>
      </dgm:t>
    </dgm:pt>
    <dgm:pt modelId="{C3C308D4-861E-479D-B83C-CFE4319CE477}" type="parTrans" cxnId="{A13895EE-78A9-415F-8BF1-C42A6068F4D1}">
      <dgm:prSet/>
      <dgm:spPr/>
      <dgm:t>
        <a:bodyPr/>
        <a:lstStyle/>
        <a:p>
          <a:endParaRPr lang="bg-BG"/>
        </a:p>
      </dgm:t>
    </dgm:pt>
    <dgm:pt modelId="{294866E1-87B2-4590-9437-C2A67CD2F565}" type="sibTrans" cxnId="{A13895EE-78A9-415F-8BF1-C42A6068F4D1}">
      <dgm:prSet/>
      <dgm:spPr/>
      <dgm:t>
        <a:bodyPr/>
        <a:lstStyle/>
        <a:p>
          <a:endParaRPr lang="bg-BG"/>
        </a:p>
      </dgm:t>
    </dgm:pt>
    <dgm:pt modelId="{6C327F7F-D5A6-4310-AF5F-D31C97E79B83}">
      <dgm:prSet phldrT="[Text]" custT="1"/>
      <dgm:spPr/>
      <dgm:t>
        <a:bodyPr/>
        <a:lstStyle/>
        <a:p>
          <a:pPr algn="ctr"/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115 646 637.81 лв. (59 129 187 евро)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, разпределени поравно между 6-те района за планиране в България (без област София-град) - </a:t>
          </a:r>
          <a:r>
            <a:rPr lang="ru-RU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по </a:t>
          </a:r>
          <a:r>
            <a:rPr lang="ru-RU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19 274 439.63 лева</a:t>
          </a:r>
          <a:endParaRPr lang="bg-BG" sz="1600" b="0" i="0" kern="1200" noProof="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2EB588E-C461-47DF-9382-A1381559797C}" type="parTrans" cxnId="{6DF59796-E37F-4CA7-A90B-B3E4A9BDE8B3}">
      <dgm:prSet/>
      <dgm:spPr/>
      <dgm:t>
        <a:bodyPr/>
        <a:lstStyle/>
        <a:p>
          <a:endParaRPr lang="bg-BG"/>
        </a:p>
      </dgm:t>
    </dgm:pt>
    <dgm:pt modelId="{67990104-5F21-4851-A560-A826246FA05C}" type="sibTrans" cxnId="{6DF59796-E37F-4CA7-A90B-B3E4A9BDE8B3}">
      <dgm:prSet/>
      <dgm:spPr/>
      <dgm:t>
        <a:bodyPr/>
        <a:lstStyle/>
        <a:p>
          <a:endParaRPr lang="bg-BG"/>
        </a:p>
      </dgm:t>
    </dgm:pt>
    <dgm:pt modelId="{6CA01BC5-62D8-4CD4-BE9D-7270BE177073}">
      <dgm:prSet phldrT="[Text]" custT="1"/>
      <dgm:spPr/>
      <dgm:t>
        <a:bodyPr anchor="t"/>
        <a:lstStyle/>
        <a:p>
          <a:pPr>
            <a:spcBef>
              <a:spcPts val="600"/>
            </a:spcBef>
          </a:pPr>
          <a:r>
            <a:rPr lang="bg-BG" sz="1600" kern="1200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Инвестиционен приоритет 1.1 „Технологично развитие и иновации”</a:t>
          </a:r>
          <a:endParaRPr lang="bg-BG" sz="1600" b="0" i="0" kern="1200" dirty="0">
            <a:solidFill>
              <a:schemeClr val="accent1">
                <a:lumMod val="50000"/>
              </a:schemeClr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AAB5FDA-D6F8-467E-96B3-88625AF9DB29}" type="parTrans" cxnId="{549BC328-F973-4A00-8056-6852EC2FC417}">
      <dgm:prSet/>
      <dgm:spPr/>
      <dgm:t>
        <a:bodyPr/>
        <a:lstStyle/>
        <a:p>
          <a:endParaRPr lang="bg-BG"/>
        </a:p>
      </dgm:t>
    </dgm:pt>
    <dgm:pt modelId="{91603027-1DF5-44E7-9B20-9541CB06CDE3}" type="sibTrans" cxnId="{549BC328-F973-4A00-8056-6852EC2FC417}">
      <dgm:prSet/>
      <dgm:spPr/>
      <dgm:t>
        <a:bodyPr/>
        <a:lstStyle/>
        <a:p>
          <a:endParaRPr lang="bg-BG"/>
        </a:p>
      </dgm:t>
    </dgm:pt>
    <dgm:pt modelId="{82A0301D-F312-4164-A192-0ACD9930E614}">
      <dgm:prSet phldrT="[Text]" custT="1"/>
      <dgm:spPr/>
      <dgm:t>
        <a:bodyPr anchor="t"/>
        <a:lstStyle/>
        <a:p>
          <a:pPr>
            <a:spcBef>
              <a:spcPts val="600"/>
            </a:spcBef>
          </a:pPr>
          <a:endParaRPr lang="bg-BG" sz="1600" b="0" i="0" kern="120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A7AC297-6C16-42F3-B648-F3FE6D28E9E7}" type="parTrans" cxnId="{A503341E-CAD8-4CCC-B770-D97DC370B85A}">
      <dgm:prSet/>
      <dgm:spPr/>
      <dgm:t>
        <a:bodyPr/>
        <a:lstStyle/>
        <a:p>
          <a:endParaRPr lang="bg-BG"/>
        </a:p>
      </dgm:t>
    </dgm:pt>
    <dgm:pt modelId="{2DBB093E-8750-4719-84D1-F2B5F046B3D5}" type="sibTrans" cxnId="{A503341E-CAD8-4CCC-B770-D97DC370B85A}">
      <dgm:prSet/>
      <dgm:spPr/>
      <dgm:t>
        <a:bodyPr/>
        <a:lstStyle/>
        <a:p>
          <a:endParaRPr lang="bg-BG"/>
        </a:p>
      </dgm:t>
    </dgm:pt>
    <dgm:pt modelId="{31288433-EB3E-478F-B83C-C7BF5FF32D20}">
      <dgm:prSet phldrT="[Text]" custT="1"/>
      <dgm:spPr/>
      <dgm:t>
        <a:bodyPr/>
        <a:lstStyle/>
        <a:p>
          <a:pPr>
            <a:spcBef>
              <a:spcPts val="600"/>
            </a:spcBef>
          </a:pPr>
          <a:r>
            <a:rPr lang="ru-RU" sz="1600" b="0" i="0" kern="120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Приоритетна ос 1 „Технологично развитие и 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иновации</a:t>
          </a:r>
          <a:r>
            <a:rPr lang="ru-RU" sz="1600" b="0" i="0" kern="120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“</a:t>
          </a:r>
          <a:endParaRPr lang="bg-BG" sz="1600" b="0" i="0" kern="120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A0E8682-C2EC-44D2-85C3-BF77A23ECEC6}" type="parTrans" cxnId="{F062C483-1F8F-4010-B702-4F553C0DEA50}">
      <dgm:prSet/>
      <dgm:spPr/>
      <dgm:t>
        <a:bodyPr/>
        <a:lstStyle/>
        <a:p>
          <a:endParaRPr lang="en-US"/>
        </a:p>
      </dgm:t>
    </dgm:pt>
    <dgm:pt modelId="{69C6C570-07E1-45F6-B91D-DCBFDAB08A95}" type="sibTrans" cxnId="{F062C483-1F8F-4010-B702-4F553C0DEA50}">
      <dgm:prSet/>
      <dgm:spPr/>
      <dgm:t>
        <a:bodyPr/>
        <a:lstStyle/>
        <a:p>
          <a:endParaRPr lang="en-US"/>
        </a:p>
      </dgm:t>
    </dgm:pt>
    <dgm:pt modelId="{F1B2C94C-D9D2-4DBB-B298-8AE474C93E92}" type="pres">
      <dgm:prSet presAssocID="{EFD11CD9-DF58-432F-8AFB-57D529E29C2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47EA21FE-BC46-478C-BA38-55B60D173145}" type="pres">
      <dgm:prSet presAssocID="{19EDC453-9673-4B2B-8EEA-AD1998BC5A7B}" presName="composite" presStyleCnt="0"/>
      <dgm:spPr/>
      <dgm:t>
        <a:bodyPr/>
        <a:lstStyle/>
        <a:p>
          <a:endParaRPr lang="bg-BG"/>
        </a:p>
      </dgm:t>
    </dgm:pt>
    <dgm:pt modelId="{C99816FB-2A0B-459C-AA2D-BB268D44D690}" type="pres">
      <dgm:prSet presAssocID="{19EDC453-9673-4B2B-8EEA-AD1998BC5A7B}" presName="parentText" presStyleLbl="alignNode1" presStyleIdx="0" presStyleCnt="3" custLinFactNeighborX="0" custLinFactNeighborY="-6089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64DC1C9-DE04-4CE6-936B-EBD561682CF8}" type="pres">
      <dgm:prSet presAssocID="{19EDC453-9673-4B2B-8EEA-AD1998BC5A7B}" presName="descendantText" presStyleLbl="alignAcc1" presStyleIdx="0" presStyleCnt="3" custScaleY="131083" custLinFactNeighborX="192" custLinFactNeighborY="-47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1CC03E9-1D82-4842-B707-7CA8F0E1B18E}" type="pres">
      <dgm:prSet presAssocID="{8F1B46D6-CF74-4EAD-B1FA-0600F53E5501}" presName="sp" presStyleCnt="0"/>
      <dgm:spPr/>
      <dgm:t>
        <a:bodyPr/>
        <a:lstStyle/>
        <a:p>
          <a:endParaRPr lang="bg-BG"/>
        </a:p>
      </dgm:t>
    </dgm:pt>
    <dgm:pt modelId="{1049F45C-0685-4B52-A59A-6B793914C580}" type="pres">
      <dgm:prSet presAssocID="{5AC01C9B-C594-4742-A26F-D9546FF1EBDA}" presName="composite" presStyleCnt="0"/>
      <dgm:spPr/>
      <dgm:t>
        <a:bodyPr/>
        <a:lstStyle/>
        <a:p>
          <a:endParaRPr lang="bg-BG"/>
        </a:p>
      </dgm:t>
    </dgm:pt>
    <dgm:pt modelId="{B9FBBCB3-B974-43E9-8D2E-42DCDBBE629E}" type="pres">
      <dgm:prSet presAssocID="{5AC01C9B-C594-4742-A26F-D9546FF1EBDA}" presName="parentText" presStyleLbl="alignNode1" presStyleIdx="1" presStyleCnt="3" custLinFactNeighborY="-1859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B7B8883-578A-4B9F-BC87-4BE9C8E3D960}" type="pres">
      <dgm:prSet presAssocID="{5AC01C9B-C594-4742-A26F-D9546FF1EBDA}" presName="descendantText" presStyleLbl="alignAcc1" presStyleIdx="1" presStyleCnt="3" custScaleX="100085" custScaleY="139126" custLinFactNeighborY="1065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188A2D8-73AA-46A0-B306-F59467D588B1}" type="pres">
      <dgm:prSet presAssocID="{F22D5190-517F-4888-A15A-6B8143D91C4A}" presName="sp" presStyleCnt="0"/>
      <dgm:spPr/>
      <dgm:t>
        <a:bodyPr/>
        <a:lstStyle/>
        <a:p>
          <a:endParaRPr lang="bg-BG"/>
        </a:p>
      </dgm:t>
    </dgm:pt>
    <dgm:pt modelId="{A3EF2779-0952-432F-B41A-682E060621FB}" type="pres">
      <dgm:prSet presAssocID="{855DE8D2-7582-48B6-9D29-7EF89C483502}" presName="composite" presStyleCnt="0"/>
      <dgm:spPr/>
      <dgm:t>
        <a:bodyPr/>
        <a:lstStyle/>
        <a:p>
          <a:endParaRPr lang="bg-BG"/>
        </a:p>
      </dgm:t>
    </dgm:pt>
    <dgm:pt modelId="{2546E552-9439-4D9C-8283-C6C0C54E3843}" type="pres">
      <dgm:prSet presAssocID="{855DE8D2-7582-48B6-9D29-7EF89C483502}" presName="parentText" presStyleLbl="alignNode1" presStyleIdx="2" presStyleCnt="3" custLinFactNeighborX="0" custLinFactNeighborY="2975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699DB3A-CE13-4D0A-B60B-CC9AC87676DC}" type="pres">
      <dgm:prSet presAssocID="{855DE8D2-7582-48B6-9D29-7EF89C483502}" presName="descendantText" presStyleLbl="alignAcc1" presStyleIdx="2" presStyleCnt="3" custScaleX="99822" custScaleY="112647" custLinFactNeighborX="0" custLinFactNeighborY="2513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CBD1DE1D-851D-4CCE-920C-6AEC9F1FB6ED}" type="presOf" srcId="{82A0301D-F312-4164-A192-0ACD9930E614}" destId="{164DC1C9-DE04-4CE6-936B-EBD561682CF8}" srcOrd="0" destOrd="2" presId="urn:microsoft.com/office/officeart/2005/8/layout/chevron2"/>
    <dgm:cxn modelId="{6789057C-DD10-43ED-9E0C-A71440A2BE70}" type="presOf" srcId="{EFD11CD9-DF58-432F-8AFB-57D529E29C2F}" destId="{F1B2C94C-D9D2-4DBB-B298-8AE474C93E92}" srcOrd="0" destOrd="0" presId="urn:microsoft.com/office/officeart/2005/8/layout/chevron2"/>
    <dgm:cxn modelId="{ABB4E24E-A784-4217-AD70-86FDA1486F87}" type="presOf" srcId="{07FC9E49-74AB-4715-8F3F-27BA6C0CB4AD}" destId="{6B7B8883-578A-4B9F-BC87-4BE9C8E3D960}" srcOrd="0" destOrd="0" presId="urn:microsoft.com/office/officeart/2005/8/layout/chevron2"/>
    <dgm:cxn modelId="{59407464-ABC4-4FE7-8D2B-8DF82166BABE}" type="presOf" srcId="{855DE8D2-7582-48B6-9D29-7EF89C483502}" destId="{2546E552-9439-4D9C-8283-C6C0C54E3843}" srcOrd="0" destOrd="0" presId="urn:microsoft.com/office/officeart/2005/8/layout/chevron2"/>
    <dgm:cxn modelId="{590700E4-1DE4-446D-828B-E5306BDED6A4}" type="presOf" srcId="{31288433-EB3E-478F-B83C-C7BF5FF32D20}" destId="{164DC1C9-DE04-4CE6-936B-EBD561682CF8}" srcOrd="0" destOrd="0" presId="urn:microsoft.com/office/officeart/2005/8/layout/chevron2"/>
    <dgm:cxn modelId="{F062C483-1F8F-4010-B702-4F553C0DEA50}" srcId="{19EDC453-9673-4B2B-8EEA-AD1998BC5A7B}" destId="{31288433-EB3E-478F-B83C-C7BF5FF32D20}" srcOrd="0" destOrd="0" parTransId="{2A0E8682-C2EC-44D2-85C3-BF77A23ECEC6}" sibTransId="{69C6C570-07E1-45F6-B91D-DCBFDAB08A95}"/>
    <dgm:cxn modelId="{EDC67C29-37BB-451D-BA55-3EFDC78B6E86}" type="presOf" srcId="{5AC01C9B-C594-4742-A26F-D9546FF1EBDA}" destId="{B9FBBCB3-B974-43E9-8D2E-42DCDBBE629E}" srcOrd="0" destOrd="0" presId="urn:microsoft.com/office/officeart/2005/8/layout/chevron2"/>
    <dgm:cxn modelId="{C9D3A3AA-6465-4739-A7E2-D49833353E96}" type="presOf" srcId="{19EDC453-9673-4B2B-8EEA-AD1998BC5A7B}" destId="{C99816FB-2A0B-459C-AA2D-BB268D44D690}" srcOrd="0" destOrd="0" presId="urn:microsoft.com/office/officeart/2005/8/layout/chevron2"/>
    <dgm:cxn modelId="{813E111C-65CD-4457-A050-759E4E81CE29}" type="presOf" srcId="{6C327F7F-D5A6-4310-AF5F-D31C97E79B83}" destId="{F699DB3A-CE13-4D0A-B60B-CC9AC87676DC}" srcOrd="0" destOrd="0" presId="urn:microsoft.com/office/officeart/2005/8/layout/chevron2"/>
    <dgm:cxn modelId="{549BC328-F973-4A00-8056-6852EC2FC417}" srcId="{19EDC453-9673-4B2B-8EEA-AD1998BC5A7B}" destId="{6CA01BC5-62D8-4CD4-BE9D-7270BE177073}" srcOrd="1" destOrd="0" parTransId="{CAAB5FDA-D6F8-467E-96B3-88625AF9DB29}" sibTransId="{91603027-1DF5-44E7-9B20-9541CB06CDE3}"/>
    <dgm:cxn modelId="{A227F442-F24F-47B1-91E2-F65521C6154C}" srcId="{EFD11CD9-DF58-432F-8AFB-57D529E29C2F}" destId="{5AC01C9B-C594-4742-A26F-D9546FF1EBDA}" srcOrd="1" destOrd="0" parTransId="{59C18AD3-D582-4230-AAA6-9F6D3165D077}" sibTransId="{F22D5190-517F-4888-A15A-6B8143D91C4A}"/>
    <dgm:cxn modelId="{755168A4-2C8C-4335-853E-85EEB6EB731F}" srcId="{EFD11CD9-DF58-432F-8AFB-57D529E29C2F}" destId="{19EDC453-9673-4B2B-8EEA-AD1998BC5A7B}" srcOrd="0" destOrd="0" parTransId="{8814DE48-7751-4BC9-8550-4E9453BF7901}" sibTransId="{8F1B46D6-CF74-4EAD-B1FA-0600F53E5501}"/>
    <dgm:cxn modelId="{FADD1B7F-D6AA-413D-8D12-0E473A0FDA59}" type="presOf" srcId="{6CA01BC5-62D8-4CD4-BE9D-7270BE177073}" destId="{164DC1C9-DE04-4CE6-936B-EBD561682CF8}" srcOrd="0" destOrd="1" presId="urn:microsoft.com/office/officeart/2005/8/layout/chevron2"/>
    <dgm:cxn modelId="{FD2FABC0-763D-47FF-8E81-C6A53CBA0CAC}" srcId="{5AC01C9B-C594-4742-A26F-D9546FF1EBDA}" destId="{07FC9E49-74AB-4715-8F3F-27BA6C0CB4AD}" srcOrd="0" destOrd="0" parTransId="{3BBB6B4A-0367-4134-A524-B3271307A5A1}" sibTransId="{D399ED3D-73C8-4E6D-AD21-DB11898480CA}"/>
    <dgm:cxn modelId="{A503341E-CAD8-4CCC-B770-D97DC370B85A}" srcId="{19EDC453-9673-4B2B-8EEA-AD1998BC5A7B}" destId="{82A0301D-F312-4164-A192-0ACD9930E614}" srcOrd="2" destOrd="0" parTransId="{2A7AC297-6C16-42F3-B648-F3FE6D28E9E7}" sibTransId="{2DBB093E-8750-4719-84D1-F2B5F046B3D5}"/>
    <dgm:cxn modelId="{A13895EE-78A9-415F-8BF1-C42A6068F4D1}" srcId="{EFD11CD9-DF58-432F-8AFB-57D529E29C2F}" destId="{855DE8D2-7582-48B6-9D29-7EF89C483502}" srcOrd="2" destOrd="0" parTransId="{C3C308D4-861E-479D-B83C-CFE4319CE477}" sibTransId="{294866E1-87B2-4590-9437-C2A67CD2F565}"/>
    <dgm:cxn modelId="{6DF59796-E37F-4CA7-A90B-B3E4A9BDE8B3}" srcId="{855DE8D2-7582-48B6-9D29-7EF89C483502}" destId="{6C327F7F-D5A6-4310-AF5F-D31C97E79B83}" srcOrd="0" destOrd="0" parTransId="{82EB588E-C461-47DF-9382-A1381559797C}" sibTransId="{67990104-5F21-4851-A560-A826246FA05C}"/>
    <dgm:cxn modelId="{1CAD0CD3-68EC-4610-A4B0-BE7C789560C2}" type="presParOf" srcId="{F1B2C94C-D9D2-4DBB-B298-8AE474C93E92}" destId="{47EA21FE-BC46-478C-BA38-55B60D173145}" srcOrd="0" destOrd="0" presId="urn:microsoft.com/office/officeart/2005/8/layout/chevron2"/>
    <dgm:cxn modelId="{52AE8828-0A22-45C5-AF5F-72D53A3C8763}" type="presParOf" srcId="{47EA21FE-BC46-478C-BA38-55B60D173145}" destId="{C99816FB-2A0B-459C-AA2D-BB268D44D690}" srcOrd="0" destOrd="0" presId="urn:microsoft.com/office/officeart/2005/8/layout/chevron2"/>
    <dgm:cxn modelId="{C2B05B3E-4A38-40B8-B36C-BA16BC2F95DE}" type="presParOf" srcId="{47EA21FE-BC46-478C-BA38-55B60D173145}" destId="{164DC1C9-DE04-4CE6-936B-EBD561682CF8}" srcOrd="1" destOrd="0" presId="urn:microsoft.com/office/officeart/2005/8/layout/chevron2"/>
    <dgm:cxn modelId="{029CF693-13C5-461D-99EF-AA3C4968A05F}" type="presParOf" srcId="{F1B2C94C-D9D2-4DBB-B298-8AE474C93E92}" destId="{61CC03E9-1D82-4842-B707-7CA8F0E1B18E}" srcOrd="1" destOrd="0" presId="urn:microsoft.com/office/officeart/2005/8/layout/chevron2"/>
    <dgm:cxn modelId="{38F9EB2D-D332-4416-999D-0FD2F77CC2F0}" type="presParOf" srcId="{F1B2C94C-D9D2-4DBB-B298-8AE474C93E92}" destId="{1049F45C-0685-4B52-A59A-6B793914C580}" srcOrd="2" destOrd="0" presId="urn:microsoft.com/office/officeart/2005/8/layout/chevron2"/>
    <dgm:cxn modelId="{D4DE7C52-F19E-4E83-842A-155D0966F3D0}" type="presParOf" srcId="{1049F45C-0685-4B52-A59A-6B793914C580}" destId="{B9FBBCB3-B974-43E9-8D2E-42DCDBBE629E}" srcOrd="0" destOrd="0" presId="urn:microsoft.com/office/officeart/2005/8/layout/chevron2"/>
    <dgm:cxn modelId="{65DCFE47-09E2-4834-B3A8-C5BA104A7041}" type="presParOf" srcId="{1049F45C-0685-4B52-A59A-6B793914C580}" destId="{6B7B8883-578A-4B9F-BC87-4BE9C8E3D960}" srcOrd="1" destOrd="0" presId="urn:microsoft.com/office/officeart/2005/8/layout/chevron2"/>
    <dgm:cxn modelId="{6D4DB78C-2B44-4310-9416-50A48AB3DF2C}" type="presParOf" srcId="{F1B2C94C-D9D2-4DBB-B298-8AE474C93E92}" destId="{9188A2D8-73AA-46A0-B306-F59467D588B1}" srcOrd="3" destOrd="0" presId="urn:microsoft.com/office/officeart/2005/8/layout/chevron2"/>
    <dgm:cxn modelId="{9C333FB7-86D7-45FB-AEB9-D025EA48623C}" type="presParOf" srcId="{F1B2C94C-D9D2-4DBB-B298-8AE474C93E92}" destId="{A3EF2779-0952-432F-B41A-682E060621FB}" srcOrd="4" destOrd="0" presId="urn:microsoft.com/office/officeart/2005/8/layout/chevron2"/>
    <dgm:cxn modelId="{F99DF6D6-AC20-4067-98AB-D815E0880805}" type="presParOf" srcId="{A3EF2779-0952-432F-B41A-682E060621FB}" destId="{2546E552-9439-4D9C-8283-C6C0C54E3843}" srcOrd="0" destOrd="0" presId="urn:microsoft.com/office/officeart/2005/8/layout/chevron2"/>
    <dgm:cxn modelId="{463B8B93-79DC-45C1-BBF9-D43E153F8507}" type="presParOf" srcId="{A3EF2779-0952-432F-B41A-682E060621FB}" destId="{F699DB3A-CE13-4D0A-B60B-CC9AC87676DC}" srcOrd="1" destOrd="0" presId="urn:microsoft.com/office/officeart/2005/8/layout/chevron2"/>
  </dgm:cxnLst>
  <dgm:bg/>
  <dgm:whole>
    <a:ln>
      <a:prstDash val="sysDash"/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BD40A36-4E61-4F3D-B182-8B42DD88FBA2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bg-BG"/>
        </a:p>
      </dgm:t>
    </dgm:pt>
    <dgm:pt modelId="{9D5714D8-CFE7-4354-8CAC-5A7B23F3323B}" type="pres">
      <dgm:prSet presAssocID="{5BD40A36-4E61-4F3D-B182-8B42DD88FB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</dgm:ptLst>
  <dgm:cxnLst>
    <dgm:cxn modelId="{ECE7D5C4-BD03-41E4-BA19-27A550F9C76A}" type="presOf" srcId="{5BD40A36-4E61-4F3D-B182-8B42DD88FBA2}" destId="{9D5714D8-CFE7-4354-8CAC-5A7B23F3323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BD40A36-4E61-4F3D-B182-8B42DD88FBA2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bg-BG"/>
        </a:p>
      </dgm:t>
    </dgm:pt>
    <dgm:pt modelId="{9D5714D8-CFE7-4354-8CAC-5A7B23F3323B}" type="pres">
      <dgm:prSet presAssocID="{5BD40A36-4E61-4F3D-B182-8B42DD88FB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</dgm:ptLst>
  <dgm:cxnLst>
    <dgm:cxn modelId="{4B0F8747-081F-480B-83ED-C92C752624C9}" type="presOf" srcId="{5BD40A36-4E61-4F3D-B182-8B42DD88FBA2}" destId="{9D5714D8-CFE7-4354-8CAC-5A7B23F3323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BD40A36-4E61-4F3D-B182-8B42DD88FBA2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bg-BG"/>
        </a:p>
      </dgm:t>
    </dgm:pt>
    <dgm:pt modelId="{9D5714D8-CFE7-4354-8CAC-5A7B23F3323B}" type="pres">
      <dgm:prSet presAssocID="{5BD40A36-4E61-4F3D-B182-8B42DD88FB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</dgm:ptLst>
  <dgm:cxnLst>
    <dgm:cxn modelId="{1B8B249B-1C99-4866-A9ED-8B5D38739DF9}" type="presOf" srcId="{5BD40A36-4E61-4F3D-B182-8B42DD88FBA2}" destId="{9D5714D8-CFE7-4354-8CAC-5A7B23F3323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81992F-DEBE-425E-BF0B-E9B701F9A0F4}" type="doc">
      <dgm:prSet loTypeId="urn:microsoft.com/office/officeart/2005/8/layout/list1" loCatId="list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bg-BG"/>
        </a:p>
      </dgm:t>
    </dgm:pt>
    <dgm:pt modelId="{979CBEF3-9D8E-49E2-A4EC-432D3EB91E94}">
      <dgm:prSet phldrT="[Text]" custT="1"/>
      <dgm:spPr/>
      <dgm:t>
        <a:bodyPr/>
        <a:lstStyle/>
        <a:p>
          <a:r>
            <a:rPr lang="bg-BG" sz="1800" b="1" kern="1200" dirty="0" smtClean="0">
              <a:solidFill>
                <a:srgbClr val="002060"/>
              </a:solidFill>
              <a:latin typeface="+mn-lt"/>
              <a:ea typeface="+mn-ea"/>
              <a:cs typeface="Tahoma" pitchFamily="34" charset="0"/>
            </a:rPr>
            <a:t>Елемент А</a:t>
          </a:r>
          <a:endParaRPr lang="bg-BG" sz="1800" b="1" kern="1200" noProof="0" dirty="0" smtClean="0">
            <a:solidFill>
              <a:srgbClr val="002060"/>
            </a:solidFill>
            <a:latin typeface="+mn-lt"/>
            <a:ea typeface="+mn-ea"/>
            <a:cs typeface="Tahoma" pitchFamily="34" charset="0"/>
          </a:endParaRPr>
        </a:p>
      </dgm:t>
    </dgm:pt>
    <dgm:pt modelId="{14B6566D-08BC-449E-A5A8-A44E4528E05E}" type="parTrans" cxnId="{D3A620D8-A498-4E48-B3EB-281ECE5B1D24}">
      <dgm:prSet/>
      <dgm:spPr/>
      <dgm:t>
        <a:bodyPr/>
        <a:lstStyle/>
        <a:p>
          <a:endParaRPr lang="bg-BG"/>
        </a:p>
      </dgm:t>
    </dgm:pt>
    <dgm:pt modelId="{9028052D-32F8-43EB-9F08-F379EAAE1B7A}" type="sibTrans" cxnId="{D3A620D8-A498-4E48-B3EB-281ECE5B1D24}">
      <dgm:prSet/>
      <dgm:spPr/>
      <dgm:t>
        <a:bodyPr/>
        <a:lstStyle/>
        <a:p>
          <a:endParaRPr lang="bg-BG"/>
        </a:p>
      </dgm:t>
    </dgm:pt>
    <dgm:pt modelId="{3E2E84F1-45E4-4E6C-9791-444ABC0FD55C}">
      <dgm:prSet phldrT="[Text]" custT="1"/>
      <dgm:spPr/>
      <dgm:t>
        <a:bodyPr/>
        <a:lstStyle/>
        <a:p>
          <a:r>
            <a:rPr lang="bg-BG" sz="1800" b="1" kern="1200" dirty="0" smtClean="0">
              <a:solidFill>
                <a:srgbClr val="002060"/>
              </a:solidFill>
              <a:latin typeface="+mn-lt"/>
              <a:ea typeface="+mn-ea"/>
              <a:cs typeface="Tahoma" pitchFamily="34" charset="0"/>
            </a:rPr>
            <a:t>Елемент Б</a:t>
          </a:r>
          <a:endParaRPr lang="bg-BG" sz="1800" b="1" kern="1200" noProof="0" dirty="0" smtClean="0">
            <a:solidFill>
              <a:srgbClr val="002060"/>
            </a:solidFill>
            <a:latin typeface="+mn-lt"/>
            <a:ea typeface="+mn-ea"/>
            <a:cs typeface="Tahoma" pitchFamily="34" charset="0"/>
          </a:endParaRPr>
        </a:p>
      </dgm:t>
    </dgm:pt>
    <dgm:pt modelId="{D6487F6F-E449-4A3A-A869-44E0F2AC5CE9}" type="parTrans" cxnId="{89055DE5-1C4A-4EB5-887C-D4EC3084EEAF}">
      <dgm:prSet/>
      <dgm:spPr/>
      <dgm:t>
        <a:bodyPr/>
        <a:lstStyle/>
        <a:p>
          <a:endParaRPr lang="bg-BG"/>
        </a:p>
      </dgm:t>
    </dgm:pt>
    <dgm:pt modelId="{CC7DEB39-86E5-47D9-8AC1-CAC6696D82B6}" type="sibTrans" cxnId="{89055DE5-1C4A-4EB5-887C-D4EC3084EEAF}">
      <dgm:prSet/>
      <dgm:spPr/>
      <dgm:t>
        <a:bodyPr/>
        <a:lstStyle/>
        <a:p>
          <a:endParaRPr lang="bg-BG"/>
        </a:p>
      </dgm:t>
    </dgm:pt>
    <dgm:pt modelId="{CCD2FCE1-523D-4E1E-B309-4284737F55E8}">
      <dgm:prSet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ru-RU" sz="1800" dirty="0" smtClean="0">
              <a:solidFill>
                <a:srgbClr val="002060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rPr>
            <a:t>„</a:t>
          </a:r>
          <a:r>
            <a:rPr lang="bg-BG" sz="1800" noProof="0" dirty="0" smtClean="0">
              <a:solidFill>
                <a:srgbClr val="002060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rPr>
            <a:t>Инвестиционни помощи за научноизследователски инфраструктури“ съгласно чл. 26 от Регламент </a:t>
          </a:r>
          <a:r>
            <a:rPr lang="ru-RU" sz="1800" dirty="0" smtClean="0">
              <a:solidFill>
                <a:srgbClr val="002060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rPr>
            <a:t>(ЕС) № 651/2014</a:t>
          </a:r>
          <a:endParaRPr lang="bg-BG" sz="1800" b="1" u="sng" dirty="0">
            <a:solidFill>
              <a:srgbClr val="002060"/>
            </a:solidFill>
            <a:latin typeface="Calibri" panose="020F0502020204030204" pitchFamily="34" charset="0"/>
            <a:ea typeface="Tahoma" pitchFamily="34" charset="0"/>
            <a:cs typeface="Tahoma" pitchFamily="34" charset="0"/>
          </a:endParaRPr>
        </a:p>
      </dgm:t>
    </dgm:pt>
    <dgm:pt modelId="{25BCE1B8-6EA4-47A0-B1E8-7C42B8986516}" type="parTrans" cxnId="{57A6815E-3666-4578-8FE4-1CB99B04E831}">
      <dgm:prSet/>
      <dgm:spPr/>
      <dgm:t>
        <a:bodyPr/>
        <a:lstStyle/>
        <a:p>
          <a:endParaRPr lang="bg-BG"/>
        </a:p>
      </dgm:t>
    </dgm:pt>
    <dgm:pt modelId="{C9E4EA39-5400-4DED-909C-5CF9AE0C6C20}" type="sibTrans" cxnId="{57A6815E-3666-4578-8FE4-1CB99B04E831}">
      <dgm:prSet/>
      <dgm:spPr/>
      <dgm:t>
        <a:bodyPr/>
        <a:lstStyle/>
        <a:p>
          <a:endParaRPr lang="bg-BG"/>
        </a:p>
      </dgm:t>
    </dgm:pt>
    <dgm:pt modelId="{A26B3E76-1C31-4BED-B4F6-454322D2AC7C}">
      <dgm:prSet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bg-BG" sz="1800" noProof="0" dirty="0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Помощ „</a:t>
          </a:r>
          <a:r>
            <a:rPr lang="bg-BG" sz="1800" noProof="0" dirty="0" err="1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de</a:t>
          </a:r>
          <a:r>
            <a:rPr lang="bg-BG" sz="1800" noProof="0" dirty="0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 </a:t>
          </a:r>
          <a:r>
            <a:rPr lang="bg-BG" sz="1800" noProof="0" dirty="0" err="1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minimis</a:t>
          </a:r>
          <a:r>
            <a:rPr lang="bg-BG" sz="1800" noProof="0" dirty="0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“ съгласно Регламент </a:t>
          </a:r>
          <a:r>
            <a:rPr lang="ru-RU" sz="1800" dirty="0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(ЕС) № 1407/2013</a:t>
          </a:r>
          <a:endParaRPr lang="bg-BG" sz="1600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4E7BB51-A97F-40A5-806E-460D523E32EF}" type="parTrans" cxnId="{5D15F2B4-CF25-4991-A748-57538CA3D36A}">
      <dgm:prSet/>
      <dgm:spPr/>
      <dgm:t>
        <a:bodyPr/>
        <a:lstStyle/>
        <a:p>
          <a:endParaRPr lang="bg-BG"/>
        </a:p>
      </dgm:t>
    </dgm:pt>
    <dgm:pt modelId="{9133FDA0-5D1B-430C-99A9-214971B479F0}" type="sibTrans" cxnId="{5D15F2B4-CF25-4991-A748-57538CA3D36A}">
      <dgm:prSet/>
      <dgm:spPr/>
      <dgm:t>
        <a:bodyPr/>
        <a:lstStyle/>
        <a:p>
          <a:endParaRPr lang="bg-BG"/>
        </a:p>
      </dgm:t>
    </dgm:pt>
    <dgm:pt modelId="{40923D97-3785-4DF3-8146-23A0EFCCE8A8}" type="pres">
      <dgm:prSet presAssocID="{9181992F-DEBE-425E-BF0B-E9B701F9A0F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1786C5FA-BEDF-4089-B3D3-88F05E01D853}" type="pres">
      <dgm:prSet presAssocID="{979CBEF3-9D8E-49E2-A4EC-432D3EB91E94}" presName="parentLin" presStyleCnt="0"/>
      <dgm:spPr/>
    </dgm:pt>
    <dgm:pt modelId="{2FAC9818-3F7C-4816-B93E-0D5DD47112C3}" type="pres">
      <dgm:prSet presAssocID="{979CBEF3-9D8E-49E2-A4EC-432D3EB91E94}" presName="parentLeftMargin" presStyleLbl="node1" presStyleIdx="0" presStyleCnt="2"/>
      <dgm:spPr/>
      <dgm:t>
        <a:bodyPr/>
        <a:lstStyle/>
        <a:p>
          <a:endParaRPr lang="bg-BG"/>
        </a:p>
      </dgm:t>
    </dgm:pt>
    <dgm:pt modelId="{49E9669D-DBFE-4E31-AB63-DF5605CD4E25}" type="pres">
      <dgm:prSet presAssocID="{979CBEF3-9D8E-49E2-A4EC-432D3EB91E94}" presName="parentText" presStyleLbl="node1" presStyleIdx="0" presStyleCnt="2" custScaleX="118572" custScaleY="33458" custLinFactNeighborX="4877" custLinFactNeighborY="-5927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166C396-DDA5-45B6-84A5-D139CD1D3023}" type="pres">
      <dgm:prSet presAssocID="{979CBEF3-9D8E-49E2-A4EC-432D3EB91E94}" presName="negativeSpace" presStyleCnt="0"/>
      <dgm:spPr/>
    </dgm:pt>
    <dgm:pt modelId="{531ADAC3-0B90-44E0-A422-F61206F93A72}" type="pres">
      <dgm:prSet presAssocID="{979CBEF3-9D8E-49E2-A4EC-432D3EB91E94}" presName="childText" presStyleLbl="conFgAcc1" presStyleIdx="0" presStyleCnt="2" custScaleY="50635" custLinFactNeighborY="-5380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445FB98-DA16-4A0C-A0C7-4DC805C1639E}" type="pres">
      <dgm:prSet presAssocID="{9028052D-32F8-43EB-9F08-F379EAAE1B7A}" presName="spaceBetweenRectangles" presStyleCnt="0"/>
      <dgm:spPr/>
    </dgm:pt>
    <dgm:pt modelId="{35A91C18-0DF2-4D75-8240-9E9E4F321092}" type="pres">
      <dgm:prSet presAssocID="{3E2E84F1-45E4-4E6C-9791-444ABC0FD55C}" presName="parentLin" presStyleCnt="0"/>
      <dgm:spPr/>
    </dgm:pt>
    <dgm:pt modelId="{65383E33-6B8A-49CE-AFF2-8186C9B44F60}" type="pres">
      <dgm:prSet presAssocID="{3E2E84F1-45E4-4E6C-9791-444ABC0FD55C}" presName="parentLeftMargin" presStyleLbl="node1" presStyleIdx="0" presStyleCnt="2"/>
      <dgm:spPr/>
      <dgm:t>
        <a:bodyPr/>
        <a:lstStyle/>
        <a:p>
          <a:endParaRPr lang="bg-BG"/>
        </a:p>
      </dgm:t>
    </dgm:pt>
    <dgm:pt modelId="{6EB53AE8-E3F4-4432-BA12-F734423E5B06}" type="pres">
      <dgm:prSet presAssocID="{3E2E84F1-45E4-4E6C-9791-444ABC0FD55C}" presName="parentText" presStyleLbl="node1" presStyleIdx="1" presStyleCnt="2" custScaleX="118572" custScaleY="37983" custLinFactNeighborX="4877" custLinFactNeighborY="-19517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CF2DC22-80B6-4AA1-A596-029DBBD854C3}" type="pres">
      <dgm:prSet presAssocID="{3E2E84F1-45E4-4E6C-9791-444ABC0FD55C}" presName="negativeSpace" presStyleCnt="0"/>
      <dgm:spPr/>
    </dgm:pt>
    <dgm:pt modelId="{D6FEE03B-0BE4-4C7F-8D34-4838C8B52FE8}" type="pres">
      <dgm:prSet presAssocID="{3E2E84F1-45E4-4E6C-9791-444ABC0FD55C}" presName="childText" presStyleLbl="conFgAcc1" presStyleIdx="1" presStyleCnt="2" custScaleY="55538" custLinFactNeighborY="5595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68BDC85A-8674-41C9-8D78-13CC3D5DD7E0}" type="presOf" srcId="{3E2E84F1-45E4-4E6C-9791-444ABC0FD55C}" destId="{6EB53AE8-E3F4-4432-BA12-F734423E5B06}" srcOrd="1" destOrd="0" presId="urn:microsoft.com/office/officeart/2005/8/layout/list1"/>
    <dgm:cxn modelId="{75764991-3CC6-421F-9D04-ADC7A0CD70F3}" type="presOf" srcId="{9181992F-DEBE-425E-BF0B-E9B701F9A0F4}" destId="{40923D97-3785-4DF3-8146-23A0EFCCE8A8}" srcOrd="0" destOrd="0" presId="urn:microsoft.com/office/officeart/2005/8/layout/list1"/>
    <dgm:cxn modelId="{F607FFB3-6D45-4462-B13F-DDE1D62F977B}" type="presOf" srcId="{A26B3E76-1C31-4BED-B4F6-454322D2AC7C}" destId="{D6FEE03B-0BE4-4C7F-8D34-4838C8B52FE8}" srcOrd="0" destOrd="0" presId="urn:microsoft.com/office/officeart/2005/8/layout/list1"/>
    <dgm:cxn modelId="{FECD7E64-C4AC-45F2-AA56-D0DFDA0070FF}" type="presOf" srcId="{979CBEF3-9D8E-49E2-A4EC-432D3EB91E94}" destId="{49E9669D-DBFE-4E31-AB63-DF5605CD4E25}" srcOrd="1" destOrd="0" presId="urn:microsoft.com/office/officeart/2005/8/layout/list1"/>
    <dgm:cxn modelId="{7D4B5D28-2B3C-4610-9258-07D94AD57641}" type="presOf" srcId="{CCD2FCE1-523D-4E1E-B309-4284737F55E8}" destId="{531ADAC3-0B90-44E0-A422-F61206F93A72}" srcOrd="0" destOrd="0" presId="urn:microsoft.com/office/officeart/2005/8/layout/list1"/>
    <dgm:cxn modelId="{05B873C5-B57C-4C0B-B8B9-A28D27E71856}" type="presOf" srcId="{979CBEF3-9D8E-49E2-A4EC-432D3EB91E94}" destId="{2FAC9818-3F7C-4816-B93E-0D5DD47112C3}" srcOrd="0" destOrd="0" presId="urn:microsoft.com/office/officeart/2005/8/layout/list1"/>
    <dgm:cxn modelId="{57A6815E-3666-4578-8FE4-1CB99B04E831}" srcId="{979CBEF3-9D8E-49E2-A4EC-432D3EB91E94}" destId="{CCD2FCE1-523D-4E1E-B309-4284737F55E8}" srcOrd="0" destOrd="0" parTransId="{25BCE1B8-6EA4-47A0-B1E8-7C42B8986516}" sibTransId="{C9E4EA39-5400-4DED-909C-5CF9AE0C6C20}"/>
    <dgm:cxn modelId="{5D15F2B4-CF25-4991-A748-57538CA3D36A}" srcId="{3E2E84F1-45E4-4E6C-9791-444ABC0FD55C}" destId="{A26B3E76-1C31-4BED-B4F6-454322D2AC7C}" srcOrd="0" destOrd="0" parTransId="{34E7BB51-A97F-40A5-806E-460D523E32EF}" sibTransId="{9133FDA0-5D1B-430C-99A9-214971B479F0}"/>
    <dgm:cxn modelId="{D3A620D8-A498-4E48-B3EB-281ECE5B1D24}" srcId="{9181992F-DEBE-425E-BF0B-E9B701F9A0F4}" destId="{979CBEF3-9D8E-49E2-A4EC-432D3EB91E94}" srcOrd="0" destOrd="0" parTransId="{14B6566D-08BC-449E-A5A8-A44E4528E05E}" sibTransId="{9028052D-32F8-43EB-9F08-F379EAAE1B7A}"/>
    <dgm:cxn modelId="{8071E3F6-5883-4D4D-9FE4-B3BFB2D79053}" type="presOf" srcId="{3E2E84F1-45E4-4E6C-9791-444ABC0FD55C}" destId="{65383E33-6B8A-49CE-AFF2-8186C9B44F60}" srcOrd="0" destOrd="0" presId="urn:microsoft.com/office/officeart/2005/8/layout/list1"/>
    <dgm:cxn modelId="{89055DE5-1C4A-4EB5-887C-D4EC3084EEAF}" srcId="{9181992F-DEBE-425E-BF0B-E9B701F9A0F4}" destId="{3E2E84F1-45E4-4E6C-9791-444ABC0FD55C}" srcOrd="1" destOrd="0" parTransId="{D6487F6F-E449-4A3A-A869-44E0F2AC5CE9}" sibTransId="{CC7DEB39-86E5-47D9-8AC1-CAC6696D82B6}"/>
    <dgm:cxn modelId="{30FE4BAA-DDA2-4DD1-BCD8-0E3C4681955F}" type="presParOf" srcId="{40923D97-3785-4DF3-8146-23A0EFCCE8A8}" destId="{1786C5FA-BEDF-4089-B3D3-88F05E01D853}" srcOrd="0" destOrd="0" presId="urn:microsoft.com/office/officeart/2005/8/layout/list1"/>
    <dgm:cxn modelId="{B8F94C52-D43C-46AA-95A6-CD3F85C8341F}" type="presParOf" srcId="{1786C5FA-BEDF-4089-B3D3-88F05E01D853}" destId="{2FAC9818-3F7C-4816-B93E-0D5DD47112C3}" srcOrd="0" destOrd="0" presId="urn:microsoft.com/office/officeart/2005/8/layout/list1"/>
    <dgm:cxn modelId="{1AE8AE3E-9162-4F88-BB1A-0935DBF132A0}" type="presParOf" srcId="{1786C5FA-BEDF-4089-B3D3-88F05E01D853}" destId="{49E9669D-DBFE-4E31-AB63-DF5605CD4E25}" srcOrd="1" destOrd="0" presId="urn:microsoft.com/office/officeart/2005/8/layout/list1"/>
    <dgm:cxn modelId="{DAD0BE2E-4A91-4022-A7F5-8F75C940E4FB}" type="presParOf" srcId="{40923D97-3785-4DF3-8146-23A0EFCCE8A8}" destId="{9166C396-DDA5-45B6-84A5-D139CD1D3023}" srcOrd="1" destOrd="0" presId="urn:microsoft.com/office/officeart/2005/8/layout/list1"/>
    <dgm:cxn modelId="{3D7C2EEF-1C5D-4D24-8AA9-9A90A2BC0A87}" type="presParOf" srcId="{40923D97-3785-4DF3-8146-23A0EFCCE8A8}" destId="{531ADAC3-0B90-44E0-A422-F61206F93A72}" srcOrd="2" destOrd="0" presId="urn:microsoft.com/office/officeart/2005/8/layout/list1"/>
    <dgm:cxn modelId="{6FDC11E9-E7DB-4C92-A01E-0761CAE9087E}" type="presParOf" srcId="{40923D97-3785-4DF3-8146-23A0EFCCE8A8}" destId="{F445FB98-DA16-4A0C-A0C7-4DC805C1639E}" srcOrd="3" destOrd="0" presId="urn:microsoft.com/office/officeart/2005/8/layout/list1"/>
    <dgm:cxn modelId="{0D8D65DD-9A54-4CFB-A5E8-E52B77FAC9A1}" type="presParOf" srcId="{40923D97-3785-4DF3-8146-23A0EFCCE8A8}" destId="{35A91C18-0DF2-4D75-8240-9E9E4F321092}" srcOrd="4" destOrd="0" presId="urn:microsoft.com/office/officeart/2005/8/layout/list1"/>
    <dgm:cxn modelId="{953AFAF2-3A35-44BC-9930-D05FE20F64C8}" type="presParOf" srcId="{35A91C18-0DF2-4D75-8240-9E9E4F321092}" destId="{65383E33-6B8A-49CE-AFF2-8186C9B44F60}" srcOrd="0" destOrd="0" presId="urn:microsoft.com/office/officeart/2005/8/layout/list1"/>
    <dgm:cxn modelId="{C0B817A4-76AD-4A0B-A1C5-9B3F88D74093}" type="presParOf" srcId="{35A91C18-0DF2-4D75-8240-9E9E4F321092}" destId="{6EB53AE8-E3F4-4432-BA12-F734423E5B06}" srcOrd="1" destOrd="0" presId="urn:microsoft.com/office/officeart/2005/8/layout/list1"/>
    <dgm:cxn modelId="{AC87996C-4834-46D0-83D2-C7D9AAB99D10}" type="presParOf" srcId="{40923D97-3785-4DF3-8146-23A0EFCCE8A8}" destId="{ECF2DC22-80B6-4AA1-A596-029DBBD854C3}" srcOrd="5" destOrd="0" presId="urn:microsoft.com/office/officeart/2005/8/layout/list1"/>
    <dgm:cxn modelId="{1C7E6163-AB01-4B6A-95B1-B5E2539489D6}" type="presParOf" srcId="{40923D97-3785-4DF3-8146-23A0EFCCE8A8}" destId="{D6FEE03B-0BE4-4C7F-8D34-4838C8B52FE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D40A36-4E61-4F3D-B182-8B42DD88FBA2}" type="doc">
      <dgm:prSet loTypeId="urn:microsoft.com/office/officeart/2005/8/layout/vList5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bg-BG"/>
        </a:p>
      </dgm:t>
    </dgm:pt>
    <dgm:pt modelId="{CE75D9F5-E771-4FEE-A3E6-4F9540C59A80}">
      <dgm:prSet/>
      <dgm:spPr/>
      <dgm:t>
        <a:bodyPr/>
        <a:lstStyle/>
        <a:p>
          <a:pPr rtl="0"/>
          <a:r>
            <a:rPr lang="bg-BG" b="1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Допустими кандидати</a:t>
          </a:r>
        </a:p>
        <a:p>
          <a:pPr rtl="0"/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1/3</a:t>
          </a:r>
        </a:p>
      </dgm:t>
    </dgm:pt>
    <dgm:pt modelId="{D497E0D8-3657-4E5C-B68B-15EA24D322FC}" type="parTrans" cxnId="{8B10A267-5A65-4AC8-9CC0-07EB2D793E24}">
      <dgm:prSet/>
      <dgm:spPr/>
      <dgm:t>
        <a:bodyPr/>
        <a:lstStyle/>
        <a:p>
          <a:endParaRPr lang="bg-BG"/>
        </a:p>
      </dgm:t>
    </dgm:pt>
    <dgm:pt modelId="{2A5F7990-23FB-4383-9B28-D9F49124AB65}" type="sibTrans" cxnId="{8B10A267-5A65-4AC8-9CC0-07EB2D793E24}">
      <dgm:prSet/>
      <dgm:spPr/>
      <dgm:t>
        <a:bodyPr/>
        <a:lstStyle/>
        <a:p>
          <a:endParaRPr lang="bg-BG"/>
        </a:p>
      </dgm:t>
    </dgm:pt>
    <dgm:pt modelId="{DB52D832-B55E-4AFB-806B-AA33F4500449}">
      <dgm:prSet custT="1"/>
      <dgm:spPr/>
      <dgm:t>
        <a:bodyPr/>
        <a:lstStyle/>
        <a:p>
          <a:pPr marL="0" marR="0" indent="0" algn="just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endParaRPr lang="bg-BG" sz="1600" b="0" i="0" kern="120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69990C3-580C-4656-8B3B-6753C8E28AF4}" type="parTrans" cxnId="{8BB5E5AD-2899-4A4B-B51D-921639B5EF28}">
      <dgm:prSet/>
      <dgm:spPr/>
      <dgm:t>
        <a:bodyPr/>
        <a:lstStyle/>
        <a:p>
          <a:endParaRPr lang="bg-BG"/>
        </a:p>
      </dgm:t>
    </dgm:pt>
    <dgm:pt modelId="{88EC6DEC-5876-4085-9965-00544A76D4C4}" type="sibTrans" cxnId="{8BB5E5AD-2899-4A4B-B51D-921639B5EF28}">
      <dgm:prSet/>
      <dgm:spPr/>
      <dgm:t>
        <a:bodyPr/>
        <a:lstStyle/>
        <a:p>
          <a:endParaRPr lang="bg-BG"/>
        </a:p>
      </dgm:t>
    </dgm:pt>
    <dgm:pt modelId="{99FB4A12-09BE-4BE6-80E9-D2708CCAF793}">
      <dgm:prSet custT="1"/>
      <dgm:spPr/>
      <dgm:t>
        <a:bodyPr/>
        <a:lstStyle/>
        <a:p>
          <a:pPr marL="0" marR="0" indent="0" algn="just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Включват минимум 3 юридически лица, регистрирани по ТЗ, които са извършвали икономическата си дейност на територията на дадения район на ниво NUTS 2 през 2017 и 2018 г. Допуска се и участието на едно юридическо лице, което осъществява дейност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в друг район на планиране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, но единствено в случай че започне да осъществява производствена дейност в района на РИЦ.</a:t>
          </a:r>
          <a:endParaRPr lang="bg-BG" sz="1600" b="0" i="0" kern="1200" noProof="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99DE0AC-229D-46DC-969D-2D25819353DB}" type="parTrans" cxnId="{4840A2D8-347D-4C3E-9A9F-3A1E6B05A033}">
      <dgm:prSet/>
      <dgm:spPr/>
      <dgm:t>
        <a:bodyPr/>
        <a:lstStyle/>
        <a:p>
          <a:endParaRPr lang="bg-BG"/>
        </a:p>
      </dgm:t>
    </dgm:pt>
    <dgm:pt modelId="{25D6DC2D-C0C5-47C1-8602-FB201D7A5C8C}" type="sibTrans" cxnId="{4840A2D8-347D-4C3E-9A9F-3A1E6B05A033}">
      <dgm:prSet/>
      <dgm:spPr/>
      <dgm:t>
        <a:bodyPr/>
        <a:lstStyle/>
        <a:p>
          <a:endParaRPr lang="bg-BG"/>
        </a:p>
      </dgm:t>
    </dgm:pt>
    <dgm:pt modelId="{BD68585B-486E-4974-A2D0-EA0F66327561}">
      <dgm:prSet custT="1"/>
      <dgm:spPr/>
      <dgm:t>
        <a:bodyPr/>
        <a:lstStyle/>
        <a:p>
          <a:pPr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bg-BG" sz="1600" b="0" i="0" kern="1200" dirty="0" smtClean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B2F6935-740B-4944-9D1C-864700E82FC7}" type="parTrans" cxnId="{CD1BCB93-99B4-4200-AAA9-0BA3468F9221}">
      <dgm:prSet/>
      <dgm:spPr/>
      <dgm:t>
        <a:bodyPr/>
        <a:lstStyle/>
        <a:p>
          <a:endParaRPr lang="bg-BG"/>
        </a:p>
      </dgm:t>
    </dgm:pt>
    <dgm:pt modelId="{11C00DF8-DD3B-494F-984E-B1F8F2F50843}" type="sibTrans" cxnId="{CD1BCB93-99B4-4200-AAA9-0BA3468F9221}">
      <dgm:prSet/>
      <dgm:spPr/>
      <dgm:t>
        <a:bodyPr/>
        <a:lstStyle/>
        <a:p>
          <a:endParaRPr lang="bg-BG"/>
        </a:p>
      </dgm:t>
    </dgm:pt>
    <dgm:pt modelId="{A954E66F-B90E-4685-B861-47C4D6485BA6}">
      <dgm:prSet custT="1"/>
      <dgm:spPr/>
      <dgm:t>
        <a:bodyPr/>
        <a:lstStyle/>
        <a:p>
          <a:pPr marL="0" marR="0" indent="0" algn="just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endParaRPr lang="bg-BG" sz="1600" b="0" i="0" kern="1200" noProof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BB0840C-7D95-4FD9-B57F-F44D834BEB33}" type="parTrans" cxnId="{31C6A24A-EB79-4E66-8CB7-F23756F789E5}">
      <dgm:prSet/>
      <dgm:spPr/>
      <dgm:t>
        <a:bodyPr/>
        <a:lstStyle/>
        <a:p>
          <a:endParaRPr lang="bg-BG"/>
        </a:p>
      </dgm:t>
    </dgm:pt>
    <dgm:pt modelId="{EE0DD33D-DFAF-4DB9-841D-0A93E9FD73AA}" type="sibTrans" cxnId="{31C6A24A-EB79-4E66-8CB7-F23756F789E5}">
      <dgm:prSet/>
      <dgm:spPr/>
      <dgm:t>
        <a:bodyPr/>
        <a:lstStyle/>
        <a:p>
          <a:endParaRPr lang="bg-BG"/>
        </a:p>
      </dgm:t>
    </dgm:pt>
    <dgm:pt modelId="{BE657C85-53AD-4C1C-86D2-ED679AE09A84}">
      <dgm:prSet custT="1"/>
      <dgm:spPr/>
      <dgm:t>
        <a:bodyPr/>
        <a:lstStyle/>
        <a:p>
          <a:pPr marL="0" marR="0" indent="0" algn="just" defTabSz="914400" rtl="0" eaLnBrk="1" fontAlgn="auto" latinLnBrk="0" hangingPunct="1">
            <a:lnSpc>
              <a:spcPct val="100000"/>
            </a:lnSpc>
            <a:spcBef>
              <a:spcPts val="600"/>
            </a:spcBef>
            <a:spcAft>
              <a:spcPts val="600"/>
            </a:spcAft>
            <a:buClrTx/>
            <a:buSzTx/>
            <a:buFontTx/>
            <a:buNone/>
            <a:tabLst/>
            <a:defRPr/>
          </a:pPr>
          <a:r>
            <a:rPr lang="bg-BG" sz="1600" b="0" i="0" kern="120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bg-BG" sz="1600" b="0" i="0" kern="1200" noProof="0" dirty="0" smtClean="0">
              <a:solidFill>
                <a:srgbClr val="031B8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Обединения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под формата на 1)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сдружения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по смисъла на ЗЮЛНЦ или еквивалентно лице по смисъла на законодателството на държава-членка на ЕИП; или 2)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дружества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по смисъла на ТЗ или еквивалентно лице по смисъла на законодателството на държава-членка на ЕИП.</a:t>
          </a:r>
          <a:endParaRPr lang="bg-BG" sz="1600" b="0" i="0" kern="1200" noProof="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4CAFBC0-E082-4753-B9DF-F1E526B3AEC0}" type="parTrans" cxnId="{F1278024-2C61-4902-AF78-11B48F252243}">
      <dgm:prSet/>
      <dgm:spPr/>
      <dgm:t>
        <a:bodyPr/>
        <a:lstStyle/>
        <a:p>
          <a:endParaRPr lang="bg-BG"/>
        </a:p>
      </dgm:t>
    </dgm:pt>
    <dgm:pt modelId="{183FB0BA-907B-422E-B52D-F6825472C867}" type="sibTrans" cxnId="{F1278024-2C61-4902-AF78-11B48F252243}">
      <dgm:prSet/>
      <dgm:spPr/>
      <dgm:t>
        <a:bodyPr/>
        <a:lstStyle/>
        <a:p>
          <a:endParaRPr lang="bg-BG"/>
        </a:p>
      </dgm:t>
    </dgm:pt>
    <dgm:pt modelId="{9D5714D8-CFE7-4354-8CAC-5A7B23F3323B}" type="pres">
      <dgm:prSet presAssocID="{5BD40A36-4E61-4F3D-B182-8B42DD88FB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2A5AC8C5-8A4A-41B6-834F-3C6F035C931C}" type="pres">
      <dgm:prSet presAssocID="{CE75D9F5-E771-4FEE-A3E6-4F9540C59A80}" presName="linNode" presStyleCnt="0"/>
      <dgm:spPr/>
      <dgm:t>
        <a:bodyPr/>
        <a:lstStyle/>
        <a:p>
          <a:endParaRPr lang="bg-BG"/>
        </a:p>
      </dgm:t>
    </dgm:pt>
    <dgm:pt modelId="{02606228-3D16-42B5-A054-E967E13B36A6}" type="pres">
      <dgm:prSet presAssocID="{CE75D9F5-E771-4FEE-A3E6-4F9540C59A80}" presName="parentText" presStyleLbl="node1" presStyleIdx="0" presStyleCnt="1" custScaleX="66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bg-BG"/>
        </a:p>
      </dgm:t>
    </dgm:pt>
    <dgm:pt modelId="{677B5712-69A1-4CEE-A0ED-660EF579F60E}" type="pres">
      <dgm:prSet presAssocID="{CE75D9F5-E771-4FEE-A3E6-4F9540C59A80}" presName="descendantText" presStyleLbl="alignAccFollowNode1" presStyleIdx="0" presStyleCnt="1" custScaleX="115909" custScaleY="12500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F1278024-2C61-4902-AF78-11B48F252243}" srcId="{CE75D9F5-E771-4FEE-A3E6-4F9540C59A80}" destId="{BE657C85-53AD-4C1C-86D2-ED679AE09A84}" srcOrd="1" destOrd="0" parTransId="{04CAFBC0-E082-4753-B9DF-F1E526B3AEC0}" sibTransId="{183FB0BA-907B-422E-B52D-F6825472C867}"/>
    <dgm:cxn modelId="{DA397AA4-6A8C-4E5E-86E4-4353603170AC}" type="presOf" srcId="{CE75D9F5-E771-4FEE-A3E6-4F9540C59A80}" destId="{02606228-3D16-42B5-A054-E967E13B36A6}" srcOrd="0" destOrd="0" presId="urn:microsoft.com/office/officeart/2005/8/layout/vList5"/>
    <dgm:cxn modelId="{31C6A24A-EB79-4E66-8CB7-F23756F789E5}" srcId="{CE75D9F5-E771-4FEE-A3E6-4F9540C59A80}" destId="{A954E66F-B90E-4685-B861-47C4D6485BA6}" srcOrd="2" destOrd="0" parTransId="{5BB0840C-7D95-4FD9-B57F-F44D834BEB33}" sibTransId="{EE0DD33D-DFAF-4DB9-841D-0A93E9FD73AA}"/>
    <dgm:cxn modelId="{0CF020F6-A269-4257-9F86-C78DBB00989A}" type="presOf" srcId="{A954E66F-B90E-4685-B861-47C4D6485BA6}" destId="{677B5712-69A1-4CEE-A0ED-660EF579F60E}" srcOrd="0" destOrd="2" presId="urn:microsoft.com/office/officeart/2005/8/layout/vList5"/>
    <dgm:cxn modelId="{978D78B3-A9B4-4DDF-9301-0A6DFA214C9A}" type="presOf" srcId="{5BD40A36-4E61-4F3D-B182-8B42DD88FBA2}" destId="{9D5714D8-CFE7-4354-8CAC-5A7B23F3323B}" srcOrd="0" destOrd="0" presId="urn:microsoft.com/office/officeart/2005/8/layout/vList5"/>
    <dgm:cxn modelId="{8B10A267-5A65-4AC8-9CC0-07EB2D793E24}" srcId="{5BD40A36-4E61-4F3D-B182-8B42DD88FBA2}" destId="{CE75D9F5-E771-4FEE-A3E6-4F9540C59A80}" srcOrd="0" destOrd="0" parTransId="{D497E0D8-3657-4E5C-B68B-15EA24D322FC}" sibTransId="{2A5F7990-23FB-4383-9B28-D9F49124AB65}"/>
    <dgm:cxn modelId="{4840A2D8-347D-4C3E-9A9F-3A1E6B05A033}" srcId="{CE75D9F5-E771-4FEE-A3E6-4F9540C59A80}" destId="{99FB4A12-09BE-4BE6-80E9-D2708CCAF793}" srcOrd="3" destOrd="0" parTransId="{099DE0AC-229D-46DC-969D-2D25819353DB}" sibTransId="{25D6DC2D-C0C5-47C1-8602-FB201D7A5C8C}"/>
    <dgm:cxn modelId="{8BB5E5AD-2899-4A4B-B51D-921639B5EF28}" srcId="{CE75D9F5-E771-4FEE-A3E6-4F9540C59A80}" destId="{DB52D832-B55E-4AFB-806B-AA33F4500449}" srcOrd="0" destOrd="0" parTransId="{369990C3-580C-4656-8B3B-6753C8E28AF4}" sibTransId="{88EC6DEC-5876-4085-9965-00544A76D4C4}"/>
    <dgm:cxn modelId="{229266AA-8466-4352-88E6-55707D2E4335}" type="presOf" srcId="{99FB4A12-09BE-4BE6-80E9-D2708CCAF793}" destId="{677B5712-69A1-4CEE-A0ED-660EF579F60E}" srcOrd="0" destOrd="3" presId="urn:microsoft.com/office/officeart/2005/8/layout/vList5"/>
    <dgm:cxn modelId="{FA23434A-6FDC-4EC9-AC0C-FCBCEE57C990}" type="presOf" srcId="{BD68585B-486E-4974-A2D0-EA0F66327561}" destId="{677B5712-69A1-4CEE-A0ED-660EF579F60E}" srcOrd="0" destOrd="4" presId="urn:microsoft.com/office/officeart/2005/8/layout/vList5"/>
    <dgm:cxn modelId="{CD1BCB93-99B4-4200-AAA9-0BA3468F9221}" srcId="{CE75D9F5-E771-4FEE-A3E6-4F9540C59A80}" destId="{BD68585B-486E-4974-A2D0-EA0F66327561}" srcOrd="4" destOrd="0" parTransId="{2B2F6935-740B-4944-9D1C-864700E82FC7}" sibTransId="{11C00DF8-DD3B-494F-984E-B1F8F2F50843}"/>
    <dgm:cxn modelId="{6AB12306-64DC-47BE-AEBE-1FB8C4022139}" type="presOf" srcId="{BE657C85-53AD-4C1C-86D2-ED679AE09A84}" destId="{677B5712-69A1-4CEE-A0ED-660EF579F60E}" srcOrd="0" destOrd="1" presId="urn:microsoft.com/office/officeart/2005/8/layout/vList5"/>
    <dgm:cxn modelId="{16556075-C6EE-40D3-8FEC-414E48C28659}" type="presOf" srcId="{DB52D832-B55E-4AFB-806B-AA33F4500449}" destId="{677B5712-69A1-4CEE-A0ED-660EF579F60E}" srcOrd="0" destOrd="0" presId="urn:microsoft.com/office/officeart/2005/8/layout/vList5"/>
    <dgm:cxn modelId="{267702D5-A3E8-4C0E-906E-9F2C0CB81B02}" type="presParOf" srcId="{9D5714D8-CFE7-4354-8CAC-5A7B23F3323B}" destId="{2A5AC8C5-8A4A-41B6-834F-3C6F035C931C}" srcOrd="0" destOrd="0" presId="urn:microsoft.com/office/officeart/2005/8/layout/vList5"/>
    <dgm:cxn modelId="{ED99AC45-41D6-44A7-A8EB-D95600A6F82E}" type="presParOf" srcId="{2A5AC8C5-8A4A-41B6-834F-3C6F035C931C}" destId="{02606228-3D16-42B5-A054-E967E13B36A6}" srcOrd="0" destOrd="0" presId="urn:microsoft.com/office/officeart/2005/8/layout/vList5"/>
    <dgm:cxn modelId="{2D99999B-049A-4A51-AFAB-81097825C29B}" type="presParOf" srcId="{2A5AC8C5-8A4A-41B6-834F-3C6F035C931C}" destId="{677B5712-69A1-4CEE-A0ED-660EF579F60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BD40A36-4E61-4F3D-B182-8B42DD88FBA2}" type="doc">
      <dgm:prSet loTypeId="urn:microsoft.com/office/officeart/2005/8/layout/vList5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bg-BG"/>
        </a:p>
      </dgm:t>
    </dgm:pt>
    <dgm:pt modelId="{CE75D9F5-E771-4FEE-A3E6-4F9540C59A80}">
      <dgm:prSet/>
      <dgm:spPr/>
      <dgm:t>
        <a:bodyPr/>
        <a:lstStyle/>
        <a:p>
          <a:pPr rtl="0"/>
          <a:r>
            <a:rPr lang="bg-BG" b="1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Допустими кандидати</a:t>
          </a:r>
        </a:p>
        <a:p>
          <a:pPr rtl="0"/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2/3</a:t>
          </a:r>
        </a:p>
      </dgm:t>
    </dgm:pt>
    <dgm:pt modelId="{D497E0D8-3657-4E5C-B68B-15EA24D322FC}" type="parTrans" cxnId="{8B10A267-5A65-4AC8-9CC0-07EB2D793E24}">
      <dgm:prSet/>
      <dgm:spPr/>
      <dgm:t>
        <a:bodyPr/>
        <a:lstStyle/>
        <a:p>
          <a:endParaRPr lang="bg-BG"/>
        </a:p>
      </dgm:t>
    </dgm:pt>
    <dgm:pt modelId="{2A5F7990-23FB-4383-9B28-D9F49124AB65}" type="sibTrans" cxnId="{8B10A267-5A65-4AC8-9CC0-07EB2D793E24}">
      <dgm:prSet/>
      <dgm:spPr/>
      <dgm:t>
        <a:bodyPr/>
        <a:lstStyle/>
        <a:p>
          <a:endParaRPr lang="bg-BG"/>
        </a:p>
      </dgm:t>
    </dgm:pt>
    <dgm:pt modelId="{DB52D832-B55E-4AFB-806B-AA33F4500449}">
      <dgm:prSet custT="1"/>
      <dgm:spPr/>
      <dgm:t>
        <a:bodyPr/>
        <a:lstStyle/>
        <a:p>
          <a:pPr marL="115200" indent="-115200" algn="just" rtl="0"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Включват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минимум 1 висше учебно заведение/ научноизследователска организация или </a:t>
          </a:r>
          <a:r>
            <a:rPr lang="bg-BG" sz="1600" b="1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техни </a:t>
          </a:r>
          <a:r>
            <a:rPr lang="bg-BG" sz="1600" b="1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звена/институти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, които разполагат с капацитет в дадения район на ниво NUTS 2:</a:t>
          </a:r>
          <a:endParaRPr lang="bg-BG" sz="1600" b="0" i="1" kern="1200" noProof="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69990C3-580C-4656-8B3B-6753C8E28AF4}" type="parTrans" cxnId="{8BB5E5AD-2899-4A4B-B51D-921639B5EF28}">
      <dgm:prSet/>
      <dgm:spPr/>
      <dgm:t>
        <a:bodyPr/>
        <a:lstStyle/>
        <a:p>
          <a:endParaRPr lang="bg-BG"/>
        </a:p>
      </dgm:t>
    </dgm:pt>
    <dgm:pt modelId="{88EC6DEC-5876-4085-9965-00544A76D4C4}" type="sibTrans" cxnId="{8BB5E5AD-2899-4A4B-B51D-921639B5EF28}">
      <dgm:prSet/>
      <dgm:spPr/>
      <dgm:t>
        <a:bodyPr/>
        <a:lstStyle/>
        <a:p>
          <a:endParaRPr lang="bg-BG"/>
        </a:p>
      </dgm:t>
    </dgm:pt>
    <dgm:pt modelId="{DDE16A3B-D78D-44B0-A794-A0C1C0FD47F7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Българска академия на науките и нейните академични институти и специализирани академични звена;</a:t>
          </a:r>
        </a:p>
      </dgm:t>
    </dgm:pt>
    <dgm:pt modelId="{80D8557D-0B72-4276-B39A-874FB8775620}" type="parTrans" cxnId="{C6E3D881-2E43-4541-9AEC-112FAE230558}">
      <dgm:prSet/>
      <dgm:spPr/>
      <dgm:t>
        <a:bodyPr/>
        <a:lstStyle/>
        <a:p>
          <a:endParaRPr lang="bg-BG"/>
        </a:p>
      </dgm:t>
    </dgm:pt>
    <dgm:pt modelId="{BFD5F9E3-1CDE-4069-9758-5B903BAD23EC}" type="sibTrans" cxnId="{C6E3D881-2E43-4541-9AEC-112FAE230558}">
      <dgm:prSet/>
      <dgm:spPr/>
      <dgm:t>
        <a:bodyPr/>
        <a:lstStyle/>
        <a:p>
          <a:endParaRPr lang="bg-BG"/>
        </a:p>
      </dgm:t>
    </dgm:pt>
    <dgm:pt modelId="{F0BD4ACA-B340-4BD4-B517-A2949BF90092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bg-BG" sz="1600" b="0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Селскостопанска академия и научните институти към нея;</a:t>
          </a:r>
        </a:p>
      </dgm:t>
    </dgm:pt>
    <dgm:pt modelId="{DB6083C6-225B-4F68-A03A-EB17A51D9F5F}" type="parTrans" cxnId="{DAD88784-6B21-434E-BD42-C82F5A73C556}">
      <dgm:prSet/>
      <dgm:spPr/>
      <dgm:t>
        <a:bodyPr/>
        <a:lstStyle/>
        <a:p>
          <a:endParaRPr lang="bg-BG"/>
        </a:p>
      </dgm:t>
    </dgm:pt>
    <dgm:pt modelId="{E6A06E9C-595D-4698-92C2-293C55531E32}" type="sibTrans" cxnId="{DAD88784-6B21-434E-BD42-C82F5A73C556}">
      <dgm:prSet/>
      <dgm:spPr/>
      <dgm:t>
        <a:bodyPr/>
        <a:lstStyle/>
        <a:p>
          <a:endParaRPr lang="bg-BG"/>
        </a:p>
      </dgm:t>
    </dgm:pt>
    <dgm:pt modelId="{ED068609-358A-4587-B8F2-6CE52025AAD6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експериментални лаборатории и изследователски институти по смисъла на чл. 60 от Закона за администрацията.</a:t>
          </a:r>
        </a:p>
      </dgm:t>
    </dgm:pt>
    <dgm:pt modelId="{283F5CF9-79E3-4EF9-A34E-460C27BE9309}" type="parTrans" cxnId="{91655E79-4ACC-419B-9DD4-BD747B5E17B8}">
      <dgm:prSet/>
      <dgm:spPr/>
      <dgm:t>
        <a:bodyPr/>
        <a:lstStyle/>
        <a:p>
          <a:endParaRPr lang="bg-BG"/>
        </a:p>
      </dgm:t>
    </dgm:pt>
    <dgm:pt modelId="{BCADDE75-A666-4F69-88CA-3BDF122436D2}" type="sibTrans" cxnId="{91655E79-4ACC-419B-9DD4-BD747B5E17B8}">
      <dgm:prSet/>
      <dgm:spPr/>
      <dgm:t>
        <a:bodyPr/>
        <a:lstStyle/>
        <a:p>
          <a:endParaRPr lang="bg-BG"/>
        </a:p>
      </dgm:t>
    </dgm:pt>
    <dgm:pt modelId="{1BB1F179-CE87-4F16-BC4E-CA8EE48B490C}">
      <dgm:prSet custT="1"/>
      <dgm:spPr/>
      <dgm:t>
        <a:bodyPr/>
        <a:lstStyle/>
        <a:p>
          <a:pPr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Допуска се и участието на едно висше учебно заведение/ научноизследователска организация или техни звена/</a:t>
          </a:r>
          <a:r>
            <a:rPr lang="en-US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институти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от друг район на планиране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, но единствено в случай че започне да осъществява научноизследователска дейност в района на РИЦ. </a:t>
          </a:r>
        </a:p>
      </dgm:t>
    </dgm:pt>
    <dgm:pt modelId="{5075F0C1-D04A-41BC-8AF1-DA79EDFABEA5}" type="parTrans" cxnId="{393E86C3-D54F-4EB1-87D4-1504568DE182}">
      <dgm:prSet/>
      <dgm:spPr/>
      <dgm:t>
        <a:bodyPr/>
        <a:lstStyle/>
        <a:p>
          <a:endParaRPr lang="bg-BG"/>
        </a:p>
      </dgm:t>
    </dgm:pt>
    <dgm:pt modelId="{CB95FE3D-86E8-4DBB-ADA5-65D88BE4BC0B}" type="sibTrans" cxnId="{393E86C3-D54F-4EB1-87D4-1504568DE182}">
      <dgm:prSet/>
      <dgm:spPr/>
      <dgm:t>
        <a:bodyPr/>
        <a:lstStyle/>
        <a:p>
          <a:endParaRPr lang="bg-BG"/>
        </a:p>
      </dgm:t>
    </dgm:pt>
    <dgm:pt modelId="{9B0B5AE5-B212-4A51-84CF-7ED11DF7DD99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акредитирани български висши училища  и основни звена към тях; </a:t>
          </a:r>
        </a:p>
      </dgm:t>
    </dgm:pt>
    <dgm:pt modelId="{7AD3FADF-56E1-446C-BD6B-B0D6A3CF752E}" type="parTrans" cxnId="{AF2B5E10-940D-40A4-94A0-AB5251A08BBF}">
      <dgm:prSet/>
      <dgm:spPr/>
      <dgm:t>
        <a:bodyPr/>
        <a:lstStyle/>
        <a:p>
          <a:endParaRPr lang="bg-BG"/>
        </a:p>
      </dgm:t>
    </dgm:pt>
    <dgm:pt modelId="{062DB27B-7122-45BE-8413-5E0C944209C7}" type="sibTrans" cxnId="{AF2B5E10-940D-40A4-94A0-AB5251A08BBF}">
      <dgm:prSet/>
      <dgm:spPr/>
      <dgm:t>
        <a:bodyPr/>
        <a:lstStyle/>
        <a:p>
          <a:endParaRPr lang="bg-BG"/>
        </a:p>
      </dgm:t>
    </dgm:pt>
    <dgm:pt modelId="{9D5714D8-CFE7-4354-8CAC-5A7B23F3323B}" type="pres">
      <dgm:prSet presAssocID="{5BD40A36-4E61-4F3D-B182-8B42DD88FB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2A5AC8C5-8A4A-41B6-834F-3C6F035C931C}" type="pres">
      <dgm:prSet presAssocID="{CE75D9F5-E771-4FEE-A3E6-4F9540C59A80}" presName="linNode" presStyleCnt="0"/>
      <dgm:spPr/>
      <dgm:t>
        <a:bodyPr/>
        <a:lstStyle/>
        <a:p>
          <a:endParaRPr lang="bg-BG"/>
        </a:p>
      </dgm:t>
    </dgm:pt>
    <dgm:pt modelId="{02606228-3D16-42B5-A054-E967E13B36A6}" type="pres">
      <dgm:prSet presAssocID="{CE75D9F5-E771-4FEE-A3E6-4F9540C59A80}" presName="parentText" presStyleLbl="node1" presStyleIdx="0" presStyleCnt="1" custScaleX="66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bg-BG"/>
        </a:p>
      </dgm:t>
    </dgm:pt>
    <dgm:pt modelId="{677B5712-69A1-4CEE-A0ED-660EF579F60E}" type="pres">
      <dgm:prSet presAssocID="{CE75D9F5-E771-4FEE-A3E6-4F9540C59A80}" presName="descendantText" presStyleLbl="alignAccFollowNode1" presStyleIdx="0" presStyleCnt="1" custScaleX="165282" custScaleY="12500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6B8A09C6-A4E4-4E1E-BE84-0337D0B9EB7C}" type="presOf" srcId="{1BB1F179-CE87-4F16-BC4E-CA8EE48B490C}" destId="{677B5712-69A1-4CEE-A0ED-660EF579F60E}" srcOrd="0" destOrd="5" presId="urn:microsoft.com/office/officeart/2005/8/layout/vList5"/>
    <dgm:cxn modelId="{91655E79-4ACC-419B-9DD4-BD747B5E17B8}" srcId="{DB52D832-B55E-4AFB-806B-AA33F4500449}" destId="{ED068609-358A-4587-B8F2-6CE52025AAD6}" srcOrd="3" destOrd="0" parTransId="{283F5CF9-79E3-4EF9-A34E-460C27BE9309}" sibTransId="{BCADDE75-A666-4F69-88CA-3BDF122436D2}"/>
    <dgm:cxn modelId="{AF2B5E10-940D-40A4-94A0-AB5251A08BBF}" srcId="{DB52D832-B55E-4AFB-806B-AA33F4500449}" destId="{9B0B5AE5-B212-4A51-84CF-7ED11DF7DD99}" srcOrd="0" destOrd="0" parTransId="{7AD3FADF-56E1-446C-BD6B-B0D6A3CF752E}" sibTransId="{062DB27B-7122-45BE-8413-5E0C944209C7}"/>
    <dgm:cxn modelId="{DC46DB53-B58E-4577-8BF1-00AF5E29CB56}" type="presOf" srcId="{9B0B5AE5-B212-4A51-84CF-7ED11DF7DD99}" destId="{677B5712-69A1-4CEE-A0ED-660EF579F60E}" srcOrd="0" destOrd="1" presId="urn:microsoft.com/office/officeart/2005/8/layout/vList5"/>
    <dgm:cxn modelId="{429ADE25-2F93-486D-BBCA-9935CF8BD83D}" type="presOf" srcId="{DB52D832-B55E-4AFB-806B-AA33F4500449}" destId="{677B5712-69A1-4CEE-A0ED-660EF579F60E}" srcOrd="0" destOrd="0" presId="urn:microsoft.com/office/officeart/2005/8/layout/vList5"/>
    <dgm:cxn modelId="{8B10A267-5A65-4AC8-9CC0-07EB2D793E24}" srcId="{5BD40A36-4E61-4F3D-B182-8B42DD88FBA2}" destId="{CE75D9F5-E771-4FEE-A3E6-4F9540C59A80}" srcOrd="0" destOrd="0" parTransId="{D497E0D8-3657-4E5C-B68B-15EA24D322FC}" sibTransId="{2A5F7990-23FB-4383-9B28-D9F49124AB65}"/>
    <dgm:cxn modelId="{8BB5E5AD-2899-4A4B-B51D-921639B5EF28}" srcId="{CE75D9F5-E771-4FEE-A3E6-4F9540C59A80}" destId="{DB52D832-B55E-4AFB-806B-AA33F4500449}" srcOrd="0" destOrd="0" parTransId="{369990C3-580C-4656-8B3B-6753C8E28AF4}" sibTransId="{88EC6DEC-5876-4085-9965-00544A76D4C4}"/>
    <dgm:cxn modelId="{393E86C3-D54F-4EB1-87D4-1504568DE182}" srcId="{CE75D9F5-E771-4FEE-A3E6-4F9540C59A80}" destId="{1BB1F179-CE87-4F16-BC4E-CA8EE48B490C}" srcOrd="1" destOrd="0" parTransId="{5075F0C1-D04A-41BC-8AF1-DA79EDFABEA5}" sibTransId="{CB95FE3D-86E8-4DBB-ADA5-65D88BE4BC0B}"/>
    <dgm:cxn modelId="{71170E59-3088-4EC4-BC1D-4A702A42E4DF}" type="presOf" srcId="{5BD40A36-4E61-4F3D-B182-8B42DD88FBA2}" destId="{9D5714D8-CFE7-4354-8CAC-5A7B23F3323B}" srcOrd="0" destOrd="0" presId="urn:microsoft.com/office/officeart/2005/8/layout/vList5"/>
    <dgm:cxn modelId="{C6E3D881-2E43-4541-9AEC-112FAE230558}" srcId="{DB52D832-B55E-4AFB-806B-AA33F4500449}" destId="{DDE16A3B-D78D-44B0-A794-A0C1C0FD47F7}" srcOrd="1" destOrd="0" parTransId="{80D8557D-0B72-4276-B39A-874FB8775620}" sibTransId="{BFD5F9E3-1CDE-4069-9758-5B903BAD23EC}"/>
    <dgm:cxn modelId="{C20633D3-2E04-4D85-909C-32FC6011CA9B}" type="presOf" srcId="{ED068609-358A-4587-B8F2-6CE52025AAD6}" destId="{677B5712-69A1-4CEE-A0ED-660EF579F60E}" srcOrd="0" destOrd="4" presId="urn:microsoft.com/office/officeart/2005/8/layout/vList5"/>
    <dgm:cxn modelId="{56FDD0E8-CDF1-4AA4-ACC3-2FCECCB33167}" type="presOf" srcId="{F0BD4ACA-B340-4BD4-B517-A2949BF90092}" destId="{677B5712-69A1-4CEE-A0ED-660EF579F60E}" srcOrd="0" destOrd="3" presId="urn:microsoft.com/office/officeart/2005/8/layout/vList5"/>
    <dgm:cxn modelId="{36A0F929-583F-48C5-B37E-D724D8C0DF2F}" type="presOf" srcId="{CE75D9F5-E771-4FEE-A3E6-4F9540C59A80}" destId="{02606228-3D16-42B5-A054-E967E13B36A6}" srcOrd="0" destOrd="0" presId="urn:microsoft.com/office/officeart/2005/8/layout/vList5"/>
    <dgm:cxn modelId="{DE2337AC-D6FA-49EC-B948-78B67818DDDB}" type="presOf" srcId="{DDE16A3B-D78D-44B0-A794-A0C1C0FD47F7}" destId="{677B5712-69A1-4CEE-A0ED-660EF579F60E}" srcOrd="0" destOrd="2" presId="urn:microsoft.com/office/officeart/2005/8/layout/vList5"/>
    <dgm:cxn modelId="{DAD88784-6B21-434E-BD42-C82F5A73C556}" srcId="{DB52D832-B55E-4AFB-806B-AA33F4500449}" destId="{F0BD4ACA-B340-4BD4-B517-A2949BF90092}" srcOrd="2" destOrd="0" parTransId="{DB6083C6-225B-4F68-A03A-EB17A51D9F5F}" sibTransId="{E6A06E9C-595D-4698-92C2-293C55531E32}"/>
    <dgm:cxn modelId="{62BCCABD-BBC1-4287-BBE6-34EF220AFA09}" type="presParOf" srcId="{9D5714D8-CFE7-4354-8CAC-5A7B23F3323B}" destId="{2A5AC8C5-8A4A-41B6-834F-3C6F035C931C}" srcOrd="0" destOrd="0" presId="urn:microsoft.com/office/officeart/2005/8/layout/vList5"/>
    <dgm:cxn modelId="{17F0F742-B89B-4728-BB59-CEE570CF5F45}" type="presParOf" srcId="{2A5AC8C5-8A4A-41B6-834F-3C6F035C931C}" destId="{02606228-3D16-42B5-A054-E967E13B36A6}" srcOrd="0" destOrd="0" presId="urn:microsoft.com/office/officeart/2005/8/layout/vList5"/>
    <dgm:cxn modelId="{D2425FA3-8A07-4DA7-AF2A-63C05202D78C}" type="presParOf" srcId="{2A5AC8C5-8A4A-41B6-834F-3C6F035C931C}" destId="{677B5712-69A1-4CEE-A0ED-660EF579F60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BD40A36-4E61-4F3D-B182-8B42DD88FBA2}" type="doc">
      <dgm:prSet loTypeId="urn:microsoft.com/office/officeart/2005/8/layout/vList5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bg-BG"/>
        </a:p>
      </dgm:t>
    </dgm:pt>
    <dgm:pt modelId="{CE75D9F5-E771-4FEE-A3E6-4F9540C59A80}">
      <dgm:prSet/>
      <dgm:spPr/>
      <dgm:t>
        <a:bodyPr/>
        <a:lstStyle/>
        <a:p>
          <a:pPr rtl="0"/>
          <a:r>
            <a:rPr lang="bg-BG" b="1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Допустими кандидати</a:t>
          </a:r>
        </a:p>
        <a:p>
          <a:pPr rtl="0"/>
          <a:r>
            <a:rPr lang="ru-RU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3/3</a:t>
          </a:r>
        </a:p>
      </dgm:t>
    </dgm:pt>
    <dgm:pt modelId="{D497E0D8-3657-4E5C-B68B-15EA24D322FC}" type="parTrans" cxnId="{8B10A267-5A65-4AC8-9CC0-07EB2D793E24}">
      <dgm:prSet/>
      <dgm:spPr/>
      <dgm:t>
        <a:bodyPr/>
        <a:lstStyle/>
        <a:p>
          <a:endParaRPr lang="bg-BG"/>
        </a:p>
      </dgm:t>
    </dgm:pt>
    <dgm:pt modelId="{2A5F7990-23FB-4383-9B28-D9F49124AB65}" type="sibTrans" cxnId="{8B10A267-5A65-4AC8-9CC0-07EB2D793E24}">
      <dgm:prSet/>
      <dgm:spPr/>
      <dgm:t>
        <a:bodyPr/>
        <a:lstStyle/>
        <a:p>
          <a:endParaRPr lang="bg-BG"/>
        </a:p>
      </dgm:t>
    </dgm:pt>
    <dgm:pt modelId="{DB52D832-B55E-4AFB-806B-AA33F4500449}">
      <dgm:prSet custT="1"/>
      <dgm:spPr/>
      <dgm:t>
        <a:bodyPr/>
        <a:lstStyle/>
        <a:p>
          <a:pPr marL="115200" indent="-115200" algn="l" rtl="0"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bg-BG" sz="1600" b="0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Освен посочените задължителни членове на РИЦ, кандидатите-обединения могат да включват и членове, които са:</a:t>
          </a:r>
          <a:endParaRPr lang="bg-BG" sz="1600" b="0" i="0" kern="1200" noProof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69990C3-580C-4656-8B3B-6753C8E28AF4}" type="parTrans" cxnId="{8BB5E5AD-2899-4A4B-B51D-921639B5EF28}">
      <dgm:prSet/>
      <dgm:spPr/>
      <dgm:t>
        <a:bodyPr/>
        <a:lstStyle/>
        <a:p>
          <a:endParaRPr lang="bg-BG"/>
        </a:p>
      </dgm:t>
    </dgm:pt>
    <dgm:pt modelId="{88EC6DEC-5876-4085-9965-00544A76D4C4}" type="sibTrans" cxnId="{8BB5E5AD-2899-4A4B-B51D-921639B5EF28}">
      <dgm:prSet/>
      <dgm:spPr/>
      <dgm:t>
        <a:bodyPr/>
        <a:lstStyle/>
        <a:p>
          <a:endParaRPr lang="bg-BG"/>
        </a:p>
      </dgm:t>
    </dgm:pt>
    <dgm:pt modelId="{F0E9A38E-4FBA-4C23-B968-CC3E1D4E5971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bg-BG" sz="1600" b="0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неправителствени организации;</a:t>
          </a:r>
        </a:p>
      </dgm:t>
    </dgm:pt>
    <dgm:pt modelId="{24B69652-405B-4CCA-987B-AC56C36B5CBA}" type="parTrans" cxnId="{67764A7D-082E-452C-B676-61D9A6C573F4}">
      <dgm:prSet/>
      <dgm:spPr/>
      <dgm:t>
        <a:bodyPr/>
        <a:lstStyle/>
        <a:p>
          <a:endParaRPr lang="bg-BG"/>
        </a:p>
      </dgm:t>
    </dgm:pt>
    <dgm:pt modelId="{10444281-F55D-47DD-AEC8-29C34209792C}" type="sibTrans" cxnId="{67764A7D-082E-452C-B676-61D9A6C573F4}">
      <dgm:prSet/>
      <dgm:spPr/>
      <dgm:t>
        <a:bodyPr/>
        <a:lstStyle/>
        <a:p>
          <a:endParaRPr lang="bg-BG"/>
        </a:p>
      </dgm:t>
    </dgm:pt>
    <dgm:pt modelId="{D7A9CC6B-F913-4153-9145-59C2112A1F97}">
      <dgm:prSet custT="1"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bg-BG" sz="1600" b="0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общински и областни администрации.</a:t>
          </a:r>
        </a:p>
      </dgm:t>
    </dgm:pt>
    <dgm:pt modelId="{5A6FA5F7-7B4A-4FC1-ADDD-7F97F67FB4AE}" type="parTrans" cxnId="{7A7C63C0-AF2E-46CF-B6CE-A54C67C1C186}">
      <dgm:prSet/>
      <dgm:spPr/>
      <dgm:t>
        <a:bodyPr/>
        <a:lstStyle/>
        <a:p>
          <a:endParaRPr lang="bg-BG"/>
        </a:p>
      </dgm:t>
    </dgm:pt>
    <dgm:pt modelId="{2393AA5B-6729-4F08-897F-55B1F2D78F45}" type="sibTrans" cxnId="{7A7C63C0-AF2E-46CF-B6CE-A54C67C1C186}">
      <dgm:prSet/>
      <dgm:spPr/>
      <dgm:t>
        <a:bodyPr/>
        <a:lstStyle/>
        <a:p>
          <a:endParaRPr lang="bg-BG"/>
        </a:p>
      </dgm:t>
    </dgm:pt>
    <dgm:pt modelId="{A4FAFC8E-91AA-4F2B-B178-821EDCB4A663}">
      <dgm:prSet custT="1"/>
      <dgm:spPr/>
      <dgm:t>
        <a:bodyPr/>
        <a:lstStyle/>
        <a:p>
          <a:pPr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Кандидати могат да участват в процедурата ако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не попадат 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в забранителните режими на Регламент (ЕС) № 651/2014, Регламент (ЕС) № 1407/2013, Регламент (ЕС) № 1301/2013, ЗУСЕСИФ.</a:t>
          </a:r>
        </a:p>
      </dgm:t>
    </dgm:pt>
    <dgm:pt modelId="{7E306B02-425D-4F11-9227-E8882525FB50}" type="parTrans" cxnId="{D007F7F9-55FF-4FC6-B864-6F6E15F3D7AC}">
      <dgm:prSet/>
      <dgm:spPr/>
      <dgm:t>
        <a:bodyPr/>
        <a:lstStyle/>
        <a:p>
          <a:endParaRPr lang="bg-BG"/>
        </a:p>
      </dgm:t>
    </dgm:pt>
    <dgm:pt modelId="{369F64D6-7900-4788-AE6B-A460CF03D5E6}" type="sibTrans" cxnId="{D007F7F9-55FF-4FC6-B864-6F6E15F3D7AC}">
      <dgm:prSet/>
      <dgm:spPr/>
      <dgm:t>
        <a:bodyPr/>
        <a:lstStyle/>
        <a:p>
          <a:endParaRPr lang="bg-BG"/>
        </a:p>
      </dgm:t>
    </dgm:pt>
    <dgm:pt modelId="{0475F372-6659-46A7-9442-33A2BE14E740}">
      <dgm:prSet custT="1"/>
      <dgm:spPr/>
      <dgm:t>
        <a:bodyPr/>
        <a:lstStyle/>
        <a:p>
          <a:pPr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bg-BG" sz="1600" b="0" i="0" kern="1200" noProof="0" smtClean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6C29D5B-CFB0-4EB6-82DA-C94AFD3B1AFC}" type="parTrans" cxnId="{C9C6F6BB-529A-41A9-B0AA-5DCFB9BEAE55}">
      <dgm:prSet/>
      <dgm:spPr/>
      <dgm:t>
        <a:bodyPr/>
        <a:lstStyle/>
        <a:p>
          <a:endParaRPr lang="bg-BG"/>
        </a:p>
      </dgm:t>
    </dgm:pt>
    <dgm:pt modelId="{6B07B2CA-3B02-4369-93EB-986FDE233B05}" type="sibTrans" cxnId="{C9C6F6BB-529A-41A9-B0AA-5DCFB9BEAE55}">
      <dgm:prSet/>
      <dgm:spPr/>
      <dgm:t>
        <a:bodyPr/>
        <a:lstStyle/>
        <a:p>
          <a:endParaRPr lang="bg-BG"/>
        </a:p>
      </dgm:t>
    </dgm:pt>
    <dgm:pt modelId="{ACB1DA62-51E6-40C8-BE32-535810B34B77}">
      <dgm:prSet custT="1"/>
      <dgm:spPr/>
      <dgm:t>
        <a:bodyPr/>
        <a:lstStyle/>
        <a:p>
          <a:pPr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Кандидати могат да участват в процедурата ако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не са недопустими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съобразно демаркационната линия с други планове и програми, финансирани със средства на ЕС.</a:t>
          </a:r>
        </a:p>
      </dgm:t>
    </dgm:pt>
    <dgm:pt modelId="{97A507B9-CD72-445F-845E-37C763265466}" type="parTrans" cxnId="{33ACE28D-B945-42EF-8209-56BF6C24FE95}">
      <dgm:prSet/>
      <dgm:spPr/>
      <dgm:t>
        <a:bodyPr/>
        <a:lstStyle/>
        <a:p>
          <a:endParaRPr lang="bg-BG"/>
        </a:p>
      </dgm:t>
    </dgm:pt>
    <dgm:pt modelId="{AE9901FF-64BC-4DB2-9342-51411ECC0034}" type="sibTrans" cxnId="{33ACE28D-B945-42EF-8209-56BF6C24FE95}">
      <dgm:prSet/>
      <dgm:spPr/>
      <dgm:t>
        <a:bodyPr/>
        <a:lstStyle/>
        <a:p>
          <a:endParaRPr lang="bg-BG"/>
        </a:p>
      </dgm:t>
    </dgm:pt>
    <dgm:pt modelId="{AE7FA04A-4C15-467F-ACA3-9A346D725BE2}">
      <dgm:prSet custT="1"/>
      <dgm:spPr/>
      <dgm:t>
        <a:bodyPr/>
        <a:lstStyle/>
        <a:p>
          <a:pPr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bg-BG" sz="1600" b="0" i="0" kern="1200" noProof="0" smtClean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C0C646D-5FB1-4672-8E5C-50067B393D74}" type="parTrans" cxnId="{98F93080-FE41-44DE-B8FC-DDAE4ADE7975}">
      <dgm:prSet/>
      <dgm:spPr/>
      <dgm:t>
        <a:bodyPr/>
        <a:lstStyle/>
        <a:p>
          <a:endParaRPr lang="bg-BG"/>
        </a:p>
      </dgm:t>
    </dgm:pt>
    <dgm:pt modelId="{DF3F7023-5DCE-4446-8AEF-3B6015A7A542}" type="sibTrans" cxnId="{98F93080-FE41-44DE-B8FC-DDAE4ADE7975}">
      <dgm:prSet/>
      <dgm:spPr/>
      <dgm:t>
        <a:bodyPr/>
        <a:lstStyle/>
        <a:p>
          <a:endParaRPr lang="bg-BG"/>
        </a:p>
      </dgm:t>
    </dgm:pt>
    <dgm:pt modelId="{9D5714D8-CFE7-4354-8CAC-5A7B23F3323B}" type="pres">
      <dgm:prSet presAssocID="{5BD40A36-4E61-4F3D-B182-8B42DD88FB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2A5AC8C5-8A4A-41B6-834F-3C6F035C931C}" type="pres">
      <dgm:prSet presAssocID="{CE75D9F5-E771-4FEE-A3E6-4F9540C59A80}" presName="linNode" presStyleCnt="0"/>
      <dgm:spPr/>
      <dgm:t>
        <a:bodyPr/>
        <a:lstStyle/>
        <a:p>
          <a:endParaRPr lang="bg-BG"/>
        </a:p>
      </dgm:t>
    </dgm:pt>
    <dgm:pt modelId="{02606228-3D16-42B5-A054-E967E13B36A6}" type="pres">
      <dgm:prSet presAssocID="{CE75D9F5-E771-4FEE-A3E6-4F9540C59A80}" presName="parentText" presStyleLbl="node1" presStyleIdx="0" presStyleCnt="1" custScaleX="6666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bg-BG"/>
        </a:p>
      </dgm:t>
    </dgm:pt>
    <dgm:pt modelId="{677B5712-69A1-4CEE-A0ED-660EF579F60E}" type="pres">
      <dgm:prSet presAssocID="{CE75D9F5-E771-4FEE-A3E6-4F9540C59A80}" presName="descendantText" presStyleLbl="alignAccFollowNode1" presStyleIdx="0" presStyleCnt="1" custScaleX="115909" custScaleY="12500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A2DE3DBC-1E72-4ED3-A429-62F0B9D40E61}" type="presOf" srcId="{AE7FA04A-4C15-467F-ACA3-9A346D725BE2}" destId="{677B5712-69A1-4CEE-A0ED-660EF579F60E}" srcOrd="0" destOrd="5" presId="urn:microsoft.com/office/officeart/2005/8/layout/vList5"/>
    <dgm:cxn modelId="{BB88F2E0-3851-4E30-9684-8D9018EBEF95}" type="presOf" srcId="{DB52D832-B55E-4AFB-806B-AA33F4500449}" destId="{677B5712-69A1-4CEE-A0ED-660EF579F60E}" srcOrd="0" destOrd="0" presId="urn:microsoft.com/office/officeart/2005/8/layout/vList5"/>
    <dgm:cxn modelId="{8B10A267-5A65-4AC8-9CC0-07EB2D793E24}" srcId="{5BD40A36-4E61-4F3D-B182-8B42DD88FBA2}" destId="{CE75D9F5-E771-4FEE-A3E6-4F9540C59A80}" srcOrd="0" destOrd="0" parTransId="{D497E0D8-3657-4E5C-B68B-15EA24D322FC}" sibTransId="{2A5F7990-23FB-4383-9B28-D9F49124AB65}"/>
    <dgm:cxn modelId="{67764A7D-082E-452C-B676-61D9A6C573F4}" srcId="{DB52D832-B55E-4AFB-806B-AA33F4500449}" destId="{F0E9A38E-4FBA-4C23-B968-CC3E1D4E5971}" srcOrd="0" destOrd="0" parTransId="{24B69652-405B-4CCA-987B-AC56C36B5CBA}" sibTransId="{10444281-F55D-47DD-AEC8-29C34209792C}"/>
    <dgm:cxn modelId="{C9C6F6BB-529A-41A9-B0AA-5DCFB9BEAE55}" srcId="{CE75D9F5-E771-4FEE-A3E6-4F9540C59A80}" destId="{0475F372-6659-46A7-9442-33A2BE14E740}" srcOrd="1" destOrd="0" parTransId="{E6C29D5B-CFB0-4EB6-82DA-C94AFD3B1AFC}" sibTransId="{6B07B2CA-3B02-4369-93EB-986FDE233B05}"/>
    <dgm:cxn modelId="{33ACE28D-B945-42EF-8209-56BF6C24FE95}" srcId="{CE75D9F5-E771-4FEE-A3E6-4F9540C59A80}" destId="{ACB1DA62-51E6-40C8-BE32-535810B34B77}" srcOrd="4" destOrd="0" parTransId="{97A507B9-CD72-445F-845E-37C763265466}" sibTransId="{AE9901FF-64BC-4DB2-9342-51411ECC0034}"/>
    <dgm:cxn modelId="{8BB5E5AD-2899-4A4B-B51D-921639B5EF28}" srcId="{CE75D9F5-E771-4FEE-A3E6-4F9540C59A80}" destId="{DB52D832-B55E-4AFB-806B-AA33F4500449}" srcOrd="0" destOrd="0" parTransId="{369990C3-580C-4656-8B3B-6753C8E28AF4}" sibTransId="{88EC6DEC-5876-4085-9965-00544A76D4C4}"/>
    <dgm:cxn modelId="{966EE278-C392-427C-87E7-1A3FCFB2136C}" type="presOf" srcId="{D7A9CC6B-F913-4153-9145-59C2112A1F97}" destId="{677B5712-69A1-4CEE-A0ED-660EF579F60E}" srcOrd="0" destOrd="2" presId="urn:microsoft.com/office/officeart/2005/8/layout/vList5"/>
    <dgm:cxn modelId="{D007F7F9-55FF-4FC6-B864-6F6E15F3D7AC}" srcId="{CE75D9F5-E771-4FEE-A3E6-4F9540C59A80}" destId="{A4FAFC8E-91AA-4F2B-B178-821EDCB4A663}" srcOrd="2" destOrd="0" parTransId="{7E306B02-425D-4F11-9227-E8882525FB50}" sibTransId="{369F64D6-7900-4788-AE6B-A460CF03D5E6}"/>
    <dgm:cxn modelId="{469E4727-4B39-44E3-A7EB-111F3290B59F}" type="presOf" srcId="{CE75D9F5-E771-4FEE-A3E6-4F9540C59A80}" destId="{02606228-3D16-42B5-A054-E967E13B36A6}" srcOrd="0" destOrd="0" presId="urn:microsoft.com/office/officeart/2005/8/layout/vList5"/>
    <dgm:cxn modelId="{7A7C63C0-AF2E-46CF-B6CE-A54C67C1C186}" srcId="{DB52D832-B55E-4AFB-806B-AA33F4500449}" destId="{D7A9CC6B-F913-4153-9145-59C2112A1F97}" srcOrd="1" destOrd="0" parTransId="{5A6FA5F7-7B4A-4FC1-ADDD-7F97F67FB4AE}" sibTransId="{2393AA5B-6729-4F08-897F-55B1F2D78F45}"/>
    <dgm:cxn modelId="{98F93080-FE41-44DE-B8FC-DDAE4ADE7975}" srcId="{CE75D9F5-E771-4FEE-A3E6-4F9540C59A80}" destId="{AE7FA04A-4C15-467F-ACA3-9A346D725BE2}" srcOrd="3" destOrd="0" parTransId="{1C0C646D-5FB1-4672-8E5C-50067B393D74}" sibTransId="{DF3F7023-5DCE-4446-8AEF-3B6015A7A542}"/>
    <dgm:cxn modelId="{94FFB34E-7F75-437C-9416-1882CCE31595}" type="presOf" srcId="{F0E9A38E-4FBA-4C23-B968-CC3E1D4E5971}" destId="{677B5712-69A1-4CEE-A0ED-660EF579F60E}" srcOrd="0" destOrd="1" presId="urn:microsoft.com/office/officeart/2005/8/layout/vList5"/>
    <dgm:cxn modelId="{24A91658-B46F-4304-B5BB-D1BBF4B71DAB}" type="presOf" srcId="{A4FAFC8E-91AA-4F2B-B178-821EDCB4A663}" destId="{677B5712-69A1-4CEE-A0ED-660EF579F60E}" srcOrd="0" destOrd="4" presId="urn:microsoft.com/office/officeart/2005/8/layout/vList5"/>
    <dgm:cxn modelId="{ADEBF918-1EA1-4241-8E7F-BA92AF69E313}" type="presOf" srcId="{5BD40A36-4E61-4F3D-B182-8B42DD88FBA2}" destId="{9D5714D8-CFE7-4354-8CAC-5A7B23F3323B}" srcOrd="0" destOrd="0" presId="urn:microsoft.com/office/officeart/2005/8/layout/vList5"/>
    <dgm:cxn modelId="{BBCEB6A6-A2D6-4BA0-99E6-49C1E2CC5342}" type="presOf" srcId="{ACB1DA62-51E6-40C8-BE32-535810B34B77}" destId="{677B5712-69A1-4CEE-A0ED-660EF579F60E}" srcOrd="0" destOrd="6" presId="urn:microsoft.com/office/officeart/2005/8/layout/vList5"/>
    <dgm:cxn modelId="{D9A0B97B-DE17-4A93-BFBE-820A1DDCD1A1}" type="presOf" srcId="{0475F372-6659-46A7-9442-33A2BE14E740}" destId="{677B5712-69A1-4CEE-A0ED-660EF579F60E}" srcOrd="0" destOrd="3" presId="urn:microsoft.com/office/officeart/2005/8/layout/vList5"/>
    <dgm:cxn modelId="{B68FC000-7DB8-401E-A729-E3168489A2AF}" type="presParOf" srcId="{9D5714D8-CFE7-4354-8CAC-5A7B23F3323B}" destId="{2A5AC8C5-8A4A-41B6-834F-3C6F035C931C}" srcOrd="0" destOrd="0" presId="urn:microsoft.com/office/officeart/2005/8/layout/vList5"/>
    <dgm:cxn modelId="{D3D5AE52-4B56-40C5-8517-B33BCC1D615B}" type="presParOf" srcId="{2A5AC8C5-8A4A-41B6-834F-3C6F035C931C}" destId="{02606228-3D16-42B5-A054-E967E13B36A6}" srcOrd="0" destOrd="0" presId="urn:microsoft.com/office/officeart/2005/8/layout/vList5"/>
    <dgm:cxn modelId="{3934471E-3A89-41A5-A5AB-D344264BE12C}" type="presParOf" srcId="{2A5AC8C5-8A4A-41B6-834F-3C6F035C931C}" destId="{677B5712-69A1-4CEE-A0ED-660EF579F60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BD40A36-4E61-4F3D-B182-8B42DD88FBA2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bg-BG"/>
        </a:p>
      </dgm:t>
    </dgm:pt>
    <dgm:pt modelId="{CE75D9F5-E771-4FEE-A3E6-4F9540C59A80}">
      <dgm:prSet/>
      <dgm:spPr/>
      <dgm:t>
        <a:bodyPr/>
        <a:lstStyle/>
        <a:p>
          <a:pPr rtl="0"/>
          <a:r>
            <a:rPr lang="bg-BG" b="1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Допустими проекти</a:t>
          </a:r>
        </a:p>
      </dgm:t>
    </dgm:pt>
    <dgm:pt modelId="{D497E0D8-3657-4E5C-B68B-15EA24D322FC}" type="parTrans" cxnId="{8B10A267-5A65-4AC8-9CC0-07EB2D793E24}">
      <dgm:prSet/>
      <dgm:spPr/>
      <dgm:t>
        <a:bodyPr/>
        <a:lstStyle/>
        <a:p>
          <a:endParaRPr lang="bg-BG"/>
        </a:p>
      </dgm:t>
    </dgm:pt>
    <dgm:pt modelId="{2A5F7990-23FB-4383-9B28-D9F49124AB65}" type="sibTrans" cxnId="{8B10A267-5A65-4AC8-9CC0-07EB2D793E24}">
      <dgm:prSet/>
      <dgm:spPr/>
      <dgm:t>
        <a:bodyPr/>
        <a:lstStyle/>
        <a:p>
          <a:endParaRPr lang="bg-BG"/>
        </a:p>
      </dgm:t>
    </dgm:pt>
    <dgm:pt modelId="{DB52D832-B55E-4AFB-806B-AA33F4500449}">
      <dgm:prSet/>
      <dgm:spPr/>
      <dgm:t>
        <a:bodyPr/>
        <a:lstStyle/>
        <a:p>
          <a:pPr algn="just" rtl="0"/>
          <a:endParaRPr lang="bg-BG" dirty="0"/>
        </a:p>
      </dgm:t>
    </dgm:pt>
    <dgm:pt modelId="{369990C3-580C-4656-8B3B-6753C8E28AF4}" type="parTrans" cxnId="{8BB5E5AD-2899-4A4B-B51D-921639B5EF28}">
      <dgm:prSet/>
      <dgm:spPr/>
      <dgm:t>
        <a:bodyPr/>
        <a:lstStyle/>
        <a:p>
          <a:endParaRPr lang="bg-BG"/>
        </a:p>
      </dgm:t>
    </dgm:pt>
    <dgm:pt modelId="{88EC6DEC-5876-4085-9965-00544A76D4C4}" type="sibTrans" cxnId="{8BB5E5AD-2899-4A4B-B51D-921639B5EF28}">
      <dgm:prSet/>
      <dgm:spPr/>
      <dgm:t>
        <a:bodyPr/>
        <a:lstStyle/>
        <a:p>
          <a:endParaRPr lang="bg-BG"/>
        </a:p>
      </dgm:t>
    </dgm:pt>
    <dgm:pt modelId="{9D5714D8-CFE7-4354-8CAC-5A7B23F3323B}" type="pres">
      <dgm:prSet presAssocID="{5BD40A36-4E61-4F3D-B182-8B42DD88FB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2A5AC8C5-8A4A-41B6-834F-3C6F035C931C}" type="pres">
      <dgm:prSet presAssocID="{CE75D9F5-E771-4FEE-A3E6-4F9540C59A80}" presName="linNode" presStyleCnt="0"/>
      <dgm:spPr/>
      <dgm:t>
        <a:bodyPr/>
        <a:lstStyle/>
        <a:p>
          <a:endParaRPr lang="bg-BG"/>
        </a:p>
      </dgm:t>
    </dgm:pt>
    <dgm:pt modelId="{02606228-3D16-42B5-A054-E967E13B36A6}" type="pres">
      <dgm:prSet presAssocID="{CE75D9F5-E771-4FEE-A3E6-4F9540C59A80}" presName="parentText" presStyleLbl="node1" presStyleIdx="0" presStyleCnt="1" custScaleX="66667" custScaleY="9473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bg-BG"/>
        </a:p>
      </dgm:t>
    </dgm:pt>
    <dgm:pt modelId="{677B5712-69A1-4CEE-A0ED-660EF579F60E}" type="pres">
      <dgm:prSet presAssocID="{CE75D9F5-E771-4FEE-A3E6-4F9540C59A80}" presName="descendantText" presStyleLbl="alignAccFollowNode1" presStyleIdx="0" presStyleCnt="1" custScaleX="127500" custScaleY="11513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EEBECEC4-EB67-458D-A4EB-6C94A66A5417}" type="presOf" srcId="{5BD40A36-4E61-4F3D-B182-8B42DD88FBA2}" destId="{9D5714D8-CFE7-4354-8CAC-5A7B23F3323B}" srcOrd="0" destOrd="0" presId="urn:microsoft.com/office/officeart/2005/8/layout/vList5"/>
    <dgm:cxn modelId="{8BB5E5AD-2899-4A4B-B51D-921639B5EF28}" srcId="{CE75D9F5-E771-4FEE-A3E6-4F9540C59A80}" destId="{DB52D832-B55E-4AFB-806B-AA33F4500449}" srcOrd="0" destOrd="0" parTransId="{369990C3-580C-4656-8B3B-6753C8E28AF4}" sibTransId="{88EC6DEC-5876-4085-9965-00544A76D4C4}"/>
    <dgm:cxn modelId="{7742C2B3-E9D7-4A7A-B011-C9313BEBA778}" type="presOf" srcId="{CE75D9F5-E771-4FEE-A3E6-4F9540C59A80}" destId="{02606228-3D16-42B5-A054-E967E13B36A6}" srcOrd="0" destOrd="0" presId="urn:microsoft.com/office/officeart/2005/8/layout/vList5"/>
    <dgm:cxn modelId="{02C7081A-BEF5-4C4B-B80E-B9BC1DAB454E}" type="presOf" srcId="{DB52D832-B55E-4AFB-806B-AA33F4500449}" destId="{677B5712-69A1-4CEE-A0ED-660EF579F60E}" srcOrd="0" destOrd="0" presId="urn:microsoft.com/office/officeart/2005/8/layout/vList5"/>
    <dgm:cxn modelId="{8B10A267-5A65-4AC8-9CC0-07EB2D793E24}" srcId="{5BD40A36-4E61-4F3D-B182-8B42DD88FBA2}" destId="{CE75D9F5-E771-4FEE-A3E6-4F9540C59A80}" srcOrd="0" destOrd="0" parTransId="{D497E0D8-3657-4E5C-B68B-15EA24D322FC}" sibTransId="{2A5F7990-23FB-4383-9B28-D9F49124AB65}"/>
    <dgm:cxn modelId="{0C92E504-501D-484F-81A0-7BA5B383AF9A}" type="presParOf" srcId="{9D5714D8-CFE7-4354-8CAC-5A7B23F3323B}" destId="{2A5AC8C5-8A4A-41B6-834F-3C6F035C931C}" srcOrd="0" destOrd="0" presId="urn:microsoft.com/office/officeart/2005/8/layout/vList5"/>
    <dgm:cxn modelId="{4B02B13D-527C-4CC0-8F4D-DFE1E775FBA7}" type="presParOf" srcId="{2A5AC8C5-8A4A-41B6-834F-3C6F035C931C}" destId="{02606228-3D16-42B5-A054-E967E13B36A6}" srcOrd="0" destOrd="0" presId="urn:microsoft.com/office/officeart/2005/8/layout/vList5"/>
    <dgm:cxn modelId="{6CFEFB06-EC08-44D3-8836-7961F9B3F9E1}" type="presParOf" srcId="{2A5AC8C5-8A4A-41B6-834F-3C6F035C931C}" destId="{677B5712-69A1-4CEE-A0ED-660EF579F60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D40A36-4E61-4F3D-B182-8B42DD88FBA2}" type="doc">
      <dgm:prSet loTypeId="urn:microsoft.com/office/officeart/2005/8/layout/vList5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bg-BG"/>
        </a:p>
      </dgm:t>
    </dgm:pt>
    <dgm:pt modelId="{DB52D832-B55E-4AFB-806B-AA33F4500449}">
      <dgm:prSet/>
      <dgm:spPr/>
      <dgm:t>
        <a:bodyPr/>
        <a:lstStyle/>
        <a:p>
          <a:pPr algn="just" rtl="0"/>
          <a:endParaRPr lang="bg-BG" dirty="0">
            <a:solidFill>
              <a:srgbClr val="002060"/>
            </a:solidFill>
          </a:endParaRPr>
        </a:p>
      </dgm:t>
    </dgm:pt>
    <dgm:pt modelId="{369990C3-580C-4656-8B3B-6753C8E28AF4}" type="parTrans" cxnId="{8BB5E5AD-2899-4A4B-B51D-921639B5EF28}">
      <dgm:prSet/>
      <dgm:spPr/>
      <dgm:t>
        <a:bodyPr/>
        <a:lstStyle/>
        <a:p>
          <a:endParaRPr lang="bg-BG"/>
        </a:p>
      </dgm:t>
    </dgm:pt>
    <dgm:pt modelId="{88EC6DEC-5876-4085-9965-00544A76D4C4}" type="sibTrans" cxnId="{8BB5E5AD-2899-4A4B-B51D-921639B5EF28}">
      <dgm:prSet/>
      <dgm:spPr/>
      <dgm:t>
        <a:bodyPr/>
        <a:lstStyle/>
        <a:p>
          <a:endParaRPr lang="bg-BG"/>
        </a:p>
      </dgm:t>
    </dgm:pt>
    <dgm:pt modelId="{CE75D9F5-E771-4FEE-A3E6-4F9540C59A80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bg-BG" sz="2000" b="1" dirty="0" smtClean="0">
              <a:solidFill>
                <a:srgbClr val="002060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Приоритизация на проекти</a:t>
          </a:r>
          <a:endParaRPr lang="ru-RU" sz="2000" b="1" dirty="0" smtClean="0">
            <a:solidFill>
              <a:srgbClr val="002060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  <a:p>
          <a:pPr rtl="0"/>
          <a:endParaRPr lang="ru-RU" sz="1800" b="1" dirty="0" smtClean="0">
            <a:solidFill>
              <a:srgbClr val="002060"/>
            </a:solidFill>
          </a:endParaRPr>
        </a:p>
      </dgm:t>
    </dgm:pt>
    <dgm:pt modelId="{2A5F7990-23FB-4383-9B28-D9F49124AB65}" type="sibTrans" cxnId="{8B10A267-5A65-4AC8-9CC0-07EB2D793E24}">
      <dgm:prSet/>
      <dgm:spPr/>
      <dgm:t>
        <a:bodyPr/>
        <a:lstStyle/>
        <a:p>
          <a:endParaRPr lang="bg-BG"/>
        </a:p>
      </dgm:t>
    </dgm:pt>
    <dgm:pt modelId="{D497E0D8-3657-4E5C-B68B-15EA24D322FC}" type="parTrans" cxnId="{8B10A267-5A65-4AC8-9CC0-07EB2D793E24}">
      <dgm:prSet/>
      <dgm:spPr/>
      <dgm:t>
        <a:bodyPr/>
        <a:lstStyle/>
        <a:p>
          <a:endParaRPr lang="bg-BG"/>
        </a:p>
      </dgm:t>
    </dgm:pt>
    <dgm:pt modelId="{9D5714D8-CFE7-4354-8CAC-5A7B23F3323B}" type="pres">
      <dgm:prSet presAssocID="{5BD40A36-4E61-4F3D-B182-8B42DD88FBA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2A5AC8C5-8A4A-41B6-834F-3C6F035C931C}" type="pres">
      <dgm:prSet presAssocID="{CE75D9F5-E771-4FEE-A3E6-4F9540C59A80}" presName="linNode" presStyleCnt="0"/>
      <dgm:spPr/>
      <dgm:t>
        <a:bodyPr/>
        <a:lstStyle/>
        <a:p>
          <a:endParaRPr lang="bg-BG"/>
        </a:p>
      </dgm:t>
    </dgm:pt>
    <dgm:pt modelId="{02606228-3D16-42B5-A054-E967E13B36A6}" type="pres">
      <dgm:prSet presAssocID="{CE75D9F5-E771-4FEE-A3E6-4F9540C59A80}" presName="parentText" presStyleLbl="node1" presStyleIdx="0" presStyleCnt="1" custScaleX="100208" custScaleY="93717" custLinFactNeighborX="-15998" custLinFactNeighborY="-3141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bg-BG"/>
        </a:p>
      </dgm:t>
    </dgm:pt>
    <dgm:pt modelId="{677B5712-69A1-4CEE-A0ED-660EF579F60E}" type="pres">
      <dgm:prSet presAssocID="{CE75D9F5-E771-4FEE-A3E6-4F9540C59A80}" presName="descendantText" presStyleLbl="alignAccFollowNode1" presStyleIdx="0" presStyleCnt="1" custScaleX="155811" custScaleY="112285" custLinFactNeighborX="123" custLinFactNeighborY="-375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8BB5E5AD-2899-4A4B-B51D-921639B5EF28}" srcId="{CE75D9F5-E771-4FEE-A3E6-4F9540C59A80}" destId="{DB52D832-B55E-4AFB-806B-AA33F4500449}" srcOrd="0" destOrd="0" parTransId="{369990C3-580C-4656-8B3B-6753C8E28AF4}" sibTransId="{88EC6DEC-5876-4085-9965-00544A76D4C4}"/>
    <dgm:cxn modelId="{E723A150-16E7-4C13-9E0F-0BA3B7263153}" type="presOf" srcId="{CE75D9F5-E771-4FEE-A3E6-4F9540C59A80}" destId="{02606228-3D16-42B5-A054-E967E13B36A6}" srcOrd="0" destOrd="0" presId="urn:microsoft.com/office/officeart/2005/8/layout/vList5"/>
    <dgm:cxn modelId="{0E17F155-1956-4823-8C72-B39B6A575908}" type="presOf" srcId="{DB52D832-B55E-4AFB-806B-AA33F4500449}" destId="{677B5712-69A1-4CEE-A0ED-660EF579F60E}" srcOrd="0" destOrd="0" presId="urn:microsoft.com/office/officeart/2005/8/layout/vList5"/>
    <dgm:cxn modelId="{8B10A267-5A65-4AC8-9CC0-07EB2D793E24}" srcId="{5BD40A36-4E61-4F3D-B182-8B42DD88FBA2}" destId="{CE75D9F5-E771-4FEE-A3E6-4F9540C59A80}" srcOrd="0" destOrd="0" parTransId="{D497E0D8-3657-4E5C-B68B-15EA24D322FC}" sibTransId="{2A5F7990-23FB-4383-9B28-D9F49124AB65}"/>
    <dgm:cxn modelId="{D465FE9E-ABC6-4159-BC10-A1184029A31B}" type="presOf" srcId="{5BD40A36-4E61-4F3D-B182-8B42DD88FBA2}" destId="{9D5714D8-CFE7-4354-8CAC-5A7B23F3323B}" srcOrd="0" destOrd="0" presId="urn:microsoft.com/office/officeart/2005/8/layout/vList5"/>
    <dgm:cxn modelId="{A0EF3B3F-C686-44A8-AC8D-003A32659771}" type="presParOf" srcId="{9D5714D8-CFE7-4354-8CAC-5A7B23F3323B}" destId="{2A5AC8C5-8A4A-41B6-834F-3C6F035C931C}" srcOrd="0" destOrd="0" presId="urn:microsoft.com/office/officeart/2005/8/layout/vList5"/>
    <dgm:cxn modelId="{BDE02668-2492-4AE6-A52F-2810DE4EC986}" type="presParOf" srcId="{2A5AC8C5-8A4A-41B6-834F-3C6F035C931C}" destId="{02606228-3D16-42B5-A054-E967E13B36A6}" srcOrd="0" destOrd="0" presId="urn:microsoft.com/office/officeart/2005/8/layout/vList5"/>
    <dgm:cxn modelId="{F6D53ADC-5660-44F5-9B29-9F607AFCE81A}" type="presParOf" srcId="{2A5AC8C5-8A4A-41B6-834F-3C6F035C931C}" destId="{677B5712-69A1-4CEE-A0ED-660EF579F60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CC55C6D-0F9B-4737-8884-E461012446F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EB674B77-9397-4611-995C-07D0EBD00B0A}">
      <dgm:prSet phldrT="[Text]" custT="1"/>
      <dgm:spPr/>
      <dgm:t>
        <a:bodyPr/>
        <a:lstStyle/>
        <a:p>
          <a:pPr algn="ctr"/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Да са необходими за изпълнението на проекта и да отговарят на принципите за добро финансово управление - </a:t>
          </a:r>
          <a:r>
            <a:rPr lang="bg-BG" sz="1800" b="1" i="1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икономичност, ефикасност и ефективност</a:t>
          </a:r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 на вложените </a:t>
          </a:r>
          <a:r>
            <a:rPr lang="ru-RU" sz="1800" dirty="0" smtClean="0">
              <a:latin typeface="Tahoma" pitchFamily="34" charset="0"/>
              <a:ea typeface="Tahoma" pitchFamily="34" charset="0"/>
              <a:cs typeface="Tahoma" pitchFamily="34" charset="0"/>
            </a:rPr>
            <a:t>средства;</a:t>
          </a:r>
          <a:endParaRPr lang="bg-BG" sz="1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EE5EEF4-D641-496B-8F47-F6AC2B76F3DF}" type="parTrans" cxnId="{F352FE30-4C88-4CAD-9672-13D0C8B40236}">
      <dgm:prSet/>
      <dgm:spPr/>
      <dgm:t>
        <a:bodyPr/>
        <a:lstStyle/>
        <a:p>
          <a:endParaRPr lang="bg-BG"/>
        </a:p>
      </dgm:t>
    </dgm:pt>
    <dgm:pt modelId="{5CB702E0-2CA1-4B75-9477-F2F62255155E}" type="sibTrans" cxnId="{F352FE30-4C88-4CAD-9672-13D0C8B40236}">
      <dgm:prSet/>
      <dgm:spPr/>
      <dgm:t>
        <a:bodyPr/>
        <a:lstStyle/>
        <a:p>
          <a:endParaRPr lang="bg-BG"/>
        </a:p>
      </dgm:t>
    </dgm:pt>
    <dgm:pt modelId="{4EDC19B6-F028-4EAC-9F26-15A01DD6EB10}">
      <dgm:prSet phldrT="[Text]" custT="1"/>
      <dgm:spPr/>
      <dgm:t>
        <a:bodyPr/>
        <a:lstStyle/>
        <a:p>
          <a:pPr algn="ctr"/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Да бъдат извършени </a:t>
          </a:r>
          <a:r>
            <a:rPr lang="bg-BG" sz="1800" b="1" i="1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след датата на подаване на проектното предложение и до изтичане на крайния срок, определен за представяне на финалния отчет  </a:t>
          </a:r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за изпълнение на дейностите по проекта;</a:t>
          </a:r>
          <a:endParaRPr lang="bg-BG" sz="1800" b="1" i="1" noProof="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1D56266-43B6-44AC-BDE9-974FDCA8E74B}" type="parTrans" cxnId="{8EA4C219-A468-4D81-8797-F60D568E89A9}">
      <dgm:prSet/>
      <dgm:spPr/>
      <dgm:t>
        <a:bodyPr/>
        <a:lstStyle/>
        <a:p>
          <a:endParaRPr lang="bg-BG"/>
        </a:p>
      </dgm:t>
    </dgm:pt>
    <dgm:pt modelId="{2537F40E-0DEF-4076-8566-988DA3A3143D}" type="sibTrans" cxnId="{8EA4C219-A468-4D81-8797-F60D568E89A9}">
      <dgm:prSet/>
      <dgm:spPr/>
      <dgm:t>
        <a:bodyPr/>
        <a:lstStyle/>
        <a:p>
          <a:endParaRPr lang="bg-BG"/>
        </a:p>
      </dgm:t>
    </dgm:pt>
    <dgm:pt modelId="{E2343EA6-21F0-4050-A56B-618A02248BD9}">
      <dgm:prSet custT="1"/>
      <dgm:spPr/>
      <dgm:t>
        <a:bodyPr/>
        <a:lstStyle/>
        <a:p>
          <a:pPr algn="ctr"/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За разходите да е налична </a:t>
          </a:r>
          <a:r>
            <a:rPr lang="bg-BG" sz="1800" b="1" i="1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адекватна одитна следа</a:t>
          </a:r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, включително да са спазени разпоредбите за наличност на документите по чл. 140 от Регламент (ЕС) № 1303/2013;</a:t>
          </a:r>
        </a:p>
      </dgm:t>
    </dgm:pt>
    <dgm:pt modelId="{F0E01211-7BEB-4E6D-9278-B40EB25F1D64}" type="parTrans" cxnId="{5A1A852E-D3B7-47D8-AAA9-B5EB402FCA17}">
      <dgm:prSet/>
      <dgm:spPr/>
      <dgm:t>
        <a:bodyPr/>
        <a:lstStyle/>
        <a:p>
          <a:endParaRPr lang="bg-BG"/>
        </a:p>
      </dgm:t>
    </dgm:pt>
    <dgm:pt modelId="{572F263E-0589-4C55-AF20-E7DA360D33A2}" type="sibTrans" cxnId="{5A1A852E-D3B7-47D8-AAA9-B5EB402FCA17}">
      <dgm:prSet/>
      <dgm:spPr/>
      <dgm:t>
        <a:bodyPr/>
        <a:lstStyle/>
        <a:p>
          <a:endParaRPr lang="bg-BG"/>
        </a:p>
      </dgm:t>
    </dgm:pt>
    <dgm:pt modelId="{2128E5FB-ED37-452A-9AB4-57C1BEB838C3}" type="pres">
      <dgm:prSet presAssocID="{CCC55C6D-0F9B-4737-8884-E461012446F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bg-BG"/>
        </a:p>
      </dgm:t>
    </dgm:pt>
    <dgm:pt modelId="{871356E6-D08B-4CF0-89A9-4C16C03BB698}" type="pres">
      <dgm:prSet presAssocID="{CCC55C6D-0F9B-4737-8884-E461012446F3}" presName="Name1" presStyleCnt="0"/>
      <dgm:spPr/>
    </dgm:pt>
    <dgm:pt modelId="{A5B77AA5-CBE0-4D13-99EE-943218E282DF}" type="pres">
      <dgm:prSet presAssocID="{CCC55C6D-0F9B-4737-8884-E461012446F3}" presName="cycle" presStyleCnt="0"/>
      <dgm:spPr/>
    </dgm:pt>
    <dgm:pt modelId="{EEDD581C-3821-4517-8457-BE85F2C769AB}" type="pres">
      <dgm:prSet presAssocID="{CCC55C6D-0F9B-4737-8884-E461012446F3}" presName="srcNode" presStyleLbl="node1" presStyleIdx="0" presStyleCnt="3"/>
      <dgm:spPr/>
    </dgm:pt>
    <dgm:pt modelId="{DD8B32CA-FE23-4DD7-AB22-1B261840E2D7}" type="pres">
      <dgm:prSet presAssocID="{CCC55C6D-0F9B-4737-8884-E461012446F3}" presName="conn" presStyleLbl="parChTrans1D2" presStyleIdx="0" presStyleCnt="1"/>
      <dgm:spPr/>
      <dgm:t>
        <a:bodyPr/>
        <a:lstStyle/>
        <a:p>
          <a:endParaRPr lang="bg-BG"/>
        </a:p>
      </dgm:t>
    </dgm:pt>
    <dgm:pt modelId="{55AE8F26-D112-4C85-AE9F-C55633D5A5F5}" type="pres">
      <dgm:prSet presAssocID="{CCC55C6D-0F9B-4737-8884-E461012446F3}" presName="extraNode" presStyleLbl="node1" presStyleIdx="0" presStyleCnt="3"/>
      <dgm:spPr/>
    </dgm:pt>
    <dgm:pt modelId="{F9C782DA-6FD5-44FA-A346-B7248F7C45EE}" type="pres">
      <dgm:prSet presAssocID="{CCC55C6D-0F9B-4737-8884-E461012446F3}" presName="dstNode" presStyleLbl="node1" presStyleIdx="0" presStyleCnt="3"/>
      <dgm:spPr/>
    </dgm:pt>
    <dgm:pt modelId="{BE0FAE4B-EF5F-4D54-BBA3-F72113FC593C}" type="pres">
      <dgm:prSet presAssocID="{EB674B77-9397-4611-995C-07D0EBD00B0A}" presName="text_1" presStyleLbl="node1" presStyleIdx="0" presStyleCnt="3" custScaleX="101712" custScaleY="133334" custLinFactNeighborX="-836" custLinFactNeighborY="-769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CFC30C1-EF96-4F91-A64F-297686D1C059}" type="pres">
      <dgm:prSet presAssocID="{EB674B77-9397-4611-995C-07D0EBD00B0A}" presName="accent_1" presStyleCnt="0"/>
      <dgm:spPr/>
    </dgm:pt>
    <dgm:pt modelId="{C7FB3DA9-03EC-437C-8CCA-26946A41B8C0}" type="pres">
      <dgm:prSet presAssocID="{EB674B77-9397-4611-995C-07D0EBD00B0A}" presName="accentRepeatNode" presStyleLbl="solidFgAcc1" presStyleIdx="0" presStyleCnt="3" custLinFactNeighborX="4808" custLinFactNeighborY="-9487"/>
      <dgm:spPr/>
      <dgm:t>
        <a:bodyPr/>
        <a:lstStyle/>
        <a:p>
          <a:endParaRPr lang="bg-BG"/>
        </a:p>
      </dgm:t>
    </dgm:pt>
    <dgm:pt modelId="{F758B5D0-F1C3-4CB1-9AC0-1D8020DD4627}" type="pres">
      <dgm:prSet presAssocID="{4EDC19B6-F028-4EAC-9F26-15A01DD6EB10}" presName="text_2" presStyleLbl="node1" presStyleIdx="1" presStyleCnt="3" custScaleX="103999" custScaleY="141026" custLinFactNeighborX="537" custLinFactNeighborY="-64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B48F5EE-2789-4D82-ABBD-9EC5E0664170}" type="pres">
      <dgm:prSet presAssocID="{4EDC19B6-F028-4EAC-9F26-15A01DD6EB10}" presName="accent_2" presStyleCnt="0"/>
      <dgm:spPr/>
    </dgm:pt>
    <dgm:pt modelId="{5EDA84DF-D749-45B2-835A-0F59A9E3A812}" type="pres">
      <dgm:prSet presAssocID="{4EDC19B6-F028-4EAC-9F26-15A01DD6EB10}" presName="accentRepeatNode" presStyleLbl="solidFgAcc1" presStyleIdx="1" presStyleCnt="3" custLinFactNeighborX="1369" custLinFactNeighborY="-6410"/>
      <dgm:spPr/>
    </dgm:pt>
    <dgm:pt modelId="{9ECDC750-F22D-4425-A107-E17DC5F93CFE}" type="pres">
      <dgm:prSet presAssocID="{E2343EA6-21F0-4050-A56B-618A02248BD9}" presName="text_3" presStyleLbl="node1" presStyleIdx="2" presStyleCnt="3" custScaleX="103476" custScaleY="130770" custLinFactNeighborX="46" custLinFactNeighborY="-769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340CFAE-A5E1-4ED4-B744-57B0E6A04130}" type="pres">
      <dgm:prSet presAssocID="{E2343EA6-21F0-4050-A56B-618A02248BD9}" presName="accent_3" presStyleCnt="0"/>
      <dgm:spPr/>
    </dgm:pt>
    <dgm:pt modelId="{60FE29F1-FEB4-47E1-BAFD-2E5BB20DE7F0}" type="pres">
      <dgm:prSet presAssocID="{E2343EA6-21F0-4050-A56B-618A02248BD9}" presName="accentRepeatNode" presStyleLbl="solidFgAcc1" presStyleIdx="2" presStyleCnt="3" custLinFactNeighborX="4808" custLinFactNeighborY="-3333"/>
      <dgm:spPr/>
    </dgm:pt>
  </dgm:ptLst>
  <dgm:cxnLst>
    <dgm:cxn modelId="{4C5F49A7-CD27-48C8-9F0B-D3DB81176A55}" type="presOf" srcId="{E2343EA6-21F0-4050-A56B-618A02248BD9}" destId="{9ECDC750-F22D-4425-A107-E17DC5F93CFE}" srcOrd="0" destOrd="0" presId="urn:microsoft.com/office/officeart/2008/layout/VerticalCurvedList"/>
    <dgm:cxn modelId="{E5623BBE-E00B-4F62-9CF7-67631C7A2BD1}" type="presOf" srcId="{4EDC19B6-F028-4EAC-9F26-15A01DD6EB10}" destId="{F758B5D0-F1C3-4CB1-9AC0-1D8020DD4627}" srcOrd="0" destOrd="0" presId="urn:microsoft.com/office/officeart/2008/layout/VerticalCurvedList"/>
    <dgm:cxn modelId="{903273A5-6685-4B18-91C0-852B72E5A342}" type="presOf" srcId="{5CB702E0-2CA1-4B75-9477-F2F62255155E}" destId="{DD8B32CA-FE23-4DD7-AB22-1B261840E2D7}" srcOrd="0" destOrd="0" presId="urn:microsoft.com/office/officeart/2008/layout/VerticalCurvedList"/>
    <dgm:cxn modelId="{8EA4C219-A468-4D81-8797-F60D568E89A9}" srcId="{CCC55C6D-0F9B-4737-8884-E461012446F3}" destId="{4EDC19B6-F028-4EAC-9F26-15A01DD6EB10}" srcOrd="1" destOrd="0" parTransId="{F1D56266-43B6-44AC-BDE9-974FDCA8E74B}" sibTransId="{2537F40E-0DEF-4076-8566-988DA3A3143D}"/>
    <dgm:cxn modelId="{3D4A0B3E-2571-4EB3-8FDB-96B67188F94B}" type="presOf" srcId="{CCC55C6D-0F9B-4737-8884-E461012446F3}" destId="{2128E5FB-ED37-452A-9AB4-57C1BEB838C3}" srcOrd="0" destOrd="0" presId="urn:microsoft.com/office/officeart/2008/layout/VerticalCurvedList"/>
    <dgm:cxn modelId="{5A1A852E-D3B7-47D8-AAA9-B5EB402FCA17}" srcId="{CCC55C6D-0F9B-4737-8884-E461012446F3}" destId="{E2343EA6-21F0-4050-A56B-618A02248BD9}" srcOrd="2" destOrd="0" parTransId="{F0E01211-7BEB-4E6D-9278-B40EB25F1D64}" sibTransId="{572F263E-0589-4C55-AF20-E7DA360D33A2}"/>
    <dgm:cxn modelId="{F352FE30-4C88-4CAD-9672-13D0C8B40236}" srcId="{CCC55C6D-0F9B-4737-8884-E461012446F3}" destId="{EB674B77-9397-4611-995C-07D0EBD00B0A}" srcOrd="0" destOrd="0" parTransId="{2EE5EEF4-D641-496B-8F47-F6AC2B76F3DF}" sibTransId="{5CB702E0-2CA1-4B75-9477-F2F62255155E}"/>
    <dgm:cxn modelId="{57CC4EF1-D320-4210-A389-91DD932B68D8}" type="presOf" srcId="{EB674B77-9397-4611-995C-07D0EBD00B0A}" destId="{BE0FAE4B-EF5F-4D54-BBA3-F72113FC593C}" srcOrd="0" destOrd="0" presId="urn:microsoft.com/office/officeart/2008/layout/VerticalCurvedList"/>
    <dgm:cxn modelId="{C52A76D3-27E4-476D-9BC8-AFE5AF7D4508}" type="presParOf" srcId="{2128E5FB-ED37-452A-9AB4-57C1BEB838C3}" destId="{871356E6-D08B-4CF0-89A9-4C16C03BB698}" srcOrd="0" destOrd="0" presId="urn:microsoft.com/office/officeart/2008/layout/VerticalCurvedList"/>
    <dgm:cxn modelId="{B52EB7AC-9643-4767-A964-7B978B16659D}" type="presParOf" srcId="{871356E6-D08B-4CF0-89A9-4C16C03BB698}" destId="{A5B77AA5-CBE0-4D13-99EE-943218E282DF}" srcOrd="0" destOrd="0" presId="urn:microsoft.com/office/officeart/2008/layout/VerticalCurvedList"/>
    <dgm:cxn modelId="{10A2158A-D80D-4A9A-A283-B8715B77FEBF}" type="presParOf" srcId="{A5B77AA5-CBE0-4D13-99EE-943218E282DF}" destId="{EEDD581C-3821-4517-8457-BE85F2C769AB}" srcOrd="0" destOrd="0" presId="urn:microsoft.com/office/officeart/2008/layout/VerticalCurvedList"/>
    <dgm:cxn modelId="{4A6020D2-4B3D-4E15-BAE8-CC548899876E}" type="presParOf" srcId="{A5B77AA5-CBE0-4D13-99EE-943218E282DF}" destId="{DD8B32CA-FE23-4DD7-AB22-1B261840E2D7}" srcOrd="1" destOrd="0" presId="urn:microsoft.com/office/officeart/2008/layout/VerticalCurvedList"/>
    <dgm:cxn modelId="{48B23299-6580-46EC-851C-19C0551AB73B}" type="presParOf" srcId="{A5B77AA5-CBE0-4D13-99EE-943218E282DF}" destId="{55AE8F26-D112-4C85-AE9F-C55633D5A5F5}" srcOrd="2" destOrd="0" presId="urn:microsoft.com/office/officeart/2008/layout/VerticalCurvedList"/>
    <dgm:cxn modelId="{DCADED1A-7D52-4095-92B9-35AF4202D4ED}" type="presParOf" srcId="{A5B77AA5-CBE0-4D13-99EE-943218E282DF}" destId="{F9C782DA-6FD5-44FA-A346-B7248F7C45EE}" srcOrd="3" destOrd="0" presId="urn:microsoft.com/office/officeart/2008/layout/VerticalCurvedList"/>
    <dgm:cxn modelId="{108CBAC6-19F5-43D3-ACDA-C716089D43C5}" type="presParOf" srcId="{871356E6-D08B-4CF0-89A9-4C16C03BB698}" destId="{BE0FAE4B-EF5F-4D54-BBA3-F72113FC593C}" srcOrd="1" destOrd="0" presId="urn:microsoft.com/office/officeart/2008/layout/VerticalCurvedList"/>
    <dgm:cxn modelId="{BDD58B91-783F-41A4-9495-AC73231BE9AC}" type="presParOf" srcId="{871356E6-D08B-4CF0-89A9-4C16C03BB698}" destId="{3CFC30C1-EF96-4F91-A64F-297686D1C059}" srcOrd="2" destOrd="0" presId="urn:microsoft.com/office/officeart/2008/layout/VerticalCurvedList"/>
    <dgm:cxn modelId="{23A722D9-E54D-498F-AFED-FB9A3C7E44FF}" type="presParOf" srcId="{3CFC30C1-EF96-4F91-A64F-297686D1C059}" destId="{C7FB3DA9-03EC-437C-8CCA-26946A41B8C0}" srcOrd="0" destOrd="0" presId="urn:microsoft.com/office/officeart/2008/layout/VerticalCurvedList"/>
    <dgm:cxn modelId="{6AD58C99-1859-4E99-B59B-7D6BCDAC9E45}" type="presParOf" srcId="{871356E6-D08B-4CF0-89A9-4C16C03BB698}" destId="{F758B5D0-F1C3-4CB1-9AC0-1D8020DD4627}" srcOrd="3" destOrd="0" presId="urn:microsoft.com/office/officeart/2008/layout/VerticalCurvedList"/>
    <dgm:cxn modelId="{4D24EB55-3281-47A1-B307-D49426546882}" type="presParOf" srcId="{871356E6-D08B-4CF0-89A9-4C16C03BB698}" destId="{EB48F5EE-2789-4D82-ABBD-9EC5E0664170}" srcOrd="4" destOrd="0" presId="urn:microsoft.com/office/officeart/2008/layout/VerticalCurvedList"/>
    <dgm:cxn modelId="{943A64F5-EA0E-4163-88B7-E15A78878862}" type="presParOf" srcId="{EB48F5EE-2789-4D82-ABBD-9EC5E0664170}" destId="{5EDA84DF-D749-45B2-835A-0F59A9E3A812}" srcOrd="0" destOrd="0" presId="urn:microsoft.com/office/officeart/2008/layout/VerticalCurvedList"/>
    <dgm:cxn modelId="{C5DA9C5C-491B-4D86-A4B5-9D5E7A7E92F8}" type="presParOf" srcId="{871356E6-D08B-4CF0-89A9-4C16C03BB698}" destId="{9ECDC750-F22D-4425-A107-E17DC5F93CFE}" srcOrd="5" destOrd="0" presId="urn:microsoft.com/office/officeart/2008/layout/VerticalCurvedList"/>
    <dgm:cxn modelId="{6E7A6305-1B71-49BB-B268-48F99D371EF8}" type="presParOf" srcId="{871356E6-D08B-4CF0-89A9-4C16C03BB698}" destId="{E340CFAE-A5E1-4ED4-B744-57B0E6A04130}" srcOrd="6" destOrd="0" presId="urn:microsoft.com/office/officeart/2008/layout/VerticalCurvedList"/>
    <dgm:cxn modelId="{ED2A66A6-8B04-4E04-8C2A-5A2C371667E7}" type="presParOf" srcId="{E340CFAE-A5E1-4ED4-B744-57B0E6A04130}" destId="{60FE29F1-FEB4-47E1-BAFD-2E5BB20DE7F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CC55C6D-0F9B-4737-8884-E461012446F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EB674B77-9397-4611-995C-07D0EBD00B0A}">
      <dgm:prSet phldrT="[Text]" custT="1"/>
      <dgm:spPr/>
      <dgm:t>
        <a:bodyPr/>
        <a:lstStyle/>
        <a:p>
          <a:pPr algn="ctr"/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Да са за реално доставени продукти и извършени услуги и работи и да са действително платени </a:t>
          </a:r>
          <a:r>
            <a:rPr lang="bg-BG" sz="1800" b="1" i="1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не по-късно от датата на подаване на междинния/финалния отчет </a:t>
          </a:r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по проекта от страна на бенефициента;</a:t>
          </a:r>
          <a:endParaRPr lang="bg-BG" sz="1800" noProof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EE5EEF4-D641-496B-8F47-F6AC2B76F3DF}" type="parTrans" cxnId="{F352FE30-4C88-4CAD-9672-13D0C8B40236}">
      <dgm:prSet/>
      <dgm:spPr/>
      <dgm:t>
        <a:bodyPr/>
        <a:lstStyle/>
        <a:p>
          <a:endParaRPr lang="bg-BG"/>
        </a:p>
      </dgm:t>
    </dgm:pt>
    <dgm:pt modelId="{5CB702E0-2CA1-4B75-9477-F2F62255155E}" type="sibTrans" cxnId="{F352FE30-4C88-4CAD-9672-13D0C8B40236}">
      <dgm:prSet/>
      <dgm:spPr/>
      <dgm:t>
        <a:bodyPr/>
        <a:lstStyle/>
        <a:p>
          <a:endParaRPr lang="bg-BG"/>
        </a:p>
      </dgm:t>
    </dgm:pt>
    <dgm:pt modelId="{6C3B1A94-D3FF-4846-AA0D-C66FD6CF33FD}">
      <dgm:prSet custT="1"/>
      <dgm:spPr/>
      <dgm:t>
        <a:bodyPr/>
        <a:lstStyle/>
        <a:p>
          <a:pPr algn="ctr"/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При разходване на средствата да са спазени правилата за избор на изпълнители, които са заложени  в ЗУСЕСИФ, </a:t>
          </a:r>
          <a:r>
            <a:rPr lang="bg-BG" sz="1800" noProof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относимите</a:t>
          </a:r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 подзаконови нормативни актове (Постановление на МС № </a:t>
          </a:r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160/01.07.2016 г</a:t>
          </a:r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.) и изискванията на Управляващия орган.</a:t>
          </a:r>
          <a:endParaRPr lang="bg-BG" sz="1800" noProof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56ECA12-0ED1-4589-9AFB-7B22D1235C8B}" type="parTrans" cxnId="{1AEF4F6C-DB3F-4FC7-A2E3-9C3062F53A00}">
      <dgm:prSet/>
      <dgm:spPr/>
      <dgm:t>
        <a:bodyPr/>
        <a:lstStyle/>
        <a:p>
          <a:endParaRPr lang="bg-BG"/>
        </a:p>
      </dgm:t>
    </dgm:pt>
    <dgm:pt modelId="{C20B178F-8323-4AD8-990F-F49A3208FC1A}" type="sibTrans" cxnId="{1AEF4F6C-DB3F-4FC7-A2E3-9C3062F53A00}">
      <dgm:prSet/>
      <dgm:spPr/>
      <dgm:t>
        <a:bodyPr/>
        <a:lstStyle/>
        <a:p>
          <a:endParaRPr lang="bg-BG"/>
        </a:p>
      </dgm:t>
    </dgm:pt>
    <dgm:pt modelId="{70A509AE-C6B9-4902-8C1C-D87928A3F85E}">
      <dgm:prSet custT="1"/>
      <dgm:spPr/>
      <dgm:t>
        <a:bodyPr/>
        <a:lstStyle/>
        <a:p>
          <a:pPr algn="ctr"/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Да бъдат подкрепени от </a:t>
          </a:r>
          <a:r>
            <a:rPr lang="bg-BG" sz="1800" b="1" i="1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оригинални разходно-оправдателни документи</a:t>
          </a:r>
          <a:r>
            <a:rPr lang="bg-BG" sz="18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 и да са отразени в счетоводната документация на бенефициента чрез отделни счетоводни аналитични сметки или в отделна счетоводна система;</a:t>
          </a:r>
          <a:endParaRPr lang="bg-BG" sz="1800" noProof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D470351-207E-45F2-8EF5-2DC56D858A0E}" type="parTrans" cxnId="{E7B15EC5-6899-4756-A1ED-07E0647D9399}">
      <dgm:prSet/>
      <dgm:spPr/>
      <dgm:t>
        <a:bodyPr/>
        <a:lstStyle/>
        <a:p>
          <a:endParaRPr lang="bg-BG"/>
        </a:p>
      </dgm:t>
    </dgm:pt>
    <dgm:pt modelId="{B82952FA-6F0F-46AA-B150-8B38E1B11EA0}" type="sibTrans" cxnId="{E7B15EC5-6899-4756-A1ED-07E0647D9399}">
      <dgm:prSet/>
      <dgm:spPr/>
      <dgm:t>
        <a:bodyPr/>
        <a:lstStyle/>
        <a:p>
          <a:endParaRPr lang="bg-BG"/>
        </a:p>
      </dgm:t>
    </dgm:pt>
    <dgm:pt modelId="{2128E5FB-ED37-452A-9AB4-57C1BEB838C3}" type="pres">
      <dgm:prSet presAssocID="{CCC55C6D-0F9B-4737-8884-E461012446F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bg-BG"/>
        </a:p>
      </dgm:t>
    </dgm:pt>
    <dgm:pt modelId="{871356E6-D08B-4CF0-89A9-4C16C03BB698}" type="pres">
      <dgm:prSet presAssocID="{CCC55C6D-0F9B-4737-8884-E461012446F3}" presName="Name1" presStyleCnt="0"/>
      <dgm:spPr/>
    </dgm:pt>
    <dgm:pt modelId="{A5B77AA5-CBE0-4D13-99EE-943218E282DF}" type="pres">
      <dgm:prSet presAssocID="{CCC55C6D-0F9B-4737-8884-E461012446F3}" presName="cycle" presStyleCnt="0"/>
      <dgm:spPr/>
    </dgm:pt>
    <dgm:pt modelId="{EEDD581C-3821-4517-8457-BE85F2C769AB}" type="pres">
      <dgm:prSet presAssocID="{CCC55C6D-0F9B-4737-8884-E461012446F3}" presName="srcNode" presStyleLbl="node1" presStyleIdx="0" presStyleCnt="3"/>
      <dgm:spPr/>
    </dgm:pt>
    <dgm:pt modelId="{DD8B32CA-FE23-4DD7-AB22-1B261840E2D7}" type="pres">
      <dgm:prSet presAssocID="{CCC55C6D-0F9B-4737-8884-E461012446F3}" presName="conn" presStyleLbl="parChTrans1D2" presStyleIdx="0" presStyleCnt="1"/>
      <dgm:spPr/>
      <dgm:t>
        <a:bodyPr/>
        <a:lstStyle/>
        <a:p>
          <a:endParaRPr lang="bg-BG"/>
        </a:p>
      </dgm:t>
    </dgm:pt>
    <dgm:pt modelId="{55AE8F26-D112-4C85-AE9F-C55633D5A5F5}" type="pres">
      <dgm:prSet presAssocID="{CCC55C6D-0F9B-4737-8884-E461012446F3}" presName="extraNode" presStyleLbl="node1" presStyleIdx="0" presStyleCnt="3"/>
      <dgm:spPr/>
    </dgm:pt>
    <dgm:pt modelId="{F9C782DA-6FD5-44FA-A346-B7248F7C45EE}" type="pres">
      <dgm:prSet presAssocID="{CCC55C6D-0F9B-4737-8884-E461012446F3}" presName="dstNode" presStyleLbl="node1" presStyleIdx="0" presStyleCnt="3"/>
      <dgm:spPr/>
    </dgm:pt>
    <dgm:pt modelId="{BE0FAE4B-EF5F-4D54-BBA3-F72113FC593C}" type="pres">
      <dgm:prSet presAssocID="{EB674B77-9397-4611-995C-07D0EBD00B0A}" presName="text_1" presStyleLbl="node1" presStyleIdx="0" presStyleCnt="3" custScaleY="13589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CFC30C1-EF96-4F91-A64F-297686D1C059}" type="pres">
      <dgm:prSet presAssocID="{EB674B77-9397-4611-995C-07D0EBD00B0A}" presName="accent_1" presStyleCnt="0"/>
      <dgm:spPr/>
    </dgm:pt>
    <dgm:pt modelId="{C7FB3DA9-03EC-437C-8CCA-26946A41B8C0}" type="pres">
      <dgm:prSet presAssocID="{EB674B77-9397-4611-995C-07D0EBD00B0A}" presName="accentRepeatNode" presStyleLbl="solidFgAcc1" presStyleIdx="0" presStyleCnt="3"/>
      <dgm:spPr/>
      <dgm:t>
        <a:bodyPr/>
        <a:lstStyle/>
        <a:p>
          <a:endParaRPr lang="bg-BG"/>
        </a:p>
      </dgm:t>
    </dgm:pt>
    <dgm:pt modelId="{17F2AB1E-75B9-4A27-A7D8-D456C4E00890}" type="pres">
      <dgm:prSet presAssocID="{70A509AE-C6B9-4902-8C1C-D87928A3F85E}" presName="text_2" presStyleLbl="node1" presStyleIdx="1" presStyleCnt="3" custScaleY="14102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16B273B-AAE5-4C8F-92BA-BE0AB6D02F11}" type="pres">
      <dgm:prSet presAssocID="{70A509AE-C6B9-4902-8C1C-D87928A3F85E}" presName="accent_2" presStyleCnt="0"/>
      <dgm:spPr/>
    </dgm:pt>
    <dgm:pt modelId="{A82CC187-70B7-4764-B738-88F9CB79B0D3}" type="pres">
      <dgm:prSet presAssocID="{70A509AE-C6B9-4902-8C1C-D87928A3F85E}" presName="accentRepeatNode" presStyleLbl="solidFgAcc1" presStyleIdx="1" presStyleCnt="3"/>
      <dgm:spPr/>
    </dgm:pt>
    <dgm:pt modelId="{5E2C9EE6-8F4B-409F-B6A8-857214BB0CDD}" type="pres">
      <dgm:prSet presAssocID="{6C3B1A94-D3FF-4846-AA0D-C66FD6CF33FD}" presName="text_3" presStyleLbl="node1" presStyleIdx="2" presStyleCnt="3" custScaleY="13589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F73F1C3-2F92-482F-9044-98D33F8B6FC0}" type="pres">
      <dgm:prSet presAssocID="{6C3B1A94-D3FF-4846-AA0D-C66FD6CF33FD}" presName="accent_3" presStyleCnt="0"/>
      <dgm:spPr/>
    </dgm:pt>
    <dgm:pt modelId="{0E35FD6A-6952-481F-A914-2CB3049FA1AB}" type="pres">
      <dgm:prSet presAssocID="{6C3B1A94-D3FF-4846-AA0D-C66FD6CF33FD}" presName="accentRepeatNode" presStyleLbl="solidFgAcc1" presStyleIdx="2" presStyleCnt="3"/>
      <dgm:spPr/>
    </dgm:pt>
  </dgm:ptLst>
  <dgm:cxnLst>
    <dgm:cxn modelId="{8F7BCA72-684E-4075-9B28-04F7BF4B8999}" type="presOf" srcId="{6C3B1A94-D3FF-4846-AA0D-C66FD6CF33FD}" destId="{5E2C9EE6-8F4B-409F-B6A8-857214BB0CDD}" srcOrd="0" destOrd="0" presId="urn:microsoft.com/office/officeart/2008/layout/VerticalCurvedList"/>
    <dgm:cxn modelId="{1AEF4F6C-DB3F-4FC7-A2E3-9C3062F53A00}" srcId="{CCC55C6D-0F9B-4737-8884-E461012446F3}" destId="{6C3B1A94-D3FF-4846-AA0D-C66FD6CF33FD}" srcOrd="2" destOrd="0" parTransId="{D56ECA12-0ED1-4589-9AFB-7B22D1235C8B}" sibTransId="{C20B178F-8323-4AD8-990F-F49A3208FC1A}"/>
    <dgm:cxn modelId="{EE6FF245-7F00-472A-95B3-C63B49E4EC5E}" type="presOf" srcId="{70A509AE-C6B9-4902-8C1C-D87928A3F85E}" destId="{17F2AB1E-75B9-4A27-A7D8-D456C4E00890}" srcOrd="0" destOrd="0" presId="urn:microsoft.com/office/officeart/2008/layout/VerticalCurvedList"/>
    <dgm:cxn modelId="{AC77596A-84A2-493B-B494-9274871FEF43}" type="presOf" srcId="{5CB702E0-2CA1-4B75-9477-F2F62255155E}" destId="{DD8B32CA-FE23-4DD7-AB22-1B261840E2D7}" srcOrd="0" destOrd="0" presId="urn:microsoft.com/office/officeart/2008/layout/VerticalCurvedList"/>
    <dgm:cxn modelId="{E7B15EC5-6899-4756-A1ED-07E0647D9399}" srcId="{CCC55C6D-0F9B-4737-8884-E461012446F3}" destId="{70A509AE-C6B9-4902-8C1C-D87928A3F85E}" srcOrd="1" destOrd="0" parTransId="{ED470351-207E-45F2-8EF5-2DC56D858A0E}" sibTransId="{B82952FA-6F0F-46AA-B150-8B38E1B11EA0}"/>
    <dgm:cxn modelId="{F352FE30-4C88-4CAD-9672-13D0C8B40236}" srcId="{CCC55C6D-0F9B-4737-8884-E461012446F3}" destId="{EB674B77-9397-4611-995C-07D0EBD00B0A}" srcOrd="0" destOrd="0" parTransId="{2EE5EEF4-D641-496B-8F47-F6AC2B76F3DF}" sibTransId="{5CB702E0-2CA1-4B75-9477-F2F62255155E}"/>
    <dgm:cxn modelId="{2617DBD7-2F6C-4108-96CF-8F31ECBFB83C}" type="presOf" srcId="{CCC55C6D-0F9B-4737-8884-E461012446F3}" destId="{2128E5FB-ED37-452A-9AB4-57C1BEB838C3}" srcOrd="0" destOrd="0" presId="urn:microsoft.com/office/officeart/2008/layout/VerticalCurvedList"/>
    <dgm:cxn modelId="{161EB61C-813B-49BC-A809-619EF9AC6E0C}" type="presOf" srcId="{EB674B77-9397-4611-995C-07D0EBD00B0A}" destId="{BE0FAE4B-EF5F-4D54-BBA3-F72113FC593C}" srcOrd="0" destOrd="0" presId="urn:microsoft.com/office/officeart/2008/layout/VerticalCurvedList"/>
    <dgm:cxn modelId="{CA7B84C0-1B0E-44D9-9D5F-DC1701E8A521}" type="presParOf" srcId="{2128E5FB-ED37-452A-9AB4-57C1BEB838C3}" destId="{871356E6-D08B-4CF0-89A9-4C16C03BB698}" srcOrd="0" destOrd="0" presId="urn:microsoft.com/office/officeart/2008/layout/VerticalCurvedList"/>
    <dgm:cxn modelId="{3EDF9BFD-3ED2-41CA-9714-1F482BD564C0}" type="presParOf" srcId="{871356E6-D08B-4CF0-89A9-4C16C03BB698}" destId="{A5B77AA5-CBE0-4D13-99EE-943218E282DF}" srcOrd="0" destOrd="0" presId="urn:microsoft.com/office/officeart/2008/layout/VerticalCurvedList"/>
    <dgm:cxn modelId="{4ED8FF21-1A87-45AA-B2D2-4178D842C385}" type="presParOf" srcId="{A5B77AA5-CBE0-4D13-99EE-943218E282DF}" destId="{EEDD581C-3821-4517-8457-BE85F2C769AB}" srcOrd="0" destOrd="0" presId="urn:microsoft.com/office/officeart/2008/layout/VerticalCurvedList"/>
    <dgm:cxn modelId="{D635A0EC-BBE7-4700-B5C8-36B275783AC9}" type="presParOf" srcId="{A5B77AA5-CBE0-4D13-99EE-943218E282DF}" destId="{DD8B32CA-FE23-4DD7-AB22-1B261840E2D7}" srcOrd="1" destOrd="0" presId="urn:microsoft.com/office/officeart/2008/layout/VerticalCurvedList"/>
    <dgm:cxn modelId="{06CC9EB9-F2A9-4D0E-9B0A-718C0F56784C}" type="presParOf" srcId="{A5B77AA5-CBE0-4D13-99EE-943218E282DF}" destId="{55AE8F26-D112-4C85-AE9F-C55633D5A5F5}" srcOrd="2" destOrd="0" presId="urn:microsoft.com/office/officeart/2008/layout/VerticalCurvedList"/>
    <dgm:cxn modelId="{2A4E1770-017E-42E6-95F8-93C7D22D6180}" type="presParOf" srcId="{A5B77AA5-CBE0-4D13-99EE-943218E282DF}" destId="{F9C782DA-6FD5-44FA-A346-B7248F7C45EE}" srcOrd="3" destOrd="0" presId="urn:microsoft.com/office/officeart/2008/layout/VerticalCurvedList"/>
    <dgm:cxn modelId="{DA0F00F1-3B88-4B56-9CB0-614BE0D33827}" type="presParOf" srcId="{871356E6-D08B-4CF0-89A9-4C16C03BB698}" destId="{BE0FAE4B-EF5F-4D54-BBA3-F72113FC593C}" srcOrd="1" destOrd="0" presId="urn:microsoft.com/office/officeart/2008/layout/VerticalCurvedList"/>
    <dgm:cxn modelId="{8BD8341D-67EF-4634-8563-5BA40C530305}" type="presParOf" srcId="{871356E6-D08B-4CF0-89A9-4C16C03BB698}" destId="{3CFC30C1-EF96-4F91-A64F-297686D1C059}" srcOrd="2" destOrd="0" presId="urn:microsoft.com/office/officeart/2008/layout/VerticalCurvedList"/>
    <dgm:cxn modelId="{07C96201-695A-44C0-928B-E558C3AA3C6C}" type="presParOf" srcId="{3CFC30C1-EF96-4F91-A64F-297686D1C059}" destId="{C7FB3DA9-03EC-437C-8CCA-26946A41B8C0}" srcOrd="0" destOrd="0" presId="urn:microsoft.com/office/officeart/2008/layout/VerticalCurvedList"/>
    <dgm:cxn modelId="{7A1F1D0B-4E6F-49B2-AF52-76FAE7E3B5E4}" type="presParOf" srcId="{871356E6-D08B-4CF0-89A9-4C16C03BB698}" destId="{17F2AB1E-75B9-4A27-A7D8-D456C4E00890}" srcOrd="3" destOrd="0" presId="urn:microsoft.com/office/officeart/2008/layout/VerticalCurvedList"/>
    <dgm:cxn modelId="{8E920036-DB5B-46B2-A5C6-C64327A74516}" type="presParOf" srcId="{871356E6-D08B-4CF0-89A9-4C16C03BB698}" destId="{816B273B-AAE5-4C8F-92BA-BE0AB6D02F11}" srcOrd="4" destOrd="0" presId="urn:microsoft.com/office/officeart/2008/layout/VerticalCurvedList"/>
    <dgm:cxn modelId="{552B22A7-8FCC-46C3-B875-7D9CA4519157}" type="presParOf" srcId="{816B273B-AAE5-4C8F-92BA-BE0AB6D02F11}" destId="{A82CC187-70B7-4764-B738-88F9CB79B0D3}" srcOrd="0" destOrd="0" presId="urn:microsoft.com/office/officeart/2008/layout/VerticalCurvedList"/>
    <dgm:cxn modelId="{4F76211E-93FE-4B3C-856A-ACD44BAE0A58}" type="presParOf" srcId="{871356E6-D08B-4CF0-89A9-4C16C03BB698}" destId="{5E2C9EE6-8F4B-409F-B6A8-857214BB0CDD}" srcOrd="5" destOrd="0" presId="urn:microsoft.com/office/officeart/2008/layout/VerticalCurvedList"/>
    <dgm:cxn modelId="{8EC61001-0B70-4569-B685-61069FBD3032}" type="presParOf" srcId="{871356E6-D08B-4CF0-89A9-4C16C03BB698}" destId="{FF73F1C3-2F92-482F-9044-98D33F8B6FC0}" srcOrd="6" destOrd="0" presId="urn:microsoft.com/office/officeart/2008/layout/VerticalCurvedList"/>
    <dgm:cxn modelId="{872AA9AF-C9DB-4E9A-BECD-168213772B29}" type="presParOf" srcId="{FF73F1C3-2F92-482F-9044-98D33F8B6FC0}" destId="{0E35FD6A-6952-481F-A914-2CB3049FA1A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9816FB-2A0B-459C-AA2D-BB268D44D690}">
      <dsp:nvSpPr>
        <dsp:cNvPr id="0" name=""/>
        <dsp:cNvSpPr/>
      </dsp:nvSpPr>
      <dsp:spPr>
        <a:xfrm rot="5400000">
          <a:off x="-239063" y="306909"/>
          <a:ext cx="1583541" cy="110847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Проце</a:t>
          </a:r>
          <a:r>
            <a:rPr lang="en-US" sz="2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-</a:t>
          </a:r>
          <a:r>
            <a:rPr lang="bg-BG" sz="24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дура</a:t>
          </a:r>
          <a:endParaRPr lang="bg-BG" sz="2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-5400000">
        <a:off x="-1531" y="623616"/>
        <a:ext cx="1108478" cy="475063"/>
      </dsp:txXfrm>
    </dsp:sp>
    <dsp:sp modelId="{164DC1C9-DE04-4CE6-936B-EBD561682CF8}">
      <dsp:nvSpPr>
        <dsp:cNvPr id="0" name=""/>
        <dsp:cNvSpPr/>
      </dsp:nvSpPr>
      <dsp:spPr>
        <a:xfrm rot="5400000">
          <a:off x="4038052" y="-2928698"/>
          <a:ext cx="1349949" cy="72090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i="0" kern="120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Приоритетна ос 1 „Технологично развитие и 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иновации</a:t>
          </a:r>
          <a:r>
            <a:rPr lang="ru-RU" sz="1600" b="0" i="0" kern="120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“</a:t>
          </a:r>
          <a:endParaRPr lang="bg-BG" sz="1600" b="0" i="0" kern="120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kern="1200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rPr>
            <a:t>Инвестиционен приоритет 1.1 „Технологично развитие и иновации”</a:t>
          </a:r>
          <a:endParaRPr lang="bg-BG" sz="1600" b="0" i="0" kern="1200" dirty="0">
            <a:solidFill>
              <a:schemeClr val="accent1">
                <a:lumMod val="50000"/>
              </a:schemeClr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bg-BG" sz="1600" b="0" i="0" kern="120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-5400000">
        <a:off x="1108479" y="66774"/>
        <a:ext cx="7143198" cy="1218151"/>
      </dsp:txXfrm>
    </dsp:sp>
    <dsp:sp modelId="{B9FBBCB3-B974-43E9-8D2E-42DCDBBE629E}">
      <dsp:nvSpPr>
        <dsp:cNvPr id="0" name=""/>
        <dsp:cNvSpPr/>
      </dsp:nvSpPr>
      <dsp:spPr>
        <a:xfrm rot="5400000">
          <a:off x="-239063" y="1983459"/>
          <a:ext cx="1583541" cy="110847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Цел</a:t>
          </a:r>
          <a:endParaRPr lang="bg-BG" sz="24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-5400000">
        <a:off x="-1531" y="2300166"/>
        <a:ext cx="1108478" cy="475063"/>
      </dsp:txXfrm>
    </dsp:sp>
    <dsp:sp modelId="{6B7B8883-578A-4B9F-BC87-4BE9C8E3D960}">
      <dsp:nvSpPr>
        <dsp:cNvPr id="0" name=""/>
        <dsp:cNvSpPr/>
      </dsp:nvSpPr>
      <dsp:spPr>
        <a:xfrm rot="5400000">
          <a:off x="3995482" y="-1207953"/>
          <a:ext cx="1432026" cy="72152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Изграждане и развитие на съвременна научноизследователска и иновационна инфраструктура и експертиза за провеждане на приложни изследвания от отворен тип, способстващи за ускорено икономическо и социално развитие на българските региони</a:t>
          </a:r>
          <a:endParaRPr lang="bg-BG" sz="1600" b="0" i="0" kern="1200" noProof="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-5400000">
        <a:off x="1103883" y="1753552"/>
        <a:ext cx="7145318" cy="1292214"/>
      </dsp:txXfrm>
    </dsp:sp>
    <dsp:sp modelId="{2546E552-9439-4D9C-8283-C6C0C54E3843}">
      <dsp:nvSpPr>
        <dsp:cNvPr id="0" name=""/>
        <dsp:cNvSpPr/>
      </dsp:nvSpPr>
      <dsp:spPr>
        <a:xfrm rot="5400000">
          <a:off x="-239063" y="3491937"/>
          <a:ext cx="1583541" cy="110847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500" kern="1200" dirty="0" smtClean="0"/>
            <a:t>Бюджет</a:t>
          </a:r>
          <a:endParaRPr lang="bg-BG" sz="2500" kern="1200" dirty="0"/>
        </a:p>
      </dsp:txBody>
      <dsp:txXfrm rot="-5400000">
        <a:off x="-1531" y="3808644"/>
        <a:ext cx="1108478" cy="475063"/>
      </dsp:txXfrm>
    </dsp:sp>
    <dsp:sp modelId="{F699DB3A-CE13-4D0A-B60B-CC9AC87676DC}">
      <dsp:nvSpPr>
        <dsp:cNvPr id="0" name=""/>
        <dsp:cNvSpPr/>
      </dsp:nvSpPr>
      <dsp:spPr>
        <a:xfrm rot="5400000">
          <a:off x="4131756" y="423902"/>
          <a:ext cx="1159477" cy="719626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115 646 637.81 лв. (59 129 187 евро)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, разпределени поравно между 6-те района за планиране в България (без област София-град) - </a:t>
          </a:r>
          <a:r>
            <a:rPr lang="ru-RU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по </a:t>
          </a:r>
          <a:r>
            <a:rPr lang="ru-RU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19 274 439.63 лева</a:t>
          </a:r>
          <a:endParaRPr lang="bg-BG" sz="1600" b="0" i="0" kern="1200" noProof="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-5400000">
        <a:off x="1113363" y="3498897"/>
        <a:ext cx="7139664" cy="104627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1ADAC3-0B90-44E0-A422-F61206F93A72}">
      <dsp:nvSpPr>
        <dsp:cNvPr id="0" name=""/>
        <dsp:cNvSpPr/>
      </dsp:nvSpPr>
      <dsp:spPr>
        <a:xfrm>
          <a:off x="0" y="750205"/>
          <a:ext cx="8208912" cy="9952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7103" tIns="354076" rIns="63710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1800" kern="1200" dirty="0" smtClean="0">
              <a:solidFill>
                <a:srgbClr val="002060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rPr>
            <a:t>„</a:t>
          </a:r>
          <a:r>
            <a:rPr lang="bg-BG" sz="1800" kern="1200" noProof="0" dirty="0" smtClean="0">
              <a:solidFill>
                <a:srgbClr val="002060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rPr>
            <a:t>Инвестиционни помощи за научноизследователски инфраструктури“ съгласно чл. 26 от Регламент </a:t>
          </a:r>
          <a:r>
            <a:rPr lang="ru-RU" sz="1800" kern="1200" dirty="0" smtClean="0">
              <a:solidFill>
                <a:srgbClr val="002060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rPr>
            <a:t>(ЕС) № 651/2014</a:t>
          </a:r>
          <a:endParaRPr lang="bg-BG" sz="1800" b="1" u="sng" kern="1200" dirty="0">
            <a:solidFill>
              <a:srgbClr val="002060"/>
            </a:solidFill>
            <a:latin typeface="Calibri" panose="020F0502020204030204" pitchFamily="34" charset="0"/>
            <a:ea typeface="Tahoma" pitchFamily="34" charset="0"/>
            <a:cs typeface="Tahoma" pitchFamily="34" charset="0"/>
          </a:endParaRPr>
        </a:p>
      </dsp:txBody>
      <dsp:txXfrm>
        <a:off x="0" y="750205"/>
        <a:ext cx="8208912" cy="995281"/>
      </dsp:txXfrm>
    </dsp:sp>
    <dsp:sp modelId="{49E9669D-DBFE-4E31-AB63-DF5605CD4E25}">
      <dsp:nvSpPr>
        <dsp:cNvPr id="0" name=""/>
        <dsp:cNvSpPr/>
      </dsp:nvSpPr>
      <dsp:spPr>
        <a:xfrm>
          <a:off x="430463" y="128907"/>
          <a:ext cx="6813429" cy="632115"/>
        </a:xfrm>
        <a:prstGeom prst="round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b="1" kern="1200" dirty="0" smtClean="0">
              <a:solidFill>
                <a:srgbClr val="002060"/>
              </a:solidFill>
              <a:latin typeface="+mn-lt"/>
              <a:ea typeface="+mn-ea"/>
              <a:cs typeface="Tahoma" pitchFamily="34" charset="0"/>
            </a:rPr>
            <a:t>Елемент А</a:t>
          </a:r>
          <a:endParaRPr lang="bg-BG" sz="1800" b="1" kern="1200" noProof="0" dirty="0" smtClean="0">
            <a:solidFill>
              <a:srgbClr val="002060"/>
            </a:solidFill>
            <a:latin typeface="+mn-lt"/>
            <a:ea typeface="+mn-ea"/>
            <a:cs typeface="Tahoma" pitchFamily="34" charset="0"/>
          </a:endParaRPr>
        </a:p>
      </dsp:txBody>
      <dsp:txXfrm>
        <a:off x="461320" y="159764"/>
        <a:ext cx="6751715" cy="570401"/>
      </dsp:txXfrm>
    </dsp:sp>
    <dsp:sp modelId="{D6FEE03B-0BE4-4C7F-8D34-4838C8B52FE8}">
      <dsp:nvSpPr>
        <dsp:cNvPr id="0" name=""/>
        <dsp:cNvSpPr/>
      </dsp:nvSpPr>
      <dsp:spPr>
        <a:xfrm>
          <a:off x="0" y="2578541"/>
          <a:ext cx="8208912" cy="97969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-513283"/>
              <a:satOff val="0"/>
              <a:lumOff val="338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7103" tIns="354076" rIns="63710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bg-BG" sz="1800" kern="1200" noProof="0" dirty="0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Помощ „</a:t>
          </a:r>
          <a:r>
            <a:rPr lang="bg-BG" sz="1800" kern="1200" noProof="0" dirty="0" err="1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de</a:t>
          </a:r>
          <a:r>
            <a:rPr lang="bg-BG" sz="1800" kern="1200" noProof="0" dirty="0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 </a:t>
          </a:r>
          <a:r>
            <a:rPr lang="bg-BG" sz="1800" kern="1200" noProof="0" dirty="0" err="1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minimis</a:t>
          </a:r>
          <a:r>
            <a:rPr lang="bg-BG" sz="1800" kern="1200" noProof="0" dirty="0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“ съгласно Регламент </a:t>
          </a:r>
          <a:r>
            <a:rPr lang="ru-RU" sz="1800" kern="1200" dirty="0" smtClean="0">
              <a:solidFill>
                <a:srgbClr val="002060"/>
              </a:solidFill>
              <a:latin typeface="+mn-lt"/>
              <a:ea typeface="Tahoma" pitchFamily="34" charset="0"/>
              <a:cs typeface="Tahoma" pitchFamily="34" charset="0"/>
            </a:rPr>
            <a:t>(ЕС) № 1407/2013</a:t>
          </a:r>
          <a:endParaRPr lang="bg-BG" sz="1600" kern="1200" dirty="0">
            <a:solidFill>
              <a:srgbClr val="00206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2578541"/>
        <a:ext cx="8208912" cy="979690"/>
      </dsp:txXfrm>
    </dsp:sp>
    <dsp:sp modelId="{6EB53AE8-E3F4-4432-BA12-F734423E5B06}">
      <dsp:nvSpPr>
        <dsp:cNvPr id="0" name=""/>
        <dsp:cNvSpPr/>
      </dsp:nvSpPr>
      <dsp:spPr>
        <a:xfrm>
          <a:off x="430463" y="1908310"/>
          <a:ext cx="6813429" cy="717605"/>
        </a:xfrm>
        <a:prstGeom prst="roundRect">
          <a:avLst/>
        </a:prstGeom>
        <a:solidFill>
          <a:schemeClr val="accent4">
            <a:shade val="80000"/>
            <a:hueOff val="-513283"/>
            <a:satOff val="0"/>
            <a:lumOff val="338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b="1" kern="1200" dirty="0" smtClean="0">
              <a:solidFill>
                <a:srgbClr val="002060"/>
              </a:solidFill>
              <a:latin typeface="+mn-lt"/>
              <a:ea typeface="+mn-ea"/>
              <a:cs typeface="Tahoma" pitchFamily="34" charset="0"/>
            </a:rPr>
            <a:t>Елемент Б</a:t>
          </a:r>
          <a:endParaRPr lang="bg-BG" sz="1800" b="1" kern="1200" noProof="0" dirty="0" smtClean="0">
            <a:solidFill>
              <a:srgbClr val="002060"/>
            </a:solidFill>
            <a:latin typeface="+mn-lt"/>
            <a:ea typeface="+mn-ea"/>
            <a:cs typeface="Tahoma" pitchFamily="34" charset="0"/>
          </a:endParaRPr>
        </a:p>
      </dsp:txBody>
      <dsp:txXfrm>
        <a:off x="465494" y="1943341"/>
        <a:ext cx="6743367" cy="6475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7B5712-69A1-4CEE-A0ED-660EF579F60E}">
      <dsp:nvSpPr>
        <dsp:cNvPr id="0" name=""/>
        <dsp:cNvSpPr/>
      </dsp:nvSpPr>
      <dsp:spPr>
        <a:xfrm rot="5400000">
          <a:off x="2599004" y="-569777"/>
          <a:ext cx="4891762" cy="6036098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endParaRPr lang="bg-BG" sz="1600" b="0" i="0" kern="120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marR="0" lvl="1" indent="0" algn="just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r>
            <a:rPr lang="bg-BG" sz="1600" b="0" i="0" kern="120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bg-BG" sz="1600" b="0" i="0" kern="1200" noProof="0" dirty="0" smtClean="0">
              <a:solidFill>
                <a:srgbClr val="031B8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Обединения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под формата на 1)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сдружения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по смисъла на ЗЮЛНЦ или еквивалентно лице по смисъла на законодателството на държава-членка на ЕИП; или 2)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дружества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по смисъла на ТЗ или еквивалентно лице по смисъла на законодателството на държава-членка на ЕИП.</a:t>
          </a:r>
          <a:endParaRPr lang="bg-BG" sz="1600" b="0" i="0" kern="1200" noProof="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marR="0" lvl="1" indent="0" algn="just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endParaRPr lang="bg-BG" sz="1600" b="0" i="0" kern="1200" noProof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0" marR="0" lvl="1" indent="0" algn="just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600"/>
            </a:spcAft>
            <a:buClrTx/>
            <a:buSzTx/>
            <a:buFontTx/>
            <a:buChar char="••"/>
            <a:tabLst/>
            <a:defRPr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Включват минимум 3 юридически лица, регистрирани по ТЗ, които са извършвали икономическата си дейност на територията на дадения район на ниво NUTS 2 през 2017 и 2018 г. Допуска се и участието на едно юридическо лице, което осъществява дейност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в друг район на планиране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, но единствено в случай че започне да осъществява производствена дейност в района на РИЦ.</a:t>
          </a:r>
          <a:endParaRPr lang="bg-BG" sz="1600" b="0" i="0" kern="1200" noProof="0" dirty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bg-BG" sz="1600" b="0" i="0" kern="1200" dirty="0" smtClean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 rot="-5400000">
        <a:off x="2026836" y="241187"/>
        <a:ext cx="5797302" cy="4414170"/>
      </dsp:txXfrm>
    </dsp:sp>
    <dsp:sp modelId="{02606228-3D16-42B5-A054-E967E13B36A6}">
      <dsp:nvSpPr>
        <dsp:cNvPr id="0" name=""/>
        <dsp:cNvSpPr/>
      </dsp:nvSpPr>
      <dsp:spPr>
        <a:xfrm>
          <a:off x="73969" y="2390"/>
          <a:ext cx="1952866" cy="489176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b="1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Допустими кандидати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1/3</a:t>
          </a:r>
        </a:p>
      </dsp:txBody>
      <dsp:txXfrm>
        <a:off x="169300" y="97721"/>
        <a:ext cx="1762204" cy="47011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7B5712-69A1-4CEE-A0ED-660EF579F60E}">
      <dsp:nvSpPr>
        <dsp:cNvPr id="0" name=""/>
        <dsp:cNvSpPr/>
      </dsp:nvSpPr>
      <dsp:spPr>
        <a:xfrm rot="5400000">
          <a:off x="2312179" y="-858339"/>
          <a:ext cx="4675949" cy="6397198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5200" lvl="1" indent="-115200" algn="just" defTabSz="711200" rtl="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Включват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минимум 1 висше учебно заведение/ научноизследователска организация или </a:t>
          </a:r>
          <a:r>
            <a:rPr lang="bg-BG" sz="1600" b="1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техни </a:t>
          </a:r>
          <a:r>
            <a:rPr lang="bg-BG" sz="1600" b="1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звена/институти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, които разполагат с капацитет в дадения район на ниво NUTS 2:</a:t>
          </a:r>
          <a:endParaRPr lang="bg-BG" sz="1600" b="0" i="1" kern="1200" noProof="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342900" lvl="2" indent="-171450" algn="l" defTabSz="7112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акредитирани български висши училища  и основни звена към тях; </a:t>
          </a:r>
        </a:p>
        <a:p>
          <a:pPr marL="342900" lvl="2" indent="-171450" algn="l" defTabSz="7112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Българска академия на науките и нейните академични институти и специализирани академични звена;</a:t>
          </a:r>
        </a:p>
        <a:p>
          <a:pPr marL="342900" lvl="2" indent="-171450" algn="l" defTabSz="7112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bg-BG" sz="1600" b="0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Селскостопанска академия и научните институти към нея;</a:t>
          </a:r>
        </a:p>
        <a:p>
          <a:pPr marL="342900" lvl="2" indent="-171450" algn="l" defTabSz="7112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експериментални лаборатории и изследователски институти по смисъла на чл. 60 от Закона за администрацията.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Допуска се и участието на едно висше учебно заведение/ научноизследователска организация или техни звена/</a:t>
          </a:r>
          <a:r>
            <a:rPr lang="en-US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институти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от друг район на планиране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, но единствено в случай че започне да осъществява научноизследователска дейност в района на РИЦ. </a:t>
          </a:r>
        </a:p>
      </dsp:txBody>
      <dsp:txXfrm rot="-5400000">
        <a:off x="1451555" y="230546"/>
        <a:ext cx="6168937" cy="4219427"/>
      </dsp:txXfrm>
    </dsp:sp>
    <dsp:sp modelId="{02606228-3D16-42B5-A054-E967E13B36A6}">
      <dsp:nvSpPr>
        <dsp:cNvPr id="0" name=""/>
        <dsp:cNvSpPr/>
      </dsp:nvSpPr>
      <dsp:spPr>
        <a:xfrm>
          <a:off x="119" y="2285"/>
          <a:ext cx="1451435" cy="467594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b="1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Допустими кандидати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2/3</a:t>
          </a:r>
        </a:p>
      </dsp:txBody>
      <dsp:txXfrm>
        <a:off x="70972" y="73138"/>
        <a:ext cx="1309729" cy="453424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7B5712-69A1-4CEE-A0ED-660EF579F60E}">
      <dsp:nvSpPr>
        <dsp:cNvPr id="0" name=""/>
        <dsp:cNvSpPr/>
      </dsp:nvSpPr>
      <dsp:spPr>
        <a:xfrm rot="5400000">
          <a:off x="2528330" y="-570955"/>
          <a:ext cx="4675949" cy="5822431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5200" lvl="1" indent="-115200" algn="l" defTabSz="711200" rtl="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bg-BG" sz="1600" b="0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Освен посочените задължителни членове на РИЦ, кандидатите-обединения могат да включват и членове, които са:</a:t>
          </a:r>
          <a:endParaRPr lang="bg-BG" sz="1600" b="0" i="0" kern="1200" noProof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342900" lvl="2" indent="-171450" algn="l" defTabSz="7112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bg-BG" sz="1600" b="0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неправителствени организации;</a:t>
          </a:r>
        </a:p>
        <a:p>
          <a:pPr marL="342900" lvl="2" indent="-171450" algn="l" defTabSz="71120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bg-BG" sz="1600" b="0" i="0" kern="1200" noProof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общински и областни администрации.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bg-BG" sz="1600" b="0" i="0" kern="1200" noProof="0" smtClean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Кандидати могат да участват в процедурата ако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не попадат 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в забранителните режими на Регламент (ЕС) № 651/2014, Регламент (ЕС) № 1407/2013, Регламент (ЕС) № 1301/2013, ЗУСЕСИФ.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bg-BG" sz="1600" b="0" i="0" kern="1200" noProof="0" smtClean="0">
            <a:solidFill>
              <a:srgbClr val="002060"/>
            </a:solidFill>
            <a:effectLst/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Кандидати могат да участват в процедурата ако </a:t>
          </a:r>
          <a:r>
            <a:rPr lang="bg-BG" sz="1600" b="1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не са недопустими</a:t>
          </a:r>
          <a:r>
            <a:rPr lang="bg-BG" sz="1600" b="0" i="0" kern="1200" noProof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rPr>
            <a:t> съобразно демаркационната линия с други планове и програми, финансирани със средства на ЕС.</a:t>
          </a:r>
        </a:p>
      </dsp:txBody>
      <dsp:txXfrm rot="-5400000">
        <a:off x="1955090" y="230546"/>
        <a:ext cx="5594170" cy="4219427"/>
      </dsp:txXfrm>
    </dsp:sp>
    <dsp:sp modelId="{02606228-3D16-42B5-A054-E967E13B36A6}">
      <dsp:nvSpPr>
        <dsp:cNvPr id="0" name=""/>
        <dsp:cNvSpPr/>
      </dsp:nvSpPr>
      <dsp:spPr>
        <a:xfrm>
          <a:off x="71350" y="2285"/>
          <a:ext cx="1883738" cy="467594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b="1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Допустими кандидати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3/3</a:t>
          </a:r>
        </a:p>
      </dsp:txBody>
      <dsp:txXfrm>
        <a:off x="163307" y="94242"/>
        <a:ext cx="1699824" cy="449203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7B5712-69A1-4CEE-A0ED-660EF579F60E}">
      <dsp:nvSpPr>
        <dsp:cNvPr id="0" name=""/>
        <dsp:cNvSpPr/>
      </dsp:nvSpPr>
      <dsp:spPr>
        <a:xfrm rot="5400000">
          <a:off x="2472150" y="-405240"/>
          <a:ext cx="5040578" cy="6283088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just" defTabSz="2889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bg-BG" sz="6500" kern="1200" dirty="0"/>
        </a:p>
      </dsp:txBody>
      <dsp:txXfrm rot="-5400000">
        <a:off x="1850896" y="462075"/>
        <a:ext cx="6037027" cy="4548456"/>
      </dsp:txXfrm>
    </dsp:sp>
    <dsp:sp modelId="{02606228-3D16-42B5-A054-E967E13B36A6}">
      <dsp:nvSpPr>
        <dsp:cNvPr id="0" name=""/>
        <dsp:cNvSpPr/>
      </dsp:nvSpPr>
      <dsp:spPr>
        <a:xfrm>
          <a:off x="2919" y="144011"/>
          <a:ext cx="1847976" cy="5184584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Допустими проекти</a:t>
          </a:r>
        </a:p>
      </dsp:txBody>
      <dsp:txXfrm>
        <a:off x="93130" y="234222"/>
        <a:ext cx="1667554" cy="50041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7B5712-69A1-4CEE-A0ED-660EF579F60E}">
      <dsp:nvSpPr>
        <dsp:cNvPr id="0" name=""/>
        <dsp:cNvSpPr/>
      </dsp:nvSpPr>
      <dsp:spPr>
        <a:xfrm rot="5400000">
          <a:off x="3334359" y="-908153"/>
          <a:ext cx="4400706" cy="642140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just" defTabSz="2889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bg-BG" sz="6500" kern="1200" dirty="0">
            <a:solidFill>
              <a:srgbClr val="002060"/>
            </a:solidFill>
          </a:endParaRPr>
        </a:p>
      </dsp:txBody>
      <dsp:txXfrm rot="-5400000">
        <a:off x="2324012" y="317019"/>
        <a:ext cx="6206576" cy="3971056"/>
      </dsp:txXfrm>
    </dsp:sp>
    <dsp:sp modelId="{02606228-3D16-42B5-A054-E967E13B36A6}">
      <dsp:nvSpPr>
        <dsp:cNvPr id="0" name=""/>
        <dsp:cNvSpPr/>
      </dsp:nvSpPr>
      <dsp:spPr>
        <a:xfrm>
          <a:off x="0" y="24"/>
          <a:ext cx="2323039" cy="4591229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63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002060"/>
              </a:solidFill>
              <a:latin typeface="+mn-lt"/>
              <a:ea typeface="Tahoma" panose="020B0604030504040204" pitchFamily="34" charset="0"/>
              <a:cs typeface="Tahoma" panose="020B0604030504040204" pitchFamily="34" charset="0"/>
            </a:rPr>
            <a:t>Приоритизация на проекти</a:t>
          </a:r>
          <a:endParaRPr lang="ru-RU" sz="2000" b="1" kern="1200" dirty="0" smtClean="0">
            <a:solidFill>
              <a:srgbClr val="002060"/>
            </a:solidFill>
            <a:latin typeface="+mn-lt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rgbClr val="002060"/>
            </a:solidFill>
          </a:endParaRPr>
        </a:p>
      </dsp:txBody>
      <dsp:txXfrm>
        <a:off x="113401" y="113425"/>
        <a:ext cx="2096237" cy="436442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B32CA-FE23-4DD7-AB22-1B261840E2D7}">
      <dsp:nvSpPr>
        <dsp:cNvPr id="0" name=""/>
        <dsp:cNvSpPr/>
      </dsp:nvSpPr>
      <dsp:spPr>
        <a:xfrm>
          <a:off x="-6421764" y="-971459"/>
          <a:ext cx="7559542" cy="7559542"/>
        </a:xfrm>
        <a:prstGeom prst="blockArc">
          <a:avLst>
            <a:gd name="adj1" fmla="val 18900000"/>
            <a:gd name="adj2" fmla="val 2700000"/>
            <a:gd name="adj3" fmla="val 28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0FAE4B-EF5F-4D54-BBA3-F72113FC593C}">
      <dsp:nvSpPr>
        <dsp:cNvPr id="0" name=""/>
        <dsp:cNvSpPr/>
      </dsp:nvSpPr>
      <dsp:spPr>
        <a:xfrm>
          <a:off x="576085" y="288031"/>
          <a:ext cx="7843882" cy="14977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1639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Да са необходими за изпълнението на проекта и да отговарят на принципите за добро финансово управление - </a:t>
          </a:r>
          <a:r>
            <a:rPr lang="bg-BG" sz="1800" b="1" i="1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икономичност, ефикасност и ефективност</a:t>
          </a: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 на вложените </a:t>
          </a:r>
          <a:r>
            <a:rPr lang="ru-RU" sz="18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средства;</a:t>
          </a:r>
          <a:endParaRPr lang="bg-BG" sz="18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576085" y="288031"/>
        <a:ext cx="7843882" cy="1497773"/>
      </dsp:txXfrm>
    </dsp:sp>
    <dsp:sp modelId="{C7FB3DA9-03EC-437C-8CCA-26946A41B8C0}">
      <dsp:nvSpPr>
        <dsp:cNvPr id="0" name=""/>
        <dsp:cNvSpPr/>
      </dsp:nvSpPr>
      <dsp:spPr>
        <a:xfrm>
          <a:off x="72004" y="288034"/>
          <a:ext cx="1404156" cy="14041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8B5D0-F1C3-4CB1-9AC0-1D8020DD4627}">
      <dsp:nvSpPr>
        <dsp:cNvPr id="0" name=""/>
        <dsp:cNvSpPr/>
      </dsp:nvSpPr>
      <dsp:spPr>
        <a:xfrm>
          <a:off x="973357" y="1944216"/>
          <a:ext cx="7595594" cy="15841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1639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Да бъдат извършени </a:t>
          </a:r>
          <a:r>
            <a:rPr lang="bg-BG" sz="1800" b="1" i="1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след датата на подаване на проектното предложение и до изтичане на крайния срок, определен за представяне на финалния отчет  </a:t>
          </a: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за изпълнение на дейностите по проекта;</a:t>
          </a:r>
          <a:endParaRPr lang="bg-BG" sz="1800" b="1" i="1" kern="1200" noProof="0" dirty="0" smtClean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973357" y="1944216"/>
        <a:ext cx="7595594" cy="1584180"/>
      </dsp:txXfrm>
    </dsp:sp>
    <dsp:sp modelId="{5EDA84DF-D749-45B2-835A-0F59A9E3A812}">
      <dsp:nvSpPr>
        <dsp:cNvPr id="0" name=""/>
        <dsp:cNvSpPr/>
      </dsp:nvSpPr>
      <dsp:spPr>
        <a:xfrm>
          <a:off x="432043" y="2016227"/>
          <a:ext cx="1404156" cy="14041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CDC750-F22D-4425-A107-E17DC5F93CFE}">
      <dsp:nvSpPr>
        <dsp:cNvPr id="0" name=""/>
        <dsp:cNvSpPr/>
      </dsp:nvSpPr>
      <dsp:spPr>
        <a:xfrm>
          <a:off x="576085" y="3672407"/>
          <a:ext cx="7979919" cy="1468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1639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За разходите да е налична </a:t>
          </a:r>
          <a:r>
            <a:rPr lang="bg-BG" sz="1800" b="1" i="1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адекватна одитна следа</a:t>
          </a: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, включително да са спазени разпоредбите за наличност на документите по чл. 140 от Регламент (ЕС) № 1303/2013;</a:t>
          </a:r>
        </a:p>
      </dsp:txBody>
      <dsp:txXfrm>
        <a:off x="576085" y="3672407"/>
        <a:ext cx="7979919" cy="1468971"/>
      </dsp:txXfrm>
    </dsp:sp>
    <dsp:sp modelId="{60FE29F1-FEB4-47E1-BAFD-2E5BB20DE7F0}">
      <dsp:nvSpPr>
        <dsp:cNvPr id="0" name=""/>
        <dsp:cNvSpPr/>
      </dsp:nvSpPr>
      <dsp:spPr>
        <a:xfrm>
          <a:off x="72004" y="3744420"/>
          <a:ext cx="1404156" cy="14041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B32CA-FE23-4DD7-AB22-1B261840E2D7}">
      <dsp:nvSpPr>
        <dsp:cNvPr id="0" name=""/>
        <dsp:cNvSpPr/>
      </dsp:nvSpPr>
      <dsp:spPr>
        <a:xfrm>
          <a:off x="-6348747" y="-971459"/>
          <a:ext cx="7559542" cy="7559542"/>
        </a:xfrm>
        <a:prstGeom prst="blockArc">
          <a:avLst>
            <a:gd name="adj1" fmla="val 18900000"/>
            <a:gd name="adj2" fmla="val 2700000"/>
            <a:gd name="adj3" fmla="val 28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0FAE4B-EF5F-4D54-BBA3-F72113FC593C}">
      <dsp:nvSpPr>
        <dsp:cNvPr id="0" name=""/>
        <dsp:cNvSpPr/>
      </dsp:nvSpPr>
      <dsp:spPr>
        <a:xfrm>
          <a:off x="779587" y="360042"/>
          <a:ext cx="7711855" cy="15265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1639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Да са за реално доставени продукти и извършени услуги и работи и да са действително платени </a:t>
          </a:r>
          <a:r>
            <a:rPr lang="bg-BG" sz="1800" b="1" i="1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не по-късно от датата на подаване на междинния/финалния отчет </a:t>
          </a: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по проекта от страна на бенефициента;</a:t>
          </a:r>
          <a:endParaRPr lang="bg-BG" sz="1800" kern="1200" noProof="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779587" y="360042"/>
        <a:ext cx="7711855" cy="1526564"/>
      </dsp:txXfrm>
    </dsp:sp>
    <dsp:sp modelId="{C7FB3DA9-03EC-437C-8CCA-26946A41B8C0}">
      <dsp:nvSpPr>
        <dsp:cNvPr id="0" name=""/>
        <dsp:cNvSpPr/>
      </dsp:nvSpPr>
      <dsp:spPr>
        <a:xfrm>
          <a:off x="77509" y="421246"/>
          <a:ext cx="1404156" cy="14041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F2AB1E-75B9-4A27-A7D8-D456C4E00890}">
      <dsp:nvSpPr>
        <dsp:cNvPr id="0" name=""/>
        <dsp:cNvSpPr/>
      </dsp:nvSpPr>
      <dsp:spPr>
        <a:xfrm>
          <a:off x="1187915" y="2016221"/>
          <a:ext cx="7303526" cy="15841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1639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Да бъдат подкрепени от </a:t>
          </a:r>
          <a:r>
            <a:rPr lang="bg-BG" sz="1800" b="1" i="1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оригинални разходно-оправдателни документи</a:t>
          </a: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 и да са отразени в счетоводната документация на бенефициента чрез отделни счетоводни аналитични сметки или в отделна счетоводна система;</a:t>
          </a:r>
          <a:endParaRPr lang="bg-BG" sz="1800" kern="1200" noProof="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87915" y="2016221"/>
        <a:ext cx="7303526" cy="1584180"/>
      </dsp:txXfrm>
    </dsp:sp>
    <dsp:sp modelId="{A82CC187-70B7-4764-B738-88F9CB79B0D3}">
      <dsp:nvSpPr>
        <dsp:cNvPr id="0" name=""/>
        <dsp:cNvSpPr/>
      </dsp:nvSpPr>
      <dsp:spPr>
        <a:xfrm>
          <a:off x="485837" y="2106234"/>
          <a:ext cx="1404156" cy="14041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2C9EE6-8F4B-409F-B6A8-857214BB0CDD}">
      <dsp:nvSpPr>
        <dsp:cNvPr id="0" name=""/>
        <dsp:cNvSpPr/>
      </dsp:nvSpPr>
      <dsp:spPr>
        <a:xfrm>
          <a:off x="779587" y="3730011"/>
          <a:ext cx="7711855" cy="15265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1639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При разходване на средствата да са спазени правилата за избор на изпълнители, които са заложени  в ЗУСЕСИФ, </a:t>
          </a:r>
          <a:r>
            <a:rPr lang="bg-BG" sz="1800" kern="1200" noProof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относимите</a:t>
          </a: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 подзаконови нормативни актове (Постановление на МС № </a:t>
          </a: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160/01.07.2016 г</a:t>
          </a:r>
          <a:r>
            <a:rPr lang="bg-BG" sz="1800" kern="1200" noProof="0" dirty="0" smtClean="0">
              <a:latin typeface="Tahoma" pitchFamily="34" charset="0"/>
              <a:ea typeface="Tahoma" pitchFamily="34" charset="0"/>
              <a:cs typeface="Tahoma" pitchFamily="34" charset="0"/>
            </a:rPr>
            <a:t>.) и изискванията на Управляващия орган.</a:t>
          </a:r>
          <a:endParaRPr lang="bg-BG" sz="1800" kern="1200" noProof="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779587" y="3730011"/>
        <a:ext cx="7711855" cy="1526575"/>
      </dsp:txXfrm>
    </dsp:sp>
    <dsp:sp modelId="{0E35FD6A-6952-481F-A914-2CB3049FA1AB}">
      <dsp:nvSpPr>
        <dsp:cNvPr id="0" name=""/>
        <dsp:cNvSpPr/>
      </dsp:nvSpPr>
      <dsp:spPr>
        <a:xfrm>
          <a:off x="77509" y="3791221"/>
          <a:ext cx="1404156" cy="140415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29763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8FA220-6DA6-4D08-9FDD-03B6F47F9B0F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43664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29763" y="9443664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9DF19-7558-44CF-AF5B-5ADEBD559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890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63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EA210-18EF-EC43-9E25-C769B6E415FC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43664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63" y="9443664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6C903-1D9D-6C4E-80DE-9E48782A9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2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093527-8418-4418-887A-53D68217BD7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4573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12CBB-8246-42B3-BA18-F6EB28FE5AB4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697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164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96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758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12CBB-8246-42B3-BA18-F6EB28FE5AB4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1436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585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09BF-D29C-44EE-88E3-A6E0A5F2EF69}" type="datetime1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07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BCC4E-78F0-4336-B7CC-0C093C32509A}" type="datetime1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8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28BC8-172A-48F2-8E5D-9B80CB59877A}" type="datetime1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5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70BC7-EFCE-4291-A47C-F281C6327A0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020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027E2-76C5-441C-B863-992D4A38D45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998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2FAD7-D4ED-4FD1-AD12-66EEB12EE0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226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2298-7660-42BE-9B3A-9B1B95638C6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296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710CF-F5F4-4500-846E-86340EAE418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882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0780-EAE4-458D-ADF0-72928B57357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637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7D80-2217-423E-84A7-294AA0FC076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2341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21FC7-6960-43A7-B5C8-90D0F5A04A1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705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FE93-D718-4013-890B-8C0A251E3062}" type="datetime1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8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791B0-C457-489B-8FAE-8BAF4A43038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33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995F1-2A15-42FC-A909-1EE9D13BCE8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10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3F2F8-E8F5-4519-BD5A-ECFE4B31FF3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5032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A4B00E-732C-48A0-8CC9-D10D0588BDB5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693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7E40C1-E1C9-4FEA-82CB-A73491859271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45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58F33B-610D-4596-8AA8-D336DDDCB303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2280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9FF69C-4EC7-4242-A076-CB4CA1E15F39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9391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E4A98F-BE4B-4693-BF87-0979E1074C1F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0975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05C354-B199-499D-8AA1-8D0AA99D04F8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928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C13B84-0B6D-4003-AEDA-FBD06FDE4461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8564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7AC2-6B6C-448E-B3D8-4A2A0184AA79}" type="datetime1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1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09F14C-4847-4C9E-8949-CA40DD5BF595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26907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7D5FF3-DE5B-4C08-B064-50E01C5622C6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1967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2E2A8A-4E71-41C8-BA4B-C6B0386F8EF3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195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12A25-CFB0-42A0-9A13-7D1F1C919F8A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53508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876164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9A023-638C-4DCA-BAE4-6507CBE1778E}" type="datetime1">
              <a:rPr lang="en-US" smtClean="0"/>
              <a:t>11/28/2019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264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0E14C-E7F8-4071-B724-7B0B65C288D9}" type="datetime1">
              <a:rPr lang="en-US" smtClean="0"/>
              <a:t>11/28/2019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27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882FA-E010-4BD5-A620-EB563037DB75}" type="datetime1">
              <a:rPr lang="en-US" smtClean="0"/>
              <a:t>11/28/2019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40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0D7AE-75DD-40B3-BA36-27F63BB2095C}" type="datetime1">
              <a:rPr lang="en-US" smtClean="0"/>
              <a:t>11/28/2019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35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29528-67E9-4D4D-B8C9-D9BAABB35424}" type="datetime1">
              <a:rPr lang="en-US" smtClean="0"/>
              <a:t>11/28/2019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2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CAF24-E579-4BD9-A650-F700D263F225}" type="datetime1">
              <a:rPr lang="en-US" smtClean="0"/>
              <a:t>11/28/2019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82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196C6-004F-4917-B553-CD128467C9FE}" type="datetime1">
              <a:rPr lang="en-US" smtClean="0"/>
              <a:t>11/28/2019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81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EBB37-D8A8-479C-AF77-A6639BA3257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11/28/2019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27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84D5D1-E981-40F2-8DE5-87CF20BDCD33}" type="datetime1"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11/28/2019</a:t>
            </a:fld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g-BG" sz="11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bg-BG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410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gif"/><Relationship Id="rId4" Type="http://schemas.openxmlformats.org/officeDocument/2006/relationships/hyperlink" Target="https://eumis2020.government.bg/bg/s/Procedure/Info/0df0d5eb-eb7f-48b5-acd5-b64f3608c42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opic.bg/" TargetMode="Externa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8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6101" y="1313466"/>
            <a:ext cx="8787258" cy="1584176"/>
          </a:xfrm>
          <a:effectLst>
            <a:softEdge rad="127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en-US" sz="30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/>
            </a:r>
            <a:br>
              <a:rPr lang="en-US" sz="30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</a:br>
            <a:r>
              <a:rPr lang="bg-BG" sz="3200" dirty="0" smtClean="0"/>
              <a:t/>
            </a:r>
            <a:br>
              <a:rPr lang="bg-BG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bg-BG" sz="2000" dirty="0">
                <a:solidFill>
                  <a:srgbClr val="002060"/>
                </a:solidFill>
              </a:rPr>
              <a:t/>
            </a:r>
            <a:br>
              <a:rPr lang="bg-BG" sz="2000" dirty="0">
                <a:solidFill>
                  <a:srgbClr val="002060"/>
                </a:solidFill>
              </a:rPr>
            </a:br>
            <a:endParaRPr lang="bg-BG" sz="2800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0641" y="4988049"/>
            <a:ext cx="9144000" cy="137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725692" y="33693"/>
            <a:ext cx="8075413" cy="1972851"/>
            <a:chOff x="773899" y="18005"/>
            <a:chExt cx="8075413" cy="1972851"/>
          </a:xfrm>
        </p:grpSpPr>
        <p:grpSp>
          <p:nvGrpSpPr>
            <p:cNvPr id="11" name="Group 10"/>
            <p:cNvGrpSpPr/>
            <p:nvPr/>
          </p:nvGrpSpPr>
          <p:grpSpPr>
            <a:xfrm>
              <a:off x="773899" y="195811"/>
              <a:ext cx="4893029" cy="1502945"/>
              <a:chOff x="773899" y="195811"/>
              <a:chExt cx="4893029" cy="1502945"/>
            </a:xfrm>
          </p:grpSpPr>
          <p:pic>
            <p:nvPicPr>
              <p:cNvPr id="13" name="Picture 12" descr="OPIC1BG_COLOR_DOWN.fw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768968" y="316217"/>
                <a:ext cx="1897960" cy="1376425"/>
              </a:xfrm>
              <a:prstGeom prst="rect">
                <a:avLst/>
              </a:prstGeom>
            </p:spPr>
          </p:pic>
          <p:pic>
            <p:nvPicPr>
              <p:cNvPr id="14" name="Picture 13" descr="Description: textEU+LOGO.fw.png"/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899" y="195811"/>
                <a:ext cx="1512168" cy="15029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2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8005"/>
              <a:ext cx="2189080" cy="1972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1052307" y="5328503"/>
            <a:ext cx="70393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Calibri Ligh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Calibri Ligh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alibri Light"/>
                <a:ea typeface="+mn-ea"/>
                <a:cs typeface="+mn-cs"/>
              </a:rPr>
              <a:t>ГД „Европейски фондове за конкурентоспособност“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alibri Light"/>
                <a:ea typeface="+mn-ea"/>
                <a:cs typeface="+mn-cs"/>
              </a:rPr>
              <a:t>Министерство на икономиката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69576" y="2212449"/>
            <a:ext cx="77186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bg-BG" sz="3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/>
            </a:endParaRPr>
          </a:p>
          <a:p>
            <a:pPr lvl="0" algn="ctr"/>
            <a:r>
              <a:rPr lang="bg-BG" sz="3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Процедура за БФП BG16RFOP002-1.018 </a:t>
            </a:r>
            <a:r>
              <a:rPr lang="bg-BG" sz="3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„Създаване и развитие на Регионални иновационни центрове (РИЦ</a:t>
            </a:r>
            <a:r>
              <a:rPr lang="ru-RU" sz="3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)“</a:t>
            </a:r>
            <a:endParaRPr kumimoji="0" lang="bg-BG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87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314325" y="1200150"/>
            <a:ext cx="8543925" cy="50768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285750" lvl="0" indent="-285750" algn="just" fontAlgn="base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bg-BG" sz="2000" b="1" dirty="0" smtClean="0">
                <a:solidFill>
                  <a:srgbClr val="002060"/>
                </a:solidFill>
                <a:cs typeface="Tahoma" pitchFamily="34" charset="0"/>
              </a:rPr>
              <a:t>Вид процедура за предоставяне на БФП - </a:t>
            </a:r>
            <a:r>
              <a:rPr lang="bg-BG" sz="2000" dirty="0" smtClean="0">
                <a:solidFill>
                  <a:srgbClr val="002060"/>
                </a:solidFill>
                <a:cs typeface="Tahoma" pitchFamily="34" charset="0"/>
              </a:rPr>
              <a:t>процедура на подбор на проекти съгласно чл. 25, ал. 1, т. 1 и чл. 29, ал. 2 от ЗУСЕСИФ.</a:t>
            </a:r>
          </a:p>
          <a:p>
            <a:pPr marL="0" lvl="0" indent="0" algn="just" fontAlgn="base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/>
            </a:pPr>
            <a:endParaRPr lang="bg-BG" sz="1800" dirty="0" smtClean="0">
              <a:solidFill>
                <a:srgbClr val="002060"/>
              </a:solidFill>
              <a:cs typeface="Tahoma" pitchFamily="34" charset="0"/>
            </a:endParaRPr>
          </a:p>
          <a:p>
            <a:pPr marL="285750" lvl="0" indent="-285750" algn="just" fontAlgn="base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bg-BG" sz="2000" dirty="0" smtClean="0">
                <a:solidFill>
                  <a:srgbClr val="002060"/>
                </a:solidFill>
                <a:cs typeface="Tahoma" pitchFamily="34" charset="0"/>
              </a:rPr>
              <a:t>Процедура с </a:t>
            </a:r>
            <a:r>
              <a:rPr lang="bg-BG" sz="2000" b="1" dirty="0" smtClean="0">
                <a:solidFill>
                  <a:srgbClr val="002060"/>
                </a:solidFill>
                <a:cs typeface="Tahoma" pitchFamily="34" charset="0"/>
              </a:rPr>
              <a:t>един краен срок </a:t>
            </a:r>
            <a:r>
              <a:rPr lang="bg-BG" sz="2000" dirty="0" smtClean="0">
                <a:solidFill>
                  <a:srgbClr val="002060"/>
                </a:solidFill>
                <a:cs typeface="Tahoma" pitchFamily="34" charset="0"/>
              </a:rPr>
              <a:t>за кандидатстване:</a:t>
            </a:r>
          </a:p>
          <a:p>
            <a:pPr marL="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dirty="0" smtClean="0">
              <a:solidFill>
                <a:srgbClr val="002060"/>
              </a:solidFill>
              <a:cs typeface="Tahoma" pitchFamily="34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2400" b="1" dirty="0" smtClean="0">
                <a:solidFill>
                  <a:srgbClr val="FF0000"/>
                </a:solidFill>
              </a:rPr>
              <a:t>16:30 часа на 20.01.2020 г.</a:t>
            </a:r>
          </a:p>
          <a:p>
            <a:pPr marL="266700" indent="0" algn="just" fontAlgn="base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bg-BG" sz="1800" dirty="0" smtClean="0">
              <a:solidFill>
                <a:srgbClr val="002060"/>
              </a:solidFill>
              <a:cs typeface="Tahoma" pitchFamily="34" charset="0"/>
            </a:endParaRPr>
          </a:p>
          <a:p>
            <a:pPr marL="266700" indent="0" algn="just" fontAlgn="base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bg-BG" sz="2000" i="1" dirty="0" smtClean="0">
                <a:solidFill>
                  <a:srgbClr val="002060"/>
                </a:solidFill>
                <a:cs typeface="Tahoma" pitchFamily="34" charset="0"/>
              </a:rPr>
              <a:t>Кандидатите могат да задават допълнителни въпроси и да искат разяснения във връзка с Условията за кандидатстване </a:t>
            </a:r>
            <a:r>
              <a:rPr lang="bg-BG" sz="2000" b="1" i="1" dirty="0" smtClean="0">
                <a:solidFill>
                  <a:srgbClr val="002060"/>
                </a:solidFill>
                <a:cs typeface="Tahoma" pitchFamily="34" charset="0"/>
              </a:rPr>
              <a:t>до 3 седмици преди крайния срок</a:t>
            </a:r>
            <a:r>
              <a:rPr lang="bg-BG" sz="2000" i="1" dirty="0" smtClean="0">
                <a:solidFill>
                  <a:srgbClr val="002060"/>
                </a:solidFill>
                <a:cs typeface="Tahoma" pitchFamily="34" charset="0"/>
              </a:rPr>
              <a:t> за подаване на проектни предложения. Допълнителни въпроси могат да се задават само по електронната поща, посочена по-долу, като ясно се посочва наименованието на процедурата за подбор на проекти:</a:t>
            </a:r>
          </a:p>
          <a:p>
            <a:pPr marL="0" indent="0" algn="ctr">
              <a:buNone/>
            </a:pPr>
            <a:r>
              <a:rPr lang="bg-BG" sz="2000" dirty="0" smtClean="0">
                <a:solidFill>
                  <a:srgbClr val="002060"/>
                </a:solidFill>
              </a:rPr>
              <a:t>Адрес на електронна поща:</a:t>
            </a:r>
            <a:r>
              <a:rPr lang="bg-BG" sz="2000" b="1" dirty="0" smtClean="0">
                <a:solidFill>
                  <a:srgbClr val="002060"/>
                </a:solidFill>
              </a:rPr>
              <a:t>        </a:t>
            </a:r>
          </a:p>
          <a:p>
            <a:pPr marL="0" indent="0" algn="ctr">
              <a:buNone/>
            </a:pPr>
            <a:r>
              <a:rPr lang="en-US" sz="18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smtClean="0">
                <a:solidFill>
                  <a:srgbClr val="002060"/>
                </a:solidFill>
              </a:rPr>
              <a:t>ric@mi.government.bg</a:t>
            </a:r>
            <a:endParaRPr lang="bg-BG" sz="2400" i="1" dirty="0" smtClean="0">
              <a:solidFill>
                <a:srgbClr val="002060"/>
              </a:solidFill>
              <a:cs typeface="Tahoma" pitchFamily="34" charset="0"/>
            </a:endParaRPr>
          </a:p>
          <a:p>
            <a:pPr marL="26670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600" dirty="0">
              <a:solidFill>
                <a:srgbClr val="002060"/>
              </a:solidFill>
              <a:cs typeface="Tahoma" pitchFamily="34" charset="0"/>
            </a:endParaRPr>
          </a:p>
          <a:p>
            <a:pPr marL="266700" lvl="0" indent="0" algn="just" fontAlgn="base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600" dirty="0" smtClean="0">
              <a:solidFill>
                <a:srgbClr val="002060"/>
              </a:solidFill>
              <a:cs typeface="Tahoma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436341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</a:t>
            </a:r>
            <a:r>
              <a:rPr lang="bg-BG" sz="1200" dirty="0" smtClean="0">
                <a:solidFill>
                  <a:srgbClr val="001E5E"/>
                </a:solidFill>
                <a:latin typeface="Trebuchet MS,Bold"/>
              </a:rPr>
              <a:t>„Европейски 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фондове за конкурентоспособност“, Министерство на икономиката </a:t>
            </a:r>
            <a:endParaRPr lang="bg-BG" sz="1200" dirty="0">
              <a:solidFill>
                <a:prstClr val="black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369362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-4321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/>
          <p:nvPr/>
        </p:nvSpPr>
        <p:spPr>
          <a:xfrm>
            <a:off x="671736" y="201478"/>
            <a:ext cx="7255648" cy="779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Методология за подбор на операции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(2/2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bg-BG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6886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-43209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/>
          <p:nvPr/>
        </p:nvSpPr>
        <p:spPr>
          <a:xfrm>
            <a:off x="368101" y="361677"/>
            <a:ext cx="6696728" cy="46599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Кандидатстване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275738" y="6442733"/>
            <a:ext cx="7334923" cy="45719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Horizontal Scroll 15"/>
          <p:cNvSpPr/>
          <p:nvPr/>
        </p:nvSpPr>
        <p:spPr>
          <a:xfrm>
            <a:off x="368101" y="739993"/>
            <a:ext cx="7255648" cy="4125325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lvl="0" algn="just" eaLnBrk="1" hangingPunct="1">
              <a:buClr>
                <a:srgbClr val="ED7D31"/>
              </a:buClr>
              <a:buFont typeface="Wingdings" pitchFamily="2" charset="2"/>
              <a:buChar char="§"/>
              <a:defRPr/>
            </a:pPr>
            <a:r>
              <a:rPr kumimoji="0" lang="bg-BG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Проектните предложения се подават по електронен път чрез ИСУН 2020 посредством КЕП, </a:t>
            </a:r>
            <a:r>
              <a:rPr kumimoji="0" lang="bg-BG" alt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валиден</a:t>
            </a:r>
            <a:r>
              <a:rPr kumimoji="0" lang="bg-BG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 към датата на </a:t>
            </a:r>
            <a:r>
              <a:rPr kumimoji="0" lang="bg-BG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кандидатстване </a:t>
            </a:r>
            <a:r>
              <a:rPr kumimoji="0" lang="bg-BG" alt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(</a:t>
            </a:r>
            <a:r>
              <a:rPr lang="en-US" b="1" dirty="0">
                <a:hlinkClick r:id="rId4"/>
              </a:rPr>
              <a:t>https://</a:t>
            </a:r>
            <a:r>
              <a:rPr lang="en-US" b="1" dirty="0" smtClean="0">
                <a:hlinkClick r:id="rId4"/>
              </a:rPr>
              <a:t>eumis2020.government.bg/bg/s/Procedure/Info/0df0d5eb-eb7f-48b5-acd5-b64f3608c420</a:t>
            </a:r>
            <a:r>
              <a:rPr kumimoji="0" lang="bg-BG" b="1" i="1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) </a:t>
            </a:r>
            <a:endParaRPr lang="en-US" sz="800" b="1" i="1" u="sng" dirty="0">
              <a:solidFill>
                <a:srgbClr val="0070C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tabLst/>
              <a:defRPr/>
            </a:pPr>
            <a:endParaRPr kumimoji="0" lang="bg-BG" altLang="en-US" sz="800" b="1" i="1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bg-BG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Указания за попълване </a:t>
            </a:r>
            <a:r>
              <a:rPr kumimoji="0" lang="bg-BG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и подаване на </a:t>
            </a:r>
            <a:r>
              <a:rPr kumimoji="0" lang="bg-BG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електронния Формуляр за кандидатстване </a:t>
            </a:r>
            <a:r>
              <a:rPr kumimoji="0" lang="bg-BG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се </a:t>
            </a:r>
            <a:r>
              <a:rPr kumimoji="0" lang="bg-BG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съдържат в Приложение </a:t>
            </a:r>
            <a:r>
              <a:rPr kumimoji="0" lang="bg-BG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А </a:t>
            </a:r>
            <a:r>
              <a:rPr kumimoji="0" lang="bg-BG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към Условията за кандидатстване.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tabLst/>
              <a:defRPr/>
            </a:pPr>
            <a:endParaRPr kumimoji="0" lang="bg-BG" altLang="en-US" sz="800" b="1" i="0" u="none" strike="noStrike" kern="1200" cap="none" spc="0" normalizeH="0" baseline="0" noProof="0" dirty="0" smtClean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bg-BG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В процеса на оценка комуникацията с кандидата се извършва електронно чрез профила, от който е </a:t>
            </a:r>
            <a:r>
              <a:rPr kumimoji="0" lang="bg-BG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подадено проектното предложение </a:t>
            </a:r>
            <a:r>
              <a:rPr kumimoji="0" lang="bg-BG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в ИСУН 2020.</a:t>
            </a:r>
            <a:endParaRPr kumimoji="0" lang="bg-BG" altLang="bg-BG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endParaRPr kumimoji="0" lang="bg-BG" altLang="bg-BG" sz="1800" b="1" i="0" u="none" strike="noStrike" kern="1200" cap="none" spc="0" normalizeH="0" baseline="0" noProof="0" dirty="0" smtClean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endParaRPr kumimoji="0" lang="bg-BG" altLang="bg-BG" sz="1800" b="1" i="0" u="none" strike="noStrike" kern="1200" cap="none" spc="0" normalizeH="0" baseline="0" noProof="0" dirty="0" smtClean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endParaRPr kumimoji="0" lang="bg-BG" altLang="bg-BG" sz="1400" b="1" i="0" u="none" strike="noStrike" kern="1200" cap="none" spc="0" normalizeH="0" baseline="0" noProof="0" dirty="0" smtClean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 pitchFamily="34" charset="0"/>
              <a:ea typeface="+mn-ea"/>
              <a:cs typeface="Arial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endParaRPr kumimoji="0" lang="bg-BG" altLang="bg-BG" sz="1200" i="0" u="none" strike="noStrike" kern="1200" cap="none" spc="0" normalizeH="0" baseline="0" noProof="0" dirty="0" smtClean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 pitchFamily="34" charset="0"/>
              <a:ea typeface="+mn-ea"/>
              <a:cs typeface="Arial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kumimoji="0" lang="bg-BG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Етап </a:t>
            </a:r>
            <a:r>
              <a:rPr kumimoji="0" lang="bg-BG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1: Оценка на административното съответствие и допустимостта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Blip>
                <a:blip r:embed="rId5"/>
              </a:buBlip>
              <a:tabLst/>
              <a:defRPr/>
            </a:pPr>
            <a:r>
              <a:rPr kumimoji="0" lang="bg-BG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Етап 2: Техническа и финансова оценка</a:t>
            </a:r>
            <a:endParaRPr kumimoji="0" lang="bg-BG" altLang="en-US" b="1" i="0" u="none" strike="noStrike" kern="1200" cap="none" spc="0" normalizeH="0" baseline="0" noProof="0" dirty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endParaRPr kumimoji="0" lang="bg-BG" altLang="bg-BG" sz="2000" b="1" i="0" u="none" strike="noStrike" kern="1200" cap="none" spc="0" normalizeH="0" baseline="0" noProof="0" dirty="0" smtClean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endParaRPr kumimoji="0" lang="bg-BG" altLang="bg-BG" sz="1400" b="1" i="0" u="none" strike="noStrike" kern="1200" cap="none" spc="0" normalizeH="0" baseline="0" noProof="0" dirty="0" smtClean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endParaRPr kumimoji="0" lang="bg-BG" altLang="bg-BG" sz="14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endParaRPr kumimoji="0" lang="bg-BG" altLang="bg-BG" sz="1400" b="1" i="0" u="none" strike="noStrike" kern="1200" cap="none" spc="0" normalizeH="0" baseline="0" noProof="0" dirty="0" smtClean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 pitchFamily="34" charset="0"/>
              <a:ea typeface="+mn-ea"/>
              <a:cs typeface="Arial" charset="0"/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/>
          <p:nvPr/>
        </p:nvSpPr>
        <p:spPr>
          <a:xfrm>
            <a:off x="368101" y="5009264"/>
            <a:ext cx="7070923" cy="33496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Етапи на оценка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445866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0" i="0" u="none" strike="noStrike" kern="1200" cap="none" spc="0" normalizeH="0" baseline="0" noProof="0" dirty="0">
                <a:ln>
                  <a:noFill/>
                </a:ln>
                <a:solidFill>
                  <a:srgbClr val="001E5E"/>
                </a:solidFill>
                <a:effectLst/>
                <a:uLnTx/>
                <a:uFillTx/>
                <a:latin typeface="Trebuchet MS,Bold"/>
                <a:ea typeface="+mn-ea"/>
                <a:cs typeface="+mn-cs"/>
              </a:rPr>
              <a:t>ГД „Европейски фондове за конкурентоспособност“, Министерство на икономиката </a:t>
            </a:r>
            <a:endParaRPr kumimoji="0" lang="bg-BG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23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648072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Условия за допустимост на разходите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(1/2)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79512" y="980728"/>
            <a:ext cx="8424936" cy="54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ru-RU" sz="20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ru-RU" sz="20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45441466"/>
              </p:ext>
            </p:extLst>
          </p:nvPr>
        </p:nvGraphicFramePr>
        <p:xfrm>
          <a:off x="323528" y="980728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1600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648072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Условия за допустимост на разходите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(2/2)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79512" y="980728"/>
            <a:ext cx="8424936" cy="54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ru-RU" sz="20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ru-RU" sz="20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87871607"/>
              </p:ext>
            </p:extLst>
          </p:nvPr>
        </p:nvGraphicFramePr>
        <p:xfrm>
          <a:off x="323528" y="980728"/>
          <a:ext cx="8568952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9237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539552" y="332656"/>
            <a:ext cx="8208912" cy="18127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r>
              <a:rPr lang="bg-BG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Специфични допустими разходи </a:t>
            </a:r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(1/4)</a:t>
            </a:r>
          </a:p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endParaRPr lang="ru-RU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Елемент А: Приложим режим „Инвестиционни помощи за научноизследователски инфраструктури“  </a:t>
            </a:r>
          </a:p>
          <a:p>
            <a:pPr marL="0" lvl="0" indent="0" algn="ctr">
              <a:spcBef>
                <a:spcPts val="0"/>
              </a:spcBef>
              <a:buClr>
                <a:srgbClr val="F14124">
                  <a:lumMod val="75000"/>
                </a:srgbClr>
              </a:buClr>
              <a:buSzTx/>
              <a:buNone/>
              <a:defRPr/>
            </a:pPr>
            <a:endParaRPr lang="bg-BG" sz="800" b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 algn="ctr">
              <a:spcBef>
                <a:spcPts val="0"/>
              </a:spcBef>
              <a:buClr>
                <a:srgbClr val="F14124">
                  <a:lumMod val="75000"/>
                </a:srgbClr>
              </a:buClr>
              <a:buSzTx/>
              <a:buNone/>
              <a:defRPr/>
            </a:pPr>
            <a:r>
              <a:rPr lang="bg-BG" sz="1800" b="0" dirty="0" smtClean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Максимален </a:t>
            </a:r>
            <a:r>
              <a:rPr lang="bg-BG" sz="1800" b="0" dirty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интензитет на помощта </a:t>
            </a:r>
            <a:r>
              <a:rPr lang="bg-BG" sz="1800" b="0" dirty="0" smtClean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50%</a:t>
            </a:r>
            <a:endParaRPr lang="bg-BG" sz="1800" b="0" dirty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endParaRPr lang="bg-BG" sz="1800" b="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1560" y="2145448"/>
            <a:ext cx="7992888" cy="1712568"/>
          </a:xfrm>
          <a:prstGeom prst="rect">
            <a:avLst/>
          </a:prstGeom>
          <a:solidFill>
            <a:srgbClr val="CC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1</a:t>
            </a:r>
            <a:r>
              <a:rPr lang="bg-BG" b="1" i="1" dirty="0" smtClean="0">
                <a:solidFill>
                  <a:prstClr val="black"/>
                </a:solidFill>
              </a:rPr>
              <a:t>. Разходи за придобиване на ДМА – изследователско, изпитателно и друго съпътстващо оборудване за научноизследователска дейност, необходимо за изграждане на нови или разширяване и модернизация на съществуваща научноизследователска инфраструктура съгласно специализацията по ИСИС</a:t>
            </a:r>
            <a:r>
              <a:rPr lang="bg-BG" b="1" i="1" dirty="0">
                <a:solidFill>
                  <a:prstClr val="black"/>
                </a:solidFill>
              </a:rPr>
              <a:t>.</a:t>
            </a:r>
            <a:endParaRPr lang="bg-BG" sz="2000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1560" y="4011360"/>
            <a:ext cx="7992888" cy="1562722"/>
          </a:xfrm>
          <a:prstGeom prst="rect">
            <a:avLst/>
          </a:prstGeom>
          <a:solidFill>
            <a:srgbClr val="CC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2</a:t>
            </a:r>
            <a:r>
              <a:rPr lang="bg-BG" b="1" i="1" dirty="0" smtClean="0">
                <a:solidFill>
                  <a:prstClr val="black"/>
                </a:solidFill>
              </a:rPr>
              <a:t>. Разходи за придобиване на ДНА – специализиран софтуер (вкл. разработване и внедряване), патенти, лицензи, „</a:t>
            </a:r>
            <a:r>
              <a:rPr lang="bg-BG" b="1" i="1" dirty="0" err="1" smtClean="0">
                <a:solidFill>
                  <a:prstClr val="black"/>
                </a:solidFill>
              </a:rPr>
              <a:t>ноу</a:t>
            </a:r>
            <a:r>
              <a:rPr lang="bg-BG" b="1" i="1" dirty="0" smtClean="0">
                <a:solidFill>
                  <a:prstClr val="black"/>
                </a:solidFill>
              </a:rPr>
              <a:t> </a:t>
            </a:r>
            <a:r>
              <a:rPr lang="bg-BG" b="1" i="1" dirty="0" err="1" smtClean="0">
                <a:solidFill>
                  <a:prstClr val="black"/>
                </a:solidFill>
              </a:rPr>
              <a:t>хау</a:t>
            </a:r>
            <a:r>
              <a:rPr lang="bg-BG" b="1" i="1" dirty="0" smtClean="0">
                <a:solidFill>
                  <a:prstClr val="black"/>
                </a:solidFill>
              </a:rPr>
              <a:t>” и др., необходими за работата на РИЦ. </a:t>
            </a:r>
            <a:endParaRPr lang="en-US" b="1" i="1" dirty="0" smtClean="0">
              <a:solidFill>
                <a:prstClr val="black"/>
              </a:solidFill>
            </a:endParaRPr>
          </a:p>
          <a:p>
            <a:pPr algn="ctr"/>
            <a:r>
              <a:rPr lang="bg-BG" b="1" i="1" u="sng" dirty="0" smtClean="0">
                <a:solidFill>
                  <a:prstClr val="black"/>
                </a:solidFill>
              </a:rPr>
              <a:t>Разходите за софтуер по Елемент А не трябва да надвишават 10% от общо заявените и одобрени допустими разходи по проекта.</a:t>
            </a:r>
            <a:endParaRPr lang="bg-BG" sz="2000" u="sng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1560" y="5733256"/>
            <a:ext cx="7992888" cy="504056"/>
          </a:xfrm>
          <a:prstGeom prst="rect">
            <a:avLst/>
          </a:prstGeom>
          <a:solidFill>
            <a:srgbClr val="CC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1400" b="1" dirty="0" smtClean="0">
                <a:solidFill>
                  <a:srgbClr val="4E67C8">
                    <a:lumMod val="50000"/>
                  </a:srgbClr>
                </a:solidFill>
              </a:rPr>
              <a:t>ВАЖНО: Разходите за Елемент А трябва да бъдат в размер на поне 50% от общо заявените и одобрени допустими разходи по проекта.</a:t>
            </a:r>
            <a:endParaRPr lang="bg-BG" sz="1400" b="1" dirty="0">
              <a:solidFill>
                <a:srgbClr val="4E67C8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11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217912798"/>
              </p:ext>
            </p:extLst>
          </p:nvPr>
        </p:nvGraphicFramePr>
        <p:xfrm>
          <a:off x="467544" y="980728"/>
          <a:ext cx="835292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>
          <a:xfrm>
            <a:off x="539552" y="332656"/>
            <a:ext cx="8208912" cy="99510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r>
              <a:rPr lang="bg-BG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Специфични допустими разходи (2/4)</a:t>
            </a:r>
            <a:endParaRPr lang="bg-BG" sz="18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Елемент Б: Приложим режим „</a:t>
            </a:r>
            <a:r>
              <a:rPr lang="bg-BG" sz="18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</a:t>
            </a: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18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minimis</a:t>
            </a: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</a:p>
          <a:p>
            <a:pPr marL="0" lvl="0" indent="0" algn="ctr">
              <a:spcBef>
                <a:spcPts val="0"/>
              </a:spcBef>
              <a:buClr>
                <a:srgbClr val="F14124">
                  <a:lumMod val="75000"/>
                </a:srgbClr>
              </a:buClr>
              <a:buSzTx/>
              <a:buNone/>
              <a:defRPr/>
            </a:pPr>
            <a:endParaRPr lang="bg-BG" sz="800" b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 algn="ctr">
              <a:spcBef>
                <a:spcPts val="0"/>
              </a:spcBef>
              <a:buClr>
                <a:srgbClr val="F14124">
                  <a:lumMod val="75000"/>
                </a:srgbClr>
              </a:buClr>
              <a:buSzTx/>
              <a:buNone/>
              <a:defRPr/>
            </a:pPr>
            <a:r>
              <a:rPr lang="bg-BG" sz="1800" b="0" dirty="0" smtClean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Максимален </a:t>
            </a:r>
            <a:r>
              <a:rPr lang="bg-BG" sz="1800" b="0" dirty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интензитет на помощта </a:t>
            </a:r>
            <a:r>
              <a:rPr lang="bg-BG" sz="1800" b="0" dirty="0" smtClean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90%</a:t>
            </a:r>
            <a:endParaRPr lang="bg-BG" sz="1800" b="0" dirty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endParaRPr lang="bg-BG" sz="18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9244" y="1456584"/>
            <a:ext cx="7676106" cy="9358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1. З</a:t>
            </a:r>
            <a:r>
              <a:rPr lang="bg-BG" b="1" i="1" dirty="0" smtClean="0">
                <a:solidFill>
                  <a:prstClr val="black"/>
                </a:solidFill>
              </a:rPr>
              <a:t>а извършване на ограничени СМР в съответствие със ЗУТ само за текущ ремонт  за нуждите на научната инфраструктура;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39244" y="2492831"/>
            <a:ext cx="7676105" cy="11021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2. З</a:t>
            </a:r>
            <a:r>
              <a:rPr lang="bg-BG" b="1" i="1" dirty="0" smtClean="0">
                <a:solidFill>
                  <a:prstClr val="black"/>
                </a:solidFill>
              </a:rPr>
              <a:t>а защита на индустриалната собственост, която е в резултат от дейността на РИЦ на национално и международно равнище, и ползване на необходимата за това експертна помощ – до 50 000 лева;</a:t>
            </a:r>
            <a:endParaRPr lang="bg-BG" b="1" i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9244" y="3682782"/>
            <a:ext cx="7676105" cy="90174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3</a:t>
            </a:r>
            <a:r>
              <a:rPr lang="bg-BG" b="1" i="1" dirty="0" smtClean="0">
                <a:solidFill>
                  <a:prstClr val="black"/>
                </a:solidFill>
              </a:rPr>
              <a:t>. За създаване на мобилни апликации (софтуерни приложения) с права на достъп, възможност за безплатно участие в </a:t>
            </a:r>
            <a:r>
              <a:rPr lang="bg-BG" b="1" i="1" dirty="0" err="1" smtClean="0">
                <a:solidFill>
                  <a:prstClr val="black"/>
                </a:solidFill>
              </a:rPr>
              <a:t>уебинари</a:t>
            </a:r>
            <a:r>
              <a:rPr lang="bg-BG" b="1" i="1" dirty="0" smtClean="0">
                <a:solidFill>
                  <a:prstClr val="black"/>
                </a:solidFill>
              </a:rPr>
              <a:t>, виртуални конференции и други;</a:t>
            </a:r>
            <a:endParaRPr lang="bg-BG" b="1" i="1" dirty="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839244" y="4691440"/>
            <a:ext cx="7676106" cy="165618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4</a:t>
            </a:r>
            <a:r>
              <a:rPr lang="bg-BG" b="1" i="1" dirty="0" smtClean="0">
                <a:solidFill>
                  <a:prstClr val="black"/>
                </a:solidFill>
              </a:rPr>
              <a:t>. Разходи за възнаграждения (вкл. здравни и осигурителни вноски за сметка на работодателя) на квалифициран персонал, участващ пряко в научноизследователските дейности (изследователи и друг квалифициран персонал) и/или персонал, ангажиран с професионалното управление на РИЦ;</a:t>
            </a:r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21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16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119310455"/>
              </p:ext>
            </p:extLst>
          </p:nvPr>
        </p:nvGraphicFramePr>
        <p:xfrm>
          <a:off x="467544" y="1124744"/>
          <a:ext cx="835292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4"/>
          <p:cNvSpPr/>
          <p:nvPr/>
        </p:nvSpPr>
        <p:spPr>
          <a:xfrm>
            <a:off x="929172" y="1503554"/>
            <a:ext cx="7280186" cy="130170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5</a:t>
            </a:r>
            <a:r>
              <a:rPr lang="bg-BG" b="1" i="1" dirty="0" smtClean="0">
                <a:solidFill>
                  <a:prstClr val="black"/>
                </a:solidFill>
              </a:rPr>
              <a:t>. Разходи за закупуване на компютърно оборудване и софтуер за административни нужди на РИЦ</a:t>
            </a:r>
            <a:r>
              <a:rPr lang="ru-RU" b="1" i="1" dirty="0">
                <a:solidFill>
                  <a:prstClr val="black"/>
                </a:solidFill>
              </a:rPr>
              <a:t>, за </a:t>
            </a:r>
            <a:r>
              <a:rPr lang="ru-RU" b="1" i="1" dirty="0" err="1" smtClean="0">
                <a:solidFill>
                  <a:prstClr val="black"/>
                </a:solidFill>
              </a:rPr>
              <a:t>инструменти</a:t>
            </a:r>
            <a:r>
              <a:rPr lang="ru-RU" b="1" i="1" dirty="0">
                <a:solidFill>
                  <a:prstClr val="black"/>
                </a:solidFill>
              </a:rPr>
              <a:t>, </a:t>
            </a:r>
            <a:r>
              <a:rPr lang="ru-RU" b="1" i="1" dirty="0" err="1">
                <a:solidFill>
                  <a:prstClr val="black"/>
                </a:solidFill>
              </a:rPr>
              <a:t>материали</a:t>
            </a:r>
            <a:r>
              <a:rPr lang="ru-RU" b="1" i="1" dirty="0">
                <a:solidFill>
                  <a:prstClr val="black"/>
                </a:solidFill>
              </a:rPr>
              <a:t> и </a:t>
            </a:r>
            <a:r>
              <a:rPr lang="ru-RU" b="1" i="1" dirty="0" err="1">
                <a:solidFill>
                  <a:prstClr val="black"/>
                </a:solidFill>
              </a:rPr>
              <a:t>консумативи</a:t>
            </a:r>
            <a:r>
              <a:rPr lang="ru-RU" b="1" i="1" dirty="0">
                <a:solidFill>
                  <a:prstClr val="black"/>
                </a:solidFill>
              </a:rPr>
              <a:t> за </a:t>
            </a:r>
            <a:r>
              <a:rPr lang="ru-RU" b="1" i="1" dirty="0" err="1">
                <a:solidFill>
                  <a:prstClr val="black"/>
                </a:solidFill>
              </a:rPr>
              <a:t>нуждите</a:t>
            </a:r>
            <a:r>
              <a:rPr lang="ru-RU" b="1" i="1" dirty="0">
                <a:solidFill>
                  <a:prstClr val="black"/>
                </a:solidFill>
              </a:rPr>
              <a:t> на </a:t>
            </a:r>
            <a:r>
              <a:rPr lang="ru-RU" b="1" i="1" dirty="0" err="1">
                <a:solidFill>
                  <a:prstClr val="black"/>
                </a:solidFill>
              </a:rPr>
              <a:t>въвеждане</a:t>
            </a:r>
            <a:r>
              <a:rPr lang="ru-RU" b="1" i="1" dirty="0">
                <a:solidFill>
                  <a:prstClr val="black"/>
                </a:solidFill>
              </a:rPr>
              <a:t> и </a:t>
            </a:r>
            <a:r>
              <a:rPr lang="ru-RU" b="1" i="1" dirty="0" err="1">
                <a:solidFill>
                  <a:prstClr val="black"/>
                </a:solidFill>
              </a:rPr>
              <a:t>експлоатация</a:t>
            </a:r>
            <a:r>
              <a:rPr lang="ru-RU" b="1" i="1" dirty="0">
                <a:solidFill>
                  <a:prstClr val="black"/>
                </a:solidFill>
              </a:rPr>
              <a:t> на </a:t>
            </a:r>
            <a:r>
              <a:rPr lang="ru-RU" b="1" i="1" dirty="0" err="1">
                <a:solidFill>
                  <a:prstClr val="black"/>
                </a:solidFill>
              </a:rPr>
              <a:t>закупеното</a:t>
            </a:r>
            <a:r>
              <a:rPr lang="ru-RU" b="1" i="1" dirty="0">
                <a:solidFill>
                  <a:prstClr val="black"/>
                </a:solidFill>
              </a:rPr>
              <a:t> по проекта </a:t>
            </a:r>
            <a:r>
              <a:rPr lang="ru-RU" b="1" i="1" dirty="0" err="1">
                <a:solidFill>
                  <a:prstClr val="black"/>
                </a:solidFill>
              </a:rPr>
              <a:t>оборудване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929172" y="3051963"/>
            <a:ext cx="7280186" cy="66327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i="1" dirty="0" smtClean="0">
                <a:solidFill>
                  <a:prstClr val="black"/>
                </a:solidFill>
              </a:rPr>
              <a:t>6. Режийни разходи на РИЦ (ток, вода, отопление, телефон и  интернет) в рамките на срока за изпълнение на проекта;</a:t>
            </a:r>
            <a:endParaRPr lang="bg-BG" b="1" i="1" dirty="0">
              <a:solidFill>
                <a:prstClr val="black"/>
              </a:solidFill>
            </a:endParaRPr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539552" y="332656"/>
            <a:ext cx="8208912" cy="99510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r>
              <a:rPr lang="bg-BG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Специфични допустими разходи (3/4)</a:t>
            </a:r>
            <a:endParaRPr lang="bg-BG" sz="18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Елемент Б: Приложим режим „</a:t>
            </a:r>
            <a:r>
              <a:rPr lang="bg-BG" sz="18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</a:t>
            </a: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18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minimis</a:t>
            </a: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</a:p>
          <a:p>
            <a:pPr marL="0" lvl="0" indent="0" algn="ctr">
              <a:spcBef>
                <a:spcPts val="0"/>
              </a:spcBef>
              <a:buClr>
                <a:srgbClr val="F14124">
                  <a:lumMod val="75000"/>
                </a:srgbClr>
              </a:buClr>
              <a:buSzTx/>
              <a:buNone/>
              <a:defRPr/>
            </a:pPr>
            <a:endParaRPr lang="bg-BG" sz="800" b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 algn="ctr">
              <a:spcBef>
                <a:spcPts val="0"/>
              </a:spcBef>
              <a:buClr>
                <a:srgbClr val="F14124">
                  <a:lumMod val="75000"/>
                </a:srgbClr>
              </a:buClr>
              <a:buSzTx/>
              <a:buNone/>
              <a:defRPr/>
            </a:pPr>
            <a:r>
              <a:rPr lang="bg-BG" sz="1800" b="0" dirty="0" smtClean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Максимален </a:t>
            </a:r>
            <a:r>
              <a:rPr lang="bg-BG" sz="1800" b="0" dirty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интензитет на помощта </a:t>
            </a:r>
            <a:r>
              <a:rPr lang="bg-BG" sz="1800" b="0" dirty="0" smtClean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90%</a:t>
            </a:r>
            <a:endParaRPr lang="bg-BG" sz="1800" b="0" dirty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endParaRPr lang="bg-BG" sz="18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4"/>
          <p:cNvSpPr/>
          <p:nvPr/>
        </p:nvSpPr>
        <p:spPr>
          <a:xfrm>
            <a:off x="922308" y="3996214"/>
            <a:ext cx="7287051" cy="7920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i="1" dirty="0" smtClean="0">
                <a:solidFill>
                  <a:prstClr val="black"/>
                </a:solidFill>
              </a:rPr>
              <a:t>7. Разходи за извършване на изследвания и анализи (вкл. чужди добри практики) за разработване на нови технологии и процеси;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13" name="Rectangle 7"/>
          <p:cNvSpPr/>
          <p:nvPr/>
        </p:nvSpPr>
        <p:spPr>
          <a:xfrm>
            <a:off x="922309" y="5016852"/>
            <a:ext cx="7287050" cy="13338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i="1" dirty="0" smtClean="0">
                <a:solidFill>
                  <a:prstClr val="black"/>
                </a:solidFill>
              </a:rPr>
              <a:t>8. Разходи за организиране и участие в събития за представяне на РИЦ и на неговите продукти/ услуги, разширяване и развитие на дейността на обединението, за наем на зали и  оборудване, разходи за лектори;</a:t>
            </a:r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75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886837301"/>
              </p:ext>
            </p:extLst>
          </p:nvPr>
        </p:nvGraphicFramePr>
        <p:xfrm>
          <a:off x="467544" y="1916832"/>
          <a:ext cx="849694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Rectangle 17"/>
          <p:cNvSpPr/>
          <p:nvPr/>
        </p:nvSpPr>
        <p:spPr>
          <a:xfrm>
            <a:off x="965268" y="1493436"/>
            <a:ext cx="7550081" cy="7920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b="1" i="1" dirty="0" smtClean="0">
                <a:solidFill>
                  <a:prstClr val="black"/>
                </a:solidFill>
              </a:rPr>
              <a:t>9. Разходи за акредитация на създадената в рамките на проекта научноизследователска инфраструктура;</a:t>
            </a:r>
            <a:endParaRPr lang="bg-BG" b="1" i="1" dirty="0">
              <a:solidFill>
                <a:prstClr val="black"/>
              </a:solidFill>
            </a:endParaRPr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539552" y="332656"/>
            <a:ext cx="8208912" cy="99510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r>
              <a:rPr lang="bg-BG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Специфични допустими разходи (4/</a:t>
            </a:r>
            <a:r>
              <a:rPr lang="bg-BG" sz="24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bg-BG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bg-BG" sz="18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Елемент Б: Приложим режим „</a:t>
            </a:r>
            <a:r>
              <a:rPr lang="bg-BG" sz="18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de</a:t>
            </a: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18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minimis</a:t>
            </a:r>
            <a:r>
              <a:rPr lang="bg-BG" sz="1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 </a:t>
            </a:r>
          </a:p>
          <a:p>
            <a:pPr marL="0" lvl="0" indent="0" algn="ctr">
              <a:spcBef>
                <a:spcPts val="0"/>
              </a:spcBef>
              <a:buClr>
                <a:srgbClr val="F14124">
                  <a:lumMod val="75000"/>
                </a:srgbClr>
              </a:buClr>
              <a:buSzTx/>
              <a:buNone/>
              <a:defRPr/>
            </a:pPr>
            <a:endParaRPr lang="bg-BG" sz="800" b="0" dirty="0" smtClean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 algn="ctr">
              <a:spcBef>
                <a:spcPts val="0"/>
              </a:spcBef>
              <a:buClr>
                <a:srgbClr val="F14124">
                  <a:lumMod val="75000"/>
                </a:srgbClr>
              </a:buClr>
              <a:buSzTx/>
              <a:buNone/>
              <a:defRPr/>
            </a:pPr>
            <a:r>
              <a:rPr lang="bg-BG" sz="1800" b="0" dirty="0" smtClean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Максимален </a:t>
            </a:r>
            <a:r>
              <a:rPr lang="bg-BG" sz="1800" b="0" dirty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интензитет на помощта </a:t>
            </a:r>
            <a:r>
              <a:rPr lang="bg-BG" sz="1800" b="0" dirty="0" smtClean="0">
                <a:solidFill>
                  <a:srgbClr val="00206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90%</a:t>
            </a:r>
            <a:endParaRPr lang="bg-BG" sz="1800" b="0" dirty="0">
              <a:solidFill>
                <a:srgbClr val="00206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endParaRPr lang="bg-BG" sz="18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955744" y="2464894"/>
            <a:ext cx="7559606" cy="10801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10</a:t>
            </a:r>
            <a:r>
              <a:rPr lang="bg-BG" b="1" i="1" dirty="0" smtClean="0">
                <a:solidFill>
                  <a:prstClr val="black"/>
                </a:solidFill>
              </a:rPr>
              <a:t>. Разходи за консултантски услуги за стъпването на друг пазар, вкл. изследвания и информация за </a:t>
            </a:r>
            <a:r>
              <a:rPr lang="bg-BG" b="1" i="1" dirty="0" err="1" smtClean="0">
                <a:solidFill>
                  <a:prstClr val="black"/>
                </a:solidFill>
              </a:rPr>
              <a:t>таргeтираните</a:t>
            </a:r>
            <a:r>
              <a:rPr lang="bg-BG" b="1" i="1" dirty="0" smtClean="0">
                <a:solidFill>
                  <a:prstClr val="black"/>
                </a:solidFill>
              </a:rPr>
              <a:t> пазари - до 10 000 лева;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11" name="Rectangle 17"/>
          <p:cNvSpPr/>
          <p:nvPr/>
        </p:nvSpPr>
        <p:spPr>
          <a:xfrm>
            <a:off x="965269" y="3732838"/>
            <a:ext cx="7550080" cy="7920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prstClr val="black"/>
                </a:solidFill>
              </a:rPr>
              <a:t>11</a:t>
            </a:r>
            <a:r>
              <a:rPr lang="bg-BG" b="1" i="1" dirty="0" smtClean="0">
                <a:solidFill>
                  <a:prstClr val="black"/>
                </a:solidFill>
              </a:rPr>
              <a:t>. Разходи за популяризиране на </a:t>
            </a:r>
            <a:r>
              <a:rPr lang="bg-BG" b="1" i="1" dirty="0" smtClean="0">
                <a:solidFill>
                  <a:prstClr val="black"/>
                </a:solidFill>
              </a:rPr>
              <a:t>продуктите/услугите </a:t>
            </a:r>
            <a:r>
              <a:rPr lang="bg-BG" b="1" i="1" dirty="0" smtClean="0">
                <a:solidFill>
                  <a:prstClr val="black"/>
                </a:solidFill>
              </a:rPr>
              <a:t>на  РИЦ –       до 10 000 лева;</a:t>
            </a:r>
            <a:endParaRPr lang="bg-BG" b="1" i="1" dirty="0">
              <a:solidFill>
                <a:prstClr val="black"/>
              </a:solidFill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965270" y="4712750"/>
            <a:ext cx="7550080" cy="68407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i="1" dirty="0" smtClean="0">
                <a:solidFill>
                  <a:prstClr val="black"/>
                </a:solidFill>
              </a:rPr>
              <a:t>12. Разходи за визуализация на проекта - до 2 000 лева;</a:t>
            </a:r>
            <a:endParaRPr lang="bg-BG" b="1" i="1" dirty="0">
              <a:solidFill>
                <a:prstClr val="black"/>
              </a:solidFill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965269" y="5561752"/>
            <a:ext cx="7550079" cy="9637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i="1" dirty="0" smtClean="0">
                <a:solidFill>
                  <a:prstClr val="black"/>
                </a:solidFill>
              </a:rPr>
              <a:t>13. Разходи за одит на проекта – до 10 000 лева.</a:t>
            </a:r>
            <a:endParaRPr lang="bg-BG" b="1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43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1772816"/>
            <a:ext cx="7848872" cy="1512168"/>
          </a:xfrm>
        </p:spPr>
        <p:txBody>
          <a:bodyPr>
            <a:normAutofit fontScale="90000"/>
          </a:bodyPr>
          <a:lstStyle/>
          <a:p>
            <a:pPr lvl="1" algn="l">
              <a:defRPr/>
            </a:pPr>
            <a:r>
              <a:rPr lang="bg-BG" sz="1600" b="1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 1 </a:t>
            </a:r>
            <a:r>
              <a:rPr lang="bg-BG" sz="1600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с авансово плащане, междинни плащания и окончателно плащане</a:t>
            </a:r>
            <a:r>
              <a:rPr lang="en-US" sz="1600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  <a:r>
              <a:rPr lang="bg-BG" sz="1600" b="1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1600" b="1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600" b="1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1600" b="1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600" b="1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 2  </a:t>
            </a:r>
            <a:r>
              <a:rPr lang="bg-BG" sz="1600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само междинни плащания и окончателно плащане;</a:t>
            </a:r>
            <a:br>
              <a:rPr lang="bg-BG" sz="1600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600" b="1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1600" b="1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600" b="1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Вариант 3  </a:t>
            </a:r>
            <a:r>
              <a:rPr lang="bg-BG" sz="1600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само окончателно плащане.</a:t>
            </a:r>
            <a:br>
              <a:rPr lang="bg-BG" sz="1600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600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1600" kern="12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1600" kern="12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611560" y="731520"/>
            <a:ext cx="7920880" cy="10412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ВАРИАНТИ </a:t>
            </a:r>
            <a:r>
              <a:rPr lang="ru-RU" sz="1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ИЗПЛАЩАНЕ </a:t>
            </a:r>
            <a:endParaRPr lang="ru-RU" sz="18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1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БЕЗВЪЗМЕЗДНАТА ФИНАНСОВА ПОМОЩ</a:t>
            </a: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827584" y="3356992"/>
            <a:ext cx="7776864" cy="25202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lvl="1"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Важно: Авансовото плащане е </a:t>
            </a:r>
            <a:r>
              <a:rPr lang="bg-BG" sz="1600" b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 </a:t>
            </a:r>
            <a:r>
              <a:rPr lang="bg-BG" sz="1600" b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40% </a:t>
            </a: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 сумата на одобрената безвъзмездна финансова помощ срещу представяне на банкова гаранция.</a:t>
            </a:r>
            <a:b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Общият размер на авансовото и междинните плащания е до 95% от стойността на безвъзмездната финансова помощ. Прагът от 95% не се прилага, когато няма извършено авансово плащане или когато авансът е покрит изцяло с допустими разходи съгласно чл. 131, параграф 2 от Регламент (ЕС) № 1303/2013.</a:t>
            </a:r>
            <a:b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1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40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1681147" y="2060848"/>
            <a:ext cx="5977185" cy="201622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 fontAlgn="auto"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Georgia" pitchFamily="18" charset="0"/>
              <a:buNone/>
            </a:pPr>
            <a:endParaRPr lang="bg-BG" sz="4000" dirty="0" smtClean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</a:endParaRPr>
          </a:p>
          <a:p>
            <a:pPr marL="182880" indent="0" algn="ctr" fontAlgn="auto"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Georgia" pitchFamily="18" charset="0"/>
              <a:buNone/>
            </a:pPr>
            <a:r>
              <a:rPr lang="bg-BG" sz="4000" dirty="0" smtClean="0">
                <a:solidFill>
                  <a:srgbClr val="002060"/>
                </a:solidFill>
              </a:rPr>
              <a:t>Благодаря за вниманието</a:t>
            </a:r>
            <a:endParaRPr lang="bg-BG" sz="4000" dirty="0">
              <a:solidFill>
                <a:srgbClr val="00206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60205" y="1598613"/>
            <a:ext cx="41817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lvl="0" algn="ctr" fontAlgn="auto">
              <a:spcAft>
                <a:spcPts val="0"/>
              </a:spcAft>
              <a:buClr>
                <a:srgbClr val="F14124">
                  <a:lumMod val="75000"/>
                </a:srgbClr>
              </a:buClr>
            </a:pPr>
            <a:r>
              <a:rPr lang="en-US" sz="40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hlinkClick r:id="rId2"/>
              </a:rPr>
              <a:t>www.opic.bg</a:t>
            </a:r>
            <a:r>
              <a:rPr lang="bg-BG" sz="40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25692" y="4902950"/>
            <a:ext cx="8075413" cy="1795045"/>
            <a:chOff x="773899" y="18005"/>
            <a:chExt cx="8075413" cy="1972851"/>
          </a:xfrm>
        </p:grpSpPr>
        <p:grpSp>
          <p:nvGrpSpPr>
            <p:cNvPr id="12" name="Group 11"/>
            <p:cNvGrpSpPr/>
            <p:nvPr/>
          </p:nvGrpSpPr>
          <p:grpSpPr>
            <a:xfrm>
              <a:off x="773899" y="195811"/>
              <a:ext cx="4893029" cy="1502945"/>
              <a:chOff x="773899" y="195811"/>
              <a:chExt cx="4893029" cy="1502945"/>
            </a:xfrm>
          </p:grpSpPr>
          <p:pic>
            <p:nvPicPr>
              <p:cNvPr id="15" name="Picture 14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8" y="316217"/>
                <a:ext cx="1897960" cy="1376425"/>
              </a:xfrm>
              <a:prstGeom prst="rect">
                <a:avLst/>
              </a:prstGeom>
            </p:spPr>
          </p:pic>
          <p:pic>
            <p:nvPicPr>
              <p:cNvPr id="16" name="Picture 15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899" y="195811"/>
                <a:ext cx="1512168" cy="15029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3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8005"/>
              <a:ext cx="2189080" cy="1972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0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 smtClean="0">
              <a:solidFill>
                <a:prstClr val="black">
                  <a:lumMod val="50000"/>
                  <a:lumOff val="50000"/>
                </a:prstClr>
              </a:solidFill>
            </a:endParaRPr>
          </a:p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648072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2000" b="0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b="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0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-43209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/>
          <p:nvPr/>
        </p:nvSpPr>
        <p:spPr>
          <a:xfrm>
            <a:off x="671736" y="201478"/>
            <a:ext cx="7255648" cy="779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Създаване и развитие на Регионални иновационни центрове (РИЦ)</a:t>
            </a:r>
            <a:endParaRPr lang="bg-BG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675" y="6454968"/>
            <a:ext cx="612775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933573" y="6409248"/>
            <a:ext cx="6670874" cy="45719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753005396"/>
              </p:ext>
            </p:extLst>
          </p:nvPr>
        </p:nvGraphicFramePr>
        <p:xfrm>
          <a:off x="430889" y="1183341"/>
          <a:ext cx="8317576" cy="4837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85007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83568" y="980728"/>
            <a:ext cx="7920880" cy="5400600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20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ru-RU" sz="20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ru-RU" sz="20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ru-RU" sz="20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Courier New" panose="02070309020205020404" pitchFamily="49" charset="0"/>
              <a:buChar char="o"/>
              <a:defRPr/>
            </a:pPr>
            <a:endParaRPr lang="ru-RU" sz="20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086960152"/>
              </p:ext>
            </p:extLst>
          </p:nvPr>
        </p:nvGraphicFramePr>
        <p:xfrm>
          <a:off x="539552" y="1819629"/>
          <a:ext cx="8208912" cy="3965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180726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369362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61" y="6500828"/>
            <a:ext cx="612775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/>
          <p:nvPr/>
        </p:nvSpPr>
        <p:spPr>
          <a:xfrm>
            <a:off x="671736" y="601528"/>
            <a:ext cx="7255648" cy="779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Режим на държавна/минимална помощ</a:t>
            </a:r>
          </a:p>
          <a:p>
            <a:pPr algn="ctr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   		 </a:t>
            </a:r>
          </a:p>
        </p:txBody>
      </p:sp>
    </p:spTree>
    <p:extLst>
      <p:ext uri="{BB962C8B-B14F-4D97-AF65-F5344CB8AC3E}">
        <p14:creationId xmlns:p14="http://schemas.microsoft.com/office/powerpoint/2010/main" val="328648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648072"/>
          </a:xfrm>
        </p:spPr>
        <p:txBody>
          <a:bodyPr>
            <a:noAutofit/>
          </a:bodyPr>
          <a:lstStyle/>
          <a:p>
            <a:pPr algn="ctr"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Критерии за подбор на операции (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1/5)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830960266"/>
              </p:ext>
            </p:extLst>
          </p:nvPr>
        </p:nvGraphicFramePr>
        <p:xfrm>
          <a:off x="395536" y="1205942"/>
          <a:ext cx="813690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9276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832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648072"/>
          </a:xfrm>
        </p:spPr>
        <p:txBody>
          <a:bodyPr>
            <a:noAutofit/>
          </a:bodyPr>
          <a:lstStyle/>
          <a:p>
            <a:pPr marL="0" indent="0" algn="ctr"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Критерии за подбор на операции (</a:t>
            </a:r>
            <a:r>
              <a:rPr lang="en-US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/5)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465324090"/>
              </p:ext>
            </p:extLst>
          </p:nvPr>
        </p:nvGraphicFramePr>
        <p:xfrm>
          <a:off x="683568" y="1268760"/>
          <a:ext cx="78488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9276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219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54DDAA-69BB-4BC9-A64E-D633361939AD}" type="slidenum">
              <a:rPr kumimoji="0" lang="bg-BG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bg-BG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648072"/>
          </a:xfrm>
        </p:spPr>
        <p:txBody>
          <a:bodyPr>
            <a:noAutofit/>
          </a:bodyPr>
          <a:lstStyle/>
          <a:p>
            <a:pPr algn="ctr"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Критерии за подбор на операции (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/5)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415429848"/>
              </p:ext>
            </p:extLst>
          </p:nvPr>
        </p:nvGraphicFramePr>
        <p:xfrm>
          <a:off x="683568" y="1268760"/>
          <a:ext cx="78488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9276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960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347434988"/>
              </p:ext>
            </p:extLst>
          </p:nvPr>
        </p:nvGraphicFramePr>
        <p:xfrm>
          <a:off x="467544" y="980728"/>
          <a:ext cx="813690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39751" y="1181672"/>
            <a:ext cx="6553727" cy="5145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14000"/>
              </a:lnSpc>
              <a:buAutoNum type="arabicParenR"/>
            </a:pPr>
            <a:r>
              <a:rPr lang="bg-BG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 са в съответствие с хоризонталните политики, залегнали в чл. 7 и чл. 8 на Регламент (ЕС) № 1303/2013</a:t>
            </a:r>
          </a:p>
          <a:p>
            <a:pPr marL="342900" indent="-342900" algn="just">
              <a:lnSpc>
                <a:spcPct val="114000"/>
              </a:lnSpc>
              <a:buAutoNum type="arabicParenR"/>
            </a:pPr>
            <a:r>
              <a:rPr lang="bg-BG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Изпълнението на проектите следва </a:t>
            </a: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 води до реализиране на дейности в някое от приоритетните подобласти на 4-те тематични области на ИСИС</a:t>
            </a:r>
          </a:p>
          <a:p>
            <a:pPr marL="342900" indent="-342900" algn="just">
              <a:lnSpc>
                <a:spcPct val="114000"/>
              </a:lnSpc>
              <a:buAutoNum type="arabicParenR"/>
            </a:pPr>
            <a:r>
              <a:rPr lang="bg-BG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Допустими за подкрепа по режим „</a:t>
            </a: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инвестиционни помощи за научноизследователски инфраструктури</a:t>
            </a:r>
            <a:r>
              <a:rPr lang="bg-BG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 съгласно чл. 26 от Регламент (ЕС) № 651/2014 (</a:t>
            </a: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Елемент А</a:t>
            </a:r>
            <a:r>
              <a:rPr lang="bg-BG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са проектни предложения, при които:</a:t>
            </a:r>
          </a:p>
          <a:p>
            <a:pPr>
              <a:lnSpc>
                <a:spcPct val="114000"/>
              </a:lnSpc>
            </a:pPr>
            <a:r>
              <a:rPr lang="bg-BG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• достъпът до инфраструктурата е отворен за няколко ползватели и се предоставя на прозрачна основа</a:t>
            </a:r>
          </a:p>
          <a:p>
            <a:pPr>
              <a:lnSpc>
                <a:spcPct val="114000"/>
              </a:lnSpc>
            </a:pPr>
            <a:r>
              <a:rPr lang="bg-BG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• цената за използването на инфраструктурата отговаря на пазарната цена</a:t>
            </a:r>
          </a:p>
          <a:p>
            <a:pPr>
              <a:lnSpc>
                <a:spcPct val="114000"/>
              </a:lnSpc>
            </a:pPr>
            <a:r>
              <a:rPr lang="bg-BG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• предприятията, които са финансирали поне 10 % от разходите за инфраструктурата получават преференциален достъп при по-изгодни условия</a:t>
            </a:r>
          </a:p>
          <a:p>
            <a:pPr>
              <a:lnSpc>
                <a:spcPct val="114000"/>
              </a:lnSpc>
            </a:pPr>
            <a:r>
              <a:rPr lang="bg-BG" sz="16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• този достъп е пропорционален на приноса на предприятието към разходите и условията се оповестяват публично</a:t>
            </a:r>
            <a:endParaRPr lang="bg-BG" sz="16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539552" y="332656"/>
            <a:ext cx="8208912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Критерии за подбор на операции (</a:t>
            </a:r>
            <a:r>
              <a:rPr lang="en-US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en-US" sz="2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b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9276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86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8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ight Arrow 4"/>
          <p:cNvSpPr/>
          <p:nvPr/>
        </p:nvSpPr>
        <p:spPr bwMode="auto">
          <a:xfrm>
            <a:off x="200026" y="1563428"/>
            <a:ext cx="3795910" cy="1001476"/>
          </a:xfrm>
          <a:prstGeom prst="rightArrow">
            <a:avLst>
              <a:gd name="adj1" fmla="val 75000"/>
              <a:gd name="adj2" fmla="val 50000"/>
            </a:avLst>
          </a:prstGeom>
          <a:solidFill>
            <a:schemeClr val="accent4"/>
          </a:solidFill>
          <a:ln w="1905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bg-BG" altLang="en-US" sz="2000" b="1" dirty="0" smtClean="0">
                <a:solidFill>
                  <a:schemeClr val="dk1"/>
                </a:solidFill>
                <a:latin typeface="Tahoma" pitchFamily="34" charset="0"/>
                <a:cs typeface="Tahoma" pitchFamily="34" charset="0"/>
              </a:rPr>
              <a:t>Мин</a:t>
            </a:r>
            <a:r>
              <a:rPr lang="bg-BG" altLang="en-US" sz="2000" b="1" dirty="0">
                <a:solidFill>
                  <a:schemeClr val="dk1"/>
                </a:solidFill>
                <a:latin typeface="Tahoma" pitchFamily="34" charset="0"/>
                <a:cs typeface="Tahoma" pitchFamily="34" charset="0"/>
              </a:rPr>
              <a:t>и</a:t>
            </a:r>
            <a:r>
              <a:rPr lang="bg-BG" altLang="en-US" sz="2000" b="1" dirty="0" smtClean="0">
                <a:solidFill>
                  <a:schemeClr val="dk1"/>
                </a:solidFill>
                <a:latin typeface="Tahoma" pitchFamily="34" charset="0"/>
                <a:cs typeface="Tahoma" pitchFamily="34" charset="0"/>
              </a:rPr>
              <a:t>мален </a:t>
            </a:r>
            <a:r>
              <a:rPr lang="bg-BG" altLang="en-US" sz="2000" b="1" dirty="0">
                <a:solidFill>
                  <a:schemeClr val="dk1"/>
                </a:solidFill>
                <a:latin typeface="Tahoma" pitchFamily="34" charset="0"/>
                <a:cs typeface="Tahoma" pitchFamily="34" charset="0"/>
              </a:rPr>
              <a:t>размер на помощта</a:t>
            </a:r>
            <a:endParaRPr lang="en-US" altLang="en-US" sz="2000" b="1" dirty="0">
              <a:solidFill>
                <a:schemeClr val="dk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238863" y="1563428"/>
            <a:ext cx="4464495" cy="857460"/>
          </a:xfrm>
          <a:prstGeom prst="roundRect">
            <a:avLst/>
          </a:prstGeom>
          <a:solidFill>
            <a:srgbClr val="AAAAAA">
              <a:lumMod val="40000"/>
              <a:lumOff val="60000"/>
            </a:srgb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en-US" sz="1200" i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1 500 000 </a:t>
            </a:r>
            <a:r>
              <a:rPr lang="ru-RU" altLang="en-US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лв</a:t>
            </a:r>
            <a:r>
              <a:rPr lang="ru-RU" alt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altLang="en-US" sz="2000" dirty="0">
              <a:latin typeface="Trebuchet MS" pitchFamily="34" charset="0"/>
              <a:cs typeface="Tahoma" pitchFamily="34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altLang="en-US" sz="10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Right Arrow 6"/>
          <p:cNvSpPr/>
          <p:nvPr/>
        </p:nvSpPr>
        <p:spPr bwMode="auto">
          <a:xfrm>
            <a:off x="200027" y="3212976"/>
            <a:ext cx="3795909" cy="971999"/>
          </a:xfrm>
          <a:prstGeom prst="rightArrow">
            <a:avLst>
              <a:gd name="adj1" fmla="val 75000"/>
              <a:gd name="adj2" fmla="val 50000"/>
            </a:avLst>
          </a:prstGeom>
          <a:solidFill>
            <a:srgbClr val="D9B0E6"/>
          </a:solidFill>
          <a:ln w="190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bg-BG" altLang="en-US" sz="2000" b="1" dirty="0">
                <a:solidFill>
                  <a:schemeClr val="dk1"/>
                </a:solidFill>
                <a:latin typeface="Tahoma" pitchFamily="34" charset="0"/>
                <a:cs typeface="Tahoma" pitchFamily="34" charset="0"/>
              </a:rPr>
              <a:t>Максимален размер на </a:t>
            </a:r>
            <a:r>
              <a:rPr lang="bg-BG" altLang="en-US" sz="2000" b="1" dirty="0" smtClean="0">
                <a:solidFill>
                  <a:schemeClr val="dk1"/>
                </a:solidFill>
                <a:latin typeface="Tahoma" pitchFamily="34" charset="0"/>
                <a:cs typeface="Tahoma" pitchFamily="34" charset="0"/>
              </a:rPr>
              <a:t>помощта</a:t>
            </a:r>
            <a:endParaRPr lang="en-US" altLang="en-US" sz="2000" b="1" dirty="0">
              <a:solidFill>
                <a:schemeClr val="dk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851" y="5817044"/>
            <a:ext cx="8136904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Максимална продължителност на проектите - 36 месеца</a:t>
            </a:r>
            <a:endParaRPr lang="bg-BG" sz="2000" dirty="0" smtClean="0"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2"/>
          <p:cNvSpPr txBox="1">
            <a:spLocks/>
          </p:cNvSpPr>
          <p:nvPr/>
        </p:nvSpPr>
        <p:spPr>
          <a:xfrm>
            <a:off x="539552" y="332656"/>
            <a:ext cx="8208912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  <a:defRPr/>
            </a:pPr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Критерии за подбор на операции (</a:t>
            </a:r>
            <a:r>
              <a:rPr lang="en-US" sz="2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en-US" sz="2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b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283969" y="3124200"/>
            <a:ext cx="4464495" cy="914400"/>
          </a:xfrm>
          <a:prstGeom prst="roundRect">
            <a:avLst/>
          </a:prstGeom>
          <a:solidFill>
            <a:srgbClr val="AAAAAA">
              <a:lumMod val="40000"/>
              <a:lumOff val="60000"/>
            </a:srgb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en-US" sz="2000" dirty="0" smtClean="0">
              <a:latin typeface="Trebuchet MS" pitchFamily="34" charset="0"/>
              <a:cs typeface="Tahoma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7 000 000 </a:t>
            </a:r>
            <a:r>
              <a:rPr lang="ru-RU" altLang="en-US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лв</a:t>
            </a:r>
            <a:r>
              <a:rPr lang="ru-RU" alt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alt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altLang="en-US" sz="10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6733" y="4771984"/>
            <a:ext cx="8136904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bg-BG" sz="2000" b="1" dirty="0" smtClean="0"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cs typeface="Tahoma" pitchFamily="34" charset="0"/>
              </a:rPr>
              <a:t>Разходите за Елемент А трябва да бъдат в размер на поне 50% от допустимите разходи по проекта.</a:t>
            </a:r>
            <a:endParaRPr lang="bg-BG" sz="2000" dirty="0" smtClean="0"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9276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87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864311847"/>
              </p:ext>
            </p:extLst>
          </p:nvPr>
        </p:nvGraphicFramePr>
        <p:xfrm>
          <a:off x="224409" y="1255627"/>
          <a:ext cx="8745413" cy="4899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03170" y="1532553"/>
            <a:ext cx="6366509" cy="490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07000"/>
              </a:lnSpc>
              <a:buFont typeface="Wingdings" pitchFamily="2" charset="2"/>
              <a:buChar char="§"/>
            </a:pPr>
            <a:r>
              <a:rPr lang="bg-BG" sz="2000" b="1" dirty="0" smtClean="0">
                <a:solidFill>
                  <a:srgbClr val="031B81"/>
                </a:solidFill>
                <a:ea typeface="Calibri"/>
                <a:cs typeface="Times New Roman"/>
              </a:rPr>
              <a:t>Регионална специализация на РИЦ:</a:t>
            </a:r>
            <a:r>
              <a:rPr lang="bg-BG" sz="2000" i="1" dirty="0" smtClean="0">
                <a:solidFill>
                  <a:srgbClr val="031B81"/>
                </a:solidFill>
                <a:ea typeface="Calibri"/>
                <a:cs typeface="Times New Roman"/>
              </a:rPr>
              <a:t> </a:t>
            </a:r>
            <a:r>
              <a:rPr lang="bg-BG" sz="2000" dirty="0" smtClean="0">
                <a:solidFill>
                  <a:srgbClr val="C00000"/>
                </a:solidFill>
                <a:ea typeface="Calibri"/>
                <a:cs typeface="Times New Roman"/>
              </a:rPr>
              <a:t>Проектът попада в приоритетните тематични области на ИСИС за съответния район на ниво NUTS 2</a:t>
            </a:r>
          </a:p>
          <a:p>
            <a:pPr marL="285750" indent="-285750" algn="just">
              <a:lnSpc>
                <a:spcPct val="107000"/>
              </a:lnSpc>
              <a:buFont typeface="Wingdings" pitchFamily="2" charset="2"/>
              <a:buChar char="§"/>
            </a:pPr>
            <a:endParaRPr lang="bg-BG" sz="2000" dirty="0" smtClean="0">
              <a:solidFill>
                <a:srgbClr val="031B81"/>
              </a:solidFill>
              <a:ea typeface="Calibri"/>
              <a:cs typeface="Times New Roman"/>
            </a:endParaRPr>
          </a:p>
          <a:p>
            <a:pPr marL="285750" indent="-285750" algn="just">
              <a:lnSpc>
                <a:spcPct val="107000"/>
              </a:lnSpc>
              <a:buFont typeface="Wingdings" pitchFamily="2" charset="2"/>
              <a:buChar char="§"/>
            </a:pPr>
            <a:r>
              <a:rPr lang="bg-BG" sz="2000" b="1" dirty="0" smtClean="0">
                <a:solidFill>
                  <a:srgbClr val="031B81"/>
                </a:solidFill>
                <a:ea typeface="Calibri"/>
                <a:cs typeface="Times New Roman"/>
              </a:rPr>
              <a:t>Тематична специализация на РИЦ: </a:t>
            </a:r>
            <a:r>
              <a:rPr lang="bg-BG" sz="2000" dirty="0" smtClean="0">
                <a:solidFill>
                  <a:srgbClr val="C00000"/>
                </a:solidFill>
                <a:ea typeface="Calibri"/>
                <a:cs typeface="Times New Roman"/>
              </a:rPr>
              <a:t>Проектът надгражда  друг европейски проект, изпълняван от член на обединението-кандидат (договор по Рамкова програма на ЕС или печат за качество</a:t>
            </a:r>
            <a:r>
              <a:rPr lang="en-US" sz="2000" dirty="0" smtClean="0">
                <a:solidFill>
                  <a:srgbClr val="C00000"/>
                </a:solidFill>
                <a:ea typeface="Calibri"/>
                <a:cs typeface="Times New Roman"/>
              </a:rPr>
              <a:t> </a:t>
            </a:r>
            <a:r>
              <a:rPr lang="bg-BG" sz="2000" dirty="0" smtClean="0">
                <a:solidFill>
                  <a:srgbClr val="C00000"/>
                </a:solidFill>
                <a:ea typeface="Calibri"/>
                <a:cs typeface="Times New Roman"/>
              </a:rPr>
              <a:t>(</a:t>
            </a:r>
            <a:r>
              <a:rPr lang="bg-BG" sz="2000" dirty="0" err="1" smtClean="0">
                <a:solidFill>
                  <a:srgbClr val="C00000"/>
                </a:solidFill>
                <a:ea typeface="Calibri"/>
                <a:cs typeface="Times New Roman"/>
              </a:rPr>
              <a:t>seal</a:t>
            </a:r>
            <a:r>
              <a:rPr lang="bg-BG" sz="2000" dirty="0" smtClean="0">
                <a:solidFill>
                  <a:srgbClr val="C00000"/>
                </a:solidFill>
                <a:ea typeface="Calibri"/>
                <a:cs typeface="Times New Roman"/>
              </a:rPr>
              <a:t> of </a:t>
            </a:r>
            <a:r>
              <a:rPr lang="bg-BG" sz="2000" dirty="0" err="1" smtClean="0">
                <a:solidFill>
                  <a:srgbClr val="C00000"/>
                </a:solidFill>
                <a:ea typeface="Calibri"/>
                <a:cs typeface="Times New Roman"/>
              </a:rPr>
              <a:t>excellence</a:t>
            </a:r>
            <a:r>
              <a:rPr lang="bg-BG" sz="2000" dirty="0" smtClean="0">
                <a:solidFill>
                  <a:srgbClr val="C00000"/>
                </a:solidFill>
                <a:ea typeface="Calibri"/>
                <a:cs typeface="Times New Roman"/>
              </a:rPr>
              <a:t>) по програма Хоризонт 2020</a:t>
            </a:r>
          </a:p>
          <a:p>
            <a:pPr marL="285750" indent="-285750" algn="just">
              <a:lnSpc>
                <a:spcPct val="107000"/>
              </a:lnSpc>
              <a:buClr>
                <a:srgbClr val="031B81"/>
              </a:buClr>
              <a:buFont typeface="Wingdings" pitchFamily="2" charset="2"/>
              <a:buChar char="§"/>
            </a:pPr>
            <a:endParaRPr lang="bg-BG" sz="20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285750" indent="-285750" algn="just">
              <a:lnSpc>
                <a:spcPct val="107000"/>
              </a:lnSpc>
              <a:buClr>
                <a:srgbClr val="031B81"/>
              </a:buClr>
              <a:buFont typeface="Wingdings" pitchFamily="2" charset="2"/>
              <a:buChar char="§"/>
            </a:pPr>
            <a:r>
              <a:rPr lang="bg-BG" sz="2000" b="1" dirty="0">
                <a:solidFill>
                  <a:srgbClr val="031B81"/>
                </a:solidFill>
              </a:rPr>
              <a:t>Принадлежност на членовете на РИЦ към района на ниво </a:t>
            </a:r>
            <a:r>
              <a:rPr lang="en-US" sz="2000" b="1" dirty="0">
                <a:solidFill>
                  <a:srgbClr val="031B81"/>
                </a:solidFill>
              </a:rPr>
              <a:t>NUTS</a:t>
            </a:r>
            <a:r>
              <a:rPr lang="bg-BG" sz="2000" b="1" dirty="0">
                <a:solidFill>
                  <a:srgbClr val="031B81"/>
                </a:solidFill>
              </a:rPr>
              <a:t> 2</a:t>
            </a:r>
            <a:r>
              <a:rPr lang="bg-BG" sz="2000" dirty="0" smtClean="0">
                <a:solidFill>
                  <a:srgbClr val="031B81"/>
                </a:solidFill>
                <a:ea typeface="Calibri"/>
                <a:cs typeface="Times New Roman"/>
              </a:rPr>
              <a:t> </a:t>
            </a:r>
          </a:p>
          <a:p>
            <a:endParaRPr lang="bg-BG" sz="1400" dirty="0">
              <a:solidFill>
                <a:srgbClr val="002060"/>
              </a:solidFill>
            </a:endParaRPr>
          </a:p>
          <a:p>
            <a:endParaRPr lang="bg-BG" sz="1400" dirty="0">
              <a:solidFill>
                <a:srgbClr val="002060"/>
              </a:solidFill>
            </a:endParaRPr>
          </a:p>
          <a:p>
            <a:r>
              <a:rPr lang="bg-BG" sz="1400" dirty="0" smtClean="0">
                <a:solidFill>
                  <a:srgbClr val="002060"/>
                </a:solidFill>
              </a:rPr>
              <a:t> </a:t>
            </a:r>
          </a:p>
          <a:p>
            <a:endParaRPr lang="bg-BG" sz="1400" dirty="0">
              <a:solidFill>
                <a:prstClr val="black"/>
              </a:solidFill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539552" y="332656"/>
            <a:ext cx="8208912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Clr>
                <a:srgbClr val="F14124">
                  <a:lumMod val="75000"/>
                </a:srgbClr>
              </a:buClr>
              <a:buFont typeface="Georgia" pitchFamily="18" charset="0"/>
              <a:buNone/>
              <a:defRPr/>
            </a:pPr>
            <a:endParaRPr lang="bg-BG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2425" y="135012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445866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</a:t>
            </a:r>
            <a:r>
              <a:rPr lang="bg-BG" sz="1200" dirty="0" smtClean="0">
                <a:solidFill>
                  <a:srgbClr val="001E5E"/>
                </a:solidFill>
                <a:latin typeface="Trebuchet MS,Bold"/>
              </a:rPr>
              <a:t>„Европейски 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фондове за конкурентоспособност“, Министерство на икономиката </a:t>
            </a:r>
            <a:endParaRPr lang="bg-BG" sz="1200" dirty="0">
              <a:solidFill>
                <a:prstClr val="black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369362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/>
          <p:nvPr/>
        </p:nvSpPr>
        <p:spPr>
          <a:xfrm>
            <a:off x="671736" y="201478"/>
            <a:ext cx="7255648" cy="779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Методология за подбор на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операции (1/2)</a:t>
            </a:r>
            <a:endParaRPr lang="bg-BG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76892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</TotalTime>
  <Words>1832</Words>
  <Application>Microsoft Office PowerPoint</Application>
  <PresentationFormat>Презентация на цял екран (4:3)</PresentationFormat>
  <Paragraphs>190</Paragraphs>
  <Slides>19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19</vt:i4>
      </vt:variant>
    </vt:vector>
  </HeadingPairs>
  <TitlesOfParts>
    <vt:vector size="22" baseType="lpstr">
      <vt:lpstr>Office Theme</vt:lpstr>
      <vt:lpstr>1_Office Theme</vt:lpstr>
      <vt:lpstr>OPIK-Portrait_Transperant_14</vt:lpstr>
      <vt:lpstr>    </vt:lpstr>
      <vt:lpstr> </vt:lpstr>
      <vt:lpstr>Презентация на PowerPoint</vt:lpstr>
      <vt:lpstr>Критерии за подбор на операции (1/5) </vt:lpstr>
      <vt:lpstr>Критерии за подбор на операции (2/5) </vt:lpstr>
      <vt:lpstr>Критерии за подбор на операции (3/5)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Условия за допустимост на разходите (1/2)</vt:lpstr>
      <vt:lpstr>Условия за допустимост на разходите (2/2)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Вариант 1 - с авансово плащане, междинни плащания и окончателно плащане;  Вариант 2  - само междинни плащания и окончателно плащане;  Вариант 3  - само окончателно плащане.  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МУСТАФА ЧАУШОВ</dc:creator>
  <cp:lastModifiedBy>Julian</cp:lastModifiedBy>
  <cp:revision>236</cp:revision>
  <cp:lastPrinted>2019-10-04T06:31:29Z</cp:lastPrinted>
  <dcterms:created xsi:type="dcterms:W3CDTF">2018-04-30T09:27:19Z</dcterms:created>
  <dcterms:modified xsi:type="dcterms:W3CDTF">2019-11-28T10:18:34Z</dcterms:modified>
</cp:coreProperties>
</file>