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2" r:id="rId2"/>
    <p:sldId id="273" r:id="rId3"/>
    <p:sldId id="274" r:id="rId4"/>
    <p:sldId id="275" r:id="rId5"/>
    <p:sldId id="288" r:id="rId6"/>
    <p:sldId id="289" r:id="rId7"/>
    <p:sldId id="281" r:id="rId8"/>
    <p:sldId id="282" r:id="rId9"/>
    <p:sldId id="283" r:id="rId10"/>
    <p:sldId id="285" r:id="rId11"/>
    <p:sldId id="284" r:id="rId12"/>
  </p:sldIdLst>
  <p:sldSz cx="14401800" cy="9001125"/>
  <p:notesSz cx="6797675" cy="9928225"/>
  <p:defaultTextStyle>
    <a:defPPr>
      <a:defRPr lang="en-US"/>
    </a:defPPr>
    <a:lvl1pPr marL="0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18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38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97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57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15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75" algn="l" defTabSz="91431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1" autoAdjust="0"/>
    <p:restoredTop sz="77939" autoAdjust="0"/>
  </p:normalViewPr>
  <p:slideViewPr>
    <p:cSldViewPr>
      <p:cViewPr>
        <p:scale>
          <a:sx n="70" d="100"/>
          <a:sy n="70" d="100"/>
        </p:scale>
        <p:origin x="-210" y="-288"/>
      </p:cViewPr>
      <p:guideLst>
        <p:guide orient="horz" pos="2835"/>
        <p:guide pos="45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7D25B-1ADD-4921-86B0-2F333AC17CB3}" type="datetimeFigureOut">
              <a:rPr lang="bg-BG" smtClean="0"/>
              <a:t>9.12.2019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7D073-F644-4365-AE1B-583A847602A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32407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0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18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78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38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97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57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15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75" algn="l" defTabSz="91431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136" y="2796186"/>
            <a:ext cx="12241532" cy="192940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0272" y="5100637"/>
            <a:ext cx="10081260" cy="23002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41307" y="360467"/>
            <a:ext cx="3240405" cy="768012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090" y="360467"/>
            <a:ext cx="9481185" cy="76801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644" y="5784061"/>
            <a:ext cx="12241532" cy="1787723"/>
          </a:xfrm>
        </p:spPr>
        <p:txBody>
          <a:bodyPr anchor="t"/>
          <a:lstStyle>
            <a:lvl1pPr algn="l">
              <a:defRPr sz="3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7644" y="3815066"/>
            <a:ext cx="12241532" cy="196899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63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7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295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1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092" y="2100266"/>
            <a:ext cx="6360795" cy="594032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20915" y="2100266"/>
            <a:ext cx="6360795" cy="5940326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92" y="2014839"/>
            <a:ext cx="6363296" cy="839689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60" indent="0">
              <a:buNone/>
              <a:defRPr sz="2000" b="1"/>
            </a:lvl2pPr>
            <a:lvl3pPr marL="914318" indent="0">
              <a:buNone/>
              <a:defRPr sz="1800" b="1"/>
            </a:lvl3pPr>
            <a:lvl4pPr marL="1371478" indent="0">
              <a:buNone/>
              <a:defRPr sz="1600" b="1"/>
            </a:lvl4pPr>
            <a:lvl5pPr marL="1828638" indent="0">
              <a:buNone/>
              <a:defRPr sz="1600" b="1"/>
            </a:lvl5pPr>
            <a:lvl6pPr marL="2285797" indent="0">
              <a:buNone/>
              <a:defRPr sz="1600" b="1"/>
            </a:lvl6pPr>
            <a:lvl7pPr marL="2742957" indent="0">
              <a:buNone/>
              <a:defRPr sz="1600" b="1"/>
            </a:lvl7pPr>
            <a:lvl8pPr marL="3200115" indent="0">
              <a:buNone/>
              <a:defRPr sz="1600" b="1"/>
            </a:lvl8pPr>
            <a:lvl9pPr marL="365727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092" y="2854523"/>
            <a:ext cx="6363296" cy="518606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315921" y="2014839"/>
            <a:ext cx="6365796" cy="839689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7160" indent="0">
              <a:buNone/>
              <a:defRPr sz="2000" b="1"/>
            </a:lvl2pPr>
            <a:lvl3pPr marL="914318" indent="0">
              <a:buNone/>
              <a:defRPr sz="1800" b="1"/>
            </a:lvl3pPr>
            <a:lvl4pPr marL="1371478" indent="0">
              <a:buNone/>
              <a:defRPr sz="1600" b="1"/>
            </a:lvl4pPr>
            <a:lvl5pPr marL="1828638" indent="0">
              <a:buNone/>
              <a:defRPr sz="1600" b="1"/>
            </a:lvl5pPr>
            <a:lvl6pPr marL="2285797" indent="0">
              <a:buNone/>
              <a:defRPr sz="1600" b="1"/>
            </a:lvl6pPr>
            <a:lvl7pPr marL="2742957" indent="0">
              <a:buNone/>
              <a:defRPr sz="1600" b="1"/>
            </a:lvl7pPr>
            <a:lvl8pPr marL="3200115" indent="0">
              <a:buNone/>
              <a:defRPr sz="1600" b="1"/>
            </a:lvl8pPr>
            <a:lvl9pPr marL="365727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315921" y="2854523"/>
            <a:ext cx="6365796" cy="518606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97" y="358377"/>
            <a:ext cx="4738093" cy="152519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0705" y="358384"/>
            <a:ext cx="8051006" cy="76822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0097" y="1883572"/>
            <a:ext cx="4738093" cy="6157020"/>
          </a:xfrm>
        </p:spPr>
        <p:txBody>
          <a:bodyPr/>
          <a:lstStyle>
            <a:lvl1pPr marL="0" indent="0">
              <a:buNone/>
              <a:defRPr sz="1500"/>
            </a:lvl1pPr>
            <a:lvl2pPr marL="457160" indent="0">
              <a:buNone/>
              <a:defRPr sz="1200"/>
            </a:lvl2pPr>
            <a:lvl3pPr marL="914318" indent="0">
              <a:buNone/>
              <a:defRPr sz="1000"/>
            </a:lvl3pPr>
            <a:lvl4pPr marL="1371478" indent="0">
              <a:buNone/>
              <a:defRPr sz="900"/>
            </a:lvl4pPr>
            <a:lvl5pPr marL="1828638" indent="0">
              <a:buNone/>
              <a:defRPr sz="900"/>
            </a:lvl5pPr>
            <a:lvl6pPr marL="2285797" indent="0">
              <a:buNone/>
              <a:defRPr sz="900"/>
            </a:lvl6pPr>
            <a:lvl7pPr marL="2742957" indent="0">
              <a:buNone/>
              <a:defRPr sz="900"/>
            </a:lvl7pPr>
            <a:lvl8pPr marL="3200115" indent="0">
              <a:buNone/>
              <a:defRPr sz="900"/>
            </a:lvl8pPr>
            <a:lvl9pPr marL="365727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854" y="6300791"/>
            <a:ext cx="8641080" cy="7438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22854" y="804270"/>
            <a:ext cx="8641080" cy="5400675"/>
          </a:xfrm>
        </p:spPr>
        <p:txBody>
          <a:bodyPr/>
          <a:lstStyle>
            <a:lvl1pPr marL="0" indent="0">
              <a:buNone/>
              <a:defRPr sz="3200"/>
            </a:lvl1pPr>
            <a:lvl2pPr marL="457160" indent="0">
              <a:buNone/>
              <a:defRPr sz="2800"/>
            </a:lvl2pPr>
            <a:lvl3pPr marL="914318" indent="0">
              <a:buNone/>
              <a:defRPr sz="2300"/>
            </a:lvl3pPr>
            <a:lvl4pPr marL="1371478" indent="0">
              <a:buNone/>
              <a:defRPr sz="2000"/>
            </a:lvl4pPr>
            <a:lvl5pPr marL="1828638" indent="0">
              <a:buNone/>
              <a:defRPr sz="2000"/>
            </a:lvl5pPr>
            <a:lvl6pPr marL="2285797" indent="0">
              <a:buNone/>
              <a:defRPr sz="2000"/>
            </a:lvl6pPr>
            <a:lvl7pPr marL="2742957" indent="0">
              <a:buNone/>
              <a:defRPr sz="2000"/>
            </a:lvl7pPr>
            <a:lvl8pPr marL="3200115" indent="0">
              <a:buNone/>
              <a:defRPr sz="2000"/>
            </a:lvl8pPr>
            <a:lvl9pPr marL="365727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22854" y="7044636"/>
            <a:ext cx="8641080" cy="1056383"/>
          </a:xfrm>
        </p:spPr>
        <p:txBody>
          <a:bodyPr/>
          <a:lstStyle>
            <a:lvl1pPr marL="0" indent="0">
              <a:buNone/>
              <a:defRPr sz="1500"/>
            </a:lvl1pPr>
            <a:lvl2pPr marL="457160" indent="0">
              <a:buNone/>
              <a:defRPr sz="1200"/>
            </a:lvl2pPr>
            <a:lvl3pPr marL="914318" indent="0">
              <a:buNone/>
              <a:defRPr sz="1000"/>
            </a:lvl3pPr>
            <a:lvl4pPr marL="1371478" indent="0">
              <a:buNone/>
              <a:defRPr sz="900"/>
            </a:lvl4pPr>
            <a:lvl5pPr marL="1828638" indent="0">
              <a:buNone/>
              <a:defRPr sz="900"/>
            </a:lvl5pPr>
            <a:lvl6pPr marL="2285797" indent="0">
              <a:buNone/>
              <a:defRPr sz="900"/>
            </a:lvl6pPr>
            <a:lvl7pPr marL="2742957" indent="0">
              <a:buNone/>
              <a:defRPr sz="900"/>
            </a:lvl7pPr>
            <a:lvl8pPr marL="3200115" indent="0">
              <a:buNone/>
              <a:defRPr sz="900"/>
            </a:lvl8pPr>
            <a:lvl9pPr marL="365727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92" y="360463"/>
            <a:ext cx="12961620" cy="1500188"/>
          </a:xfrm>
          <a:prstGeom prst="rect">
            <a:avLst/>
          </a:prstGeom>
        </p:spPr>
        <p:txBody>
          <a:bodyPr vert="horz" lIns="91433" tIns="45716" rIns="91433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92" y="2100266"/>
            <a:ext cx="12961620" cy="5940326"/>
          </a:xfrm>
          <a:prstGeom prst="rect">
            <a:avLst/>
          </a:prstGeom>
        </p:spPr>
        <p:txBody>
          <a:bodyPr vert="horz" lIns="91433" tIns="45716" rIns="91433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092" y="8342714"/>
            <a:ext cx="3360420" cy="479227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20616" y="8342714"/>
            <a:ext cx="4560572" cy="479227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21292" y="8342714"/>
            <a:ext cx="3360420" cy="479227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1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0" indent="-342870" algn="l" defTabSz="91431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4" indent="-285724" algn="l" defTabSz="91431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98" indent="-228580" algn="l" defTabSz="91431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58" indent="-228580" algn="l" defTabSz="91431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17" indent="-228580" algn="l" defTabSz="91431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77" indent="-228580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7" indent="-228580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5" indent="-228580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5" indent="-228580" algn="l" defTabSz="91431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7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7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5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5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01800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0406" y="2824163"/>
            <a:ext cx="13030200" cy="389028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870" indent="-342870" algn="ctr">
              <a:spcBef>
                <a:spcPct val="20000"/>
              </a:spcBef>
              <a:buFont typeface="Arial" pitchFamily="34" charset="0"/>
              <a:buChar char="•"/>
            </a:pPr>
            <a:endParaRPr lang="en-US" sz="3900" dirty="0">
              <a:solidFill>
                <a:prstClr val="black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ПРОЕКТ НА ЗАКОН ЗА ИЗМЕНЕНИЕ И ДОПЪЛНЕНИЕ НА ЗАКОНА ЗА РЕГИОНАЛНОТО </a:t>
            </a:r>
            <a:r>
              <a:rPr 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РАЗВИТИЕ</a:t>
            </a:r>
          </a:p>
          <a:p>
            <a:pPr lvl="0" algn="ctr">
              <a:spcBef>
                <a:spcPct val="20000"/>
              </a:spcBef>
            </a:pPr>
            <a:endParaRPr lang="en-US" sz="23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lvl="0" algn="ctr">
              <a:spcBef>
                <a:spcPct val="20000"/>
              </a:spcBef>
            </a:pPr>
            <a:r>
              <a:rPr 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Министерство на регионалното развитие и </a:t>
            </a:r>
            <a:r>
              <a:rPr 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благоустройството</a:t>
            </a:r>
          </a:p>
          <a:p>
            <a:pPr lvl="0" algn="ctr">
              <a:spcBef>
                <a:spcPct val="20000"/>
              </a:spcBef>
            </a:pPr>
            <a:endParaRPr lang="bg-BG" sz="2300" b="1" dirty="0" smtClean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lvl="0" algn="ctr">
              <a:spcBef>
                <a:spcPct val="20000"/>
              </a:spcBef>
            </a:pPr>
            <a:r>
              <a:rPr 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</a:t>
            </a:r>
            <a:r>
              <a:rPr 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оември 2019 г.</a:t>
            </a:r>
            <a:endParaRPr lang="en-US" sz="23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lvl="0" algn="ctr">
              <a:spcBef>
                <a:spcPct val="20000"/>
              </a:spcBef>
            </a:pPr>
            <a:endParaRPr lang="en-US" sz="3900" b="1" dirty="0">
              <a:solidFill>
                <a:prstClr val="black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4"/>
            <a:ext cx="14401800" cy="899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7847" y="2211363"/>
            <a:ext cx="13030200" cy="503290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амален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брой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документи</a:t>
            </a:r>
            <a:endParaRPr lang="ru-RU" alt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обединяване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стратегическото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пространственото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планиране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регионалното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развитие</a:t>
            </a: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фокус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върху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решаването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конкретните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и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специфични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проблеми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съответните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територии</a:t>
            </a:r>
            <a:endParaRPr lang="ru-RU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подобрена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координация 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другите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секторни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документи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endParaRPr lang="ru-RU" alt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ефективен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процес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провеждане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държавната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политика за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регионално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развитие</a:t>
            </a: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800"/>
              </a:spcAft>
              <a:buFont typeface="Wingdings" panose="05000000000000000000" pitchFamily="2" charset="2"/>
              <a:buChar char="q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засилена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тежест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bg-BG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мнението на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местните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заинтересовани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страни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при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вземането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решения</a:t>
            </a: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49712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bg-BG" sz="23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Очаквани</a:t>
            </a:r>
            <a:r>
              <a:rPr lang="ru-RU" alt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резултати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от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реализацията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на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предложението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за изменение на ЗРР </a:t>
            </a:r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49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4763"/>
            <a:ext cx="14401800" cy="899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371" y="3279644"/>
            <a:ext cx="13030200" cy="4093420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lvl="0" algn="ctr"/>
            <a:r>
              <a:rPr lang="bg-BG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Благодаря Ви за вниманието!</a:t>
            </a:r>
            <a:endParaRPr lang="en-US" sz="4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sz="2400" b="1" i="1" dirty="0" smtClean="0"/>
          </a:p>
          <a:p>
            <a:endParaRPr lang="en-US" sz="2400" b="1" i="1" dirty="0" smtClean="0"/>
          </a:p>
          <a:p>
            <a:endParaRPr lang="en-US" sz="2400" b="1" i="1" dirty="0"/>
          </a:p>
          <a:p>
            <a:endParaRPr lang="en-US" sz="2400" b="1" i="1" dirty="0" smtClean="0"/>
          </a:p>
          <a:p>
            <a:r>
              <a:rPr lang="ru-RU" sz="2400" b="1" i="1" dirty="0" err="1" smtClean="0">
                <a:solidFill>
                  <a:srgbClr val="0070C0"/>
                </a:solidFill>
              </a:rPr>
              <a:t>Недялка</a:t>
            </a:r>
            <a:r>
              <a:rPr lang="ru-RU" sz="2400" b="1" i="1" dirty="0" smtClean="0">
                <a:solidFill>
                  <a:srgbClr val="0070C0"/>
                </a:solidFill>
              </a:rPr>
              <a:t> </a:t>
            </a:r>
            <a:r>
              <a:rPr lang="ru-RU" sz="2400" b="1" i="1" dirty="0" err="1">
                <a:solidFill>
                  <a:srgbClr val="0070C0"/>
                </a:solidFill>
              </a:rPr>
              <a:t>Илкова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i="1" dirty="0" err="1">
                <a:solidFill>
                  <a:srgbClr val="0070C0"/>
                </a:solidFill>
              </a:rPr>
              <a:t>Старши</a:t>
            </a:r>
            <a:r>
              <a:rPr lang="ru-RU" sz="2400" i="1" dirty="0">
                <a:solidFill>
                  <a:srgbClr val="0070C0"/>
                </a:solidFill>
              </a:rPr>
              <a:t> </a:t>
            </a:r>
            <a:r>
              <a:rPr lang="ru-RU" sz="2400" i="1" dirty="0" err="1">
                <a:solidFill>
                  <a:srgbClr val="0070C0"/>
                </a:solidFill>
              </a:rPr>
              <a:t>експерт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i="1" dirty="0">
                <a:solidFill>
                  <a:srgbClr val="0070C0"/>
                </a:solidFill>
              </a:rPr>
              <a:t>Министерство на </a:t>
            </a:r>
            <a:r>
              <a:rPr lang="ru-RU" sz="2400" i="1" dirty="0" err="1">
                <a:solidFill>
                  <a:srgbClr val="0070C0"/>
                </a:solidFill>
              </a:rPr>
              <a:t>регионалното</a:t>
            </a:r>
            <a:r>
              <a:rPr lang="ru-RU" sz="2400" i="1" dirty="0">
                <a:solidFill>
                  <a:srgbClr val="0070C0"/>
                </a:solidFill>
              </a:rPr>
              <a:t> развитие и </a:t>
            </a:r>
            <a:r>
              <a:rPr lang="ru-RU" sz="2400" i="1" dirty="0" err="1">
                <a:solidFill>
                  <a:srgbClr val="0070C0"/>
                </a:solidFill>
              </a:rPr>
              <a:t>благоустройството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i="1" dirty="0">
                <a:solidFill>
                  <a:srgbClr val="0070C0"/>
                </a:solidFill>
              </a:rPr>
              <a:t>ГД СППРР, Отдел СПД, сектор СПП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i="1" dirty="0">
                <a:solidFill>
                  <a:srgbClr val="0070C0"/>
                </a:solidFill>
              </a:rPr>
              <a:t>nedyalka.ilkova@gmail.com; тел.: 02/940 </a:t>
            </a:r>
            <a:r>
              <a:rPr lang="ru-RU" sz="2400" i="1" dirty="0" smtClean="0">
                <a:solidFill>
                  <a:srgbClr val="0070C0"/>
                </a:solidFill>
              </a:rPr>
              <a:t>5662</a:t>
            </a:r>
            <a:endParaRPr lang="en-US" sz="3200" b="1" dirty="0">
              <a:solidFill>
                <a:srgbClr val="0070C0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47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4763"/>
            <a:ext cx="14401800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1" y="1528763"/>
            <a:ext cx="13030200" cy="6812113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en-US" sz="2400" b="1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Пътна карта за извършване на промени в политиката за регионално развитие  </a:t>
            </a:r>
            <a:endParaRPr lang="bg-BG" sz="20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Анализ на: </a:t>
            </a: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действащата национална политика за регионално и пространствено развитие</a:t>
            </a:r>
            <a:endParaRPr 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действащото законодателство</a:t>
            </a: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системата от документи за регионално и пространствено развитие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Доклад </a:t>
            </a:r>
            <a:r>
              <a:rPr 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 </a:t>
            </a: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предложения </a:t>
            </a:r>
            <a:r>
              <a:rPr 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за повишаване ефективността на политиката за регионално </a:t>
            </a: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развитие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Социално - икономически анализ на районите от ниво 2</a:t>
            </a:r>
            <a:endParaRPr lang="bg-BG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00211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Необходимост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от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промени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в Закона за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регионалното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alt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развитие</a:t>
            </a:r>
            <a:r>
              <a:rPr lang="en-US" alt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(1)</a:t>
            </a:r>
            <a:endParaRPr lang="bg-BG" sz="2300" dirty="0"/>
          </a:p>
        </p:txBody>
      </p:sp>
    </p:spTree>
    <p:extLst>
      <p:ext uri="{BB962C8B-B14F-4D97-AF65-F5344CB8AC3E}">
        <p14:creationId xmlns:p14="http://schemas.microsoft.com/office/powerpoint/2010/main" val="100319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4763"/>
            <a:ext cx="14401800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1" y="2031704"/>
            <a:ext cx="13030200" cy="4831058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bg-BG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Изводи:</a:t>
            </a:r>
            <a:endParaRPr lang="bg-BG" altLang="bg-BG" sz="2400" b="1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Недостатъчна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ефективност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в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мерките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за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преодоляването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</a:t>
            </a:r>
            <a:r>
              <a:rPr lang="ru-RU" altLang="bg-BG" sz="24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вътрешнорегионалните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различия</a:t>
            </a:r>
          </a:p>
          <a:p>
            <a:pPr marL="34290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Наложителна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оптимизация на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системата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от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документи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Необходимост </a:t>
            </a:r>
            <a:r>
              <a:rPr 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от извършване на нормативна </a:t>
            </a:r>
            <a:r>
              <a:rPr 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промяна</a:t>
            </a:r>
            <a:endParaRPr lang="ru-RU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bg-BG" sz="2400" b="1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Съответни </a:t>
            </a:r>
            <a:r>
              <a:rPr lang="bg-BG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мерки: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bg-BG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bg-BG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Предприети действия за промяна </a:t>
            </a:r>
            <a:r>
              <a:rPr lang="bg-BG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съществуващото законодателство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bg-BG" sz="20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00211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Необходимост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от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промени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в Закона за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регионалното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alt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развитие</a:t>
            </a:r>
            <a:r>
              <a:rPr lang="en-US" altLang="bg-BG" sz="2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(2)</a:t>
            </a:r>
            <a:endParaRPr lang="bg-BG" sz="23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0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73" y="-4763"/>
            <a:ext cx="14401800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6231" y="1769935"/>
            <a:ext cx="13030200" cy="6513570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870" indent="-342870" algn="ctr">
              <a:spcBef>
                <a:spcPct val="20000"/>
              </a:spcBef>
              <a:buFont typeface="Arial" pitchFamily="34" charset="0"/>
              <a:buChar char="•"/>
            </a:pPr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bg-BG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Предложения за промени:  </a:t>
            </a:r>
            <a:endParaRPr lang="bg-BG" sz="24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нова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система от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документи</a:t>
            </a:r>
            <a:endParaRPr lang="bg-BG" sz="22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промяна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структурата и състава на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регионалните съвети за развитие </a:t>
            </a:r>
            <a:endParaRPr lang="bg-BG" sz="22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нов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модел на работа на регионалните съвети за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развитие:</a:t>
            </a:r>
          </a:p>
          <a:p>
            <a:pPr marL="3943025" lvl="8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управленски състав и експертен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състав</a:t>
            </a: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разширяване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функциите и правомощията на регионалните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съвети</a:t>
            </a: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определят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се  членовете с право на глас в управленския състав на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РСР</a:t>
            </a: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експертният </a:t>
            </a:r>
            <a:r>
              <a:rPr lang="bg-BG" sz="22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състав на регионалните </a:t>
            </a: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съвети:</a:t>
            </a:r>
          </a:p>
          <a:p>
            <a:pPr marL="3943025" lvl="8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звено за медиация             </a:t>
            </a:r>
          </a:p>
          <a:p>
            <a:pPr marL="3943025" lvl="8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звено за публични консултации          </a:t>
            </a:r>
          </a:p>
          <a:p>
            <a:pPr marL="3943025" lvl="8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звено за предварителен подбор</a:t>
            </a:r>
          </a:p>
          <a:p>
            <a:pPr lvl="1">
              <a:lnSpc>
                <a:spcPct val="150000"/>
              </a:lnSpc>
            </a:pPr>
            <a:endParaRPr 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00211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Предложения за 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промени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в Закона за </a:t>
            </a:r>
            <a:r>
              <a:rPr lang="ru-RU" altLang="bg-BG" sz="23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регионалното</a:t>
            </a:r>
            <a:r>
              <a:rPr lang="ru-RU" altLang="bg-BG" sz="23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развитие</a:t>
            </a:r>
            <a:endParaRPr lang="bg-BG" sz="23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9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9" y="-4763"/>
            <a:ext cx="14401800" cy="90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1" y="1500072"/>
            <a:ext cx="13030200" cy="495519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870" indent="-342870" algn="ctr">
              <a:spcBef>
                <a:spcPct val="20000"/>
              </a:spcBef>
              <a:buFont typeface="Arial" pitchFamily="34" charset="0"/>
              <a:buChar char="•"/>
            </a:pPr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bg-BG" sz="1600" dirty="0">
              <a:solidFill>
                <a:prstClr val="black"/>
              </a:solidFill>
            </a:endParaRPr>
          </a:p>
          <a:p>
            <a:pPr marL="285724" indent="-285724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3098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 defTabSz="1337192">
              <a:spcBef>
                <a:spcPct val="0"/>
              </a:spcBef>
              <a:defRPr/>
            </a:pPr>
            <a:r>
              <a:rPr lang="bg-BG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Ключови разлики в действащия ЗРР и проекта на ЗИД на </a:t>
            </a:r>
            <a:r>
              <a:rPr lang="bg-BG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ЗРР (1)</a:t>
            </a:r>
            <a:endParaRPr lang="ru-RU" altLang="bg-BG" sz="24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54901"/>
              </p:ext>
            </p:extLst>
          </p:nvPr>
        </p:nvGraphicFramePr>
        <p:xfrm>
          <a:off x="77915" y="1684081"/>
          <a:ext cx="14323886" cy="6062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106"/>
                <a:gridCol w="5228255"/>
                <a:gridCol w="5492525"/>
              </a:tblGrid>
              <a:tr h="626506"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Тема/Раздел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  за регионалното развитие в момента</a:t>
                      </a:r>
                      <a:r>
                        <a:rPr lang="bg-BG" sz="20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Предложение за промяна от 2019 г.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  <a:tr h="1992605">
                <a:tc>
                  <a:txBody>
                    <a:bodyPr/>
                    <a:lstStyle/>
                    <a:p>
                      <a:pPr algn="ctr"/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райониране</a:t>
                      </a:r>
                      <a:endParaRPr lang="bg-BG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район от ниво 2 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определени са „Райони за целенасочена </a:t>
                      </a:r>
                      <a:r>
                        <a:rPr lang="ru-RU" sz="1800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подкрепа</a:t>
                      </a:r>
                      <a:r>
                        <a:rPr lang="ru-RU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</a:t>
                      </a:r>
                      <a:r>
                        <a:rPr lang="ru-RU" sz="1800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държавата</a:t>
                      </a: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kumimoji="0" lang="ru-RU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статистически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район от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ниво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2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endParaRPr kumimoji="0" lang="ru-RU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l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отпадат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„Районите за целенасочена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подкрепа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от </a:t>
                      </a:r>
                      <a:r>
                        <a:rPr kumimoji="0" lang="ru-RU" sz="1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държавата</a:t>
                      </a: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“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  <a:tr h="32007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система</a:t>
                      </a:r>
                      <a:r>
                        <a:rPr lang="bg-BG" sz="20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от стратегически документи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информационно осигуряване </a:t>
                      </a:r>
                      <a:endParaRPr lang="bg-BG" sz="2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две системи от документи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регионално</a:t>
                      </a:r>
                      <a:r>
                        <a:rPr lang="bg-BG" sz="1800" b="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развитие и пространствено развитие</a:t>
                      </a:r>
                      <a:endParaRPr lang="bg-BG" sz="1800" b="0" kern="1200" noProof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сложен процес на разработване, наблюдение и оценка на документите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липса на информационно осигуряване</a:t>
                      </a: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bg-BG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една система от документи</a:t>
                      </a: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отпада областната стратегия за развитие</a:t>
                      </a:r>
                      <a:endParaRPr lang="en-US" sz="1800" b="0" kern="1200" baseline="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en-US" sz="1800" b="0" kern="12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</a:t>
                      </a:r>
                      <a:r>
                        <a:rPr lang="bg-BG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тимизиран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процес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разработване,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наблюдение</a:t>
                      </a:r>
                      <a:r>
                        <a:rPr lang="bg-BG" sz="1800" b="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оценка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bg-BG" sz="1800" b="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документи</a:t>
                      </a:r>
                      <a:r>
                        <a:rPr lang="bg-BG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те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bg-BG" sz="18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информационна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платформа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целите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регионалната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политика</a:t>
                      </a:r>
                      <a:r>
                        <a:rPr lang="en-US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endParaRPr lang="bg-BG" sz="18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bg-BG" sz="1800" b="0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bg-BG" sz="18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2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763"/>
            <a:ext cx="14401800" cy="899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1" y="1500072"/>
            <a:ext cx="13030200" cy="495519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870" indent="-342870" algn="ctr">
              <a:spcBef>
                <a:spcPct val="20000"/>
              </a:spcBef>
              <a:buFont typeface="Arial" pitchFamily="34" charset="0"/>
              <a:buChar char="•"/>
            </a:pPr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bg-BG" sz="1600" dirty="0">
              <a:solidFill>
                <a:prstClr val="black"/>
              </a:solidFill>
            </a:endParaRPr>
          </a:p>
          <a:p>
            <a:pPr marL="285724" indent="-285724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43200" y="240573"/>
            <a:ext cx="8686801" cy="83098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 defTabSz="1337192">
              <a:spcBef>
                <a:spcPct val="0"/>
              </a:spcBef>
              <a:defRPr/>
            </a:pPr>
            <a:r>
              <a:rPr lang="bg-BG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Ключови разлики в действащия ЗРР и проекта на ЗИД на </a:t>
            </a:r>
            <a:r>
              <a:rPr lang="bg-BG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ЗРР (2)</a:t>
            </a:r>
            <a:endParaRPr lang="ru-RU" altLang="bg-BG" sz="24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178500"/>
              </p:ext>
            </p:extLst>
          </p:nvPr>
        </p:nvGraphicFramePr>
        <p:xfrm>
          <a:off x="114300" y="1985962"/>
          <a:ext cx="1432560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537"/>
                <a:gridCol w="5228881"/>
                <a:gridCol w="5493182"/>
              </a:tblGrid>
              <a:tr h="754953"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Тема/Раздел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Закон  за регионалното развитие в момента 2018 г.</a:t>
                      </a:r>
                      <a:r>
                        <a:rPr lang="bg-BG" sz="20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r>
                        <a:rPr lang="bg-BG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Предложение за промяна от 2019 г.</a:t>
                      </a:r>
                      <a:endParaRPr lang="bg-BG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  <a:tr h="48076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регионални</a:t>
                      </a:r>
                      <a:r>
                        <a:rPr lang="bg-BG" sz="20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съвети за развитие</a:t>
                      </a:r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l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структура</a:t>
                      </a:r>
                      <a:endParaRPr lang="bg-BG" sz="20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функции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bg-BG" sz="2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състав</a:t>
                      </a:r>
                      <a:endParaRPr lang="bg-BG" sz="2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q"/>
                      </a:pPr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РСР</a:t>
                      </a:r>
                      <a:r>
                        <a:rPr lang="bg-BG" sz="20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bg-BG" sz="20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предимно съвещателни функции 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endParaRPr lang="bg-BG" sz="20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bg-BG" sz="20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решенията не оказват реално влияние върху развитието на съответния статистически район от ниво 2</a:t>
                      </a:r>
                      <a:endParaRPr lang="bg-BG" sz="14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bg-BG" sz="14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q"/>
                      </a:pPr>
                      <a:r>
                        <a:rPr lang="bg-BG" sz="20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РСР: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None/>
                      </a:pPr>
                      <a:endParaRPr lang="bg-BG" sz="2000" b="1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bg-BG" sz="2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нов модел на работа на регионалните съвети за развитие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bg-BG" sz="2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разширени  функции и правомощия 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bg-BG" sz="2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съгласува и извършва предварителен</a:t>
                      </a:r>
                      <a:r>
                        <a:rPr lang="bg-BG" sz="2000" b="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20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подбор на проекти</a:t>
                      </a: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0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9" y="4763"/>
            <a:ext cx="14379641" cy="899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1" y="1500072"/>
            <a:ext cx="13030200" cy="4955195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marL="342870" indent="-342870" algn="ctr">
              <a:spcBef>
                <a:spcPct val="20000"/>
              </a:spcBef>
              <a:buFont typeface="Arial" pitchFamily="34" charset="0"/>
              <a:buChar char="•"/>
            </a:pPr>
            <a:endParaRPr lang="en-US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bg-BG" sz="1600" dirty="0"/>
          </a:p>
          <a:p>
            <a:pPr marL="285724" indent="-285724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bg-BG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948756"/>
              </p:ext>
            </p:extLst>
          </p:nvPr>
        </p:nvGraphicFramePr>
        <p:xfrm>
          <a:off x="22159" y="2021817"/>
          <a:ext cx="14379641" cy="5526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7131"/>
                <a:gridCol w="5248605"/>
                <a:gridCol w="5513905"/>
              </a:tblGrid>
              <a:tr h="657000">
                <a:tc>
                  <a:txBody>
                    <a:bodyPr/>
                    <a:lstStyle/>
                    <a:p>
                      <a:r>
                        <a:rPr lang="bg-BG" sz="1800" dirty="0" smtClean="0">
                          <a:solidFill>
                            <a:schemeClr val="bg1"/>
                          </a:solidFill>
                        </a:rPr>
                        <a:t>Тема/Раздел</a:t>
                      </a:r>
                      <a:endParaRPr lang="bg-BG" sz="1800" dirty="0">
                        <a:solidFill>
                          <a:schemeClr val="bg1"/>
                        </a:solidFill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r>
                        <a:rPr lang="bg-BG" sz="1800" dirty="0" smtClean="0">
                          <a:solidFill>
                            <a:schemeClr val="bg1"/>
                          </a:solidFill>
                        </a:rPr>
                        <a:t>Закон  за регионалното развитие в момента 2018 г.</a:t>
                      </a:r>
                      <a:r>
                        <a:rPr lang="bg-BG" sz="18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bg-BG" sz="1800" dirty="0">
                        <a:solidFill>
                          <a:schemeClr val="bg1"/>
                        </a:solidFill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r>
                        <a:rPr lang="bg-BG" sz="1800" dirty="0" smtClean="0">
                          <a:solidFill>
                            <a:schemeClr val="bg1"/>
                          </a:solidFill>
                        </a:rPr>
                        <a:t>Предложение за промяна от 2019 г.</a:t>
                      </a:r>
                      <a:endParaRPr lang="bg-BG" sz="1800" dirty="0">
                        <a:solidFill>
                          <a:schemeClr val="bg1"/>
                        </a:solidFill>
                      </a:endParaRPr>
                    </a:p>
                  </a:txBody>
                  <a:tcPr marL="144018" marR="144018" marT="60008" marB="60008"/>
                </a:tc>
              </a:tr>
              <a:tr h="4858089">
                <a:tc>
                  <a:txBody>
                    <a:bodyPr/>
                    <a:lstStyle/>
                    <a:p>
                      <a:pPr marL="0" marR="0" lvl="0" indent="0" algn="ctr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регионални съвети за развитие:</a:t>
                      </a:r>
                    </a:p>
                    <a:p>
                      <a:pPr marL="0" marR="0" lvl="0" indent="0" algn="l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структура</a:t>
                      </a:r>
                    </a:p>
                    <a:p>
                      <a:pPr marL="0" marR="0" lvl="0" indent="0" algn="ctr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функции</a:t>
                      </a:r>
                    </a:p>
                    <a:p>
                      <a:pPr marL="0" marR="0" lvl="0" indent="0" algn="ctr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състав</a:t>
                      </a: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342900" marR="0" lvl="0" indent="-34290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bg-BG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РСР:</a:t>
                      </a:r>
                    </a:p>
                    <a:p>
                      <a:pPr marL="0" marR="0" lvl="0" indent="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председателят не е избираем - </a:t>
                      </a: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ротационен принцип</a:t>
                      </a: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кратък период на председателство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endParaRPr lang="bg-BG" sz="1800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bg-BG" sz="18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всички членове притежават право на глас</a:t>
                      </a: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bg-BG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  <a:tc>
                  <a:txBody>
                    <a:bodyPr/>
                    <a:lstStyle/>
                    <a:p>
                      <a:pPr marL="342900" marR="0" lvl="0" indent="-34290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kumimoji="0" lang="bg-BG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РСР:</a:t>
                      </a:r>
                    </a:p>
                    <a:p>
                      <a:pPr marL="0" marR="0" lvl="0" indent="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bg-BG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marR="0" lvl="0" indent="-28575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председателят е избираем</a:t>
                      </a:r>
                    </a:p>
                    <a:p>
                      <a:pPr marL="285750" marR="0" lvl="0" indent="-28575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по-дълъг период на председателство</a:t>
                      </a:r>
                    </a:p>
                    <a:p>
                      <a:pPr marL="285750" marR="0" lvl="0" indent="-285750" algn="just" defTabSz="914318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устойчивост във времето на провежданата политика за регионално развитие</a:t>
                      </a:r>
                      <a:endParaRPr lang="bg-BG" sz="18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bg-BG" sz="18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само управленският състав има право на глас </a:t>
                      </a:r>
                    </a:p>
                    <a:p>
                      <a:pPr marL="285750" indent="-28575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kumimoji="0" lang="bg-BG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акцент върху решаването на регионалните проблеми</a:t>
                      </a:r>
                      <a:endParaRPr lang="bg-BG" sz="1800" kern="1200" noProof="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44018" marR="144018" marT="60008" marB="60008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743200" y="240573"/>
            <a:ext cx="8686801" cy="83098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 defTabSz="1337192">
              <a:spcBef>
                <a:spcPct val="0"/>
              </a:spcBef>
              <a:defRPr/>
            </a:pPr>
            <a:r>
              <a:rPr lang="bg-BG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Ключови разлики в действащия ЗРР и проекта на ЗИД на </a:t>
            </a:r>
            <a:r>
              <a:rPr lang="bg-BG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ЗРР (3)</a:t>
            </a:r>
            <a:endParaRPr lang="ru-RU" altLang="bg-BG" sz="24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2" y="4763"/>
            <a:ext cx="14401800" cy="899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7846" y="2175846"/>
            <a:ext cx="13691053" cy="5465591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Новата</a:t>
            </a:r>
            <a:r>
              <a:rPr lang="ru-RU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система от </a:t>
            </a: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документи</a:t>
            </a:r>
            <a:r>
              <a:rPr lang="ru-RU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за </a:t>
            </a: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стратегическо</a:t>
            </a:r>
            <a:r>
              <a:rPr lang="ru-RU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планиране</a:t>
            </a:r>
            <a:r>
              <a:rPr lang="ru-RU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на </a:t>
            </a: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регионалното</a:t>
            </a:r>
            <a:r>
              <a:rPr lang="ru-RU" altLang="bg-BG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и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пространственото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развитие:</a:t>
            </a:r>
          </a:p>
          <a:p>
            <a:pPr algn="ctr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sz="20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Национална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концепция за </a:t>
            </a:r>
            <a:r>
              <a:rPr lang="ru-RU" altLang="bg-BG" sz="2400" b="1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регионално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и </a:t>
            </a:r>
            <a:r>
              <a:rPr lang="ru-RU" altLang="bg-BG" sz="2400" b="1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пространствено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развитие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Интегрирани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b="1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териториални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стратегии за развитие на статистически </a:t>
            </a:r>
            <a:r>
              <a:rPr lang="ru-RU" altLang="bg-BG" sz="2400" b="1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райони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от </a:t>
            </a: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ниво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–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първи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вариант: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декември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2019 </a:t>
            </a:r>
            <a:r>
              <a:rPr lang="ru-RU" altLang="bg-BG" sz="24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г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endParaRPr lang="ru-RU" altLang="bg-BG" sz="24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342900" indent="-34290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План 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за </a:t>
            </a:r>
            <a:r>
              <a:rPr lang="ru-RU" altLang="bg-BG" sz="2400" b="1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интегрирано</a:t>
            </a:r>
            <a:r>
              <a:rPr lang="ru-RU" altLang="bg-BG" sz="2400" b="1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развитие на 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община 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- 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септември</a:t>
            </a:r>
            <a:r>
              <a:rPr lang="ru-RU" altLang="bg-BG" sz="24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2020. 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endParaRPr lang="ru-RU" altLang="bg-BG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bg-BG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81301" y="361170"/>
            <a:ext cx="8741628" cy="88266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bg-BG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тъпки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в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изпълнение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на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новия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подход в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регионалната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политика (1)</a:t>
            </a:r>
            <a:endParaRPr lang="bg-BG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86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StoyanovI\Desktop\Pictur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73" y="4763"/>
            <a:ext cx="14401800" cy="897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7847" y="2062162"/>
            <a:ext cx="13030200" cy="521064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Дейности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, </a:t>
            </a: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подпомагащи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промените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в </a:t>
            </a:r>
            <a:r>
              <a:rPr lang="ru-RU" altLang="bg-BG" sz="2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нормативната</a:t>
            </a:r>
            <a:r>
              <a:rPr lang="ru-RU" altLang="bg-BG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база: </a:t>
            </a:r>
            <a:endParaRPr lang="ru-RU" altLang="bg-BG" b="1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Споразумение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Международната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банка за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възстановяване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и развитие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(МБВР)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за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оказване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консултантска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помощ</a:t>
            </a:r>
            <a:endParaRPr lang="ru-RU" altLang="bg-BG" sz="20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Проведени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стратегически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консултации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регионално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и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местно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ниво</a:t>
            </a:r>
            <a:endParaRPr lang="ru-RU" altLang="bg-BG" sz="20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Проведени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консултации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представители на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оперативните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програми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,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ЦКЗ и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екипа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МБВР.</a:t>
            </a:r>
            <a:endParaRPr lang="ru-RU" altLang="bg-BG" sz="20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Проект на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ЗИД на ЗРР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  </a:t>
            </a:r>
          </a:p>
          <a:p>
            <a:pPr marL="3028707" lvl="6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обществени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консултации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до 25.11. 2019 г. </a:t>
            </a:r>
          </a:p>
          <a:p>
            <a:pPr marL="3028707" lvl="6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процедура по </a:t>
            </a:r>
            <a:r>
              <a:rPr lang="ru-RU" altLang="bg-BG" sz="2000" dirty="0" err="1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междуведомствено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съгласуване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ноември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2019 г.</a:t>
            </a:r>
          </a:p>
          <a:p>
            <a:pPr marL="3028707" lvl="6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внасяне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dirty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на проекта на ЗИД на ЗРР 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в МС: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декември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2019 г.</a:t>
            </a:r>
          </a:p>
          <a:p>
            <a:pPr marL="3028707" lvl="6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ru-RU" altLang="bg-BG" sz="2000" dirty="0" smtClean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pPr marL="285750" indent="-285750"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q"/>
            </a:pP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Правилник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за </a:t>
            </a:r>
            <a:r>
              <a:rPr lang="ru-RU" altLang="bg-BG" sz="2000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прилагане</a:t>
            </a:r>
            <a:r>
              <a:rPr lang="ru-RU" altLang="bg-BG" sz="2000" dirty="0" smtClean="0">
                <a:solidFill>
                  <a:srgbClr val="0070C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на ЗРР</a:t>
            </a:r>
            <a:endParaRPr lang="ru-RU" altLang="bg-BG" sz="2000" dirty="0">
              <a:solidFill>
                <a:srgbClr val="0070C0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47" y="4763"/>
            <a:ext cx="157855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0" y="4763"/>
            <a:ext cx="2057400" cy="152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8386762"/>
            <a:ext cx="2857500" cy="6143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www.mrrb.government.bg</a:t>
            </a:r>
            <a:endParaRPr lang="bg-BG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36127" y="351264"/>
            <a:ext cx="8686801" cy="882669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Стъпки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в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изпълнение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на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новия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подход в </a:t>
            </a:r>
            <a:r>
              <a:rPr lang="ru-RU" altLang="bg-BG" sz="24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регионалната</a:t>
            </a:r>
            <a:r>
              <a:rPr lang="ru-RU" altLang="bg-BG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политика (2)</a:t>
            </a:r>
            <a:endParaRPr lang="bg-BG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88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</TotalTime>
  <Words>759</Words>
  <Application>Microsoft Office PowerPoint</Application>
  <PresentationFormat>Custom</PresentationFormat>
  <Paragraphs>186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Ivaylo Stoyanov</dc:creator>
  <cp:lastModifiedBy>Administrator</cp:lastModifiedBy>
  <cp:revision>646</cp:revision>
  <cp:lastPrinted>2018-05-23T07:33:49Z</cp:lastPrinted>
  <dcterms:created xsi:type="dcterms:W3CDTF">2006-08-16T00:00:00Z</dcterms:created>
  <dcterms:modified xsi:type="dcterms:W3CDTF">2019-12-09T11:41:56Z</dcterms:modified>
</cp:coreProperties>
</file>