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notesMasterIdLst>
    <p:notesMasterId r:id="rId15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12192000" cy="6858000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23A667-C139-4607-8372-E7A941D3D440}" type="doc">
      <dgm:prSet loTypeId="urn:microsoft.com/office/officeart/2005/8/layout/h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BAA94373-FAB3-4163-BD79-1944EB0DDFB4}">
      <dgm:prSet custT="1"/>
      <dgm:spPr/>
      <dgm:t>
        <a:bodyPr/>
        <a:lstStyle/>
        <a:p>
          <a:pPr algn="ctr" defTabSz="914400" rtl="0" eaLnBrk="1" latinLnBrk="0" hangingPunct="1">
            <a:lnSpc>
              <a:spcPct val="90000"/>
            </a:lnSpc>
            <a:spcBef>
              <a:spcPct val="0"/>
            </a:spcBef>
            <a:buNone/>
          </a:pPr>
          <a:r>
            <a:rPr lang="bg-BG" sz="2800" b="1" kern="1200" cap="none" dirty="0" smtClean="0">
              <a:latin typeface="+mj-lt"/>
              <a:ea typeface="+mj-ea"/>
              <a:cs typeface="+mj-cs"/>
            </a:rPr>
            <a:t>НАЙ-ЧЕСТО ДОПУСКАНИТЕ ГРЕШКИ И ПРОПУСКИ НА ОБЩИНИТЕ ПРИ КАНДИДАТСТВАНЕТО ЗА ЕВРОПЕЙСКИЯ ЕТИКЕТ МОГАТ ДА БЪДАТ РАЗДЕЛЕНИ НА ТРИ ОСНОВНИ ТИПА:</a:t>
          </a:r>
          <a:endParaRPr lang="en-US" sz="2800" b="1" kern="1200" cap="none" dirty="0">
            <a:latin typeface="+mj-lt"/>
            <a:ea typeface="+mj-ea"/>
            <a:cs typeface="+mj-cs"/>
          </a:endParaRPr>
        </a:p>
      </dgm:t>
    </dgm:pt>
    <dgm:pt modelId="{EE5677C0-804F-461B-8558-4EEB82D2CFCF}" type="parTrans" cxnId="{83E1685D-9678-459B-8CDE-922E4E58FA3D}">
      <dgm:prSet/>
      <dgm:spPr/>
      <dgm:t>
        <a:bodyPr/>
        <a:lstStyle/>
        <a:p>
          <a:endParaRPr lang="en-US"/>
        </a:p>
      </dgm:t>
    </dgm:pt>
    <dgm:pt modelId="{F2FB34B7-B797-491E-BDE3-5F57806D8153}" type="sibTrans" cxnId="{83E1685D-9678-459B-8CDE-922E4E58FA3D}">
      <dgm:prSet/>
      <dgm:spPr/>
      <dgm:t>
        <a:bodyPr/>
        <a:lstStyle/>
        <a:p>
          <a:endParaRPr lang="en-US"/>
        </a:p>
      </dgm:t>
    </dgm:pt>
    <dgm:pt modelId="{A8708AAB-C7AD-4332-9EB5-C065B4515BFA}">
      <dgm:prSet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dgm:style>
      </dgm:prSet>
      <dgm:spPr>
        <a:noFill/>
        <a:ln>
          <a:noFill/>
        </a:ln>
      </dgm:spPr>
      <dgm:t>
        <a:bodyPr/>
        <a:lstStyle/>
        <a:p>
          <a:pPr algn="l" rtl="0"/>
          <a:r>
            <a:rPr lang="bg-BG" sz="3600" b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rPr>
            <a:t>Технически;</a:t>
          </a:r>
          <a:endParaRPr lang="en-US" sz="3600" b="1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90DB05F1-5BD5-44B4-A8E3-E552FFB0B2D9}" type="parTrans" cxnId="{6C9B946C-D257-46BB-A146-B2EFA7529E1C}">
      <dgm:prSet/>
      <dgm:spPr/>
      <dgm:t>
        <a:bodyPr/>
        <a:lstStyle/>
        <a:p>
          <a:endParaRPr lang="en-US"/>
        </a:p>
      </dgm:t>
    </dgm:pt>
    <dgm:pt modelId="{EEABA6F3-A864-4635-9328-EAF008040F39}" type="sibTrans" cxnId="{6C9B946C-D257-46BB-A146-B2EFA7529E1C}">
      <dgm:prSet/>
      <dgm:spPr/>
      <dgm:t>
        <a:bodyPr/>
        <a:lstStyle/>
        <a:p>
          <a:endParaRPr lang="en-US"/>
        </a:p>
      </dgm:t>
    </dgm:pt>
    <dgm:pt modelId="{DB6B5C74-6934-402C-B49B-56B503572AA2}">
      <dgm:prSet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dgm:style>
      </dgm:prSet>
      <dgm:spPr>
        <a:noFill/>
        <a:ln>
          <a:noFill/>
        </a:ln>
      </dgm:spPr>
      <dgm:t>
        <a:bodyPr/>
        <a:lstStyle/>
        <a:p>
          <a:pPr algn="l" rtl="0"/>
          <a:r>
            <a:rPr lang="bg-BG" sz="3600" b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rPr>
            <a:t>Документални.</a:t>
          </a:r>
          <a:endParaRPr lang="en-US" sz="3600" b="1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99191E38-FFA0-4FFC-9784-D29B85E87713}" type="parTrans" cxnId="{4478C519-5551-43D8-B7CF-3B7623D3981D}">
      <dgm:prSet/>
      <dgm:spPr/>
      <dgm:t>
        <a:bodyPr/>
        <a:lstStyle/>
        <a:p>
          <a:endParaRPr lang="en-US"/>
        </a:p>
      </dgm:t>
    </dgm:pt>
    <dgm:pt modelId="{2B752C00-EC6A-49C1-9715-53AC31C45DF9}" type="sibTrans" cxnId="{4478C519-5551-43D8-B7CF-3B7623D3981D}">
      <dgm:prSet/>
      <dgm:spPr/>
      <dgm:t>
        <a:bodyPr/>
        <a:lstStyle/>
        <a:p>
          <a:endParaRPr lang="en-US"/>
        </a:p>
      </dgm:t>
    </dgm:pt>
    <dgm:pt modelId="{68814AA3-7DBC-442F-9CA6-FCC89F5B0437}">
      <dgm:prSet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dgm:style>
      </dgm:prSet>
      <dgm:spPr>
        <a:noFill/>
        <a:ln>
          <a:noFill/>
        </a:ln>
      </dgm:spPr>
      <dgm:t>
        <a:bodyPr/>
        <a:lstStyle/>
        <a:p>
          <a:pPr algn="l" rtl="0"/>
          <a:r>
            <a:rPr lang="bg-BG" sz="3600" b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rPr>
            <a:t>Организационни;</a:t>
          </a:r>
          <a:endParaRPr lang="en-US" sz="3600" b="1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148A8266-1AB8-4222-8DA8-A3432FF4564C}" type="parTrans" cxnId="{62E00E9A-CBEB-4984-B8B6-6D814C7779F3}">
      <dgm:prSet/>
      <dgm:spPr/>
      <dgm:t>
        <a:bodyPr/>
        <a:lstStyle/>
        <a:p>
          <a:endParaRPr lang="en-US"/>
        </a:p>
      </dgm:t>
    </dgm:pt>
    <dgm:pt modelId="{92090440-C487-42B6-A668-9EC5F74A29B3}" type="sibTrans" cxnId="{62E00E9A-CBEB-4984-B8B6-6D814C7779F3}">
      <dgm:prSet/>
      <dgm:spPr/>
      <dgm:t>
        <a:bodyPr/>
        <a:lstStyle/>
        <a:p>
          <a:endParaRPr lang="en-US"/>
        </a:p>
      </dgm:t>
    </dgm:pt>
    <dgm:pt modelId="{A2A1A3CE-85A4-4261-814E-E5732E986F2F}" type="pres">
      <dgm:prSet presAssocID="{A923A667-C139-4607-8372-E7A941D3D44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8CDAA9D-78D0-42A3-85CE-86481767E997}" type="pres">
      <dgm:prSet presAssocID="{BAA94373-FAB3-4163-BD79-1944EB0DDFB4}" presName="composite" presStyleCnt="0"/>
      <dgm:spPr/>
    </dgm:pt>
    <dgm:pt modelId="{50D7BF64-7121-4EA0-BD0E-EE5622055257}" type="pres">
      <dgm:prSet presAssocID="{BAA94373-FAB3-4163-BD79-1944EB0DDFB4}" presName="parTx" presStyleLbl="alignNode1" presStyleIdx="0" presStyleCnt="1" custAng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6E7451-0ECE-430A-B0BA-EC72811C05DF}" type="pres">
      <dgm:prSet presAssocID="{BAA94373-FAB3-4163-BD79-1944EB0DDFB4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478C519-5551-43D8-B7CF-3B7623D3981D}" srcId="{BAA94373-FAB3-4163-BD79-1944EB0DDFB4}" destId="{DB6B5C74-6934-402C-B49B-56B503572AA2}" srcOrd="2" destOrd="0" parTransId="{99191E38-FFA0-4FFC-9784-D29B85E87713}" sibTransId="{2B752C00-EC6A-49C1-9715-53AC31C45DF9}"/>
    <dgm:cxn modelId="{6C9B946C-D257-46BB-A146-B2EFA7529E1C}" srcId="{BAA94373-FAB3-4163-BD79-1944EB0DDFB4}" destId="{A8708AAB-C7AD-4332-9EB5-C065B4515BFA}" srcOrd="1" destOrd="0" parTransId="{90DB05F1-5BD5-44B4-A8E3-E552FFB0B2D9}" sibTransId="{EEABA6F3-A864-4635-9328-EAF008040F39}"/>
    <dgm:cxn modelId="{D4033DCD-D750-443D-9A72-4786CBCB3B94}" type="presOf" srcId="{A923A667-C139-4607-8372-E7A941D3D440}" destId="{A2A1A3CE-85A4-4261-814E-E5732E986F2F}" srcOrd="0" destOrd="0" presId="urn:microsoft.com/office/officeart/2005/8/layout/hList1"/>
    <dgm:cxn modelId="{E33307CF-60FA-4B9A-836C-AD43D7C5C26F}" type="presOf" srcId="{A8708AAB-C7AD-4332-9EB5-C065B4515BFA}" destId="{266E7451-0ECE-430A-B0BA-EC72811C05DF}" srcOrd="0" destOrd="1" presId="urn:microsoft.com/office/officeart/2005/8/layout/hList1"/>
    <dgm:cxn modelId="{62E00E9A-CBEB-4984-B8B6-6D814C7779F3}" srcId="{BAA94373-FAB3-4163-BD79-1944EB0DDFB4}" destId="{68814AA3-7DBC-442F-9CA6-FCC89F5B0437}" srcOrd="0" destOrd="0" parTransId="{148A8266-1AB8-4222-8DA8-A3432FF4564C}" sibTransId="{92090440-C487-42B6-A668-9EC5F74A29B3}"/>
    <dgm:cxn modelId="{83E1685D-9678-459B-8CDE-922E4E58FA3D}" srcId="{A923A667-C139-4607-8372-E7A941D3D440}" destId="{BAA94373-FAB3-4163-BD79-1944EB0DDFB4}" srcOrd="0" destOrd="0" parTransId="{EE5677C0-804F-461B-8558-4EEB82D2CFCF}" sibTransId="{F2FB34B7-B797-491E-BDE3-5F57806D8153}"/>
    <dgm:cxn modelId="{326A6B5F-9DC3-4B1C-8D44-AFE4A19E65B4}" type="presOf" srcId="{DB6B5C74-6934-402C-B49B-56B503572AA2}" destId="{266E7451-0ECE-430A-B0BA-EC72811C05DF}" srcOrd="0" destOrd="2" presId="urn:microsoft.com/office/officeart/2005/8/layout/hList1"/>
    <dgm:cxn modelId="{6C00C648-D5BC-44FF-AB03-4D667FFE8329}" type="presOf" srcId="{68814AA3-7DBC-442F-9CA6-FCC89F5B0437}" destId="{266E7451-0ECE-430A-B0BA-EC72811C05DF}" srcOrd="0" destOrd="0" presId="urn:microsoft.com/office/officeart/2005/8/layout/hList1"/>
    <dgm:cxn modelId="{975E7F6A-AE43-453D-82A0-ADC8E92DE458}" type="presOf" srcId="{BAA94373-FAB3-4163-BD79-1944EB0DDFB4}" destId="{50D7BF64-7121-4EA0-BD0E-EE5622055257}" srcOrd="0" destOrd="0" presId="urn:microsoft.com/office/officeart/2005/8/layout/hList1"/>
    <dgm:cxn modelId="{3E928A1F-0B37-48D2-8B16-42206A7E10D1}" type="presParOf" srcId="{A2A1A3CE-85A4-4261-814E-E5732E986F2F}" destId="{18CDAA9D-78D0-42A3-85CE-86481767E997}" srcOrd="0" destOrd="0" presId="urn:microsoft.com/office/officeart/2005/8/layout/hList1"/>
    <dgm:cxn modelId="{A5058F0A-FC6A-4FF6-BDD2-0142F5EE2448}" type="presParOf" srcId="{18CDAA9D-78D0-42A3-85CE-86481767E997}" destId="{50D7BF64-7121-4EA0-BD0E-EE5622055257}" srcOrd="0" destOrd="0" presId="urn:microsoft.com/office/officeart/2005/8/layout/hList1"/>
    <dgm:cxn modelId="{FEE2D486-3632-4C54-ACAC-A8CF8EC2DFEC}" type="presParOf" srcId="{18CDAA9D-78D0-42A3-85CE-86481767E997}" destId="{266E7451-0ECE-430A-B0BA-EC72811C05D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D7BF64-7121-4EA0-BD0E-EE5622055257}">
      <dsp:nvSpPr>
        <dsp:cNvPr id="0" name=""/>
        <dsp:cNvSpPr/>
      </dsp:nvSpPr>
      <dsp:spPr>
        <a:xfrm>
          <a:off x="0" y="522540"/>
          <a:ext cx="11505960" cy="187200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800" b="1" kern="1200" cap="none" dirty="0" smtClean="0">
              <a:latin typeface="+mj-lt"/>
              <a:ea typeface="+mj-ea"/>
              <a:cs typeface="+mj-cs"/>
            </a:rPr>
            <a:t>НАЙ-ЧЕСТО ДОПУСКАНИТЕ ГРЕШКИ И ПРОПУСКИ НА ОБЩИНИТЕ ПРИ КАНДИДАТСТВАНЕТО ЗА ЕВРОПЕЙСКИЯ ЕТИКЕТ МОГАТ ДА БЪДАТ РАЗДЕЛЕНИ НА ТРИ ОСНОВНИ ТИПА:</a:t>
          </a:r>
          <a:endParaRPr lang="en-US" sz="2800" b="1" kern="1200" cap="none" dirty="0">
            <a:latin typeface="+mj-lt"/>
            <a:ea typeface="+mj-ea"/>
            <a:cs typeface="+mj-cs"/>
          </a:endParaRPr>
        </a:p>
      </dsp:txBody>
      <dsp:txXfrm>
        <a:off x="0" y="522540"/>
        <a:ext cx="11505960" cy="1872000"/>
      </dsp:txXfrm>
    </dsp:sp>
    <dsp:sp modelId="{266E7451-0ECE-430A-B0BA-EC72811C05DF}">
      <dsp:nvSpPr>
        <dsp:cNvPr id="0" name=""/>
        <dsp:cNvSpPr/>
      </dsp:nvSpPr>
      <dsp:spPr>
        <a:xfrm>
          <a:off x="0" y="2394540"/>
          <a:ext cx="11505960" cy="2854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dk1"/>
        </a:fontRef>
      </dsp:style>
      <dsp:txBody>
        <a:bodyPr spcFirstLastPara="0" vert="horz" wrap="square" lIns="192024" tIns="192024" rIns="256032" bIns="288036" numCol="1" spcCol="1270" anchor="t" anchorCtr="0">
          <a:noAutofit/>
        </a:bodyPr>
        <a:lstStyle/>
        <a:p>
          <a:pPr marL="285750" lvl="1" indent="-285750" algn="l" defTabSz="1600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3600" b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rPr>
            <a:t>Организационни;</a:t>
          </a:r>
          <a:endParaRPr lang="en-US" sz="3600" b="1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</a:endParaRPr>
        </a:p>
        <a:p>
          <a:pPr marL="285750" lvl="1" indent="-285750" algn="l" defTabSz="1600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3600" b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rPr>
            <a:t>Технически;</a:t>
          </a:r>
          <a:endParaRPr lang="en-US" sz="3600" b="1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</a:endParaRPr>
        </a:p>
        <a:p>
          <a:pPr marL="285750" lvl="1" indent="-285750" algn="l" defTabSz="1600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3600" b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rPr>
            <a:t>Документални.</a:t>
          </a:r>
          <a:endParaRPr lang="en-US" sz="3600" b="1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</a:endParaRPr>
        </a:p>
      </dsp:txBody>
      <dsp:txXfrm>
        <a:off x="0" y="2394540"/>
        <a:ext cx="11505960" cy="28548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Click to move the slide</a:t>
            </a: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0">
              <a:buNone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Click to edit the notes format</a:t>
            </a:r>
          </a:p>
        </p:txBody>
      </p:sp>
      <p:sp>
        <p:nvSpPr>
          <p:cNvPr id="126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</a:pPr>
            <a:r>
              <a:rPr lang="en-US" sz="1400" b="0" strike="noStrike" spc="-1">
                <a:solidFill>
                  <a:srgbClr val="000000"/>
                </a:solidFill>
                <a:latin typeface="Times New Roman"/>
              </a:rPr>
              <a:t>&lt;header&gt;</a:t>
            </a:r>
          </a:p>
        </p:txBody>
      </p:sp>
      <p:sp>
        <p:nvSpPr>
          <p:cNvPr id="127" name="PlaceHolder 4"/>
          <p:cNvSpPr>
            <a:spLocks noGrp="1"/>
          </p:cNvSpPr>
          <p:nvPr>
            <p:ph type="dt" idx="10"/>
          </p:nvPr>
        </p:nvSpPr>
        <p:spPr>
          <a:xfrm>
            <a:off x="4399200" y="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en-US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lang="en-US" sz="1400" b="0" strike="noStrike" spc="-1">
                <a:solidFill>
                  <a:srgbClr val="000000"/>
                </a:solidFill>
                <a:latin typeface="Times New Roman"/>
              </a:rPr>
              <a:t>&lt;date/time&gt;</a:t>
            </a:r>
          </a:p>
        </p:txBody>
      </p:sp>
      <p:sp>
        <p:nvSpPr>
          <p:cNvPr id="128" name="PlaceHolder 5"/>
          <p:cNvSpPr>
            <a:spLocks noGrp="1"/>
          </p:cNvSpPr>
          <p:nvPr>
            <p:ph type="ftr" idx="11"/>
          </p:nvPr>
        </p:nvSpPr>
        <p:spPr>
          <a:xfrm>
            <a:off x="0" y="955548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>
              <a:buNone/>
              <a:defRPr lang="en-US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strike="noStrike" spc="-1">
                <a:solidFill>
                  <a:srgbClr val="000000"/>
                </a:solidFill>
                <a:latin typeface="Times New Roman"/>
              </a:rPr>
              <a:t>&lt;footer&gt;</a:t>
            </a:r>
          </a:p>
        </p:txBody>
      </p:sp>
      <p:sp>
        <p:nvSpPr>
          <p:cNvPr id="129" name="PlaceHolder 6"/>
          <p:cNvSpPr>
            <a:spLocks noGrp="1"/>
          </p:cNvSpPr>
          <p:nvPr>
            <p:ph type="sldNum" idx="12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buNone/>
              <a:defRPr lang="en-US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5DE4B3DF-CF8E-4592-BC0B-DAC2E1B8D91D}" type="slidenum">
              <a:rPr lang="en-US" sz="1400" b="0" strike="noStrike" spc="-1">
                <a:solidFill>
                  <a:srgbClr val="000000"/>
                </a:solidFill>
                <a:latin typeface="Times New Roman"/>
              </a:rPr>
              <a:t>‹#›</a:t>
            </a:fld>
            <a:endParaRPr lang="en-US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ln w="0">
            <a:noFill/>
          </a:ln>
        </p:spPr>
      </p:sp>
      <p:sp>
        <p:nvSpPr>
          <p:cNvPr id="163" name="PlaceHolder 2"/>
          <p:cNvSpPr>
            <a:spLocks noGrp="1"/>
          </p:cNvSpPr>
          <p:nvPr>
            <p:ph type="body"/>
          </p:nvPr>
        </p:nvSpPr>
        <p:spPr>
          <a:xfrm>
            <a:off x="679680" y="4777920"/>
            <a:ext cx="5437800" cy="39088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buNone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4" name="PlaceHolder 3"/>
          <p:cNvSpPr>
            <a:spLocks noGrp="1"/>
          </p:cNvSpPr>
          <p:nvPr>
            <p:ph type="sldNum" idx="23"/>
          </p:nvPr>
        </p:nvSpPr>
        <p:spPr>
          <a:xfrm>
            <a:off x="3850560" y="9430200"/>
            <a:ext cx="2945160" cy="4978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bg-BG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8B5077A0-4B1F-40B0-AEED-4D9C7C563541}" type="slidenum">
              <a:rPr lang="bg-BG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80" y="1241280"/>
            <a:ext cx="5952600" cy="3349440"/>
          </a:xfrm>
          <a:prstGeom prst="rect">
            <a:avLst/>
          </a:prstGeom>
          <a:ln w="0">
            <a:noFill/>
          </a:ln>
        </p:spPr>
      </p:sp>
      <p:sp>
        <p:nvSpPr>
          <p:cNvPr id="190" name="PlaceHolder 2"/>
          <p:cNvSpPr>
            <a:spLocks noGrp="1"/>
          </p:cNvSpPr>
          <p:nvPr>
            <p:ph type="body"/>
          </p:nvPr>
        </p:nvSpPr>
        <p:spPr>
          <a:xfrm>
            <a:off x="679680" y="4777920"/>
            <a:ext cx="5437800" cy="39088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buNone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1" name="PlaceHolder 3"/>
          <p:cNvSpPr>
            <a:spLocks noGrp="1"/>
          </p:cNvSpPr>
          <p:nvPr>
            <p:ph type="sldNum" idx="32"/>
          </p:nvPr>
        </p:nvSpPr>
        <p:spPr>
          <a:xfrm>
            <a:off x="3850560" y="9430200"/>
            <a:ext cx="2945160" cy="4978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bg-BG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0ADB8BF2-029B-4E7B-A42D-DCF91CA2F3E4}" type="slidenum">
              <a:rPr lang="bg-BG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10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ln w="0">
            <a:noFill/>
          </a:ln>
        </p:spPr>
      </p:sp>
      <p:sp>
        <p:nvSpPr>
          <p:cNvPr id="193" name="PlaceHolder 2"/>
          <p:cNvSpPr>
            <a:spLocks noGrp="1"/>
          </p:cNvSpPr>
          <p:nvPr>
            <p:ph type="body"/>
          </p:nvPr>
        </p:nvSpPr>
        <p:spPr>
          <a:xfrm>
            <a:off x="679680" y="4777920"/>
            <a:ext cx="5437800" cy="39088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buNone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3"/>
          <p:cNvSpPr>
            <a:spLocks noGrp="1"/>
          </p:cNvSpPr>
          <p:nvPr>
            <p:ph type="sldNum" idx="33"/>
          </p:nvPr>
        </p:nvSpPr>
        <p:spPr>
          <a:xfrm>
            <a:off x="3850560" y="9430200"/>
            <a:ext cx="2945160" cy="4978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bg-BG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77320024-0A50-4697-A8B4-24D9A9217712}" type="slidenum">
              <a:rPr lang="bg-BG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11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ln w="0">
            <a:noFill/>
          </a:ln>
        </p:spPr>
      </p:sp>
      <p:sp>
        <p:nvSpPr>
          <p:cNvPr id="166" name="PlaceHolder 2"/>
          <p:cNvSpPr>
            <a:spLocks noGrp="1"/>
          </p:cNvSpPr>
          <p:nvPr>
            <p:ph type="body"/>
          </p:nvPr>
        </p:nvSpPr>
        <p:spPr>
          <a:xfrm>
            <a:off x="679680" y="4777920"/>
            <a:ext cx="5437800" cy="39088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buNone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 type="sldNum" idx="24"/>
          </p:nvPr>
        </p:nvSpPr>
        <p:spPr>
          <a:xfrm>
            <a:off x="3850560" y="9430200"/>
            <a:ext cx="2945160" cy="4978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bg-BG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91DF592C-2370-4414-B53C-9C2458940A1E}" type="slidenum">
              <a:rPr lang="bg-BG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80" y="1241280"/>
            <a:ext cx="5952600" cy="3349440"/>
          </a:xfrm>
          <a:prstGeom prst="rect">
            <a:avLst/>
          </a:prstGeom>
          <a:ln w="0">
            <a:noFill/>
          </a:ln>
        </p:spPr>
      </p:sp>
      <p:sp>
        <p:nvSpPr>
          <p:cNvPr id="169" name="PlaceHolder 2"/>
          <p:cNvSpPr>
            <a:spLocks noGrp="1"/>
          </p:cNvSpPr>
          <p:nvPr>
            <p:ph type="body"/>
          </p:nvPr>
        </p:nvSpPr>
        <p:spPr>
          <a:xfrm>
            <a:off x="679680" y="4777920"/>
            <a:ext cx="5437800" cy="39088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buNone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0" name="PlaceHolder 3"/>
          <p:cNvSpPr>
            <a:spLocks noGrp="1"/>
          </p:cNvSpPr>
          <p:nvPr>
            <p:ph type="sldNum" idx="25"/>
          </p:nvPr>
        </p:nvSpPr>
        <p:spPr>
          <a:xfrm>
            <a:off x="3850560" y="9430200"/>
            <a:ext cx="2945160" cy="4978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bg-BG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577B3934-0ACE-4926-A641-8ADD0650B47D}" type="slidenum">
              <a:rPr lang="bg-BG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3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80" y="1241280"/>
            <a:ext cx="5952600" cy="3349440"/>
          </a:xfrm>
          <a:prstGeom prst="rect">
            <a:avLst/>
          </a:prstGeom>
          <a:ln w="0">
            <a:noFill/>
          </a:ln>
        </p:spPr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679680" y="4777920"/>
            <a:ext cx="5437800" cy="39088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buNone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3" name="PlaceHolder 3"/>
          <p:cNvSpPr>
            <a:spLocks noGrp="1"/>
          </p:cNvSpPr>
          <p:nvPr>
            <p:ph type="sldNum" idx="26"/>
          </p:nvPr>
        </p:nvSpPr>
        <p:spPr>
          <a:xfrm>
            <a:off x="3850560" y="9430200"/>
            <a:ext cx="2945160" cy="4978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bg-BG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F47732B7-0CED-4EC1-8BC7-F959F05FD852}" type="slidenum">
              <a:rPr lang="bg-BG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4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80" y="1241280"/>
            <a:ext cx="5952600" cy="3349440"/>
          </a:xfrm>
          <a:prstGeom prst="rect">
            <a:avLst/>
          </a:prstGeom>
          <a:ln w="0">
            <a:noFill/>
          </a:ln>
        </p:spPr>
      </p:sp>
      <p:sp>
        <p:nvSpPr>
          <p:cNvPr id="175" name="PlaceHolder 2"/>
          <p:cNvSpPr>
            <a:spLocks noGrp="1"/>
          </p:cNvSpPr>
          <p:nvPr>
            <p:ph type="body"/>
          </p:nvPr>
        </p:nvSpPr>
        <p:spPr>
          <a:xfrm>
            <a:off x="679680" y="4777920"/>
            <a:ext cx="5437800" cy="39088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buNone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6" name="PlaceHolder 3"/>
          <p:cNvSpPr>
            <a:spLocks noGrp="1"/>
          </p:cNvSpPr>
          <p:nvPr>
            <p:ph type="sldNum" idx="27"/>
          </p:nvPr>
        </p:nvSpPr>
        <p:spPr>
          <a:xfrm>
            <a:off x="3850560" y="9430200"/>
            <a:ext cx="2945160" cy="4978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bg-BG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E2B3A0EA-8BA5-4319-B507-57E913962028}" type="slidenum">
              <a:rPr lang="bg-BG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5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80" y="1241280"/>
            <a:ext cx="5952600" cy="3349440"/>
          </a:xfrm>
          <a:prstGeom prst="rect">
            <a:avLst/>
          </a:prstGeom>
          <a:ln w="0">
            <a:noFill/>
          </a:ln>
        </p:spPr>
      </p:sp>
      <p:sp>
        <p:nvSpPr>
          <p:cNvPr id="178" name="PlaceHolder 2"/>
          <p:cNvSpPr>
            <a:spLocks noGrp="1"/>
          </p:cNvSpPr>
          <p:nvPr>
            <p:ph type="body"/>
          </p:nvPr>
        </p:nvSpPr>
        <p:spPr>
          <a:xfrm>
            <a:off x="679680" y="4777920"/>
            <a:ext cx="5437800" cy="39088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buNone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9" name="PlaceHolder 3"/>
          <p:cNvSpPr>
            <a:spLocks noGrp="1"/>
          </p:cNvSpPr>
          <p:nvPr>
            <p:ph type="sldNum" idx="28"/>
          </p:nvPr>
        </p:nvSpPr>
        <p:spPr>
          <a:xfrm>
            <a:off x="3850560" y="9430200"/>
            <a:ext cx="2945160" cy="4978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bg-BG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C4A85AAD-0B9D-4387-843D-C06250E6BA47}" type="slidenum">
              <a:rPr lang="bg-BG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6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80" y="1241280"/>
            <a:ext cx="5952600" cy="3349440"/>
          </a:xfrm>
          <a:prstGeom prst="rect">
            <a:avLst/>
          </a:prstGeom>
          <a:ln w="0">
            <a:noFill/>
          </a:ln>
        </p:spPr>
      </p:sp>
      <p:sp>
        <p:nvSpPr>
          <p:cNvPr id="181" name="PlaceHolder 2"/>
          <p:cNvSpPr>
            <a:spLocks noGrp="1"/>
          </p:cNvSpPr>
          <p:nvPr>
            <p:ph type="body"/>
          </p:nvPr>
        </p:nvSpPr>
        <p:spPr>
          <a:xfrm>
            <a:off x="679680" y="4777920"/>
            <a:ext cx="5437800" cy="39088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lnSpc>
                <a:spcPct val="100000"/>
              </a:lnSpc>
              <a:buNone/>
            </a:pPr>
            <a:r>
              <a:rPr lang="bg-BG" sz="1600" b="0" strike="noStrike" spc="-1">
                <a:solidFill>
                  <a:srgbClr val="000000"/>
                </a:solidFill>
                <a:latin typeface="Arial"/>
              </a:rPr>
              <a:t>След като общината попълни всички работни листове – за всеки от 12-те принципа, автоматично се попълва последния работен лист </a:t>
            </a:r>
            <a:r>
              <a:rPr lang="bg-BG" sz="1600" b="0" i="1" strike="noStrike" spc="-1">
                <a:solidFill>
                  <a:srgbClr val="000000"/>
                </a:solidFill>
                <a:latin typeface="Arial"/>
              </a:rPr>
              <a:t>Обобщена матрица за нива на </a:t>
            </a:r>
            <a:r>
              <a:rPr lang="bg-BG" sz="1600" b="0" strike="noStrike" spc="-1">
                <a:solidFill>
                  <a:srgbClr val="000000"/>
                </a:solidFill>
                <a:latin typeface="Arial"/>
              </a:rPr>
              <a:t>изпълнение.</a:t>
            </a:r>
            <a:endParaRPr lang="en-US" sz="1600" b="0" strike="noStrike" spc="-1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r>
              <a:rPr lang="bg-BG" sz="1600" b="0" strike="noStrike" spc="-1">
                <a:solidFill>
                  <a:srgbClr val="000000"/>
                </a:solidFill>
                <a:latin typeface="Arial"/>
              </a:rPr>
              <a:t>В тази матрица се съдържат нивата на изпълнение съответно на: Оценката на твърдение и Оценка на изпълнение на принципите.</a:t>
            </a:r>
            <a:endParaRPr lang="en-US" sz="1600" b="0" strike="noStrike" spc="-1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endParaRPr lang="en-US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2" name="PlaceHolder 3"/>
          <p:cNvSpPr>
            <a:spLocks noGrp="1"/>
          </p:cNvSpPr>
          <p:nvPr>
            <p:ph type="sldNum" idx="29"/>
          </p:nvPr>
        </p:nvSpPr>
        <p:spPr>
          <a:xfrm>
            <a:off x="3850560" y="9430200"/>
            <a:ext cx="2945160" cy="4978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bg-BG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D29D0BC3-630E-45F9-8DE1-36553FC2AB38}" type="slidenum">
              <a:rPr lang="bg-BG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7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80" y="1241280"/>
            <a:ext cx="5952600" cy="3349440"/>
          </a:xfrm>
          <a:prstGeom prst="rect">
            <a:avLst/>
          </a:prstGeom>
          <a:ln w="0">
            <a:noFill/>
          </a:ln>
        </p:spPr>
      </p:sp>
      <p:sp>
        <p:nvSpPr>
          <p:cNvPr id="184" name="PlaceHolder 2"/>
          <p:cNvSpPr>
            <a:spLocks noGrp="1"/>
          </p:cNvSpPr>
          <p:nvPr>
            <p:ph type="body"/>
          </p:nvPr>
        </p:nvSpPr>
        <p:spPr>
          <a:xfrm>
            <a:off x="679680" y="4777920"/>
            <a:ext cx="5437800" cy="39088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lnSpc>
                <a:spcPct val="100000"/>
              </a:lnSpc>
              <a:buNone/>
            </a:pPr>
            <a:r>
              <a:rPr lang="bg-BG" sz="1600" b="0" strike="noStrike" spc="-1">
                <a:solidFill>
                  <a:srgbClr val="000000"/>
                </a:solidFill>
                <a:latin typeface="Arial"/>
              </a:rPr>
              <a:t>След като общината попълни всички работни листове – за всеки от 12-те принципа, автоматично се попълва последния работен лист </a:t>
            </a:r>
            <a:r>
              <a:rPr lang="bg-BG" sz="1600" b="0" i="1" strike="noStrike" spc="-1">
                <a:solidFill>
                  <a:srgbClr val="000000"/>
                </a:solidFill>
                <a:latin typeface="Arial"/>
              </a:rPr>
              <a:t>Обобщена матрица за нива на </a:t>
            </a:r>
            <a:r>
              <a:rPr lang="bg-BG" sz="1600" b="0" strike="noStrike" spc="-1">
                <a:solidFill>
                  <a:srgbClr val="000000"/>
                </a:solidFill>
                <a:latin typeface="Arial"/>
              </a:rPr>
              <a:t>изпълнение.</a:t>
            </a:r>
            <a:endParaRPr lang="en-US" sz="1600" b="0" strike="noStrike" spc="-1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r>
              <a:rPr lang="bg-BG" sz="1600" b="0" strike="noStrike" spc="-1">
                <a:solidFill>
                  <a:srgbClr val="000000"/>
                </a:solidFill>
                <a:latin typeface="Arial"/>
              </a:rPr>
              <a:t>В тази матрица се съдържат нивата на изпълнение съответно на: Оценката на твърдение и Оценка на изпълнение на принципите.</a:t>
            </a:r>
            <a:endParaRPr lang="en-US" sz="1600" b="0" strike="noStrike" spc="-1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endParaRPr lang="en-US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5" name="PlaceHolder 3"/>
          <p:cNvSpPr>
            <a:spLocks noGrp="1"/>
          </p:cNvSpPr>
          <p:nvPr>
            <p:ph type="sldNum" idx="30"/>
          </p:nvPr>
        </p:nvSpPr>
        <p:spPr>
          <a:xfrm>
            <a:off x="3850560" y="9430200"/>
            <a:ext cx="2945160" cy="4978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bg-BG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8A2EEE5F-A343-4F29-9767-CAFBCE98492C}" type="slidenum">
              <a:rPr lang="bg-BG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8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80" y="1241280"/>
            <a:ext cx="5952600" cy="3349440"/>
          </a:xfrm>
          <a:prstGeom prst="rect">
            <a:avLst/>
          </a:prstGeom>
          <a:ln w="0">
            <a:noFill/>
          </a:ln>
        </p:spPr>
      </p:sp>
      <p:sp>
        <p:nvSpPr>
          <p:cNvPr id="187" name="PlaceHolder 2"/>
          <p:cNvSpPr>
            <a:spLocks noGrp="1"/>
          </p:cNvSpPr>
          <p:nvPr>
            <p:ph type="body"/>
          </p:nvPr>
        </p:nvSpPr>
        <p:spPr>
          <a:xfrm>
            <a:off x="679680" y="4777920"/>
            <a:ext cx="5437800" cy="39088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lnSpc>
                <a:spcPct val="100000"/>
              </a:lnSpc>
              <a:buNone/>
            </a:pPr>
            <a:r>
              <a:rPr lang="bg-BG" sz="1600" b="0" strike="noStrike" spc="-1">
                <a:solidFill>
                  <a:srgbClr val="000000"/>
                </a:solidFill>
                <a:latin typeface="Arial"/>
              </a:rPr>
              <a:t>След като общината попълни всички работни листове – за всеки от 12-те принципа, автоматично се попълва последния работен лист </a:t>
            </a:r>
            <a:r>
              <a:rPr lang="bg-BG" sz="1600" b="0" i="1" strike="noStrike" spc="-1">
                <a:solidFill>
                  <a:srgbClr val="000000"/>
                </a:solidFill>
                <a:latin typeface="Arial"/>
              </a:rPr>
              <a:t>Обобщена матрица за нива на </a:t>
            </a:r>
            <a:r>
              <a:rPr lang="bg-BG" sz="1600" b="0" strike="noStrike" spc="-1">
                <a:solidFill>
                  <a:srgbClr val="000000"/>
                </a:solidFill>
                <a:latin typeface="Arial"/>
              </a:rPr>
              <a:t>изпълнение.</a:t>
            </a:r>
            <a:endParaRPr lang="en-US" sz="1600" b="0" strike="noStrike" spc="-1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r>
              <a:rPr lang="bg-BG" sz="1600" b="0" strike="noStrike" spc="-1">
                <a:solidFill>
                  <a:srgbClr val="000000"/>
                </a:solidFill>
                <a:latin typeface="Arial"/>
              </a:rPr>
              <a:t>В тази матрица се съдържат нивата на изпълнение съответно на: Оценката на твърдение и Оценка на изпълнение на принципите.</a:t>
            </a:r>
            <a:endParaRPr lang="en-US" sz="1600" b="0" strike="noStrike" spc="-1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endParaRPr lang="en-US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8" name="PlaceHolder 3"/>
          <p:cNvSpPr>
            <a:spLocks noGrp="1"/>
          </p:cNvSpPr>
          <p:nvPr>
            <p:ph type="sldNum" idx="31"/>
          </p:nvPr>
        </p:nvSpPr>
        <p:spPr>
          <a:xfrm>
            <a:off x="3850560" y="9430200"/>
            <a:ext cx="2945160" cy="4978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bg-BG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0C524AB7-193F-4394-AC89-3FAA0AAE7681}" type="slidenum">
              <a:rPr lang="bg-BG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9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113FEB8F-1AEA-4692-8A02-77213576F8DE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2DDECA23-4387-4481-B61D-3AC00B114078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A102FC1-4C7F-40C3-BCC5-B0F4B18E5CEB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439344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794916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83808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439344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794916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4CF745A5-BAEE-4992-AC63-54DC96055857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6F62C708-1747-41DE-84BB-F5F5AF9636AE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8CCDB626-C917-4C6C-B5A4-C97B63FBF6B9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6D5EE864-6240-4F0D-BA8A-027D6CE99B2E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2F64A39F-7D58-42D0-AE85-74707F087541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F6F67458-E722-403A-B57F-343FF5B3488B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EF2C4F3B-280C-45A0-A9F5-E384056F6982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AA4F0BBA-692A-4DA7-9B5E-7A80BB7ACF94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84AB18E8-C52F-49F3-97DF-957C8CCD4F93}" type="slidenum">
              <a:t>‹#›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7381077F-A067-417A-B40B-210A390B32C6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A399FE86-2A0B-4D5F-977D-742D985359B3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43A7A983-AA06-4ABE-B522-08D16CF18FE8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C9D9EF6A-1128-46CA-AB62-325EBE0F1CDC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439344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/>
          </p:nvPr>
        </p:nvSpPr>
        <p:spPr>
          <a:xfrm>
            <a:off x="794916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/>
          </p:nvPr>
        </p:nvSpPr>
        <p:spPr>
          <a:xfrm>
            <a:off x="83808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/>
          </p:nvPr>
        </p:nvSpPr>
        <p:spPr>
          <a:xfrm>
            <a:off x="439344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/>
          </p:nvPr>
        </p:nvSpPr>
        <p:spPr>
          <a:xfrm>
            <a:off x="794916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97455472-1875-465C-8669-57D88D460809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96B517EB-3416-4B86-9F73-325EE123A193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4C903858-ED4F-4430-975A-D21B9464DF17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3F2AF8A8-5D07-4BF8-AAD2-56293A464A2F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F1E007DE-C90A-4113-BE22-155CF1920966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D0BC97AB-F945-4CA4-9C26-5A3BF704F022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EFF0D024-AB76-432F-AAFC-CE35B8483CB4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75103663-E4DC-4B7C-BACB-5216C5C53BB0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0" name="PlaceHolder 4"/>
          <p:cNvSpPr>
            <a:spLocks noGrp="1"/>
          </p:cNvSpPr>
          <p:nvPr>
            <p:ph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D863AACC-215E-423E-86F0-E1B55BDBD48A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E3AD950E-ACAC-472B-A22A-FC511E4F765B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026B5858-76F5-45E9-A852-CACD97BBB2EA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E041DD52-B74B-46D0-8243-E3B0C9B3314F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6" name="PlaceHolder 5"/>
          <p:cNvSpPr>
            <a:spLocks noGrp="1"/>
          </p:cNvSpPr>
          <p:nvPr>
            <p:ph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423C0E4C-B077-4A89-8CDD-A9A8096EF9CB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39344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794916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83808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6"/>
          <p:cNvSpPr>
            <a:spLocks noGrp="1"/>
          </p:cNvSpPr>
          <p:nvPr>
            <p:ph/>
          </p:nvPr>
        </p:nvSpPr>
        <p:spPr>
          <a:xfrm>
            <a:off x="439344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3" name="PlaceHolder 7"/>
          <p:cNvSpPr>
            <a:spLocks noGrp="1"/>
          </p:cNvSpPr>
          <p:nvPr>
            <p:ph/>
          </p:nvPr>
        </p:nvSpPr>
        <p:spPr>
          <a:xfrm>
            <a:off x="794916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5474BB21-78C6-437B-9EEB-6438391A1F7A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011FB953-B302-4D6C-8B3A-741E55503DFD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F4C0E556-5AA0-4C61-BFAD-1AD567D830C7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0310FA2-CC38-4503-B2B9-A74862523D6F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519D4161-FA0F-4E38-A558-77AD9347E594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FBDA8F82-B82B-4708-BFC4-9995B16B19A7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70CD1307-E122-43FA-8953-38FDD3770565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indent="0" algn="ctr">
              <a:lnSpc>
                <a:spcPct val="90000"/>
              </a:lnSpc>
              <a:buNone/>
            </a:pPr>
            <a:r>
              <a:rPr lang="en-US" sz="6000" b="0" strike="noStrike" spc="-1">
                <a:solidFill>
                  <a:srgbClr val="000000"/>
                </a:solidFill>
                <a:latin typeface="Calibri Light"/>
              </a:rPr>
              <a:t>Click to edit Master title style</a:t>
            </a:r>
            <a:endParaRPr lang="en-US" sz="6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dt" idx="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lnSpc>
                <a:spcPct val="100000"/>
              </a:lnSpc>
              <a:buNone/>
              <a:defRPr lang="bg-BG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bg-BG" sz="1200" b="0" strike="noStrike" spc="-1">
                <a:solidFill>
                  <a:srgbClr val="8B8B8B"/>
                </a:solidFill>
                <a:latin typeface="Calibri"/>
              </a:rPr>
              <a:t> </a:t>
            </a:r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lnSpc>
                <a:spcPct val="100000"/>
              </a:lnSpc>
              <a:buNone/>
              <a:defRPr lang="ru-RU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8B8B8B"/>
                </a:solidFill>
                <a:latin typeface="Calibri"/>
              </a:rPr>
              <a:t> </a:t>
            </a:r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bg-BG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257E7F94-270E-4BE6-997C-F108800EC647}" type="slidenum">
              <a:rPr lang="bg-BG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indent="0">
              <a:lnSpc>
                <a:spcPct val="90000"/>
              </a:lnSpc>
              <a:buNone/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</a:rPr>
              <a:t>Click to edit Master title style</a:t>
            </a: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Edit Master text styles</a:t>
            </a:r>
          </a:p>
          <a:p>
            <a:pPr marL="685800" lvl="1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strike="noStrike" spc="-1">
                <a:solidFill>
                  <a:srgbClr val="000000"/>
                </a:solidFill>
                <a:latin typeface="Calibri"/>
              </a:rPr>
              <a:t>Second level</a:t>
            </a:r>
          </a:p>
          <a:p>
            <a:pPr marL="1143000" lvl="2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Third level</a:t>
            </a:r>
          </a:p>
          <a:p>
            <a:pPr marL="1600200" lvl="3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Fourth level</a:t>
            </a:r>
          </a:p>
          <a:p>
            <a:pPr marL="2057400" lvl="4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Fifth level</a:t>
            </a:r>
          </a:p>
        </p:txBody>
      </p:sp>
      <p:sp>
        <p:nvSpPr>
          <p:cNvPr id="43" name="PlaceHolder 3"/>
          <p:cNvSpPr>
            <a:spLocks noGrp="1"/>
          </p:cNvSpPr>
          <p:nvPr>
            <p:ph type="dt" idx="4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lnSpc>
                <a:spcPct val="100000"/>
              </a:lnSpc>
              <a:buNone/>
              <a:defRPr lang="bg-BG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bg-BG" sz="1200" b="0" strike="noStrike" spc="-1">
                <a:solidFill>
                  <a:srgbClr val="8B8B8B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 idx="5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lnSpc>
                <a:spcPct val="100000"/>
              </a:lnSpc>
              <a:buNone/>
              <a:defRPr lang="ru-RU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8B8B8B"/>
                </a:solidFill>
                <a:latin typeface="Calibri"/>
              </a:rPr>
              <a:t>&lt;footer&gt;</a:t>
            </a:r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 idx="6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bg-BG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3EEB0DE5-1302-4416-8B51-2D36F461A2E8}" type="slidenum">
              <a:rPr lang="bg-BG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indent="0">
              <a:lnSpc>
                <a:spcPct val="90000"/>
              </a:lnSpc>
              <a:buNone/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</a:rPr>
              <a:t>Click to edit Master title style</a:t>
            </a: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Edit Master text styles</a:t>
            </a:r>
          </a:p>
          <a:p>
            <a:pPr marL="685800" lvl="1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strike="noStrike" spc="-1">
                <a:solidFill>
                  <a:srgbClr val="000000"/>
                </a:solidFill>
                <a:latin typeface="Calibri"/>
              </a:rPr>
              <a:t>Second level</a:t>
            </a:r>
          </a:p>
          <a:p>
            <a:pPr marL="1143000" lvl="2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Third level</a:t>
            </a:r>
          </a:p>
          <a:p>
            <a:pPr marL="1600200" lvl="3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Fourth level</a:t>
            </a:r>
          </a:p>
          <a:p>
            <a:pPr marL="2057400" lvl="4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Fifth level</a:t>
            </a: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617220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Edit Master text styles</a:t>
            </a:r>
          </a:p>
          <a:p>
            <a:pPr marL="685800" lvl="1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strike="noStrike" spc="-1">
                <a:solidFill>
                  <a:srgbClr val="000000"/>
                </a:solidFill>
                <a:latin typeface="Calibri"/>
              </a:rPr>
              <a:t>Second level</a:t>
            </a:r>
          </a:p>
          <a:p>
            <a:pPr marL="1143000" lvl="2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Third level</a:t>
            </a:r>
          </a:p>
          <a:p>
            <a:pPr marL="1600200" lvl="3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Fourth level</a:t>
            </a:r>
          </a:p>
          <a:p>
            <a:pPr marL="2057400" lvl="4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Fifth level</a:t>
            </a:r>
          </a:p>
        </p:txBody>
      </p:sp>
      <p:sp>
        <p:nvSpPr>
          <p:cNvPr id="85" name="PlaceHolder 4"/>
          <p:cNvSpPr>
            <a:spLocks noGrp="1"/>
          </p:cNvSpPr>
          <p:nvPr>
            <p:ph type="dt" idx="7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lnSpc>
                <a:spcPct val="100000"/>
              </a:lnSpc>
              <a:buNone/>
              <a:defRPr lang="bg-BG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bg-BG" sz="1200" b="0" strike="noStrike" spc="-1">
                <a:solidFill>
                  <a:srgbClr val="8B8B8B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ftr" idx="8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lnSpc>
                <a:spcPct val="100000"/>
              </a:lnSpc>
              <a:buNone/>
              <a:defRPr lang="ru-RU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8B8B8B"/>
                </a:solidFill>
                <a:latin typeface="Calibri"/>
              </a:rPr>
              <a:t>&lt;footer&gt;</a:t>
            </a:r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7" name="PlaceHolder 6"/>
          <p:cNvSpPr>
            <a:spLocks noGrp="1"/>
          </p:cNvSpPr>
          <p:nvPr>
            <p:ph type="sldNum" idx="9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bg-BG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286FB706-5770-40DC-9BD9-502F4000767C}" type="slidenum">
              <a:rPr lang="bg-BG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rrb.bg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5" Type="http://schemas.openxmlformats.org/officeDocument/2006/relationships/hyperlink" Target="mailto:atusecretariat@mrrb.government.bg" TargetMode="External"/><Relationship Id="rId4" Type="http://schemas.openxmlformats.org/officeDocument/2006/relationships/hyperlink" Target="http://www.namrb.or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1100160" y="2233800"/>
            <a:ext cx="10058040" cy="14774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indent="0" algn="ctr">
              <a:lnSpc>
                <a:spcPct val="90000"/>
              </a:lnSpc>
              <a:buNone/>
            </a:pPr>
            <a:r>
              <a:rPr lang="bg-BG" sz="3600" b="1" strike="noStrike" spc="-1">
                <a:solidFill>
                  <a:schemeClr val="accent4">
                    <a:lumMod val="50000"/>
                  </a:schemeClr>
                </a:solidFill>
                <a:latin typeface="Calibri Light"/>
              </a:rPr>
              <a:t>НАЙ-ЧЕСТО ДОПУСКАНИ ГРЕШКИ И ПРОПУСКИ НА ОБЩИНИТЕ ПРИ КАНДИДАСТВАНЕ ЗА ЕВРОПЕЙСКИЯ ЕТИКЕТ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subTitle"/>
          </p:nvPr>
        </p:nvSpPr>
        <p:spPr>
          <a:xfrm>
            <a:off x="1100160" y="4819680"/>
            <a:ext cx="10058040" cy="9903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70500" lnSpcReduction="10000"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0" i="1" strike="noStrike" spc="-1">
                <a:solidFill>
                  <a:srgbClr val="000000"/>
                </a:solidFill>
                <a:latin typeface="Calibri"/>
              </a:rPr>
              <a:t>Секретариат на Националната платформа на партньорите за добро демократично управление на местно – 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0" i="1" strike="noStrike" spc="-1">
                <a:solidFill>
                  <a:srgbClr val="000000"/>
                </a:solidFill>
                <a:latin typeface="Calibri"/>
              </a:rPr>
              <a:t>отдел „Административно-териториално устройство“ , Дирекция „Устройство на територията и административно-териториално устройство“, Министерство на регионалното развитие и благоустройството 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2" name="Picture 4"/>
          <p:cNvPicPr/>
          <p:nvPr/>
        </p:nvPicPr>
        <p:blipFill>
          <a:blip r:embed="rId3"/>
          <a:stretch/>
        </p:blipFill>
        <p:spPr>
          <a:xfrm>
            <a:off x="10644120" y="651960"/>
            <a:ext cx="761760" cy="607320"/>
          </a:xfrm>
          <a:prstGeom prst="rect">
            <a:avLst/>
          </a:prstGeom>
          <a:ln w="0">
            <a:noFill/>
          </a:ln>
        </p:spPr>
      </p:pic>
      <p:pic>
        <p:nvPicPr>
          <p:cNvPr id="133" name="Picture 5"/>
          <p:cNvPicPr/>
          <p:nvPr/>
        </p:nvPicPr>
        <p:blipFill>
          <a:blip r:embed="rId4"/>
          <a:stretch/>
        </p:blipFill>
        <p:spPr>
          <a:xfrm>
            <a:off x="797400" y="644760"/>
            <a:ext cx="599760" cy="6141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292320" y="259200"/>
            <a:ext cx="11508840" cy="5810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indent="0" algn="just">
              <a:lnSpc>
                <a:spcPct val="100000"/>
              </a:lnSpc>
              <a:buNone/>
            </a:pPr>
            <a:r>
              <a:rPr lang="ru-RU" sz="1600" b="1" strike="noStrike" spc="-1">
                <a:solidFill>
                  <a:srgbClr val="FF0000"/>
                </a:solidFill>
                <a:latin typeface="Calibri Light"/>
              </a:rPr>
              <a:t>Пример</a:t>
            </a:r>
            <a:r>
              <a:rPr lang="en-US" sz="1600" b="1" strike="noStrike" spc="-1">
                <a:solidFill>
                  <a:srgbClr val="FF0000"/>
                </a:solidFill>
                <a:latin typeface="Calibri Light"/>
              </a:rPr>
              <a:t> </a:t>
            </a:r>
            <a:r>
              <a:rPr lang="bg-BG" sz="1600" b="1" strike="noStrike" spc="-1">
                <a:solidFill>
                  <a:srgbClr val="FF0000"/>
                </a:solidFill>
                <a:latin typeface="Calibri Light"/>
              </a:rPr>
              <a:t>за констатирана липса:</a:t>
            </a:r>
            <a:r>
              <a:rPr lang="ru-RU" sz="1600" b="1" strike="noStrike" spc="-1">
                <a:solidFill>
                  <a:schemeClr val="accent1">
                    <a:lumMod val="50000"/>
                  </a:schemeClr>
                </a:solidFill>
                <a:latin typeface="Calibri Light"/>
              </a:rPr>
              <a:t> </a:t>
            </a:r>
            <a:r>
              <a:rPr lang="ru-RU" sz="1600" b="1" u="sng" strike="noStrike" spc="-1">
                <a:solidFill>
                  <a:schemeClr val="accent4">
                    <a:lumMod val="50000"/>
                  </a:schemeClr>
                </a:solidFill>
                <a:uFillTx/>
                <a:latin typeface="Calibri Light"/>
              </a:rPr>
              <a:t>В Образец № 2 – Общ списък с материали, доказващи прилагането на 12-те принципа на добро демократично управление, за Индикатор 7 на Принцип 3 липсват документи/материали, доказващи прилагането на този индикатор и съответно липсват линкове/хипервръзки за достъп до тези документи/материали </a:t>
            </a:r>
            <a:endParaRPr lang="en-US" sz="16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57" name="Content Placeholder 3"/>
          <p:cNvPicPr/>
          <p:nvPr/>
        </p:nvPicPr>
        <p:blipFill>
          <a:blip r:embed="rId3"/>
          <a:stretch/>
        </p:blipFill>
        <p:spPr>
          <a:xfrm>
            <a:off x="292320" y="1114560"/>
            <a:ext cx="11508840" cy="5469480"/>
          </a:xfrm>
          <a:prstGeom prst="rect">
            <a:avLst/>
          </a:prstGeom>
          <a:ln w="0">
            <a:noFill/>
          </a:ln>
          <a:effectLst>
            <a:outerShdw blurRad="190440" algn="tl" rotWithShape="0">
              <a:srgbClr val="000000">
                <a:alpha val="70000"/>
              </a:srgbClr>
            </a:outerShdw>
          </a:effectLst>
        </p:spPr>
      </p:pic>
      <p:sp>
        <p:nvSpPr>
          <p:cNvPr id="158" name="PlaceHolder 2"/>
          <p:cNvSpPr>
            <a:spLocks noGrp="1"/>
          </p:cNvSpPr>
          <p:nvPr>
            <p:ph type="sldNum" idx="21"/>
          </p:nvPr>
        </p:nvSpPr>
        <p:spPr>
          <a:xfrm>
            <a:off x="10485720" y="6492960"/>
            <a:ext cx="170568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bg-BG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94E4AAFC-3139-4B5B-9B30-23222C801A6E}" type="slidenum">
              <a:rPr lang="bg-BG" sz="1200" b="0" strike="noStrike" spc="-1">
                <a:solidFill>
                  <a:srgbClr val="8B8B8B"/>
                </a:solidFill>
                <a:latin typeface="Calibri"/>
              </a:rPr>
              <a:t>10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1063440" y="418680"/>
            <a:ext cx="9875160" cy="5040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lstStyle/>
          <a:p>
            <a:pPr indent="0" algn="ctr">
              <a:lnSpc>
                <a:spcPct val="115000"/>
              </a:lnSpc>
              <a:spcBef>
                <a:spcPts val="1199"/>
              </a:spcBef>
              <a:buNone/>
            </a:pPr>
            <a:r>
              <a:rPr lang="bg-BG" sz="2800" b="1" strike="noStrike" spc="-1">
                <a:solidFill>
                  <a:srgbClr val="2E74B5"/>
                </a:solidFill>
                <a:latin typeface="Calibri Light"/>
                <a:ea typeface="Times New Roman"/>
              </a:rPr>
              <a:t>ЗА ПОВЕЧЕ ИНФОРМАЦИЯ: 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0" name="PlaceHolder 2"/>
          <p:cNvSpPr>
            <a:spLocks noGrp="1"/>
          </p:cNvSpPr>
          <p:nvPr>
            <p:ph/>
          </p:nvPr>
        </p:nvSpPr>
        <p:spPr>
          <a:xfrm>
            <a:off x="687960" y="1062360"/>
            <a:ext cx="11016000" cy="51609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88000"/>
          </a:bodyPr>
          <a:lstStyle/>
          <a:p>
            <a:pPr marL="217080" indent="217080" algn="just">
              <a:lnSpc>
                <a:spcPct val="150000"/>
              </a:lnSpc>
              <a:spcBef>
                <a:spcPts val="1001"/>
              </a:spcBef>
              <a:spcAft>
                <a:spcPts val="1001"/>
              </a:spcAft>
              <a:buClr>
                <a:srgbClr val="000000"/>
              </a:buClr>
              <a:buFont typeface="Arial"/>
              <a:buChar char="•"/>
            </a:pPr>
            <a:r>
              <a:rPr lang="bg-BG" sz="24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Подробна информация относно процедурата за присъждане на Европейския етикет и документите за кандидатстване са достъпни на следните интернет страници:</a:t>
            </a:r>
            <a:endParaRPr lang="en-US" sz="2400" b="0" strike="noStrike" spc="-1" dirty="0">
              <a:solidFill>
                <a:srgbClr val="000000"/>
              </a:solidFill>
              <a:latin typeface="Calibri"/>
            </a:endParaRPr>
          </a:p>
          <a:p>
            <a:pPr marL="326160" indent="-326160" algn="just">
              <a:lnSpc>
                <a:spcPct val="15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"/>
            </a:pPr>
            <a:r>
              <a:rPr lang="bg-BG" sz="24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МРРБ: </a:t>
            </a:r>
            <a:r>
              <a:rPr lang="bg-BG" sz="2400" b="0" u="sng" strike="noStrike" spc="-1" dirty="0">
                <a:solidFill>
                  <a:srgbClr val="0563C1"/>
                </a:solidFill>
                <a:uFillTx/>
                <a:latin typeface="Calibri"/>
                <a:ea typeface="Calibri"/>
                <a:hlinkClick r:id="rId3"/>
              </a:rPr>
              <a:t>www.mrrb.bg</a:t>
            </a:r>
            <a:r>
              <a:rPr lang="bg-BG" sz="24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, раздел Административно-териториално устройство/ Добро демократично управление  </a:t>
            </a:r>
            <a:endParaRPr lang="en-US" sz="2400" b="0" strike="noStrike" spc="-1" dirty="0">
              <a:solidFill>
                <a:srgbClr val="000000"/>
              </a:solidFill>
              <a:latin typeface="Calibri"/>
            </a:endParaRPr>
          </a:p>
          <a:p>
            <a:pPr marL="326160" indent="-326160" algn="just">
              <a:lnSpc>
                <a:spcPct val="15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"/>
            </a:pPr>
            <a:r>
              <a:rPr lang="bg-BG" sz="24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НСОРБ: </a:t>
            </a:r>
            <a:r>
              <a:rPr lang="bg-BG" sz="2400" b="0" u="sng" strike="noStrike" spc="-1" dirty="0">
                <a:solidFill>
                  <a:srgbClr val="0563C1"/>
                </a:solidFill>
                <a:uFillTx/>
                <a:latin typeface="Calibri"/>
                <a:ea typeface="Calibri"/>
                <a:hlinkClick r:id="rId4"/>
              </a:rPr>
              <a:t>www.namrb.org</a:t>
            </a:r>
            <a:r>
              <a:rPr lang="bg-BG" sz="24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lang="en-US" sz="2400" b="0" strike="noStrike" spc="-1" dirty="0">
              <a:solidFill>
                <a:srgbClr val="000000"/>
              </a:solidFill>
              <a:latin typeface="Calibri"/>
            </a:endParaRPr>
          </a:p>
          <a:p>
            <a:pPr marL="217080" indent="217080" algn="just">
              <a:lnSpc>
                <a:spcPct val="15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bg-BG" sz="2400" b="1" strike="noStrike" spc="-1" smtClean="0">
                <a:solidFill>
                  <a:srgbClr val="000000"/>
                </a:solidFill>
                <a:latin typeface="Calibri"/>
                <a:ea typeface="Calibri"/>
              </a:rPr>
              <a:t>Секретариат </a:t>
            </a:r>
            <a:r>
              <a:rPr lang="bg-BG" sz="2400" b="1" strike="noStrike" spc="-1" dirty="0">
                <a:solidFill>
                  <a:srgbClr val="000000"/>
                </a:solidFill>
                <a:latin typeface="Calibri"/>
                <a:ea typeface="Calibri"/>
              </a:rPr>
              <a:t>на Националната платформа: </a:t>
            </a:r>
            <a:endParaRPr lang="en-US" sz="2400" b="0" strike="noStrike" spc="-1" dirty="0">
              <a:solidFill>
                <a:srgbClr val="000000"/>
              </a:solidFill>
              <a:latin typeface="Calibri"/>
            </a:endParaRPr>
          </a:p>
          <a:p>
            <a:pPr marL="217080" indent="0" algn="just">
              <a:lnSpc>
                <a:spcPct val="15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bg-BG" sz="24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Адрес: МРРБ, гр. София 1202, ул. „Св. св. Кирил и Методий“ 17-19</a:t>
            </a:r>
            <a:endParaRPr lang="en-US" sz="2400" b="0" strike="noStrike" spc="-1" dirty="0">
              <a:solidFill>
                <a:srgbClr val="000000"/>
              </a:solidFill>
              <a:latin typeface="Calibri"/>
            </a:endParaRPr>
          </a:p>
          <a:p>
            <a:pPr marL="217080" indent="0" algn="just">
              <a:lnSpc>
                <a:spcPct val="15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bg-BG" sz="24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е-</a:t>
            </a:r>
            <a:r>
              <a:rPr lang="bg-BG" sz="2400" b="0" strike="noStrike" spc="-1" dirty="0" err="1">
                <a:solidFill>
                  <a:srgbClr val="000000"/>
                </a:solidFill>
                <a:latin typeface="Calibri"/>
                <a:ea typeface="Calibri"/>
              </a:rPr>
              <a:t>mail</a:t>
            </a:r>
            <a:r>
              <a:rPr lang="bg-BG" sz="24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: </a:t>
            </a:r>
            <a:r>
              <a:rPr lang="fr-FR" sz="2400" b="0" u="sng" strike="noStrike" spc="-1" dirty="0">
                <a:solidFill>
                  <a:srgbClr val="0563C1"/>
                </a:solidFill>
                <a:uFillTx/>
                <a:latin typeface="Calibri"/>
                <a:ea typeface="Calibri"/>
                <a:hlinkClick r:id="rId5"/>
              </a:rPr>
              <a:t>atusecretariat@mrrb.government.bg</a:t>
            </a:r>
            <a:endParaRPr lang="en-US" sz="24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en-US" sz="28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1" name="PlaceHolder 3"/>
          <p:cNvSpPr>
            <a:spLocks noGrp="1"/>
          </p:cNvSpPr>
          <p:nvPr>
            <p:ph type="sldNum" idx="22"/>
          </p:nvPr>
        </p:nvSpPr>
        <p:spPr>
          <a:xfrm>
            <a:off x="10485720" y="6492960"/>
            <a:ext cx="170568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bg-BG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20A643C0-803B-46B8-8332-321F07FFF408}" type="slidenum">
              <a:rPr lang="bg-BG" sz="1200" b="0" strike="noStrike" spc="-1">
                <a:solidFill>
                  <a:srgbClr val="8B8B8B"/>
                </a:solidFill>
                <a:latin typeface="Calibri"/>
              </a:rPr>
              <a:t>11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1"/>
          <p:cNvGraphicFramePr/>
          <p:nvPr>
            <p:extLst>
              <p:ext uri="{D42A27DB-BD31-4B8C-83A1-F6EECF244321}">
                <p14:modId xmlns:p14="http://schemas.microsoft.com/office/powerpoint/2010/main" val="209465246"/>
              </p:ext>
            </p:extLst>
          </p:nvPr>
        </p:nvGraphicFramePr>
        <p:xfrm>
          <a:off x="370080" y="495360"/>
          <a:ext cx="11505960" cy="57718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4" name="PlaceHolder 1"/>
          <p:cNvSpPr>
            <a:spLocks noGrp="1"/>
          </p:cNvSpPr>
          <p:nvPr>
            <p:ph type="sldNum" idx="13"/>
          </p:nvPr>
        </p:nvSpPr>
        <p:spPr>
          <a:xfrm>
            <a:off x="10485720" y="6492960"/>
            <a:ext cx="170568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bg-BG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5431ADEE-0354-497E-98D5-CD61EF2363AF}" type="slidenum">
              <a:rPr lang="bg-BG" sz="1200" b="0" strike="noStrike" spc="-1">
                <a:solidFill>
                  <a:srgbClr val="8B8B8B"/>
                </a:solidFill>
                <a:latin typeface="Calibri"/>
              </a:rPr>
              <a:t>2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436320" y="495360"/>
            <a:ext cx="11286000" cy="6728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indent="0" algn="ctr">
              <a:lnSpc>
                <a:spcPct val="90000"/>
              </a:lnSpc>
              <a:buNone/>
            </a:pPr>
            <a:r>
              <a:rPr lang="bg-BG" sz="4000" b="1" strike="noStrike" spc="-1">
                <a:solidFill>
                  <a:schemeClr val="accent4">
                    <a:lumMod val="50000"/>
                  </a:schemeClr>
                </a:solidFill>
                <a:latin typeface="Calibri Light"/>
              </a:rPr>
              <a:t>Организационни пропуски:</a:t>
            </a:r>
            <a:endParaRPr lang="en-US" sz="4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/>
          </p:nvPr>
        </p:nvSpPr>
        <p:spPr>
          <a:xfrm>
            <a:off x="293760" y="1924200"/>
            <a:ext cx="11505960" cy="44478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331560" indent="-285840" algn="just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Courier New"/>
              <a:buChar char="o"/>
            </a:pPr>
            <a:r>
              <a:rPr lang="bg-BG" sz="2000" b="0" strike="noStrike" spc="-1">
                <a:solidFill>
                  <a:srgbClr val="000000"/>
                </a:solidFill>
                <a:latin typeface="Calibri"/>
              </a:rPr>
              <a:t> Липса или забавяне на вземането на решение на Общинския съвет </a:t>
            </a: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 което се декларира, че общината е приела и прилага в дейността си принципите за добро демократично управление, залегнали в СИДУМН, и се дава съгласие за участие в процедурата;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indent="0" algn="just">
              <a:lnSpc>
                <a:spcPct val="100000"/>
              </a:lnSpc>
              <a:spcBef>
                <a:spcPts val="601"/>
              </a:spcBef>
              <a:buNone/>
            </a:pP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331560" indent="-285840" algn="just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Courier New"/>
              <a:buChar char="o"/>
            </a:pPr>
            <a:r>
              <a:rPr lang="bg-BG" sz="20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Решението на Общинския съвет не е публикувано на официалната интернет страница на общината</a:t>
            </a:r>
            <a:r>
              <a:rPr lang="bg-BG" sz="2000" b="0" strike="noStrike" spc="-1">
                <a:solidFill>
                  <a:srgbClr val="000000"/>
                </a:solidFill>
                <a:latin typeface="Calibri"/>
              </a:rPr>
              <a:t>;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indent="0" algn="just">
              <a:lnSpc>
                <a:spcPct val="100000"/>
              </a:lnSpc>
              <a:spcBef>
                <a:spcPts val="601"/>
              </a:spcBef>
              <a:buNone/>
            </a:pP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502920" indent="-457200" algn="just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Courier New"/>
              <a:buChar char="o"/>
            </a:pPr>
            <a:r>
              <a:rPr lang="bg-BG" sz="2000" b="0" strike="noStrike" spc="-1">
                <a:solidFill>
                  <a:srgbClr val="000000"/>
                </a:solidFill>
                <a:latin typeface="Calibri"/>
              </a:rPr>
              <a:t>Липса на екип за подготовка на документите, което затруднява </a:t>
            </a: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паралелното попълване на необходимите документите (в съответсвие с препоръката от Насоките за участие на общините в Процедурата). 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45720" indent="0" algn="just">
              <a:lnSpc>
                <a:spcPct val="100000"/>
              </a:lnSpc>
              <a:spcBef>
                <a:spcPts val="601"/>
              </a:spcBef>
              <a:buNone/>
              <a:tabLst>
                <a:tab pos="0" algn="l"/>
              </a:tabLst>
            </a:pP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 type="sldNum" idx="14"/>
          </p:nvPr>
        </p:nvSpPr>
        <p:spPr>
          <a:xfrm>
            <a:off x="10485720" y="6492960"/>
            <a:ext cx="170568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bg-BG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22B55D95-5CEE-441A-BC94-6D76711ED10B}" type="slidenum">
              <a:rPr lang="bg-BG" sz="1200" b="0" strike="noStrike" spc="-1">
                <a:solidFill>
                  <a:srgbClr val="8B8B8B"/>
                </a:solidFill>
                <a:latin typeface="Calibri"/>
              </a:rPr>
              <a:t>3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436320" y="304920"/>
            <a:ext cx="11286000" cy="5655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indent="0" algn="ctr">
              <a:lnSpc>
                <a:spcPct val="90000"/>
              </a:lnSpc>
              <a:buNone/>
            </a:pPr>
            <a:r>
              <a:rPr lang="bg-BG" sz="4000" b="1" strike="noStrike" spc="-1">
                <a:solidFill>
                  <a:srgbClr val="806000"/>
                </a:solidFill>
                <a:latin typeface="Calibri Light"/>
              </a:rPr>
              <a:t>Технически пропуски и допускани грешки:</a:t>
            </a:r>
            <a:endParaRPr lang="en-US" sz="4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/>
          </p:nvPr>
        </p:nvSpPr>
        <p:spPr>
          <a:xfrm>
            <a:off x="293760" y="1409760"/>
            <a:ext cx="11505960" cy="50828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28600" indent="-228600" algn="just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Courier New"/>
              <a:buChar char="o"/>
            </a:pPr>
            <a:r>
              <a:rPr lang="bg-BG" sz="2400" b="0" strike="noStrike" spc="-1">
                <a:solidFill>
                  <a:srgbClr val="000000"/>
                </a:solidFill>
                <a:latin typeface="Calibri"/>
              </a:rPr>
              <a:t>Трудности при създаването на активна връзка (хиперлинк) и качването на доказателствените материали за самооценката в облак;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indent="0" algn="just">
              <a:lnSpc>
                <a:spcPct val="100000"/>
              </a:lnSpc>
              <a:spcBef>
                <a:spcPts val="601"/>
              </a:spcBef>
              <a:buNone/>
            </a:pP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 algn="just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Courier New"/>
              <a:buChar char="o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Използване на онлайн услуга за съхранение WeTransfer (или сходни) – където файловете се съхраняват само 2 седмици и не са достъпни за последаваща обработка и справки след изтичането на този период; 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indent="0" algn="just">
              <a:lnSpc>
                <a:spcPct val="100000"/>
              </a:lnSpc>
              <a:spcBef>
                <a:spcPts val="601"/>
              </a:spcBef>
              <a:buNone/>
            </a:pP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 algn="just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Courier New"/>
              <a:buChar char="o"/>
            </a:pPr>
            <a:r>
              <a:rPr lang="bg-BG" sz="2400" b="0" strike="noStrike" spc="-1">
                <a:solidFill>
                  <a:srgbClr val="000000"/>
                </a:solidFill>
                <a:latin typeface="Calibri"/>
              </a:rPr>
              <a:t>При изпращане на документите за кандидатстване чрез Системата за електронен обмен на съобщения между администрациите (СЕОС) не е отчетено, че системата има ограничения за обема на данните, поради което част от изискуемите документи не са приложени</a:t>
            </a:r>
            <a:r>
              <a:rPr lang="en-US" sz="24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bg-BG" sz="2400" b="0" strike="noStrike" spc="-1">
                <a:solidFill>
                  <a:srgbClr val="000000"/>
                </a:solidFill>
                <a:latin typeface="Calibri"/>
              </a:rPr>
              <a:t>към Заявлението за кандидатстване;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601"/>
              </a:spcBef>
              <a:buNone/>
              <a:tabLst>
                <a:tab pos="0" algn="l"/>
              </a:tabLst>
            </a:pPr>
            <a:endParaRPr lang="en-US" sz="1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0" name="PlaceHolder 3"/>
          <p:cNvSpPr>
            <a:spLocks noGrp="1"/>
          </p:cNvSpPr>
          <p:nvPr>
            <p:ph type="sldNum" idx="15"/>
          </p:nvPr>
        </p:nvSpPr>
        <p:spPr>
          <a:xfrm>
            <a:off x="10485720" y="6492960"/>
            <a:ext cx="170568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bg-BG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17825F28-BAB4-4EAC-8490-E7F1E01B22AF}" type="slidenum">
              <a:rPr lang="bg-BG" sz="1200" b="0" strike="noStrike" spc="-1">
                <a:solidFill>
                  <a:srgbClr val="8B8B8B"/>
                </a:solidFill>
                <a:latin typeface="Calibri"/>
              </a:rPr>
              <a:t>4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436320" y="304920"/>
            <a:ext cx="11286000" cy="5655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indent="0" algn="ctr">
              <a:lnSpc>
                <a:spcPct val="90000"/>
              </a:lnSpc>
              <a:buNone/>
            </a:pPr>
            <a:r>
              <a:rPr lang="bg-BG" sz="4000" b="1" strike="noStrike" spc="-1">
                <a:solidFill>
                  <a:srgbClr val="806000"/>
                </a:solidFill>
                <a:latin typeface="Calibri Light"/>
              </a:rPr>
              <a:t>Технически пропуски и допускани грешки:</a:t>
            </a:r>
            <a:endParaRPr lang="en-US" sz="4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/>
          </p:nvPr>
        </p:nvSpPr>
        <p:spPr>
          <a:xfrm>
            <a:off x="293760" y="1276200"/>
            <a:ext cx="11505960" cy="52160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28600" indent="-228600" algn="just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Courier New"/>
              <a:buChar char="o"/>
            </a:pPr>
            <a:r>
              <a:rPr lang="bg-BG" sz="2400" b="0" strike="noStrike" spc="-1">
                <a:solidFill>
                  <a:srgbClr val="000000"/>
                </a:solidFill>
                <a:latin typeface="Calibri"/>
              </a:rPr>
              <a:t>Не са спазени изискваните файлови формати за документите за кандидатстване описани в Насоките за участие на общините, които съответно са: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indent="0" algn="just">
              <a:lnSpc>
                <a:spcPct val="100000"/>
              </a:lnSpc>
              <a:spcBef>
                <a:spcPts val="601"/>
              </a:spcBef>
              <a:buNone/>
            </a:pP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685800" lvl="1" indent="-228600" algn="just">
              <a:lnSpc>
                <a:spcPct val="100000"/>
              </a:lnSpc>
              <a:spcBef>
                <a:spcPts val="1199"/>
              </a:spcBef>
              <a:spcAft>
                <a:spcPts val="1199"/>
              </a:spcAft>
              <a:buClr>
                <a:srgbClr val="000000"/>
              </a:buClr>
              <a:buFont typeface="Wingdings" charset="2"/>
              <a:buChar char=""/>
            </a:pPr>
            <a:r>
              <a:rPr lang="ru-RU" sz="2200" b="0" strike="noStrike" spc="-1">
                <a:solidFill>
                  <a:srgbClr val="000000"/>
                </a:solidFill>
                <a:latin typeface="Calibri"/>
              </a:rPr>
              <a:t>Еталон (бенчмарк) за самооценка на общината по 12-те принципа за добро демократично управление  - формат Microsoft Excel (.</a:t>
            </a:r>
            <a:r>
              <a:rPr lang="en-US" sz="2200" b="0" strike="noStrike" spc="-1">
                <a:solidFill>
                  <a:srgbClr val="000000"/>
                </a:solidFill>
                <a:latin typeface="Calibri"/>
              </a:rPr>
              <a:t>xlxs</a:t>
            </a:r>
            <a:r>
              <a:rPr lang="ru-RU" sz="2200" b="0" strike="noStrike" spc="-1">
                <a:solidFill>
                  <a:srgbClr val="000000"/>
                </a:solidFill>
                <a:latin typeface="Calibri"/>
              </a:rPr>
              <a:t>); </a:t>
            </a:r>
            <a:endParaRPr lang="en-US" sz="2200" b="0" strike="noStrike" spc="-1">
              <a:solidFill>
                <a:srgbClr val="000000"/>
              </a:solidFill>
              <a:latin typeface="Calibri"/>
            </a:endParaRPr>
          </a:p>
          <a:p>
            <a:pPr marL="685800" lvl="1" indent="-228600" algn="just">
              <a:lnSpc>
                <a:spcPct val="100000"/>
              </a:lnSpc>
              <a:spcBef>
                <a:spcPts val="1199"/>
              </a:spcBef>
              <a:spcAft>
                <a:spcPts val="1199"/>
              </a:spcAft>
              <a:buClr>
                <a:srgbClr val="000000"/>
              </a:buClr>
              <a:buFont typeface="Wingdings" charset="2"/>
              <a:buChar char=""/>
            </a:pPr>
            <a:r>
              <a:rPr lang="ru-RU" sz="2200" b="0" strike="noStrike" spc="-1">
                <a:solidFill>
                  <a:srgbClr val="000000"/>
                </a:solidFill>
                <a:latin typeface="Calibri"/>
              </a:rPr>
              <a:t>Общ списък с материали, доказващи прилагането на принципите на добро демократично управление, включващ поотделно доказателствени материали за всеки от 12-те принципа - формат RAR archive</a:t>
            </a:r>
            <a:r>
              <a:rPr lang="en-US" sz="22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bg-BG" sz="2200" b="0" strike="noStrike" spc="-1">
                <a:solidFill>
                  <a:srgbClr val="000000"/>
                </a:solidFill>
                <a:latin typeface="Calibri"/>
              </a:rPr>
              <a:t>(</a:t>
            </a:r>
            <a:r>
              <a:rPr lang="en-US" sz="2200" b="0" strike="noStrike" spc="-1">
                <a:solidFill>
                  <a:srgbClr val="000000"/>
                </a:solidFill>
                <a:latin typeface="Calibri"/>
              </a:rPr>
              <a:t>.rar</a:t>
            </a:r>
            <a:r>
              <a:rPr lang="ru-RU" sz="2200" b="0" strike="noStrike" spc="-1">
                <a:solidFill>
                  <a:srgbClr val="000000"/>
                </a:solidFill>
                <a:latin typeface="Calibri"/>
              </a:rPr>
              <a:t>), </a:t>
            </a:r>
            <a:r>
              <a:rPr lang="en-US" sz="2200" b="0" strike="noStrike" spc="-1">
                <a:solidFill>
                  <a:srgbClr val="000000"/>
                </a:solidFill>
                <a:latin typeface="Calibri"/>
              </a:rPr>
              <a:t>Microsoft Word</a:t>
            </a:r>
            <a:r>
              <a:rPr lang="bg-BG" sz="2200" b="0" strike="noStrike" spc="-1">
                <a:solidFill>
                  <a:srgbClr val="000000"/>
                </a:solidFill>
                <a:latin typeface="Calibri"/>
              </a:rPr>
              <a:t> (.</a:t>
            </a:r>
            <a:r>
              <a:rPr lang="en-US" sz="2200" b="0" strike="noStrike" spc="-1">
                <a:solidFill>
                  <a:srgbClr val="000000"/>
                </a:solidFill>
                <a:latin typeface="Calibri"/>
              </a:rPr>
              <a:t>docx</a:t>
            </a:r>
            <a:r>
              <a:rPr lang="bg-BG" sz="2200" b="0" strike="noStrike" spc="-1">
                <a:solidFill>
                  <a:srgbClr val="000000"/>
                </a:solidFill>
                <a:latin typeface="Calibri"/>
              </a:rPr>
              <a:t>)</a:t>
            </a:r>
            <a:r>
              <a:rPr lang="ru-RU" sz="2200" b="0" strike="noStrike" spc="-1">
                <a:solidFill>
                  <a:srgbClr val="000000"/>
                </a:solidFill>
                <a:latin typeface="Calibri"/>
              </a:rPr>
              <a:t>; </a:t>
            </a:r>
            <a:endParaRPr lang="en-US" sz="2200" b="0" strike="noStrike" spc="-1">
              <a:solidFill>
                <a:srgbClr val="000000"/>
              </a:solidFill>
              <a:latin typeface="Calibri"/>
            </a:endParaRPr>
          </a:p>
          <a:p>
            <a:pPr indent="0" algn="just">
              <a:lnSpc>
                <a:spcPct val="100000"/>
              </a:lnSpc>
              <a:spcBef>
                <a:spcPts val="601"/>
              </a:spcBef>
              <a:buNone/>
            </a:pP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 algn="just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Courier New"/>
              <a:buChar char="o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Изпращане на материали и документи на преносим електронен носител </a:t>
            </a:r>
            <a:r>
              <a:rPr lang="en-US" sz="2400" b="0" strike="noStrike" spc="-1">
                <a:solidFill>
                  <a:srgbClr val="000000"/>
                </a:solidFill>
                <a:latin typeface="Calibri"/>
              </a:rPr>
              <a:t>(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диск, флаш памет</a:t>
            </a:r>
            <a:r>
              <a:rPr lang="bg-BG" sz="2400" b="0" strike="noStrike" spc="-1">
                <a:solidFill>
                  <a:srgbClr val="000000"/>
                </a:solidFill>
                <a:latin typeface="Calibri"/>
              </a:rPr>
              <a:t> и др.</a:t>
            </a:r>
            <a:r>
              <a:rPr lang="en-US" sz="2400" b="0" strike="noStrike" spc="-1">
                <a:solidFill>
                  <a:srgbClr val="000000"/>
                </a:solidFill>
                <a:latin typeface="Calibri"/>
              </a:rPr>
              <a:t>)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или на хартия, което е недопустимо съгласно Насоките за участие.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601"/>
              </a:spcBef>
              <a:buNone/>
              <a:tabLst>
                <a:tab pos="0" algn="l"/>
              </a:tabLst>
            </a:pPr>
            <a:endParaRPr lang="en-US" sz="1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 type="sldNum" idx="16"/>
          </p:nvPr>
        </p:nvSpPr>
        <p:spPr>
          <a:xfrm>
            <a:off x="10485720" y="6492960"/>
            <a:ext cx="170568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bg-BG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65FF8A93-45CD-429C-8B20-345AEFA6D058}" type="slidenum">
              <a:rPr lang="bg-BG" sz="1200" b="0" strike="noStrike" spc="-1">
                <a:solidFill>
                  <a:srgbClr val="8B8B8B"/>
                </a:solidFill>
                <a:latin typeface="Calibri"/>
              </a:rPr>
              <a:t>5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436320" y="304920"/>
            <a:ext cx="11286000" cy="5655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indent="0" algn="ctr">
              <a:lnSpc>
                <a:spcPct val="90000"/>
              </a:lnSpc>
              <a:buNone/>
            </a:pPr>
            <a:r>
              <a:rPr lang="bg-BG" sz="4000" b="1" strike="noStrike" spc="-1">
                <a:solidFill>
                  <a:srgbClr val="806000"/>
                </a:solidFill>
                <a:latin typeface="Calibri Light"/>
              </a:rPr>
              <a:t>Документални пропуски:</a:t>
            </a:r>
            <a:endParaRPr lang="en-US" sz="4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5" name="PlaceHolder 2"/>
          <p:cNvSpPr>
            <a:spLocks noGrp="1"/>
          </p:cNvSpPr>
          <p:nvPr>
            <p:ph/>
          </p:nvPr>
        </p:nvSpPr>
        <p:spPr>
          <a:xfrm>
            <a:off x="293760" y="1133640"/>
            <a:ext cx="11505960" cy="53589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just">
              <a:lnSpc>
                <a:spcPct val="100000"/>
              </a:lnSpc>
              <a:spcBef>
                <a:spcPts val="601"/>
              </a:spcBef>
              <a:buNone/>
              <a:tabLst>
                <a:tab pos="0" algn="l"/>
              </a:tabLst>
            </a:pPr>
            <a:r>
              <a:rPr lang="bg-BG" sz="2400" b="0" strike="noStrike" spc="-1">
                <a:solidFill>
                  <a:srgbClr val="000000"/>
                </a:solidFill>
                <a:latin typeface="Calibri"/>
              </a:rPr>
              <a:t>Най-често </a:t>
            </a:r>
            <a:r>
              <a:rPr lang="bg-BG" sz="2400" b="1" u="sng" strike="noStrike" spc="-1">
                <a:solidFill>
                  <a:srgbClr val="000000"/>
                </a:solidFill>
                <a:uFillTx/>
                <a:latin typeface="Calibri"/>
              </a:rPr>
              <a:t>при попълването </a:t>
            </a:r>
            <a:r>
              <a:rPr lang="bg-BG" sz="2400" b="0" strike="noStrike" spc="-1">
                <a:solidFill>
                  <a:srgbClr val="000000"/>
                </a:solidFill>
                <a:latin typeface="Calibri"/>
              </a:rPr>
              <a:t>на изискваните документи: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indent="0" algn="just">
              <a:lnSpc>
                <a:spcPct val="100000"/>
              </a:lnSpc>
              <a:spcBef>
                <a:spcPts val="601"/>
              </a:spcBef>
              <a:buNone/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 algn="just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Courier New"/>
              <a:buChar char="o"/>
              <a:tabLst>
                <a:tab pos="0" algn="l"/>
              </a:tabLst>
            </a:pPr>
            <a:r>
              <a:rPr lang="bg-BG" sz="2400" b="0" strike="noStrike" spc="-1">
                <a:solidFill>
                  <a:srgbClr val="000000"/>
                </a:solidFill>
                <a:latin typeface="Calibri"/>
              </a:rPr>
              <a:t>В Приложение 1. Еталон </a:t>
            </a:r>
            <a:r>
              <a:rPr lang="en-US" sz="2400" b="0" strike="noStrike" spc="-1">
                <a:solidFill>
                  <a:srgbClr val="000000"/>
                </a:solidFill>
                <a:latin typeface="Calibri"/>
              </a:rPr>
              <a:t>(</a:t>
            </a:r>
            <a:r>
              <a:rPr lang="bg-BG" sz="2400" b="0" strike="noStrike" spc="-1">
                <a:solidFill>
                  <a:srgbClr val="000000"/>
                </a:solidFill>
                <a:latin typeface="Calibri"/>
              </a:rPr>
              <a:t>Бенчмарк</a:t>
            </a:r>
            <a:r>
              <a:rPr lang="en-US" sz="2400" b="0" strike="noStrike" spc="-1">
                <a:solidFill>
                  <a:srgbClr val="000000"/>
                </a:solidFill>
                <a:latin typeface="Calibri"/>
              </a:rPr>
              <a:t>)</a:t>
            </a:r>
            <a:r>
              <a:rPr lang="bg-BG" sz="2400" b="0" strike="noStrike" spc="-1">
                <a:solidFill>
                  <a:srgbClr val="000000"/>
                </a:solidFill>
                <a:latin typeface="Calibri"/>
              </a:rPr>
              <a:t> – не са попълнени всичките 12 работни листове; не са оценени всички индикатори на съответния принцип; не е оценено твърдението, 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съответстващо на въпрос от анкетата за гражданите по съответния принцип; 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indent="0" algn="just">
              <a:lnSpc>
                <a:spcPct val="100000"/>
              </a:lnSpc>
              <a:spcBef>
                <a:spcPts val="601"/>
              </a:spcBef>
              <a:buNone/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228600" indent="-228600" algn="just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Courier New"/>
              <a:buChar char="o"/>
              <a:tabLst>
                <a:tab pos="0" algn="l"/>
              </a:tabLst>
            </a:pPr>
            <a:r>
              <a:rPr lang="bg-BG" sz="2400" b="0" strike="noStrike" spc="-1">
                <a:solidFill>
                  <a:srgbClr val="000000"/>
                </a:solidFill>
                <a:latin typeface="Calibri"/>
              </a:rPr>
              <a:t>В Образец 2. Общ списък с материали – не са попълнени з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а всеки индикатор задължителните колони</a:t>
            </a:r>
            <a:r>
              <a:rPr lang="en-US" sz="24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bg-BG" sz="2400" b="0" strike="noStrike" spc="-1">
                <a:solidFill>
                  <a:srgbClr val="000000"/>
                </a:solidFill>
                <a:latin typeface="Calibri"/>
              </a:rPr>
              <a:t>„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Списък на материалите</a:t>
            </a:r>
            <a:r>
              <a:rPr lang="bg-BG" sz="2400" b="0" strike="noStrike" spc="-1">
                <a:solidFill>
                  <a:srgbClr val="000000"/>
                </a:solidFill>
                <a:latin typeface="Calibri"/>
              </a:rPr>
              <a:t>“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en-US" sz="2400" b="0" strike="noStrike" spc="-1">
                <a:solidFill>
                  <a:srgbClr val="000000"/>
                </a:solidFill>
                <a:latin typeface="Calibri"/>
              </a:rPr>
              <a:t>(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пълното наименование/заглавие на материала</a:t>
            </a:r>
            <a:r>
              <a:rPr lang="en-US" sz="2400" b="0" strike="noStrike" spc="-1">
                <a:solidFill>
                  <a:srgbClr val="000000"/>
                </a:solidFill>
                <a:latin typeface="Calibri"/>
              </a:rPr>
              <a:t>)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и </a:t>
            </a:r>
            <a:r>
              <a:rPr lang="bg-BG" sz="2400" b="0" strike="noStrike" spc="-1">
                <a:solidFill>
                  <a:srgbClr val="000000"/>
                </a:solidFill>
                <a:latin typeface="Calibri"/>
              </a:rPr>
              <a:t>„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Връзка за достъп до материалите</a:t>
            </a:r>
            <a:r>
              <a:rPr lang="bg-BG" sz="2400" b="0" strike="noStrike" spc="-1">
                <a:solidFill>
                  <a:srgbClr val="000000"/>
                </a:solidFill>
                <a:latin typeface="Calibri"/>
              </a:rPr>
              <a:t>“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en-US" sz="2400" b="0" strike="noStrike" spc="-1">
                <a:solidFill>
                  <a:srgbClr val="000000"/>
                </a:solidFill>
                <a:latin typeface="Calibri"/>
              </a:rPr>
              <a:t>(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конкретен линк/ хипервръзка към съответната интернет страница</a:t>
            </a:r>
            <a:r>
              <a:rPr lang="en-US" sz="2400" b="0" strike="noStrike" spc="-1">
                <a:solidFill>
                  <a:srgbClr val="000000"/>
                </a:solidFill>
                <a:latin typeface="Calibri"/>
              </a:rPr>
              <a:t>)</a:t>
            </a:r>
            <a:r>
              <a:rPr lang="bg-BG" sz="2400" b="0" strike="noStrike" spc="-1">
                <a:solidFill>
                  <a:srgbClr val="000000"/>
                </a:solidFill>
                <a:latin typeface="Calibri"/>
              </a:rPr>
              <a:t>; за някои индикатори липсват доказателствени материали, които да подкрепят самооценката на общината.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601"/>
              </a:spcBef>
              <a:buNone/>
              <a:tabLst>
                <a:tab pos="0" algn="l"/>
              </a:tabLst>
            </a:pPr>
            <a:endParaRPr lang="en-US" sz="1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6" name="PlaceHolder 3"/>
          <p:cNvSpPr>
            <a:spLocks noGrp="1"/>
          </p:cNvSpPr>
          <p:nvPr>
            <p:ph type="sldNum" idx="17"/>
          </p:nvPr>
        </p:nvSpPr>
        <p:spPr>
          <a:xfrm>
            <a:off x="10485720" y="6492960"/>
            <a:ext cx="170568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bg-BG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4C166E85-E491-4315-BB88-17F5A5BC289E}" type="slidenum">
              <a:rPr lang="bg-BG" sz="1200" b="0" strike="noStrike" spc="-1">
                <a:solidFill>
                  <a:srgbClr val="8B8B8B"/>
                </a:solidFill>
                <a:latin typeface="Calibri"/>
              </a:rPr>
              <a:t>6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title"/>
          </p:nvPr>
        </p:nvSpPr>
        <p:spPr>
          <a:xfrm>
            <a:off x="292320" y="301320"/>
            <a:ext cx="11508840" cy="5810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indent="0" algn="just">
              <a:lnSpc>
                <a:spcPct val="100000"/>
              </a:lnSpc>
              <a:buNone/>
            </a:pPr>
            <a:r>
              <a:rPr lang="ru-RU" sz="1800" b="1" strike="noStrike" spc="-1">
                <a:solidFill>
                  <a:srgbClr val="FF0000"/>
                </a:solidFill>
                <a:latin typeface="Calibri Light"/>
              </a:rPr>
              <a:t>Пример</a:t>
            </a:r>
            <a:r>
              <a:rPr lang="en-US" sz="1800" b="1" strike="noStrike" spc="-1">
                <a:solidFill>
                  <a:srgbClr val="FF0000"/>
                </a:solidFill>
                <a:latin typeface="Calibri Light"/>
              </a:rPr>
              <a:t> </a:t>
            </a:r>
            <a:r>
              <a:rPr lang="bg-BG" sz="1800" b="1" strike="noStrike" spc="-1">
                <a:solidFill>
                  <a:srgbClr val="FF0000"/>
                </a:solidFill>
                <a:latin typeface="Calibri Light"/>
              </a:rPr>
              <a:t>за пропуск за попълване на задължителна клетка: </a:t>
            </a:r>
            <a:r>
              <a:rPr lang="ru-RU" sz="1800" b="1" u="sng" strike="noStrike" spc="-1">
                <a:solidFill>
                  <a:schemeClr val="accent1">
                    <a:lumMod val="50000"/>
                  </a:schemeClr>
                </a:solidFill>
                <a:uFillTx/>
                <a:latin typeface="Calibri Light"/>
              </a:rPr>
              <a:t>За Принцип 11 липсва оценка на твърдението, свързано с въпросника за гражданите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8" name="Content Placeholder 3"/>
          <p:cNvPicPr/>
          <p:nvPr/>
        </p:nvPicPr>
        <p:blipFill>
          <a:blip r:embed="rId3"/>
          <a:stretch/>
        </p:blipFill>
        <p:spPr>
          <a:xfrm>
            <a:off x="292320" y="1227960"/>
            <a:ext cx="11508840" cy="5157000"/>
          </a:xfrm>
          <a:prstGeom prst="rect">
            <a:avLst/>
          </a:prstGeom>
          <a:ln w="0">
            <a:noFill/>
          </a:ln>
          <a:effectLst>
            <a:outerShdw blurRad="190440" algn="tl" rotWithShape="0">
              <a:srgbClr val="000000">
                <a:alpha val="70000"/>
              </a:srgbClr>
            </a:outerShdw>
          </a:effectLst>
        </p:spPr>
      </p:pic>
      <p:sp>
        <p:nvSpPr>
          <p:cNvPr id="149" name="PlaceHolder 2"/>
          <p:cNvSpPr>
            <a:spLocks noGrp="1"/>
          </p:cNvSpPr>
          <p:nvPr>
            <p:ph type="sldNum" idx="18"/>
          </p:nvPr>
        </p:nvSpPr>
        <p:spPr>
          <a:xfrm>
            <a:off x="10485720" y="6492960"/>
            <a:ext cx="170568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bg-BG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4AB1AEA1-A994-441B-8E96-0292207C3DD1}" type="slidenum">
              <a:rPr lang="bg-BG" sz="1200" b="0" strike="noStrike" spc="-1">
                <a:solidFill>
                  <a:srgbClr val="8B8B8B"/>
                </a:solidFill>
                <a:latin typeface="Calibri"/>
              </a:rPr>
              <a:t>7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292320" y="301320"/>
            <a:ext cx="11508840" cy="5810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indent="0" algn="just">
              <a:lnSpc>
                <a:spcPct val="100000"/>
              </a:lnSpc>
              <a:buNone/>
            </a:pPr>
            <a:r>
              <a:rPr lang="ru-RU" sz="1800" b="1" strike="noStrike" spc="-1">
                <a:solidFill>
                  <a:srgbClr val="FF0000"/>
                </a:solidFill>
                <a:latin typeface="Calibri Light"/>
              </a:rPr>
              <a:t>Пример</a:t>
            </a:r>
            <a:r>
              <a:rPr lang="en-US" sz="1800" b="1" strike="noStrike" spc="-1">
                <a:solidFill>
                  <a:srgbClr val="FF0000"/>
                </a:solidFill>
                <a:latin typeface="Calibri Light"/>
              </a:rPr>
              <a:t> </a:t>
            </a:r>
            <a:r>
              <a:rPr lang="bg-BG" sz="1800" b="1" strike="noStrike" spc="-1">
                <a:solidFill>
                  <a:srgbClr val="FF0000"/>
                </a:solidFill>
                <a:latin typeface="Calibri Light"/>
              </a:rPr>
              <a:t>за допуснат пропуск:</a:t>
            </a:r>
            <a:r>
              <a:rPr lang="ru-RU" sz="1800" b="1" strike="noStrike" spc="-1">
                <a:solidFill>
                  <a:schemeClr val="accent1">
                    <a:lumMod val="50000"/>
                  </a:schemeClr>
                </a:solidFill>
                <a:latin typeface="Calibri Light"/>
              </a:rPr>
              <a:t> </a:t>
            </a:r>
            <a:r>
              <a:rPr lang="ru-RU" sz="1800" b="1" u="sng" strike="noStrike" spc="-1">
                <a:solidFill>
                  <a:schemeClr val="accent1">
                    <a:lumMod val="50000"/>
                  </a:schemeClr>
                </a:solidFill>
                <a:uFillTx/>
                <a:latin typeface="Calibri Light"/>
              </a:rPr>
              <a:t>За всички принципи липсват оценки на твърденията, които се намират в таблицата в края на всеки принцип и са свързани с въпросника за гражданите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51" name="Content Placeholder 3"/>
          <p:cNvPicPr/>
          <p:nvPr/>
        </p:nvPicPr>
        <p:blipFill>
          <a:blip r:embed="rId3"/>
          <a:stretch/>
        </p:blipFill>
        <p:spPr>
          <a:xfrm>
            <a:off x="457200" y="1028880"/>
            <a:ext cx="11458080" cy="5555160"/>
          </a:xfrm>
          <a:prstGeom prst="rect">
            <a:avLst/>
          </a:prstGeom>
          <a:ln w="0">
            <a:noFill/>
          </a:ln>
          <a:effectLst>
            <a:outerShdw blurRad="190440" algn="tl" rotWithShape="0">
              <a:srgbClr val="000000">
                <a:alpha val="70000"/>
              </a:srgbClr>
            </a:outerShdw>
          </a:effectLst>
        </p:spPr>
      </p:pic>
      <p:sp>
        <p:nvSpPr>
          <p:cNvPr id="152" name="PlaceHolder 2"/>
          <p:cNvSpPr>
            <a:spLocks noGrp="1"/>
          </p:cNvSpPr>
          <p:nvPr>
            <p:ph type="sldNum" idx="19"/>
          </p:nvPr>
        </p:nvSpPr>
        <p:spPr>
          <a:xfrm>
            <a:off x="10485720" y="6492960"/>
            <a:ext cx="170568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bg-BG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99BE64FE-E24E-4C47-8A12-7D10DBC1C694}" type="slidenum">
              <a:rPr lang="bg-BG" sz="1200" b="0" strike="noStrike" spc="-1">
                <a:solidFill>
                  <a:srgbClr val="8B8B8B"/>
                </a:solidFill>
                <a:latin typeface="Calibri"/>
              </a:rPr>
              <a:t>8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292320" y="301320"/>
            <a:ext cx="11508840" cy="5810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indent="0" algn="just">
              <a:lnSpc>
                <a:spcPct val="100000"/>
              </a:lnSpc>
              <a:buNone/>
            </a:pPr>
            <a:r>
              <a:rPr lang="ru-RU" sz="1800" b="1" strike="noStrike" spc="-1">
                <a:solidFill>
                  <a:srgbClr val="FF0000"/>
                </a:solidFill>
                <a:latin typeface="Calibri Light"/>
              </a:rPr>
              <a:t>Пример</a:t>
            </a:r>
            <a:r>
              <a:rPr lang="en-US" sz="1800" b="1" strike="noStrike" spc="-1">
                <a:solidFill>
                  <a:srgbClr val="FF0000"/>
                </a:solidFill>
                <a:latin typeface="Calibri Light"/>
              </a:rPr>
              <a:t> </a:t>
            </a:r>
            <a:r>
              <a:rPr lang="bg-BG" sz="1800" b="1" strike="noStrike" spc="-1">
                <a:solidFill>
                  <a:srgbClr val="FF0000"/>
                </a:solidFill>
                <a:latin typeface="Calibri Light"/>
              </a:rPr>
              <a:t>за техническа грешка: </a:t>
            </a:r>
            <a:r>
              <a:rPr lang="ru-RU" sz="1800" b="1" u="sng" strike="noStrike" spc="-1">
                <a:solidFill>
                  <a:schemeClr val="accent1">
                    <a:lumMod val="50000"/>
                  </a:schemeClr>
                </a:solidFill>
                <a:uFillTx/>
                <a:latin typeface="Calibri Light"/>
              </a:rPr>
              <a:t>Неправилно са попълнени оценките за Принцип 3, Индикатори 8 и 9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54" name="Content Placeholder 3"/>
          <p:cNvPicPr/>
          <p:nvPr/>
        </p:nvPicPr>
        <p:blipFill>
          <a:blip r:embed="rId3"/>
          <a:stretch/>
        </p:blipFill>
        <p:spPr>
          <a:xfrm>
            <a:off x="292320" y="1028880"/>
            <a:ext cx="11508840" cy="5555160"/>
          </a:xfrm>
          <a:prstGeom prst="rect">
            <a:avLst/>
          </a:prstGeom>
          <a:ln w="0">
            <a:noFill/>
          </a:ln>
          <a:effectLst>
            <a:outerShdw blurRad="190440" algn="tl" rotWithShape="0">
              <a:srgbClr val="000000">
                <a:alpha val="70000"/>
              </a:srgbClr>
            </a:outerShdw>
          </a:effectLst>
        </p:spPr>
      </p:pic>
      <p:sp>
        <p:nvSpPr>
          <p:cNvPr id="155" name="PlaceHolder 2"/>
          <p:cNvSpPr>
            <a:spLocks noGrp="1"/>
          </p:cNvSpPr>
          <p:nvPr>
            <p:ph type="sldNum" idx="20"/>
          </p:nvPr>
        </p:nvSpPr>
        <p:spPr>
          <a:xfrm>
            <a:off x="10485720" y="6492960"/>
            <a:ext cx="170568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bg-BG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EEA2090E-9767-4E57-90E1-C595FC977B0C}" type="slidenum">
              <a:rPr lang="bg-BG" sz="1200" b="0" strike="noStrike" spc="-1">
                <a:solidFill>
                  <a:srgbClr val="8B8B8B"/>
                </a:solidFill>
                <a:latin typeface="Calibri"/>
              </a:rPr>
              <a:t>9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6729</TotalTime>
  <Words>848</Words>
  <Application>Microsoft Office PowerPoint</Application>
  <PresentationFormat>Widescreen</PresentationFormat>
  <Paragraphs>70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Arial</vt:lpstr>
      <vt:lpstr>Calibri</vt:lpstr>
      <vt:lpstr>Calibri Light</vt:lpstr>
      <vt:lpstr>Courier New</vt:lpstr>
      <vt:lpstr>DejaVu Sans</vt:lpstr>
      <vt:lpstr>Symbol</vt:lpstr>
      <vt:lpstr>Times New Roman</vt:lpstr>
      <vt:lpstr>Wingdings</vt:lpstr>
      <vt:lpstr>Office Theme</vt:lpstr>
      <vt:lpstr>Office Theme</vt:lpstr>
      <vt:lpstr>Office Theme</vt:lpstr>
      <vt:lpstr>НАЙ-ЧЕСТО ДОПУСКАНИ ГРЕШКИ И ПРОПУСКИ НА ОБЩИНИТЕ ПРИ КАНДИДАСТВАНЕ ЗА ЕВРОПЕЙСКИЯ ЕТИКЕТ </vt:lpstr>
      <vt:lpstr>PowerPoint Presentation</vt:lpstr>
      <vt:lpstr>Организационни пропуски:</vt:lpstr>
      <vt:lpstr>Технически пропуски и допускани грешки:</vt:lpstr>
      <vt:lpstr>Технически пропуски и допускани грешки:</vt:lpstr>
      <vt:lpstr>Документални пропуски:</vt:lpstr>
      <vt:lpstr>Пример за пропуск за попълване на задължителна клетка: За Принцип 11 липсва оценка на твърдението, свързано с въпросника за гражданите</vt:lpstr>
      <vt:lpstr>Пример за допуснат пропуск: За всички принципи липсват оценки на твърденията, които се намират в таблицата в края на всеки принцип и са свързани с въпросника за гражданите</vt:lpstr>
      <vt:lpstr>Пример за техническа грешка: Неправилно са попълнени оценките за Принцип 3, Индикатори 8 и 9</vt:lpstr>
      <vt:lpstr>Пример за констатирана липса: В Образец № 2 – Общ списък с материали, доказващи прилагането на 12-те принципа на добро демократично управление, за Индикатор 7 на Принцип 3 липсват документи/материали, доказващи прилагането на този индикатор и съответно липсват линкове/хипервръзки за достъп до тези документи/материали </vt:lpstr>
      <vt:lpstr>ЗА ПОВЕЧЕ ИНФОРМАЦИЯ: </vt:lpstr>
    </vt:vector>
  </TitlesOfParts>
  <Company>Ministry of Regional Development and Public Works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VESELKA DOBREVA PETROVA</dc:creator>
  <dc:description/>
  <cp:lastModifiedBy>MIHAIL VELINOV VASILEV</cp:lastModifiedBy>
  <cp:revision>356</cp:revision>
  <cp:lastPrinted>2022-04-11T06:22:45Z</cp:lastPrinted>
  <dcterms:created xsi:type="dcterms:W3CDTF">2022-02-15T14:04:08Z</dcterms:created>
  <dcterms:modified xsi:type="dcterms:W3CDTF">2024-04-01T11:24:06Z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11</vt:i4>
  </property>
  <property fmtid="{D5CDD505-2E9C-101B-9397-08002B2CF9AE}" pid="3" name="PresentationFormat">
    <vt:lpwstr>Widescreen</vt:lpwstr>
  </property>
  <property fmtid="{D5CDD505-2E9C-101B-9397-08002B2CF9AE}" pid="4" name="Slides">
    <vt:i4>11</vt:i4>
  </property>
</Properties>
</file>