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6" r:id="rId1"/>
  </p:sldMasterIdLst>
  <p:notesMasterIdLst>
    <p:notesMasterId r:id="rId22"/>
  </p:notesMasterIdLst>
  <p:sldIdLst>
    <p:sldId id="289" r:id="rId2"/>
    <p:sldId id="296" r:id="rId3"/>
    <p:sldId id="260" r:id="rId4"/>
    <p:sldId id="295" r:id="rId5"/>
    <p:sldId id="280" r:id="rId6"/>
    <p:sldId id="297" r:id="rId7"/>
    <p:sldId id="261" r:id="rId8"/>
    <p:sldId id="269" r:id="rId9"/>
    <p:sldId id="300" r:id="rId10"/>
    <p:sldId id="263" r:id="rId11"/>
    <p:sldId id="265" r:id="rId12"/>
    <p:sldId id="266" r:id="rId13"/>
    <p:sldId id="270" r:id="rId14"/>
    <p:sldId id="301" r:id="rId15"/>
    <p:sldId id="271" r:id="rId16"/>
    <p:sldId id="302" r:id="rId17"/>
    <p:sldId id="272" r:id="rId18"/>
    <p:sldId id="273" r:id="rId19"/>
    <p:sldId id="274" r:id="rId20"/>
    <p:sldId id="303" r:id="rId21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9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7" autoAdjust="0"/>
    <p:restoredTop sz="95153" autoAdjust="0"/>
  </p:normalViewPr>
  <p:slideViewPr>
    <p:cSldViewPr snapToGrid="0">
      <p:cViewPr varScale="1">
        <p:scale>
          <a:sx n="84" d="100"/>
          <a:sy n="84" d="100"/>
        </p:scale>
        <p:origin x="379" y="82"/>
      </p:cViewPr>
      <p:guideLst>
        <p:guide pos="3840"/>
        <p:guide pos="39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F4744-F852-4845-AE00-77822B54E033}" type="datetimeFigureOut">
              <a:rPr lang="bg-BG" smtClean="0"/>
              <a:t>15.3.2024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13C5D-FC5D-4B0E-BA25-0F63BFD535A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2528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04787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44774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15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09092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26556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18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738993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19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50896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2188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74722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6407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89693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64260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78650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1400" dirty="0" smtClean="0"/>
              <a:t>Примерът</a:t>
            </a:r>
            <a:r>
              <a:rPr lang="bg-BG" sz="1400" baseline="0" dirty="0" smtClean="0"/>
              <a:t> е за правилно попълнен работен лист за Принцип 1.</a:t>
            </a:r>
          </a:p>
          <a:p>
            <a:r>
              <a:rPr lang="bg-BG" sz="1400" baseline="0" dirty="0" smtClean="0"/>
              <a:t>Общината е поставила оценка на всичките 7 индикатора за този принцип – на редове от 4 до 10 включително.</a:t>
            </a:r>
            <a:br>
              <a:rPr lang="bg-BG" sz="1400" baseline="0" dirty="0" smtClean="0"/>
            </a:br>
            <a:r>
              <a:rPr lang="bg-BG" sz="1400" baseline="0" dirty="0" smtClean="0"/>
              <a:t>Общината е поставила оценка на твърдението, съответстващо на въпрос от анкетата за гражданите на ред </a:t>
            </a:r>
            <a:r>
              <a:rPr lang="en-US" sz="1400" baseline="0" dirty="0" smtClean="0"/>
              <a:t>11</a:t>
            </a:r>
            <a:r>
              <a:rPr lang="bg-BG" sz="1400" baseline="0" dirty="0" smtClean="0"/>
              <a:t>.</a:t>
            </a:r>
            <a:endParaRPr lang="bg-BG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00125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3C5D-FC5D-4B0E-BA25-0F63BFD535AF}" type="slidenum">
              <a:rPr lang="bg-BG" smtClean="0"/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39419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1CD9-4976-47B6-B638-6C6EF3F9BF38}" type="datetime1">
              <a:rPr lang="bg-BG" smtClean="0"/>
              <a:t>15.3.2024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60532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C0CFC-A56C-4252-BFA4-D885E264DF31}" type="datetime1">
              <a:rPr lang="bg-BG" smtClean="0"/>
              <a:t>15.3.2024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74909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ED65D-3DD0-4840-9C74-5EED4B9299C5}" type="datetime1">
              <a:rPr lang="bg-BG" smtClean="0"/>
              <a:t>15.3.2024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45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BF30F-6FC6-4B94-BBB4-38B37DC7AC19}" type="datetime1">
              <a:rPr lang="bg-BG" smtClean="0"/>
              <a:t>15.3.2024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9667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BC363-CE95-4FD6-901A-F26B852653C4}" type="datetime1">
              <a:rPr lang="bg-BG" smtClean="0"/>
              <a:t>15.3.2024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97910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EC4FB-3CFC-44D6-8C73-38AD9A9752D6}" type="datetime1">
              <a:rPr lang="bg-BG" smtClean="0"/>
              <a:t>15.3.2024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90698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FAA44-225F-48F7-A267-B5D7C41D81F3}" type="datetime1">
              <a:rPr lang="bg-BG" smtClean="0"/>
              <a:t>15.3.2024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8251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F1607-57CA-4DA1-B454-A31A2D6BC2AF}" type="datetime1">
              <a:rPr lang="bg-BG" smtClean="0"/>
              <a:t>15.3.2024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79071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7B59-BDF5-40D9-A478-B77E8F2B4C6F}" type="datetime1">
              <a:rPr lang="bg-BG" smtClean="0"/>
              <a:t>15.3.2024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5970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4C45-5A33-406C-AADA-3DE1B7BD6298}" type="datetime1">
              <a:rPr lang="bg-BG" smtClean="0"/>
              <a:t>15.3.2024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7475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F17F-BE35-4170-B6AC-51A4B114D1C7}" type="datetime1">
              <a:rPr lang="bg-BG" smtClean="0"/>
              <a:t>15.3.2024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19229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B7303-50AF-466D-BE72-A8BA73F262DE}" type="datetime1">
              <a:rPr lang="bg-BG" smtClean="0"/>
              <a:t>15.3.2024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ШЕСТА ПРОЦЕДУРА ЗА ПРИСЪЖДАНЕ НА ЕВРОПЕЙСКИ ЕТИКЕТ ЗА ИНОВАЦИИ И ДОБРО УПРАВЛЕНИЕ НА МЕСТНО НИВО - 2022 г.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7F87D-76DC-4CAB-A702-DE12369E759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2300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mrb.org/" TargetMode="External"/><Relationship Id="rId2" Type="http://schemas.openxmlformats.org/officeDocument/2006/relationships/hyperlink" Target="http://www.mrrb.b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atusecretariat@mrrb.government.b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5341" y="648181"/>
            <a:ext cx="9734309" cy="3565003"/>
          </a:xfr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</a:pPr>
            <a:r>
              <a:rPr lang="bg-BG" sz="1800" b="1" u="sng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НА РЕГИОНАЛНОТО РАЗВИТИЕ И БЛАГОУСТРОЙСТВОТО</a:t>
            </a:r>
            <a:r>
              <a:rPr lang="bg-BG" sz="2400" b="1" u="sng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g-BG" sz="2400" b="1" u="sng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g-BG" sz="24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 КАМПАНИЯ </a:t>
            </a:r>
            <a:br>
              <a:rPr lang="bg-BG" sz="24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g-BG" sz="24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bg-BG" sz="2400" b="1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СЕДМАТА ПРОЦЕДУРА ЗА ПРИСЪЖДАНЕ НА ЕВРОПЕЙСКИЯ ЕТИКЕТ </a:t>
            </a:r>
            <a:r>
              <a:rPr lang="en-US" sz="2400" b="1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g-BG" sz="2400" b="1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ЗА ИНОВАЦИИ И ДОБРО УПРАВЛЕНИЕ НА МЕСТНО НИВО - 2024 г.</a:t>
            </a:r>
            <a:br>
              <a:rPr lang="bg-BG" sz="2400" b="1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ТЕХНОЛОГИЯ НА КАНДИДАТСТВАНЕ </a:t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ЗА ЕВРОПЕЙСКИЯ ЕТИКЕТ </a:t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И АНГАЖИМЕНТИ НА КАНДИДАТСТВАЛИТЕ ОБЩИНИ</a:t>
            </a:r>
            <a:endParaRPr lang="bg-BG" sz="31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72274" y="5590573"/>
            <a:ext cx="10359341" cy="648312"/>
          </a:xfrm>
        </p:spPr>
        <p:txBody>
          <a:bodyPr>
            <a:normAutofit lnSpcReduction="10000"/>
          </a:bodyPr>
          <a:lstStyle/>
          <a:p>
            <a:r>
              <a:rPr lang="ru-RU" sz="1600" i="1" dirty="0" smtClean="0"/>
              <a:t>Веселка Добрева  - държавен експерт в отдел АТУ, Дирекция УТАТУ, МРРБ </a:t>
            </a:r>
          </a:p>
          <a:p>
            <a:r>
              <a:rPr lang="ru-RU" sz="1600" i="1" dirty="0" smtClean="0"/>
              <a:t>Елица Чакърова - главен експерт в отдел АТУ, Дирекция УТАТУ, МРРБ</a:t>
            </a:r>
          </a:p>
          <a:p>
            <a:endParaRPr lang="bg-BG" sz="16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85783" y="6492875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44" y="231496"/>
            <a:ext cx="706056" cy="671329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8997" y="231495"/>
            <a:ext cx="874008" cy="8429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087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1927" y="231111"/>
            <a:ext cx="6637460" cy="20096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Попълване на Еталон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(бенчмарк) за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самооценка</a:t>
            </a:r>
            <a:endParaRPr lang="bg-BG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6883122" y="80387"/>
            <a:ext cx="5194998" cy="677761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Във </a:t>
            </a:r>
            <a:r>
              <a:rPr lang="ru-RU" sz="1400" dirty="0"/>
              <a:t>всеки от работните листове за 12-те принципа (П1, П2 …. П12) общината </a:t>
            </a:r>
            <a:r>
              <a:rPr lang="ru-RU" sz="1400" b="1" dirty="0"/>
              <a:t>оценява нивото на изпълнение на дадения принцип чрез поставяне на оценка </a:t>
            </a:r>
            <a:r>
              <a:rPr lang="ru-RU" sz="1400" b="1" u="sng" dirty="0"/>
              <a:t>по всеки </a:t>
            </a:r>
            <a:r>
              <a:rPr lang="ru-RU" sz="1400" b="1" dirty="0"/>
              <a:t>от индикаторите му.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Оценяването </a:t>
            </a:r>
            <a:r>
              <a:rPr lang="ru-RU" sz="1400" dirty="0"/>
              <a:t>е с </a:t>
            </a:r>
            <a:r>
              <a:rPr lang="ru-RU" sz="1400" b="1" dirty="0"/>
              <a:t>цяло число</a:t>
            </a:r>
            <a:r>
              <a:rPr lang="ru-RU" sz="1400" dirty="0"/>
              <a:t>, като: Неприложимо е със стойност „0“, Съвсем слабо е със стойност „1“, Слабо е със стойност „2“, Добро е със стойност „3“ и Много добро е със стойност „4“.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За всеки индикатор по даден принцип общината отбелязва съответната стойност (между „0“ и „4“). </a:t>
            </a:r>
            <a:endParaRPr lang="ru-RU" sz="1400" dirty="0" smtClean="0"/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Във всеки от работните листове за 12-те принципа (П1, П2 …. П12) в края на листа, преди ред „средноаритметична оценка“ има ред (маркиран на различен фон), който съдържа </a:t>
            </a:r>
            <a:r>
              <a:rPr lang="ru-RU" sz="1400" b="1" dirty="0"/>
              <a:t>твърдение</a:t>
            </a:r>
            <a:r>
              <a:rPr lang="ru-RU" sz="1400" dirty="0"/>
              <a:t> изразяващо цялостната нагласа на общината (общинската администрация) към прилагането на съответния принцип. </a:t>
            </a:r>
            <a:r>
              <a:rPr lang="ru-RU" sz="1400" dirty="0" smtClean="0"/>
              <a:t>Това </a:t>
            </a:r>
            <a:r>
              <a:rPr lang="ru-RU" sz="1400" b="1" dirty="0"/>
              <a:t>твърдение съответства на въпрос от анкетата за гражданите по съответния принцип. </a:t>
            </a:r>
            <a:r>
              <a:rPr lang="ru-RU" sz="1400" dirty="0"/>
              <a:t>Общината </a:t>
            </a:r>
            <a:r>
              <a:rPr lang="ru-RU" sz="1400" b="1" dirty="0" smtClean="0">
                <a:solidFill>
                  <a:srgbClr val="FF0000"/>
                </a:solidFill>
              </a:rPr>
              <a:t>ЗАДЪЛЖИТЕЛНО</a:t>
            </a:r>
            <a:r>
              <a:rPr lang="ru-RU" sz="1400" dirty="0" smtClean="0"/>
              <a:t> </a:t>
            </a:r>
            <a:r>
              <a:rPr lang="ru-RU" sz="1400" dirty="0"/>
              <a:t>поставя оценка на това твърдение - в каква степен то е валидно за общината, но </a:t>
            </a:r>
            <a:r>
              <a:rPr lang="ru-RU" sz="1400" b="1" dirty="0"/>
              <a:t>тази оценка </a:t>
            </a:r>
            <a:r>
              <a:rPr lang="ru-RU" sz="1400" b="1" u="sng" dirty="0"/>
              <a:t>не се включва</a:t>
            </a:r>
            <a:r>
              <a:rPr lang="ru-RU" sz="1400" b="1" dirty="0"/>
              <a:t> при изчисляването на общата </a:t>
            </a:r>
            <a:r>
              <a:rPr lang="ru-RU" sz="1400" dirty="0"/>
              <a:t>средноаритметична оценка по съответния принцип. </a:t>
            </a:r>
            <a:endParaRPr lang="ru-RU" sz="1400" dirty="0" smtClean="0"/>
          </a:p>
          <a:p>
            <a:pPr marL="45720" indent="0">
              <a:spcBef>
                <a:spcPts val="0"/>
              </a:spcBef>
              <a:buNone/>
            </a:pPr>
            <a:endParaRPr lang="ru-RU" sz="1200" dirty="0"/>
          </a:p>
          <a:p>
            <a:pPr marL="45720" indent="0">
              <a:spcBef>
                <a:spcPts val="0"/>
              </a:spcBef>
              <a:buNone/>
            </a:pPr>
            <a:r>
              <a:rPr lang="ru-RU" sz="1400" b="1" dirty="0" smtClean="0">
                <a:solidFill>
                  <a:srgbClr val="FF0000"/>
                </a:solidFill>
              </a:rPr>
              <a:t>ЗА КАКВО СЕ ИЗПОЛЗВА ОЦЕНКАТА НА  ТВЪРДЕНИЕТО</a:t>
            </a:r>
          </a:p>
          <a:p>
            <a:pPr marL="45720" indent="0" algn="just">
              <a:spcBef>
                <a:spcPts val="0"/>
              </a:spcBef>
              <a:buNone/>
            </a:pPr>
            <a:r>
              <a:rPr lang="ru-RU" sz="1400" dirty="0" smtClean="0"/>
              <a:t>     След </a:t>
            </a:r>
            <a:r>
              <a:rPr lang="ru-RU" sz="1400" dirty="0"/>
              <a:t>като се проведе анкетното проучване сред гражданите на общините-кандидати и МРРБ публикува резултатите от тези проучвания, общината ще има възможност да сравни своите оценки на твърденията от Еталона с получените оценки от гражданите за всеки от 12-те принципа. </a:t>
            </a:r>
            <a:endParaRPr lang="en-US" sz="1400" dirty="0" smtClean="0"/>
          </a:p>
          <a:p>
            <a:pPr marL="45720" indent="0" algn="just">
              <a:spcBef>
                <a:spcPts val="0"/>
              </a:spcBef>
              <a:buNone/>
            </a:pPr>
            <a:r>
              <a:rPr lang="en-US" sz="1400" dirty="0"/>
              <a:t> </a:t>
            </a:r>
            <a:r>
              <a:rPr lang="en-US" sz="1400" dirty="0" smtClean="0"/>
              <a:t>    </a:t>
            </a:r>
            <a:r>
              <a:rPr lang="ru-RU" sz="1400" dirty="0" smtClean="0"/>
              <a:t>Ако </a:t>
            </a:r>
            <a:r>
              <a:rPr lang="ru-RU" sz="1400" dirty="0"/>
              <a:t>общината установи разлика между собствените оценки и оценките на гражданите на тези твърдения, то тя може да изготви </a:t>
            </a:r>
            <a:r>
              <a:rPr lang="ru-RU" sz="1400" b="1" dirty="0" smtClean="0"/>
              <a:t>ПЛАН ЗА ПОСЛЕДВАЩИ ДЕЙСТВИЯ</a:t>
            </a:r>
            <a:r>
              <a:rPr lang="ru-RU" sz="1400" dirty="0" smtClean="0"/>
              <a:t>, </a:t>
            </a:r>
            <a:r>
              <a:rPr lang="ru-RU" sz="1400" dirty="0"/>
              <a:t>който трябва да включва дейности и мерки, които да бъдат предприети за намаляване на тези различия.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ru-RU" sz="1200" dirty="0"/>
          </a:p>
          <a:p>
            <a:pPr marL="45720" indent="0">
              <a:spcBef>
                <a:spcPts val="0"/>
              </a:spcBef>
              <a:buNone/>
            </a:pPr>
            <a:endParaRPr lang="ru-RU" sz="1200" dirty="0" smtClean="0"/>
          </a:p>
          <a:p>
            <a:pPr marL="45720" indent="0">
              <a:spcBef>
                <a:spcPts val="0"/>
              </a:spcBef>
              <a:buNone/>
            </a:pPr>
            <a:r>
              <a:rPr lang="ru-RU" sz="1200" dirty="0"/>
              <a:t>	</a:t>
            </a:r>
          </a:p>
          <a:p>
            <a:pPr>
              <a:spcBef>
                <a:spcPts val="0"/>
              </a:spcBef>
            </a:pPr>
            <a:endParaRPr lang="ru-RU" sz="1200" dirty="0"/>
          </a:p>
          <a:p>
            <a:pPr marL="45720" indent="0">
              <a:spcBef>
                <a:spcPts val="0"/>
              </a:spcBef>
              <a:buNone/>
            </a:pPr>
            <a:endParaRPr lang="bg-BG" sz="1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" t="-174" r="14574" b="174"/>
          <a:stretch/>
        </p:blipFill>
        <p:spPr>
          <a:xfrm>
            <a:off x="161927" y="552449"/>
            <a:ext cx="6721195" cy="621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85783" y="6565072"/>
            <a:ext cx="1706217" cy="292928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10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87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99" y="214489"/>
            <a:ext cx="11562946" cy="3764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Пример </a:t>
            </a:r>
            <a:r>
              <a:rPr lang="bg-BG" sz="2800" b="1" dirty="0" smtClean="0">
                <a:solidFill>
                  <a:schemeClr val="accent6">
                    <a:lumMod val="50000"/>
                  </a:schemeClr>
                </a:solidFill>
              </a:rPr>
              <a:t>за п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опълнен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работен лист за Принцип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1 на Еталон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бенчмарк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endParaRPr lang="bg-BG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688623"/>
            <a:ext cx="11751734" cy="5915378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85783" y="6492875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4">
                    <a:lumMod val="50000"/>
                  </a:schemeClr>
                </a:solidFill>
              </a:rPr>
              <a:t>11</a:t>
            </a:fld>
            <a:endParaRPr lang="bg-BG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69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593" y="203200"/>
            <a:ext cx="5768384" cy="58124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</a:rPr>
              <a:t>Пример за попълнен </a:t>
            </a:r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</a:rPr>
              <a:t>работен </a:t>
            </a: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</a:rPr>
              <a:t>лист </a:t>
            </a:r>
            <a:r>
              <a:rPr lang="ru-RU" sz="1800" b="1" i="1" dirty="0" smtClean="0">
                <a:solidFill>
                  <a:schemeClr val="accent4">
                    <a:lumMod val="75000"/>
                  </a:schemeClr>
                </a:solidFill>
              </a:rPr>
              <a:t>Обобщена </a:t>
            </a:r>
            <a:r>
              <a:rPr lang="ru-RU" sz="1800" b="1" i="1" dirty="0">
                <a:solidFill>
                  <a:schemeClr val="accent4">
                    <a:lumMod val="75000"/>
                  </a:schemeClr>
                </a:solidFill>
              </a:rPr>
              <a:t>матрица за ниво на </a:t>
            </a:r>
            <a:r>
              <a:rPr lang="ru-RU" sz="1800" b="1" i="1" dirty="0" smtClean="0">
                <a:solidFill>
                  <a:schemeClr val="accent4">
                    <a:lumMod val="75000"/>
                  </a:schemeClr>
                </a:solidFill>
              </a:rPr>
              <a:t>изпълнение </a:t>
            </a:r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</a:rPr>
              <a:t>на </a:t>
            </a: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</a:rPr>
              <a:t>Еталон (бенчмарк) </a:t>
            </a:r>
            <a:endParaRPr lang="bg-BG" sz="1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" r="1776"/>
          <a:stretch/>
        </p:blipFill>
        <p:spPr>
          <a:xfrm>
            <a:off x="127592" y="971550"/>
            <a:ext cx="5606458" cy="5521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800725" y="123826"/>
            <a:ext cx="6296025" cy="6553422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bg-BG" sz="1400" dirty="0"/>
              <a:t>След като общината попълни всички работни листове – за всеки от 12-те принципа, автоматично се попълва последния работен лист </a:t>
            </a:r>
            <a:r>
              <a:rPr lang="bg-BG" sz="1400" i="1" dirty="0"/>
              <a:t>Обобщена матрица за нива на </a:t>
            </a:r>
            <a:r>
              <a:rPr lang="bg-BG" sz="1400" dirty="0"/>
              <a:t>изпълнение</a:t>
            </a:r>
            <a:r>
              <a:rPr lang="bg-BG" sz="1400" dirty="0" smtClean="0"/>
              <a:t>.</a:t>
            </a:r>
            <a:r>
              <a:rPr lang="ru-RU" sz="1400" dirty="0"/>
              <a:t> В тази матрица се съдържат нивата на изпълнение съответно на: Оценката на твърдение и Оценка на изпълнение на принципите.</a:t>
            </a:r>
            <a:endParaRPr lang="bg-BG" sz="1400" dirty="0"/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Оценката, която е </a:t>
            </a:r>
            <a:r>
              <a:rPr lang="ru-RU" sz="1400" dirty="0"/>
              <a:t>поставена от общината на твърдението </a:t>
            </a:r>
            <a:r>
              <a:rPr lang="en-US" sz="1400" dirty="0" smtClean="0"/>
              <a:t>(</a:t>
            </a:r>
            <a:r>
              <a:rPr lang="bg-BG" sz="1400" dirty="0" smtClean="0"/>
              <a:t>в </a:t>
            </a:r>
            <a:r>
              <a:rPr lang="ru-RU" sz="1400" dirty="0" smtClean="0"/>
              <a:t>работни </a:t>
            </a:r>
            <a:r>
              <a:rPr lang="ru-RU" sz="1400" dirty="0"/>
              <a:t>листове за 12-те принципа </a:t>
            </a:r>
            <a:r>
              <a:rPr lang="ru-RU" sz="1400" dirty="0" smtClean="0"/>
              <a:t>- П1</a:t>
            </a:r>
            <a:r>
              <a:rPr lang="ru-RU" sz="1400" dirty="0"/>
              <a:t>, П2…. П12</a:t>
            </a:r>
            <a:r>
              <a:rPr lang="ru-RU" sz="1400" dirty="0" smtClean="0"/>
              <a:t>) се </a:t>
            </a:r>
            <a:r>
              <a:rPr lang="ru-RU" sz="1400" dirty="0"/>
              <a:t>пренася автоматично в Обобщената матрица </a:t>
            </a:r>
            <a:r>
              <a:rPr lang="ru-RU" sz="1400" dirty="0" smtClean="0"/>
              <a:t>в колона </a:t>
            </a:r>
            <a:r>
              <a:rPr lang="ru-RU" sz="1400" dirty="0"/>
              <a:t>„Оценка на </a:t>
            </a:r>
            <a:r>
              <a:rPr lang="ru-RU" sz="1400" dirty="0" smtClean="0"/>
              <a:t>твърдение“. Автоматично </a:t>
            </a:r>
            <a:r>
              <a:rPr lang="ru-RU" sz="1400" dirty="0"/>
              <a:t>се изчислява и клетка С16 - Обща средна оценка от оценките на твърденията по всички принципи.	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400" dirty="0"/>
              <a:t>След самооценка </a:t>
            </a:r>
            <a:r>
              <a:rPr lang="ru-RU" sz="1400" dirty="0" smtClean="0"/>
              <a:t>на общината по </a:t>
            </a:r>
            <a:r>
              <a:rPr lang="ru-RU" sz="1400" dirty="0"/>
              <a:t>всеки от индикаторите на 12-те принципа, автоматично чрез формула се изчислява оценката за всеки принцип, която се пренася в </a:t>
            </a:r>
            <a:r>
              <a:rPr lang="ru-RU" sz="1400" dirty="0" smtClean="0"/>
              <a:t>Обобщената </a:t>
            </a:r>
            <a:r>
              <a:rPr lang="ru-RU" sz="1400" dirty="0"/>
              <a:t>матрица </a:t>
            </a:r>
            <a:r>
              <a:rPr lang="ru-RU" sz="1400" dirty="0" smtClean="0"/>
              <a:t>в </a:t>
            </a:r>
            <a:r>
              <a:rPr lang="ru-RU" sz="1400" dirty="0"/>
              <a:t>колона „Оценка на изпълнение на принцип“. </a:t>
            </a:r>
            <a:r>
              <a:rPr lang="ru-RU" sz="1400" dirty="0" smtClean="0"/>
              <a:t> Автоматично </a:t>
            </a:r>
            <a:r>
              <a:rPr lang="ru-RU" sz="1400" dirty="0"/>
              <a:t>чрез формула се изчислява и клетка D16 </a:t>
            </a:r>
            <a:r>
              <a:rPr lang="ru-RU" sz="1400" dirty="0" smtClean="0"/>
              <a:t>- Обща </a:t>
            </a:r>
            <a:r>
              <a:rPr lang="ru-RU" sz="1400" dirty="0"/>
              <a:t>средна оценка на изпълнение на принципите </a:t>
            </a:r>
            <a:r>
              <a:rPr lang="en-US" sz="1400" dirty="0" smtClean="0"/>
              <a:t>(</a:t>
            </a:r>
            <a:r>
              <a:rPr lang="ru-RU" sz="1400" dirty="0" smtClean="0"/>
              <a:t>сумират </a:t>
            </a:r>
            <a:r>
              <a:rPr lang="ru-RU" sz="1400" dirty="0"/>
              <a:t>индивидуалните оценки за изпълнението на всеки принцип и се разделят на </a:t>
            </a:r>
            <a:r>
              <a:rPr lang="ru-RU" sz="1400" dirty="0" smtClean="0"/>
              <a:t>12</a:t>
            </a:r>
            <a:r>
              <a:rPr lang="en-US" sz="1400" dirty="0" smtClean="0"/>
              <a:t>)</a:t>
            </a:r>
            <a:endParaRPr lang="ru-RU" sz="1400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en-US" sz="1400" dirty="0" smtClean="0"/>
              <a:t>   </a:t>
            </a:r>
            <a:r>
              <a:rPr lang="bg-BG" sz="1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bg-BG" sz="1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bg-BG" sz="1600" b="1" dirty="0" smtClean="0">
                <a:solidFill>
                  <a:schemeClr val="accent2">
                    <a:lumMod val="50000"/>
                  </a:schemeClr>
                </a:solidFill>
              </a:rPr>
              <a:t>ВАЖНО</a:t>
            </a:r>
            <a:r>
              <a:rPr lang="bg-BG" sz="1600" b="1" dirty="0">
                <a:solidFill>
                  <a:schemeClr val="accent2">
                    <a:lumMod val="50000"/>
                  </a:schemeClr>
                </a:solidFill>
              </a:rPr>
              <a:t>! </a:t>
            </a:r>
            <a:endParaRPr lang="en-US" sz="1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en-US" sz="1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1400" dirty="0" smtClean="0"/>
              <a:t>Чрез </a:t>
            </a:r>
            <a:r>
              <a:rPr lang="ru-RU" sz="1400" b="1" dirty="0"/>
              <a:t>Обща средна оценка на изпълнение на принципите </a:t>
            </a:r>
            <a:r>
              <a:rPr lang="en-US" sz="1400" dirty="0" smtClean="0">
                <a:solidFill>
                  <a:srgbClr val="C00000"/>
                </a:solidFill>
              </a:rPr>
              <a:t>(</a:t>
            </a:r>
            <a:r>
              <a:rPr lang="ru-RU" sz="1400" dirty="0" smtClean="0">
                <a:solidFill>
                  <a:srgbClr val="C00000"/>
                </a:solidFill>
              </a:rPr>
              <a:t>клетка D16</a:t>
            </a:r>
            <a:r>
              <a:rPr lang="en-US" sz="1400" dirty="0" smtClean="0">
                <a:solidFill>
                  <a:srgbClr val="C00000"/>
                </a:solidFill>
              </a:rPr>
              <a:t>)</a:t>
            </a:r>
            <a:r>
              <a:rPr lang="ru-RU" sz="1400" dirty="0" smtClean="0">
                <a:solidFill>
                  <a:srgbClr val="C00000"/>
                </a:solidFill>
              </a:rPr>
              <a:t> </a:t>
            </a:r>
            <a:r>
              <a:rPr lang="ru-RU" sz="1400" dirty="0"/>
              <a:t>се определя дали общината отговаря на критериите за присъждане на Европейския </a:t>
            </a:r>
            <a:r>
              <a:rPr lang="ru-RU" sz="1400" dirty="0" smtClean="0"/>
              <a:t>етикет</a:t>
            </a:r>
            <a:r>
              <a:rPr lang="bg-BG" sz="1400" dirty="0"/>
              <a:t>:</a:t>
            </a:r>
            <a:r>
              <a:rPr lang="ru-RU" sz="1400" dirty="0" smtClean="0"/>
              <a:t> 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ru-RU" sz="1400" dirty="0" smtClean="0"/>
              <a:t>ако </a:t>
            </a:r>
            <a:r>
              <a:rPr lang="ru-RU" sz="1400" dirty="0"/>
              <a:t>резултатът е „3“ или </a:t>
            </a:r>
            <a:r>
              <a:rPr lang="ru-RU" sz="1400" dirty="0" smtClean="0"/>
              <a:t>повече - </a:t>
            </a:r>
            <a:r>
              <a:rPr lang="ru-RU" sz="1400" dirty="0"/>
              <a:t>Европейският етикет може да бъде </a:t>
            </a:r>
            <a:r>
              <a:rPr lang="ru-RU" sz="1400" dirty="0" smtClean="0"/>
              <a:t>присъден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ru-RU" sz="1400" dirty="0" smtClean="0"/>
              <a:t>ако </a:t>
            </a:r>
            <a:r>
              <a:rPr lang="ru-RU" sz="1400" dirty="0"/>
              <a:t>резултатът е по-нисък от „3“ - Европейският етикет не може да бъде </a:t>
            </a:r>
            <a:r>
              <a:rPr lang="ru-RU" sz="1400" dirty="0" smtClean="0"/>
              <a:t>присъден </a:t>
            </a:r>
            <a:endParaRPr lang="en-US" sz="1400" dirty="0"/>
          </a:p>
          <a:p>
            <a:pPr marL="0" indent="0" algn="just">
              <a:spcBef>
                <a:spcPts val="600"/>
              </a:spcBef>
              <a:buNone/>
            </a:pPr>
            <a:r>
              <a:rPr lang="en-US" sz="1400" dirty="0" smtClean="0"/>
              <a:t>   </a:t>
            </a:r>
            <a:r>
              <a:rPr lang="ru-RU" sz="1400" dirty="0" smtClean="0"/>
              <a:t>Всички </a:t>
            </a:r>
            <a:r>
              <a:rPr lang="ru-RU" sz="1400" dirty="0"/>
              <a:t>резултати за присъждане на Етикета ще се изчисляват </a:t>
            </a:r>
            <a:r>
              <a:rPr lang="ru-RU" sz="1400" b="1" dirty="0"/>
              <a:t>само въз основа на получената Обща средна оценка на изпълнение на принципите </a:t>
            </a:r>
            <a:r>
              <a:rPr lang="ru-RU" sz="1400" dirty="0"/>
              <a:t>(клетка D16 от работен лист Обобщената матрица за ниво на изпълнение) и индикаторите на Еталона (бенчмарк</a:t>
            </a:r>
            <a:r>
              <a:rPr lang="ru-RU" sz="1400" b="1" dirty="0"/>
              <a:t>), а </a:t>
            </a:r>
            <a:r>
              <a:rPr lang="ru-RU" sz="1400" b="1" u="sng" dirty="0"/>
              <a:t>не</a:t>
            </a:r>
            <a:r>
              <a:rPr lang="ru-RU" sz="1400" b="1" dirty="0"/>
              <a:t> на базата на оценки на твърденията от Еталона или на оценките от въпросниците за граждани или съветници</a:t>
            </a:r>
            <a:r>
              <a:rPr lang="ru-RU" sz="1400" b="1" dirty="0" smtClean="0"/>
              <a:t>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85783" y="6492875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12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16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115" y="904672"/>
            <a:ext cx="11157625" cy="319498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Попълване на Образец </a:t>
            </a:r>
            <a:r>
              <a:rPr lang="ru-RU" sz="6000" b="1" dirty="0">
                <a:solidFill>
                  <a:schemeClr val="accent4">
                    <a:lumMod val="50000"/>
                  </a:schemeClr>
                </a:solidFill>
              </a:rPr>
              <a:t>№ </a:t>
            </a:r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2.</a:t>
            </a:r>
            <a:b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ОБЩ СПИСЪК С МАТЕРИАЛИ</a:t>
            </a:r>
            <a:endParaRPr lang="bg-BG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85783" y="6492875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13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43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48355" y="587022"/>
            <a:ext cx="8607778" cy="6270978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64978" y="678570"/>
            <a:ext cx="2743200" cy="591414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sz="2400" dirty="0" smtClean="0"/>
              <a:t>Общ </a:t>
            </a:r>
            <a:r>
              <a:rPr lang="bg-BG" sz="2400" dirty="0"/>
              <a:t>списък с материали (по Образец № </a:t>
            </a:r>
            <a:r>
              <a:rPr lang="bg-BG" sz="2400" dirty="0" smtClean="0"/>
              <a:t>2)</a:t>
            </a:r>
            <a:r>
              <a:rPr lang="en-US" sz="2400" dirty="0" smtClean="0"/>
              <a:t> </a:t>
            </a:r>
            <a:r>
              <a:rPr lang="bg-BG" sz="2400" dirty="0" smtClean="0"/>
              <a:t>е </a:t>
            </a:r>
            <a:r>
              <a:rPr lang="bg-BG" sz="2400" dirty="0"/>
              <a:t>във формат RAR </a:t>
            </a:r>
            <a:r>
              <a:rPr lang="bg-BG" sz="2400" dirty="0" err="1"/>
              <a:t>archive</a:t>
            </a:r>
            <a:r>
              <a:rPr lang="bg-BG" sz="2400" dirty="0"/>
              <a:t> и включва следните </a:t>
            </a:r>
            <a:r>
              <a:rPr lang="bg-BG" sz="2400" dirty="0" smtClean="0"/>
              <a:t>файлове: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- </a:t>
            </a:r>
            <a:r>
              <a:rPr lang="bg-BG" sz="2400" dirty="0" smtClean="0"/>
              <a:t>Указания </a:t>
            </a:r>
            <a:r>
              <a:rPr lang="bg-BG" sz="2400" dirty="0"/>
              <a:t>за попълване </a:t>
            </a:r>
            <a:r>
              <a:rPr lang="en-US" sz="2400" dirty="0" smtClean="0"/>
              <a:t>/</a:t>
            </a:r>
            <a:r>
              <a:rPr lang="bg-BG" sz="2400" dirty="0" smtClean="0"/>
              <a:t>във </a:t>
            </a:r>
            <a:r>
              <a:rPr lang="bg-BG" sz="2400" dirty="0" smtClean="0">
                <a:solidFill>
                  <a:prstClr val="black"/>
                </a:solidFill>
              </a:rPr>
              <a:t>формат </a:t>
            </a:r>
            <a:r>
              <a:rPr lang="bg-BG" sz="2400" dirty="0">
                <a:solidFill>
                  <a:prstClr val="black"/>
                </a:solidFill>
              </a:rPr>
              <a:t>Microsoft </a:t>
            </a:r>
            <a:r>
              <a:rPr lang="bg-BG" sz="2400" dirty="0" smtClean="0">
                <a:solidFill>
                  <a:prstClr val="black"/>
                </a:solidFill>
              </a:rPr>
              <a:t>Word</a:t>
            </a:r>
            <a:r>
              <a:rPr lang="en-US" sz="2400" dirty="0" smtClean="0">
                <a:solidFill>
                  <a:prstClr val="black"/>
                </a:solidFill>
              </a:rPr>
              <a:t>/</a:t>
            </a:r>
            <a:endParaRPr lang="en-US" sz="2400" dirty="0" smtClean="0"/>
          </a:p>
          <a:p>
            <a:pPr>
              <a:buFontTx/>
              <a:buChar char="-"/>
            </a:pPr>
            <a:r>
              <a:rPr lang="bg-BG" sz="2400" dirty="0" smtClean="0"/>
              <a:t>12 </a:t>
            </a:r>
            <a:r>
              <a:rPr lang="bg-BG" sz="2400" dirty="0"/>
              <a:t>отделни списъка с материали за всеки от </a:t>
            </a:r>
            <a:r>
              <a:rPr lang="bg-BG" sz="2400" dirty="0" smtClean="0"/>
              <a:t>принципите</a:t>
            </a:r>
            <a:r>
              <a:rPr lang="en-US" sz="2400" dirty="0" smtClean="0"/>
              <a:t> /</a:t>
            </a:r>
            <a:r>
              <a:rPr lang="bg-BG" sz="2400" dirty="0" smtClean="0"/>
              <a:t>във </a:t>
            </a:r>
            <a:r>
              <a:rPr lang="bg-BG" sz="2400" dirty="0" smtClean="0">
                <a:solidFill>
                  <a:prstClr val="black"/>
                </a:solidFill>
              </a:rPr>
              <a:t>формат </a:t>
            </a:r>
            <a:r>
              <a:rPr lang="bg-BG" sz="2400" dirty="0">
                <a:solidFill>
                  <a:prstClr val="black"/>
                </a:solidFill>
              </a:rPr>
              <a:t>Microsoft </a:t>
            </a:r>
            <a:r>
              <a:rPr lang="bg-BG" sz="2400" dirty="0" smtClean="0">
                <a:solidFill>
                  <a:prstClr val="black"/>
                </a:solidFill>
              </a:rPr>
              <a:t>Word</a:t>
            </a:r>
            <a:r>
              <a:rPr lang="en-US" sz="2400" dirty="0" smtClean="0">
                <a:solidFill>
                  <a:prstClr val="black"/>
                </a:solidFill>
              </a:rPr>
              <a:t>/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424642" y="6492875"/>
            <a:ext cx="2743200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14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124178"/>
            <a:ext cx="10515600" cy="4628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ФОРМАТ НА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ОБРАЗЕЦ № 2.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ОБЩ СПИСЪК С МАТЕРИАЛИ</a:t>
            </a:r>
            <a:endParaRPr lang="en-US" sz="28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9705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075" y="135468"/>
            <a:ext cx="11668125" cy="31220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bg-BG" sz="2000" b="1" dirty="0" smtClean="0">
                <a:solidFill>
                  <a:schemeClr val="accent2">
                    <a:lumMod val="50000"/>
                  </a:schemeClr>
                </a:solidFill>
              </a:rPr>
              <a:t>УКАЗАНИЯ ЗА ПОПЪЛВАНЕ НА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ОБЩ СПИСЪК С МАТЕРИАЛИ</a:t>
            </a:r>
            <a:endParaRPr lang="bg-BG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311" y="523876"/>
            <a:ext cx="11921067" cy="621559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  <a:tabLst>
                <a:tab pos="182563" algn="l"/>
                <a:tab pos="269875" algn="l"/>
              </a:tabLst>
            </a:pPr>
            <a:r>
              <a:rPr lang="ru-RU" sz="1800" dirty="0"/>
              <a:t>И</a:t>
            </a:r>
            <a:r>
              <a:rPr lang="ru-RU" sz="1800" dirty="0" smtClean="0"/>
              <a:t>зготвени са от </a:t>
            </a:r>
            <a:r>
              <a:rPr lang="ru-RU" sz="1800" dirty="0"/>
              <a:t>Секретариата на Националната платформа и дават подробни практически инструкции за попълване на колоните на образеца, както и предлагат възможности за осигуряване на достъп до доказателствените </a:t>
            </a:r>
            <a:r>
              <a:rPr lang="ru-RU" sz="1800" dirty="0" smtClean="0"/>
              <a:t>материали;</a:t>
            </a:r>
            <a:endParaRPr lang="ru-RU" sz="1800" dirty="0"/>
          </a:p>
          <a:p>
            <a:pPr algn="just">
              <a:buFont typeface="Wingdings" panose="05000000000000000000" pitchFamily="2" charset="2"/>
              <a:buChar char="§"/>
              <a:tabLst>
                <a:tab pos="182563" algn="l"/>
                <a:tab pos="269875" algn="l"/>
              </a:tabLst>
            </a:pPr>
            <a:r>
              <a:rPr lang="ru-RU" sz="1800" dirty="0"/>
              <a:t>Общината следва да се запознае подробно с Указанията за попълване на Общ списък с материали, след което се преминава към попълване на всеки от 12-те списъка с </a:t>
            </a:r>
            <a:r>
              <a:rPr lang="ru-RU" sz="1800" dirty="0" smtClean="0"/>
              <a:t>материали, </a:t>
            </a:r>
            <a:r>
              <a:rPr lang="ru-RU" sz="1800" dirty="0"/>
              <a:t>като се </a:t>
            </a:r>
            <a:r>
              <a:rPr lang="ru-RU" sz="1800" b="1" dirty="0">
                <a:solidFill>
                  <a:srgbClr val="C00000"/>
                </a:solidFill>
              </a:rPr>
              <a:t>запазва формата RAR </a:t>
            </a:r>
            <a:r>
              <a:rPr lang="ru-RU" sz="1800" b="1" dirty="0" smtClean="0">
                <a:solidFill>
                  <a:srgbClr val="C00000"/>
                </a:solidFill>
              </a:rPr>
              <a:t>archive</a:t>
            </a:r>
          </a:p>
          <a:p>
            <a:pPr algn="just">
              <a:buFont typeface="Wingdings" panose="05000000000000000000" pitchFamily="2" charset="2"/>
              <a:buChar char="§"/>
              <a:tabLst>
                <a:tab pos="182563" algn="l"/>
                <a:tab pos="269875" algn="l"/>
              </a:tabLst>
            </a:pPr>
            <a:r>
              <a:rPr lang="ru-RU" sz="1800" dirty="0" smtClean="0"/>
              <a:t>Съгласно </a:t>
            </a:r>
            <a:r>
              <a:rPr lang="ru-RU" sz="1800" dirty="0"/>
              <a:t>Еталона (бенчмарк) информацията, използвана като доказателство за извършване на самооценката, трябва да бъде лесно достъпна за общините от различни </a:t>
            </a:r>
            <a:r>
              <a:rPr lang="ru-RU" sz="1800" dirty="0" smtClean="0"/>
              <a:t>източници; </a:t>
            </a:r>
          </a:p>
          <a:p>
            <a:pPr algn="just">
              <a:buFont typeface="Wingdings" panose="05000000000000000000" pitchFamily="2" charset="2"/>
              <a:buChar char="§"/>
              <a:tabLst>
                <a:tab pos="182563" algn="l"/>
                <a:tab pos="269875" algn="l"/>
              </a:tabLst>
            </a:pPr>
            <a:r>
              <a:rPr lang="ru-RU" sz="1800" dirty="0" smtClean="0"/>
              <a:t>Доказателствените </a:t>
            </a:r>
            <a:r>
              <a:rPr lang="ru-RU" sz="1800" dirty="0"/>
              <a:t>материали трябва да са достъпни </a:t>
            </a:r>
            <a:r>
              <a:rPr lang="ru-RU" sz="1800" b="1" dirty="0">
                <a:solidFill>
                  <a:srgbClr val="C00000"/>
                </a:solidFill>
              </a:rPr>
              <a:t>задължително</a:t>
            </a:r>
            <a:r>
              <a:rPr lang="ru-RU" sz="1800" dirty="0"/>
              <a:t> чрез </a:t>
            </a:r>
            <a:r>
              <a:rPr lang="ru-RU" sz="1800" dirty="0" smtClean="0"/>
              <a:t>конкретен хиперлинк </a:t>
            </a:r>
            <a:r>
              <a:rPr lang="ru-RU" sz="1800" dirty="0"/>
              <a:t>към интернет страницата на общината, хипервръзка към съответна интернет страница с база данни или препратка към друга уеб страница, съдържаща надеждна информация. Създадената активна връзка може да води до конкретния документ директно или до </a:t>
            </a:r>
            <a:r>
              <a:rPr lang="ru-RU" sz="1800" dirty="0" smtClean="0"/>
              <a:t>самия </a:t>
            </a:r>
            <a:r>
              <a:rPr lang="ru-RU" sz="1800" dirty="0"/>
              <a:t>документ като се изисква допълнителното му сваляне (download</a:t>
            </a:r>
            <a:r>
              <a:rPr lang="ru-RU" sz="1800" dirty="0" smtClean="0"/>
              <a:t>);</a:t>
            </a:r>
            <a:endParaRPr lang="ru-RU" sz="1800" dirty="0"/>
          </a:p>
          <a:p>
            <a:pPr algn="just">
              <a:buFont typeface="Wingdings" panose="05000000000000000000" pitchFamily="2" charset="2"/>
              <a:buChar char="§"/>
              <a:tabLst>
                <a:tab pos="182563" algn="l"/>
                <a:tab pos="269875" algn="l"/>
              </a:tabLst>
            </a:pPr>
            <a:r>
              <a:rPr lang="ru-RU" sz="1800" dirty="0" smtClean="0"/>
              <a:t>Общината </a:t>
            </a:r>
            <a:r>
              <a:rPr lang="ru-RU" sz="1800" dirty="0"/>
              <a:t>може да прецени, че част от доказателствените материали съдържат информация, която не следва да бъде публично достъпна (например длъжностни характеристики, протоколи и др.). В този случай за нуждите на кандидатстването за присъждане на Европейския етикет </a:t>
            </a:r>
            <a:r>
              <a:rPr lang="ru-RU" sz="1800" b="1" u="sng" dirty="0" smtClean="0"/>
              <a:t>се </a:t>
            </a:r>
            <a:r>
              <a:rPr lang="ru-RU" sz="1800" b="1" u="sng" dirty="0"/>
              <a:t>препоръчва </a:t>
            </a:r>
            <a:r>
              <a:rPr lang="ru-RU" sz="1800" dirty="0"/>
              <a:t>общината да използва </a:t>
            </a:r>
            <a:r>
              <a:rPr lang="ru-RU" sz="1800" b="1" dirty="0">
                <a:solidFill>
                  <a:srgbClr val="C00000"/>
                </a:solidFill>
              </a:rPr>
              <a:t>специално обособени виртуални пространства за съхранение</a:t>
            </a:r>
            <a:r>
              <a:rPr lang="ru-RU" sz="1800" dirty="0"/>
              <a:t> на информация/ материали/ данни - във вътрешната мрежа на общината или чрез използването на облачни услуги. Достъпът до тях може да бъде защитен с потребителско име и парола за достъп, които се предоставят на Секретариата на Националната платформа при кандидатстването на общината. </a:t>
            </a:r>
            <a:r>
              <a:rPr lang="ru-RU" sz="1800" dirty="0" smtClean="0"/>
              <a:t>Потребителско </a:t>
            </a:r>
            <a:r>
              <a:rPr lang="ru-RU" sz="1800" dirty="0"/>
              <a:t>име и парола за достъп до доказателствените материали може да се впишат в колона Коментар/пояснение. Когато се използва онлайн услуга за съхранение (</a:t>
            </a:r>
            <a:r>
              <a:rPr lang="ru-RU" sz="1800" b="1" dirty="0"/>
              <a:t>т.нар. качване в облак</a:t>
            </a:r>
            <a:r>
              <a:rPr lang="ru-RU" sz="1800" dirty="0"/>
              <a:t>) </a:t>
            </a:r>
            <a:r>
              <a:rPr lang="ru-RU" sz="1800" b="1" u="sng" dirty="0"/>
              <a:t>препоръчваме</a:t>
            </a:r>
            <a:r>
              <a:rPr lang="ru-RU" sz="1800" b="1" dirty="0"/>
              <a:t> </a:t>
            </a:r>
            <a:r>
              <a:rPr lang="ru-RU" sz="1800" dirty="0"/>
              <a:t>да се работи с </a:t>
            </a:r>
            <a:r>
              <a:rPr lang="ru-RU" sz="1800" b="1" dirty="0"/>
              <a:t>Google </a:t>
            </a:r>
            <a:r>
              <a:rPr lang="ru-RU" sz="1800" b="1" dirty="0" smtClean="0"/>
              <a:t>Drive</a:t>
            </a:r>
            <a:r>
              <a:rPr lang="ru-RU" sz="1800" dirty="0" smtClean="0"/>
              <a:t>;</a:t>
            </a:r>
            <a:endParaRPr lang="ru-RU" sz="1800" dirty="0"/>
          </a:p>
          <a:p>
            <a:pPr algn="just">
              <a:buFont typeface="Wingdings" panose="05000000000000000000" pitchFamily="2" charset="2"/>
              <a:buChar char="§"/>
              <a:tabLst>
                <a:tab pos="182563" algn="l"/>
                <a:tab pos="269875" algn="l"/>
              </a:tabLst>
            </a:pPr>
            <a:r>
              <a:rPr lang="ru-RU" sz="1800" dirty="0" smtClean="0"/>
              <a:t>Доказателства </a:t>
            </a:r>
            <a:r>
              <a:rPr lang="ru-RU" sz="1800" dirty="0"/>
              <a:t>приложени на хартиен или отделен/ преносим електронен носител (флаш памет, дискове и други) няма да се </a:t>
            </a:r>
            <a:r>
              <a:rPr lang="ru-RU" sz="1800" dirty="0" smtClean="0"/>
              <a:t>приемат;  </a:t>
            </a:r>
            <a:endParaRPr lang="ru-RU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85783" y="6492875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15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2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3200"/>
            <a:ext cx="10515600" cy="605719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ПРИМЕРЕН СПИСЪК ОТ ДОКУМЕНТИ, ДОКАЗВАЩИ ПРИЛАГАНЕТО НА 12-ТЕ ПРИНЦИПА</a:t>
            </a:r>
            <a:endParaRPr lang="en-US" sz="1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822" y="885826"/>
            <a:ext cx="11559822" cy="5718174"/>
          </a:xfrm>
        </p:spPr>
        <p:txBody>
          <a:bodyPr>
            <a:noAutofit/>
          </a:bodyPr>
          <a:lstStyle/>
          <a:p>
            <a:pPr lvl="0" algn="just">
              <a:buFont typeface="Wingdings" panose="05000000000000000000" pitchFamily="2" charset="2"/>
              <a:buChar char="ü"/>
              <a:tabLst>
                <a:tab pos="182563" algn="l"/>
                <a:tab pos="269875" algn="l"/>
              </a:tabLst>
            </a:pPr>
            <a:r>
              <a:rPr lang="ru-RU" sz="1800" dirty="0" smtClean="0">
                <a:solidFill>
                  <a:prstClr val="black"/>
                </a:solidFill>
              </a:rPr>
              <a:t>В УКАЗАНИЯ </a:t>
            </a:r>
            <a:r>
              <a:rPr lang="ru-RU" sz="1800" dirty="0">
                <a:solidFill>
                  <a:prstClr val="black"/>
                </a:solidFill>
              </a:rPr>
              <a:t>ЗА ПОПЪЛВАНЕ </a:t>
            </a:r>
            <a:r>
              <a:rPr lang="ru-RU" sz="1800" dirty="0" smtClean="0">
                <a:solidFill>
                  <a:prstClr val="black"/>
                </a:solidFill>
              </a:rPr>
              <a:t>на </a:t>
            </a:r>
            <a:r>
              <a:rPr lang="ru-RU" sz="1800" dirty="0">
                <a:solidFill>
                  <a:prstClr val="black"/>
                </a:solidFill>
              </a:rPr>
              <a:t>Общ списък с материали, доказващи прилагането на 12-те принципа на добро демократично </a:t>
            </a:r>
            <a:r>
              <a:rPr lang="ru-RU" sz="1800" dirty="0" smtClean="0">
                <a:solidFill>
                  <a:prstClr val="black"/>
                </a:solidFill>
              </a:rPr>
              <a:t>управление се съдържа </a:t>
            </a:r>
            <a:r>
              <a:rPr lang="ru-RU" sz="1800" b="1" dirty="0">
                <a:solidFill>
                  <a:prstClr val="black"/>
                </a:solidFill>
              </a:rPr>
              <a:t>Примерен списък от документи, доказващи прилагането на 12-те </a:t>
            </a:r>
            <a:r>
              <a:rPr lang="ru-RU" sz="1800" b="1" dirty="0" smtClean="0">
                <a:solidFill>
                  <a:prstClr val="black"/>
                </a:solidFill>
              </a:rPr>
              <a:t>принципа</a:t>
            </a:r>
            <a:endParaRPr lang="ru-RU" sz="1800" b="1" dirty="0">
              <a:solidFill>
                <a:prstClr val="black"/>
              </a:solidFill>
            </a:endParaRPr>
          </a:p>
          <a:p>
            <a:pPr lvl="0" algn="just">
              <a:buFont typeface="Wingdings" panose="05000000000000000000" pitchFamily="2" charset="2"/>
              <a:buChar char="ü"/>
              <a:tabLst>
                <a:tab pos="182563" algn="l"/>
                <a:tab pos="269875" algn="l"/>
              </a:tabLst>
            </a:pPr>
            <a:r>
              <a:rPr lang="ru-RU" sz="1800" dirty="0">
                <a:solidFill>
                  <a:prstClr val="black"/>
                </a:solidFill>
              </a:rPr>
              <a:t>Ц</a:t>
            </a:r>
            <a:r>
              <a:rPr lang="ru-RU" sz="1800" dirty="0" smtClean="0">
                <a:solidFill>
                  <a:prstClr val="black"/>
                </a:solidFill>
              </a:rPr>
              <a:t>ел - да </a:t>
            </a:r>
            <a:r>
              <a:rPr lang="ru-RU" sz="1800" dirty="0">
                <a:solidFill>
                  <a:prstClr val="black"/>
                </a:solidFill>
              </a:rPr>
              <a:t>подпомогне общините при тяхното кандидатстване за присъждането на Етикета като </a:t>
            </a:r>
            <a:r>
              <a:rPr lang="ru-RU" sz="1800" dirty="0" smtClean="0">
                <a:solidFill>
                  <a:prstClr val="black"/>
                </a:solidFill>
              </a:rPr>
              <a:t>да</a:t>
            </a:r>
            <a:r>
              <a:rPr lang="bg-BG" sz="1800" dirty="0" smtClean="0">
                <a:solidFill>
                  <a:prstClr val="black"/>
                </a:solidFill>
              </a:rPr>
              <a:t>ва</a:t>
            </a:r>
            <a:r>
              <a:rPr lang="ru-RU" sz="1800" dirty="0" smtClean="0">
                <a:solidFill>
                  <a:prstClr val="black"/>
                </a:solidFill>
              </a:rPr>
              <a:t> </a:t>
            </a:r>
            <a:r>
              <a:rPr lang="ru-RU" sz="1800" dirty="0">
                <a:solidFill>
                  <a:prstClr val="black"/>
                </a:solidFill>
              </a:rPr>
              <a:t>конкретни примери за доказателствен материал за всеки един от индикаторите, включени в </a:t>
            </a:r>
            <a:r>
              <a:rPr lang="ru-RU" sz="1800" dirty="0" smtClean="0">
                <a:solidFill>
                  <a:prstClr val="black"/>
                </a:solidFill>
              </a:rPr>
              <a:t>Бенчмарка </a:t>
            </a:r>
          </a:p>
          <a:p>
            <a:pPr lvl="0" algn="just">
              <a:buFont typeface="Wingdings" panose="05000000000000000000" pitchFamily="2" charset="2"/>
              <a:buChar char="ü"/>
              <a:tabLst>
                <a:tab pos="182563" algn="l"/>
                <a:tab pos="269875" algn="l"/>
              </a:tabLst>
            </a:pPr>
            <a:r>
              <a:rPr lang="ru-RU" sz="1800" b="1" dirty="0"/>
              <a:t>И</a:t>
            </a:r>
            <a:r>
              <a:rPr lang="ru-RU" sz="1800" b="1" dirty="0" smtClean="0"/>
              <a:t>зброените </a:t>
            </a:r>
            <a:r>
              <a:rPr lang="ru-RU" sz="1800" b="1" dirty="0"/>
              <a:t>документи </a:t>
            </a:r>
            <a:r>
              <a:rPr lang="ru-RU" sz="1800" b="1" dirty="0">
                <a:solidFill>
                  <a:srgbClr val="C00000"/>
                </a:solidFill>
              </a:rPr>
              <a:t>са примерни </a:t>
            </a:r>
            <a:r>
              <a:rPr lang="ru-RU" sz="1800" dirty="0">
                <a:solidFill>
                  <a:prstClr val="black"/>
                </a:solidFill>
              </a:rPr>
              <a:t>и </a:t>
            </a:r>
            <a:r>
              <a:rPr lang="ru-RU" sz="1800" b="1" dirty="0">
                <a:solidFill>
                  <a:srgbClr val="C00000"/>
                </a:solidFill>
              </a:rPr>
              <a:t>списъкът </a:t>
            </a:r>
            <a:r>
              <a:rPr lang="ru-RU" sz="1800" b="1" u="sng" dirty="0" smtClean="0">
                <a:solidFill>
                  <a:srgbClr val="C00000"/>
                </a:solidFill>
              </a:rPr>
              <a:t>не </a:t>
            </a:r>
            <a:r>
              <a:rPr lang="ru-RU" sz="1800" b="1" u="sng" dirty="0">
                <a:solidFill>
                  <a:srgbClr val="C00000"/>
                </a:solidFill>
              </a:rPr>
              <a:t>е </a:t>
            </a:r>
            <a:r>
              <a:rPr lang="ru-RU" sz="1800" b="1" u="sng" dirty="0" smtClean="0">
                <a:solidFill>
                  <a:srgbClr val="C00000"/>
                </a:solidFill>
              </a:rPr>
              <a:t>изчерпателен</a:t>
            </a:r>
          </a:p>
          <a:p>
            <a:pPr lvl="0" algn="just">
              <a:buFont typeface="Wingdings" panose="05000000000000000000" pitchFamily="2" charset="2"/>
              <a:buChar char="ü"/>
              <a:tabLst>
                <a:tab pos="182563" algn="l"/>
                <a:tab pos="269875" algn="l"/>
              </a:tabLst>
            </a:pPr>
            <a:r>
              <a:rPr lang="ru-RU" sz="1800" dirty="0">
                <a:solidFill>
                  <a:prstClr val="black"/>
                </a:solidFill>
              </a:rPr>
              <a:t>О</a:t>
            </a:r>
            <a:r>
              <a:rPr lang="ru-RU" sz="1800" dirty="0" smtClean="0">
                <a:solidFill>
                  <a:prstClr val="black"/>
                </a:solidFill>
              </a:rPr>
              <a:t>бщините </a:t>
            </a:r>
            <a:r>
              <a:rPr lang="ru-RU" sz="1800" dirty="0">
                <a:solidFill>
                  <a:prstClr val="black"/>
                </a:solidFill>
              </a:rPr>
              <a:t>могат да предоставят идентични или сходни документи от своята практика, за да докажат изпълнението на </a:t>
            </a:r>
            <a:r>
              <a:rPr lang="ru-RU" sz="1800" dirty="0" smtClean="0">
                <a:solidFill>
                  <a:prstClr val="black"/>
                </a:solidFill>
              </a:rPr>
              <a:t>12-принципа</a:t>
            </a:r>
          </a:p>
          <a:p>
            <a:pPr lvl="0" algn="just">
              <a:buFont typeface="Wingdings" panose="05000000000000000000" pitchFamily="2" charset="2"/>
              <a:buChar char="ü"/>
              <a:tabLst>
                <a:tab pos="182563" algn="l"/>
                <a:tab pos="269875" algn="l"/>
              </a:tabLst>
            </a:pPr>
            <a:r>
              <a:rPr lang="ru-RU" sz="1800" dirty="0" smtClean="0">
                <a:solidFill>
                  <a:prstClr val="black"/>
                </a:solidFill>
              </a:rPr>
              <a:t>За </a:t>
            </a:r>
            <a:r>
              <a:rPr lang="ru-RU" sz="1800" dirty="0">
                <a:solidFill>
                  <a:prstClr val="black"/>
                </a:solidFill>
              </a:rPr>
              <a:t>улеснение на общините за всеки от 12-те принципа </a:t>
            </a:r>
            <a:r>
              <a:rPr lang="ru-RU" sz="1800" dirty="0" smtClean="0">
                <a:solidFill>
                  <a:prstClr val="black"/>
                </a:solidFill>
              </a:rPr>
              <a:t>са предложени </a:t>
            </a:r>
            <a:r>
              <a:rPr lang="ru-RU" sz="1800" dirty="0">
                <a:solidFill>
                  <a:prstClr val="black"/>
                </a:solidFill>
              </a:rPr>
              <a:t>и примерни инструменти за тяхното </a:t>
            </a:r>
            <a:r>
              <a:rPr lang="ru-RU" sz="1800" dirty="0" smtClean="0">
                <a:solidFill>
                  <a:prstClr val="black"/>
                </a:solidFill>
              </a:rPr>
              <a:t>прилагане </a:t>
            </a:r>
            <a:endParaRPr lang="bg-BG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 smtClean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Списъкът е Приложение № 1 към „Анализ на изпълнението на Стратегията за иновации и добро управление на местно ниво“, изготвен през 2019 г. в изпълнение на договор за безвъзмездна финансова помощ BG05SFOP001-2.001-0005 за реализиране на проект „Инициативи за прилагане на 12-те принципа за добро управление от Стратегията за иновации и добро управление на местно ниво на Съвета на Европа“, финансиран от Оперативна програма „Добро управление“, съфинансирана от Европейския съюз чрез Европейския социален фонд. Документът е достъпен на следния линк: http://self.government.bg/decentralization/?cid=600071&amp;ssid=14&amp;sid=20.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342120" y="6421437"/>
            <a:ext cx="2743200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16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218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933" y="140628"/>
            <a:ext cx="6369514" cy="85892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Пример за попълнен файл за </a:t>
            </a:r>
            <a:r>
              <a:rPr lang="ru-RU" sz="2000" b="1" dirty="0">
                <a:solidFill>
                  <a:srgbClr val="0070C0"/>
                </a:solidFill>
              </a:rPr>
              <a:t>Образец № 2. Общ списък с </a:t>
            </a:r>
            <a:r>
              <a:rPr lang="ru-RU" sz="2000" b="1" dirty="0" smtClean="0">
                <a:solidFill>
                  <a:srgbClr val="0070C0"/>
                </a:solidFill>
              </a:rPr>
              <a:t>материали, Принцип 1, индикатор 1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en-US" sz="1600" b="1" i="1" dirty="0" smtClean="0">
                <a:solidFill>
                  <a:srgbClr val="0070C0"/>
                </a:solidFill>
              </a:rPr>
              <a:t>(</a:t>
            </a:r>
            <a:r>
              <a:rPr lang="bg-BG" sz="1600" b="1" i="1" dirty="0" smtClean="0">
                <a:solidFill>
                  <a:srgbClr val="0070C0"/>
                </a:solidFill>
              </a:rPr>
              <a:t>на базата на общини участвали в предишната процедура</a:t>
            </a:r>
            <a:r>
              <a:rPr lang="en-US" sz="1600" b="1" i="1" dirty="0" smtClean="0">
                <a:solidFill>
                  <a:srgbClr val="0070C0"/>
                </a:solidFill>
              </a:rPr>
              <a:t>)</a:t>
            </a:r>
            <a:endParaRPr lang="bg-BG" sz="1600" b="1" i="1" dirty="0">
              <a:solidFill>
                <a:srgbClr val="0070C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61156"/>
            <a:ext cx="7205471" cy="571782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85783" y="6492875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17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06057" y="189816"/>
            <a:ext cx="4718304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600"/>
              </a:spcAft>
            </a:pP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всеки индикатор </a:t>
            </a:r>
            <a:r>
              <a:rPr lang="bg-BG" sz="1600" u="sng" dirty="0">
                <a:ea typeface="Calibri" panose="020F0502020204030204" pitchFamily="34" charset="0"/>
                <a:cs typeface="Times New Roman" panose="02020603050405020304" pitchFamily="18" charset="0"/>
              </a:rPr>
              <a:t>задължително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 се попълват следните колони:</a:t>
            </a:r>
            <a:endParaRPr lang="en-US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spcAft>
                <a:spcPts val="600"/>
              </a:spcAft>
            </a:pP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bg-BG" sz="1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Колона </a:t>
            </a:r>
            <a:r>
              <a:rPr lang="bg-BG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Списък на материалите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: Посочва се пълното наименование/заглавие на материала. Всеки материал/ документ се посочва на отделен ред. По всеки индикатор при необходимост в таблиците могат да се добавят редове за допълнителни доказателствени материали.</a:t>
            </a:r>
            <a:endParaRPr lang="en-US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spcAft>
                <a:spcPts val="600"/>
              </a:spcAft>
            </a:pP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bg-BG" sz="1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Колона </a:t>
            </a:r>
            <a:r>
              <a:rPr lang="bg-BG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Връзка за достъп до материалите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: Посочва се конкретен </a:t>
            </a: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линк/хипервръзка 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към съответната интернет страница.</a:t>
            </a:r>
            <a:endParaRPr lang="en-US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spcAft>
                <a:spcPts val="600"/>
              </a:spcAft>
            </a:pPr>
            <a:r>
              <a:rPr lang="bg-BG" sz="1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 Колона Коментар/пояснение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необходимост </a:t>
            </a: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попълва коментар 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или пояснение относно съответния </a:t>
            </a: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материал.</a:t>
            </a:r>
            <a:endParaRPr lang="bg-BG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spcAft>
                <a:spcPts val="600"/>
              </a:spcAft>
            </a:pPr>
            <a:r>
              <a:rPr lang="bg-BG" sz="1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 Ред Община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се попълва името 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на общината.</a:t>
            </a:r>
            <a:endParaRPr lang="en-US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spcAft>
                <a:spcPts val="600"/>
              </a:spcAft>
            </a:pP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Ако 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се установи, че по някой индикатор няма посочена доказателствена информация</a:t>
            </a: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/ материали 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или няма посочена хипервръзка за достъп до тях, то Секретариатът на Националната платформа изпраща до общината </a:t>
            </a:r>
            <a:r>
              <a:rPr lang="bg-BG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уведомление за предоставяне на липсващия документ или за отстраняване на нередност </a:t>
            </a:r>
            <a:r>
              <a:rPr lang="bg-BG" sz="1600" dirty="0">
                <a:ea typeface="Calibri" panose="020F0502020204030204" pitchFamily="34" charset="0"/>
                <a:cs typeface="Times New Roman" panose="02020603050405020304" pitchFamily="18" charset="0"/>
              </a:rPr>
              <a:t>със срок до 5 работни дни от получаване на уведомлението</a:t>
            </a:r>
            <a:r>
              <a:rPr lang="bg-BG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89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807" y="161925"/>
            <a:ext cx="10894422" cy="75311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3. ИЗПРАЩАНЕ НА ДОКУМЕНТИТЕ ЗА КАНДИДАТСТВАНЕ 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В СРОК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от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12 март до 12 юни 2024 г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включително</a:t>
            </a:r>
            <a:endParaRPr lang="bg-BG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426" y="1266825"/>
            <a:ext cx="11639550" cy="5134927"/>
          </a:xfrm>
        </p:spPr>
        <p:txBody>
          <a:bodyPr>
            <a:normAutofit fontScale="85000" lnSpcReduction="10000"/>
          </a:bodyPr>
          <a:lstStyle/>
          <a:p>
            <a:pPr marL="45720" indent="0" algn="just">
              <a:buNone/>
            </a:pPr>
            <a:r>
              <a:rPr lang="ru-RU" dirty="0" smtClean="0"/>
              <a:t>     Общината </a:t>
            </a:r>
            <a:r>
              <a:rPr lang="ru-RU" dirty="0"/>
              <a:t>изпраща попълнено своето </a:t>
            </a:r>
            <a:r>
              <a:rPr lang="ru-RU" b="1" dirty="0"/>
              <a:t>заявление за кандидатстване (Образец № 1</a:t>
            </a:r>
            <a:r>
              <a:rPr lang="ru-RU" b="1" dirty="0" smtClean="0"/>
              <a:t>)</a:t>
            </a:r>
            <a:r>
              <a:rPr lang="ru-RU" dirty="0" smtClean="0"/>
              <a:t>, </a:t>
            </a:r>
            <a:r>
              <a:rPr lang="ru-RU" dirty="0"/>
              <a:t>подписано от кмета на общината, чрез полагането на квалифициран електронен </a:t>
            </a:r>
            <a:r>
              <a:rPr lang="ru-RU" dirty="0" smtClean="0"/>
              <a:t>подпис, </a:t>
            </a:r>
            <a:r>
              <a:rPr lang="ru-RU" dirty="0"/>
              <a:t>към което се прилагат: </a:t>
            </a:r>
          </a:p>
          <a:p>
            <a:pPr marL="45720" indent="0" algn="just">
              <a:buNone/>
              <a:tabLst>
                <a:tab pos="269875" algn="l"/>
                <a:tab pos="539750" algn="l"/>
              </a:tabLst>
            </a:pPr>
            <a:r>
              <a:rPr lang="ru-RU" dirty="0" smtClean="0"/>
              <a:t>	-</a:t>
            </a:r>
            <a:r>
              <a:rPr lang="ru-RU" dirty="0"/>
              <a:t>	</a:t>
            </a:r>
            <a:r>
              <a:rPr lang="ru-RU" b="1" dirty="0"/>
              <a:t>Приложение № 1. Попълнен Еталон (бенчмарк) </a:t>
            </a:r>
            <a:r>
              <a:rPr lang="ru-RU" dirty="0"/>
              <a:t>за самооценка на общината по 12-те принципа за добро демократично управление (във формат Microsoft Excel);</a:t>
            </a:r>
          </a:p>
          <a:p>
            <a:pPr marL="45720" indent="0" algn="just">
              <a:buNone/>
              <a:tabLst>
                <a:tab pos="269875" algn="l"/>
                <a:tab pos="539750" algn="l"/>
              </a:tabLst>
            </a:pPr>
            <a:r>
              <a:rPr lang="ru-RU" dirty="0" smtClean="0"/>
              <a:t>	-</a:t>
            </a:r>
            <a:r>
              <a:rPr lang="ru-RU" dirty="0"/>
              <a:t>	 </a:t>
            </a:r>
            <a:r>
              <a:rPr lang="ru-RU" b="1" dirty="0"/>
              <a:t>Образец № 2. Общ списък с материали</a:t>
            </a:r>
            <a:r>
              <a:rPr lang="ru-RU" dirty="0"/>
              <a:t>, доказващи прилагането на 12-те принципа за добро демократично управление, като общият списък включва поотделно доказателствени материали за всеки от принципите (във формат RAR archive).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Документите </a:t>
            </a:r>
            <a:r>
              <a:rPr lang="ru-RU" dirty="0"/>
              <a:t>се изпращат чрез Системата за електронен обмен на съобщения между </a:t>
            </a:r>
            <a:r>
              <a:rPr lang="ru-RU" dirty="0" smtClean="0"/>
              <a:t>администрациите, адресирани до </a:t>
            </a:r>
            <a:r>
              <a:rPr lang="ru-RU" dirty="0"/>
              <a:t>министъра на регионалното развитие и </a:t>
            </a:r>
            <a:r>
              <a:rPr lang="ru-RU" dirty="0" smtClean="0"/>
              <a:t>благоустройството, който е </a:t>
            </a:r>
            <a:r>
              <a:rPr lang="ru-RU" dirty="0"/>
              <a:t>председател на Националната платформа. 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При </a:t>
            </a:r>
            <a:r>
              <a:rPr lang="ru-RU" dirty="0"/>
              <a:t>изпращане на документите за кандидатстване общината следва да се съобрази със съществуващото </a:t>
            </a:r>
            <a:r>
              <a:rPr lang="ru-RU" b="1" dirty="0"/>
              <a:t>ограничение за обема на </a:t>
            </a:r>
            <a:r>
              <a:rPr lang="ru-RU" b="1" dirty="0" smtClean="0"/>
              <a:t>данни</a:t>
            </a:r>
            <a:r>
              <a:rPr lang="ru-RU" dirty="0" smtClean="0"/>
              <a:t>, </a:t>
            </a:r>
            <a:r>
              <a:rPr lang="ru-RU" dirty="0"/>
              <a:t>който може да се обменя </a:t>
            </a:r>
            <a:r>
              <a:rPr lang="ru-RU" dirty="0" smtClean="0"/>
              <a:t>чрез </a:t>
            </a:r>
            <a:r>
              <a:rPr lang="ru-RU" dirty="0"/>
              <a:t>Системата за електронен обмен на съобщения между администрациите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85783" y="6492875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18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91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555" y="372914"/>
            <a:ext cx="11234056" cy="9877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АДМИНИСТРАТИВНА ПРОВЕРКА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ЗА НАЛИЧИЕТО, РЕДОВНОСТТА И ЗАКОНОСЪОБРАЗНОСТТА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 ДОКУМЕНТИТЕ ЗА КАНДИДАТСТВАНЕ </a:t>
            </a:r>
            <a:endParaRPr lang="bg-BG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555" y="1632857"/>
            <a:ext cx="11234056" cy="4680857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 smtClean="0"/>
              <a:t> Извършва се от Секретариата </a:t>
            </a:r>
            <a:r>
              <a:rPr lang="ru-RU" sz="2400" dirty="0"/>
              <a:t>на Националната платформа на партньорите за добро демократично управление на местно – </a:t>
            </a:r>
            <a:r>
              <a:rPr lang="ru-RU" sz="2400" dirty="0" smtClean="0"/>
              <a:t> отдел </a:t>
            </a:r>
            <a:r>
              <a:rPr lang="ru-RU" sz="2400" dirty="0"/>
              <a:t>„Административно-териториално устройство</a:t>
            </a:r>
            <a:r>
              <a:rPr lang="ru-RU" sz="2400" dirty="0" smtClean="0"/>
              <a:t>“, Дирекция </a:t>
            </a:r>
            <a:r>
              <a:rPr lang="ru-RU" sz="2400" dirty="0"/>
              <a:t>„Устройство на територията и административно-териториално устройство“, </a:t>
            </a:r>
            <a:r>
              <a:rPr lang="ru-RU" sz="2400" dirty="0" smtClean="0"/>
              <a:t>МРРБ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 smtClean="0"/>
              <a:t> При </a:t>
            </a:r>
            <a:r>
              <a:rPr lang="ru-RU" sz="2400" dirty="0"/>
              <a:t>установяване на липса или на нередности в някой от представените документи или връзката (хиперлинк) към тях, Секретариатът на Националната платформа </a:t>
            </a:r>
            <a:r>
              <a:rPr lang="ru-RU" sz="2400" b="1" dirty="0"/>
              <a:t>уведомява заявителя (чрез определеното от кмета лице за контакт) </a:t>
            </a:r>
            <a:r>
              <a:rPr lang="ru-RU" sz="2400" dirty="0" smtClean="0"/>
              <a:t>да </a:t>
            </a:r>
            <a:r>
              <a:rPr lang="ru-RU" sz="2400" dirty="0"/>
              <a:t>предостави липсващия документ или да отстрани нередностите в срок </a:t>
            </a:r>
            <a:r>
              <a:rPr lang="ru-RU" sz="2400" b="1" dirty="0"/>
              <a:t>до 5 работни дни </a:t>
            </a:r>
            <a:r>
              <a:rPr lang="ru-RU" sz="2400" dirty="0"/>
              <a:t>от получаване на </a:t>
            </a:r>
            <a:r>
              <a:rPr lang="ru-RU" sz="2400" dirty="0" smtClean="0"/>
              <a:t>уведомлението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 smtClean="0"/>
              <a:t> В </a:t>
            </a:r>
            <a:r>
              <a:rPr lang="ru-RU" sz="2400" dirty="0"/>
              <a:t>случай, че заявителят </a:t>
            </a:r>
            <a:r>
              <a:rPr lang="ru-RU" sz="2400" b="1" dirty="0"/>
              <a:t>не предостави липсващия документ </a:t>
            </a:r>
            <a:r>
              <a:rPr lang="ru-RU" sz="2400" dirty="0"/>
              <a:t>или </a:t>
            </a:r>
            <a:r>
              <a:rPr lang="ru-RU" sz="2400" b="1" dirty="0"/>
              <a:t>не отстрани нередностите</a:t>
            </a:r>
            <a:r>
              <a:rPr lang="ru-RU" sz="2400" dirty="0"/>
              <a:t> в указания срок, </a:t>
            </a:r>
            <a:r>
              <a:rPr lang="ru-RU" sz="2400" b="1" dirty="0"/>
              <a:t>процедурата по кандидатстване на съответната община </a:t>
            </a:r>
            <a:r>
              <a:rPr lang="ru-RU" sz="2400" b="1"/>
              <a:t>се </a:t>
            </a:r>
            <a:r>
              <a:rPr lang="ru-RU" sz="2400" b="1" smtClean="0"/>
              <a:t>прекратява</a:t>
            </a:r>
            <a:endParaRPr lang="bg-BG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85783" y="6505619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19</a:t>
            </a:fld>
            <a:endParaRPr lang="bg-BG" b="1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35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9708" y="509232"/>
            <a:ext cx="10650682" cy="113881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ДЕЙСТВИЯ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bg-BG" sz="2800" b="1" dirty="0" smtClean="0">
                <a:solidFill>
                  <a:schemeClr val="accent2">
                    <a:lumMod val="50000"/>
                  </a:schemeClr>
                </a:solidFill>
              </a:rPr>
              <a:t>НА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ОБЩИНАТА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ЗА КАНДИДАТСТВАНЕ ЗА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ПРИСЪЖДАНЕТО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НА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ЕВРОПЕЙСКИЯ ЕТИКЕТ</a:t>
            </a:r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sz="half" idx="1"/>
          </p:nvPr>
        </p:nvSpPr>
        <p:spPr>
          <a:xfrm>
            <a:off x="976745" y="2940626"/>
            <a:ext cx="10177896" cy="8025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/>
              <a:t>1. ПРИЕМАНЕ НА РЕШЕНИЕ НА ОБЩИНСКИЯ СЪВЕТ</a:t>
            </a:r>
            <a:endParaRPr lang="bg-BG" sz="2800" b="1" dirty="0"/>
          </a:p>
        </p:txBody>
      </p:sp>
      <p:sp>
        <p:nvSpPr>
          <p:cNvPr id="7" name="Title 1"/>
          <p:cNvSpPr>
            <a:spLocks noGrp="1"/>
          </p:cNvSpPr>
          <p:nvPr>
            <p:ph sz="half" idx="2"/>
          </p:nvPr>
        </p:nvSpPr>
        <p:spPr>
          <a:xfrm>
            <a:off x="976744" y="3986665"/>
            <a:ext cx="10370130" cy="111182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b="1" dirty="0" smtClean="0"/>
              <a:t>2. ПОДГОТОВКА НА ДОКУМЕНТИТЕ ЗА КАНДИДАТСТВАНЕ</a:t>
            </a:r>
            <a:endParaRPr lang="en-US" sz="28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212483" y="6391074"/>
            <a:ext cx="2743200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2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76745" y="5035774"/>
            <a:ext cx="10276609" cy="11118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tx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r>
              <a:rPr lang="ru-RU" sz="2800" b="1" dirty="0"/>
              <a:t>3</a:t>
            </a:r>
            <a:r>
              <a:rPr lang="ru-RU" sz="2800" b="1" dirty="0" smtClean="0"/>
              <a:t>. ИЗПРАЩАНЕ НА ДОКУМЕНТИТЕ ЗА КАНДИДАТСТВАНЕ</a:t>
            </a:r>
          </a:p>
          <a:p>
            <a:pPr marL="45720" indent="0">
              <a:buFont typeface="Corbel" pitchFamily="34" charset="0"/>
              <a:buNone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734519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04850"/>
            <a:ext cx="10515600" cy="54721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g-BG" b="1" dirty="0" smtClean="0">
                <a:solidFill>
                  <a:schemeClr val="accent2">
                    <a:lumMod val="50000"/>
                  </a:schemeClr>
                </a:solidFill>
              </a:rPr>
              <a:t>БЛАГОДАРИМ ВИ ЗА ВНИМАНИЕТО!</a:t>
            </a:r>
          </a:p>
          <a:p>
            <a:pPr marL="0" lvl="0" indent="0" algn="just">
              <a:lnSpc>
                <a:spcPct val="150000"/>
              </a:lnSpc>
              <a:spcBef>
                <a:spcPts val="1400"/>
              </a:spcBef>
              <a:buClr>
                <a:srgbClr val="000000"/>
              </a:buClr>
              <a:buSzPct val="80000"/>
              <a:buNone/>
            </a:pPr>
            <a:endParaRPr lang="bg-BG" sz="2200" b="1" dirty="0" smtClean="0">
              <a:solidFill>
                <a:srgbClr val="000000"/>
              </a:solidFill>
              <a:latin typeface="Corbel" panose="020B0503020204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1400"/>
              </a:spcBef>
              <a:buClr>
                <a:srgbClr val="000000"/>
              </a:buClr>
              <a:buSzPct val="80000"/>
              <a:buNone/>
            </a:pPr>
            <a:r>
              <a:rPr lang="bg-BG" sz="2200" b="1" dirty="0" smtClean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bg-BG" sz="2200" b="1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ПОВЕЧЕ ИНФОРМАЦИЯ: </a:t>
            </a:r>
          </a:p>
          <a:p>
            <a:pPr marL="342900" lvl="0" indent="-342900" algn="just">
              <a:lnSpc>
                <a:spcPct val="15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Wingdings" panose="05000000000000000000" pitchFamily="2" charset="2"/>
              <a:buChar char=""/>
            </a:pPr>
            <a:r>
              <a:rPr lang="bg-BG" sz="2200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МРРБ: </a:t>
            </a:r>
            <a:r>
              <a:rPr lang="bg-BG" sz="2200" u="sng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www.mrrb.bg</a:t>
            </a:r>
            <a:r>
              <a:rPr lang="bg-BG" sz="2200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, раздел Административно-териториално устройство/ Добро демократично управление  </a:t>
            </a:r>
            <a:endParaRPr lang="bg-BG" sz="1900" dirty="0">
              <a:solidFill>
                <a:srgbClr val="000000"/>
              </a:solidFill>
              <a:latin typeface="Corbel" panose="020B0503020204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Wingdings" panose="05000000000000000000" pitchFamily="2" charset="2"/>
              <a:buChar char=""/>
            </a:pPr>
            <a:r>
              <a:rPr lang="bg-BG" sz="2200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НСОРБ: </a:t>
            </a:r>
            <a:r>
              <a:rPr lang="bg-BG" sz="2200" u="sng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www.namrb.org</a:t>
            </a:r>
            <a:r>
              <a:rPr lang="bg-BG" sz="2200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bg-BG" sz="2200" b="1" dirty="0">
              <a:solidFill>
                <a:srgbClr val="000000"/>
              </a:solidFill>
              <a:latin typeface="Corbel" panose="020B0503020204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228600" algn="just">
              <a:lnSpc>
                <a:spcPct val="15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 pitchFamily="34" charset="0"/>
              <a:buChar char="•"/>
            </a:pPr>
            <a:r>
              <a:rPr lang="bg-BG" sz="2200" b="1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Секретариат на Националната платформа: </a:t>
            </a:r>
            <a:endParaRPr lang="bg-BG" sz="1900" b="1" dirty="0">
              <a:solidFill>
                <a:srgbClr val="000000"/>
              </a:solidFill>
              <a:latin typeface="Corbel" panose="020B0503020204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0" algn="just">
              <a:lnSpc>
                <a:spcPct val="150000"/>
              </a:lnSpc>
              <a:spcBef>
                <a:spcPts val="1400"/>
              </a:spcBef>
              <a:buClr>
                <a:srgbClr val="000000"/>
              </a:buClr>
              <a:buSzPct val="80000"/>
              <a:buNone/>
            </a:pPr>
            <a:r>
              <a:rPr lang="bg-BG" sz="2200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е-</a:t>
            </a:r>
            <a:r>
              <a:rPr lang="bg-BG" sz="2200" dirty="0" err="1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mail</a:t>
            </a:r>
            <a:r>
              <a:rPr lang="bg-BG" sz="2200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fr-FR" sz="2200" u="sng" dirty="0">
                <a:solidFill>
                  <a:srgbClr val="000000"/>
                </a:solidFill>
                <a:latin typeface="Corbel" panose="020B0503020204020204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atusecretariat@mrrb.government.bg</a:t>
            </a:r>
            <a:endParaRPr lang="bg-BG" sz="1900" dirty="0">
              <a:solidFill>
                <a:srgbClr val="000000"/>
              </a:solidFill>
              <a:latin typeface="Corbel" panose="020B050302020402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341358" y="6384925"/>
            <a:ext cx="2743200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20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313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3950" y="529315"/>
            <a:ext cx="10010775" cy="49711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1. ПРИЕМАНЕ НА РЕШЕНИЕ НА ОБЩИНСКИЯ СЪВЕТ</a:t>
            </a:r>
            <a:endParaRPr lang="bg-BG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798" y="1517073"/>
            <a:ext cx="11166356" cy="500841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/>
              <a:t>С решението </a:t>
            </a:r>
            <a:r>
              <a:rPr lang="ru-RU" sz="2400" dirty="0"/>
              <a:t>на Общинския </a:t>
            </a:r>
            <a:r>
              <a:rPr lang="ru-RU" sz="2400" dirty="0" smtClean="0"/>
              <a:t>съвет се декларира</a:t>
            </a:r>
            <a:r>
              <a:rPr lang="ru-RU" sz="2400" dirty="0"/>
              <a:t>, че общината е приела и прилага в дейността си принципите за добро демократично управление, залегнали в СИДУМН, и се дава съгласие за участие в </a:t>
            </a:r>
            <a:r>
              <a:rPr lang="ru-RU" sz="2400" dirty="0" smtClean="0"/>
              <a:t>процедурата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/>
              <a:t>Със </a:t>
            </a:r>
            <a:r>
              <a:rPr lang="ru-RU" sz="2400" dirty="0"/>
              <a:t>същото решение Общинският съвет възлага на кмета на общината да </a:t>
            </a:r>
            <a:r>
              <a:rPr lang="ru-RU" sz="2400" dirty="0" smtClean="0"/>
              <a:t>създаде необходимата </a:t>
            </a:r>
            <a:r>
              <a:rPr lang="ru-RU" sz="2400" dirty="0"/>
              <a:t>организация за подготовка и кандидатстване на общината в процедурата за присъждане на Европейския </a:t>
            </a:r>
            <a:r>
              <a:rPr lang="ru-RU" sz="2400" dirty="0" smtClean="0"/>
              <a:t>етикет</a:t>
            </a:r>
            <a:endParaRPr lang="ru-RU" sz="2400" dirty="0"/>
          </a:p>
          <a:p>
            <a:pPr algn="just">
              <a:lnSpc>
                <a:spcPct val="150000"/>
              </a:lnSpc>
            </a:pPr>
            <a:r>
              <a:rPr lang="ru-RU" sz="2400" dirty="0"/>
              <a:t>Решението на Общинския съвет се публикува на официалната интернет страница на </a:t>
            </a:r>
            <a:r>
              <a:rPr lang="ru-RU" sz="2400" dirty="0" smtClean="0"/>
              <a:t>общината </a:t>
            </a:r>
            <a:endParaRPr lang="ru-RU" sz="2400" dirty="0"/>
          </a:p>
          <a:p>
            <a:pPr algn="just">
              <a:lnSpc>
                <a:spcPct val="150000"/>
              </a:lnSpc>
            </a:pPr>
            <a:endParaRPr lang="bg-BG" sz="1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0485783" y="6525491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3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58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8926" y="349828"/>
            <a:ext cx="10567555" cy="45027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+mn-lt"/>
              </a:rPr>
              <a:t>2. ПОДГОТОВКА НА ДОКУМЕНТИТЕ ЗА КАНДИДАТСТВАНЕ</a:t>
            </a:r>
            <a:endParaRPr lang="en-US" sz="28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92" y="1069148"/>
            <a:ext cx="11384884" cy="537321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bg-BG" sz="2400" dirty="0">
                <a:ea typeface="Calibri" panose="020F0502020204030204" pitchFamily="34" charset="0"/>
              </a:rPr>
              <a:t>За кандидатстване за присъждане на Европейския етикет общината попълва </a:t>
            </a:r>
            <a:r>
              <a:rPr lang="bg-BG" sz="2400" b="1" dirty="0" smtClean="0">
                <a:ea typeface="Calibri" panose="020F0502020204030204" pitchFamily="34" charset="0"/>
              </a:rPr>
              <a:t>ЗАЯВЛЕНИЕ ЗА КАНДИДАТСТВАНЕ</a:t>
            </a:r>
            <a:r>
              <a:rPr lang="bg-BG" sz="2400" dirty="0" smtClean="0">
                <a:ea typeface="Calibri" panose="020F0502020204030204" pitchFamily="34" charset="0"/>
              </a:rPr>
              <a:t> (</a:t>
            </a:r>
            <a:r>
              <a:rPr lang="bg-BG" sz="2400" dirty="0">
                <a:ea typeface="Calibri" panose="020F0502020204030204" pitchFamily="34" charset="0"/>
              </a:rPr>
              <a:t>по </a:t>
            </a:r>
            <a:r>
              <a:rPr lang="bg-BG" sz="2400" i="1" dirty="0">
                <a:ea typeface="Calibri" panose="020F0502020204030204" pitchFamily="34" charset="0"/>
              </a:rPr>
              <a:t>Образец № 1) </a:t>
            </a:r>
            <a:r>
              <a:rPr lang="bg-BG" sz="2400" dirty="0">
                <a:ea typeface="Calibri" panose="020F0502020204030204" pitchFamily="34" charset="0"/>
              </a:rPr>
              <a:t>до министъра на регионалното развитие и благоустройството, който е и председател на Националната </a:t>
            </a:r>
            <a:r>
              <a:rPr lang="bg-BG" sz="2400" dirty="0" smtClean="0">
                <a:ea typeface="Calibri" panose="020F0502020204030204" pitchFamily="34" charset="0"/>
              </a:rPr>
              <a:t>платформа</a:t>
            </a:r>
          </a:p>
          <a:p>
            <a:pPr algn="just">
              <a:lnSpc>
                <a:spcPct val="100000"/>
              </a:lnSpc>
            </a:pPr>
            <a:r>
              <a:rPr lang="ru-RU" sz="2400" dirty="0" smtClean="0"/>
              <a:t>Към </a:t>
            </a:r>
            <a:r>
              <a:rPr lang="ru-RU" sz="2400" dirty="0"/>
              <a:t>заявлението за кандидатстване </a:t>
            </a:r>
            <a:r>
              <a:rPr lang="ru-RU" sz="2400" b="1" dirty="0"/>
              <a:t>се прилагат следните документи</a:t>
            </a:r>
            <a:r>
              <a:rPr lang="ru-RU" sz="2400" dirty="0"/>
              <a:t>, изготвени в съответния файлов формат:</a:t>
            </a:r>
          </a:p>
          <a:p>
            <a:pPr marL="45720" indent="0" algn="just">
              <a:lnSpc>
                <a:spcPct val="100000"/>
              </a:lnSpc>
              <a:buNone/>
            </a:pPr>
            <a:r>
              <a:rPr lang="ru-RU" sz="2400" dirty="0" smtClean="0"/>
              <a:t>	- </a:t>
            </a:r>
            <a:r>
              <a:rPr lang="ru-RU" sz="2400" b="1" dirty="0" smtClean="0"/>
              <a:t>Попълнен </a:t>
            </a:r>
            <a:r>
              <a:rPr lang="ru-RU" sz="2400" b="1" dirty="0"/>
              <a:t>Еталон (бенчмарк) </a:t>
            </a:r>
            <a:r>
              <a:rPr lang="ru-RU" sz="2400" dirty="0"/>
              <a:t>за самооценка на общината по 12-те принципа за добро демократично управление - Приложение № 1 (</a:t>
            </a:r>
            <a:r>
              <a:rPr lang="ru-RU" sz="2400" dirty="0">
                <a:solidFill>
                  <a:srgbClr val="FF0000"/>
                </a:solidFill>
              </a:rPr>
              <a:t>Microsoft Excel</a:t>
            </a:r>
            <a:r>
              <a:rPr lang="ru-RU" sz="2400" dirty="0"/>
              <a:t>);</a:t>
            </a:r>
          </a:p>
          <a:p>
            <a:pPr marL="45720" indent="0" algn="just">
              <a:lnSpc>
                <a:spcPct val="100000"/>
              </a:lnSpc>
              <a:buNone/>
            </a:pPr>
            <a:r>
              <a:rPr lang="ru-RU" sz="2400" dirty="0" smtClean="0"/>
              <a:t>	- </a:t>
            </a:r>
            <a:r>
              <a:rPr lang="ru-RU" sz="2400" b="1" dirty="0" smtClean="0"/>
              <a:t>Общ </a:t>
            </a:r>
            <a:r>
              <a:rPr lang="ru-RU" sz="2400" b="1" dirty="0"/>
              <a:t>списък с материали, доказващи прилагането на принципите на добро демократично управление</a:t>
            </a:r>
            <a:r>
              <a:rPr lang="ru-RU" sz="2400" dirty="0"/>
              <a:t>, включващ поотделно доказателствени материали за всеки от 12-те принципа – Образец № 2 (</a:t>
            </a:r>
            <a:r>
              <a:rPr lang="ru-RU" sz="2400" dirty="0">
                <a:solidFill>
                  <a:srgbClr val="FF0000"/>
                </a:solidFill>
              </a:rPr>
              <a:t>Microsoft Word, RAR archive</a:t>
            </a:r>
            <a:r>
              <a:rPr lang="ru-RU" sz="2400" dirty="0" smtClean="0"/>
              <a:t>).</a:t>
            </a:r>
          </a:p>
          <a:p>
            <a:pPr marL="45720" indent="0" algn="just">
              <a:lnSpc>
                <a:spcPct val="100000"/>
              </a:lnSpc>
              <a:buNone/>
            </a:pPr>
            <a:r>
              <a:rPr lang="ru-RU" sz="1800" i="1" dirty="0" smtClean="0">
                <a:solidFill>
                  <a:srgbClr val="FF0000"/>
                </a:solidFill>
              </a:rPr>
              <a:t>	Файловият формат на документите не се променя! </a:t>
            </a:r>
            <a:endParaRPr lang="ru-RU" sz="1800" i="1" dirty="0">
              <a:solidFill>
                <a:srgbClr val="FF0000"/>
              </a:solidFill>
            </a:endParaRPr>
          </a:p>
          <a:p>
            <a:pPr algn="just">
              <a:lnSpc>
                <a:spcPct val="100000"/>
              </a:lnSpc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4</a:t>
            </a:fld>
            <a:endParaRPr lang="bg-BG" b="1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5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432" y="156384"/>
            <a:ext cx="8208214" cy="428625"/>
          </a:xfrm>
        </p:spPr>
        <p:txBody>
          <a:bodyPr>
            <a:normAutofit/>
          </a:bodyPr>
          <a:lstStyle/>
          <a:p>
            <a:pPr algn="ctr"/>
            <a:r>
              <a:rPr lang="bg-BG" sz="2400" b="1" dirty="0" smtClean="0">
                <a:solidFill>
                  <a:schemeClr val="accent2">
                    <a:lumMod val="50000"/>
                  </a:schemeClr>
                </a:solidFill>
              </a:rPr>
              <a:t>Попълване на Заявление за кандидатстване – Образец № 1</a:t>
            </a:r>
            <a:endParaRPr lang="bg-BG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83432" y="833377"/>
            <a:ext cx="9269225" cy="5900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9560689" y="256867"/>
            <a:ext cx="2523280" cy="64770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bg-BG" sz="1600" i="1" dirty="0" smtClean="0"/>
              <a:t>Задължително се попълват всички полета на образеца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bg-BG" sz="1600" i="1" dirty="0"/>
              <a:t>О</a:t>
            </a:r>
            <a:r>
              <a:rPr lang="bg-BG" sz="1600" i="1" dirty="0" smtClean="0"/>
              <a:t>пределя  се </a:t>
            </a:r>
            <a:r>
              <a:rPr lang="bg-BG" sz="1600" b="1" i="1" u="sng" dirty="0" smtClean="0">
                <a:solidFill>
                  <a:srgbClr val="FF0000"/>
                </a:solidFill>
              </a:rPr>
              <a:t>лице за контакт</a:t>
            </a:r>
            <a:r>
              <a:rPr lang="bg-BG" sz="1600" b="1" i="1" dirty="0" smtClean="0">
                <a:solidFill>
                  <a:srgbClr val="FF0000"/>
                </a:solidFill>
              </a:rPr>
              <a:t> по въпроси, свързани с кандидатурата на общината.</a:t>
            </a:r>
            <a:r>
              <a:rPr lang="bg-BG" sz="1600" i="1" dirty="0" smtClean="0">
                <a:solidFill>
                  <a:srgbClr val="FF0000"/>
                </a:solidFill>
              </a:rPr>
              <a:t>  </a:t>
            </a:r>
            <a:r>
              <a:rPr lang="bg-BG" sz="1600" i="1" dirty="0" smtClean="0"/>
              <a:t>Посочват се телефон и електронна поща за връзка с него</a:t>
            </a:r>
            <a:r>
              <a:rPr lang="ru-RU" sz="1600" i="1" dirty="0" smtClean="0"/>
              <a:t> </a:t>
            </a:r>
            <a:endParaRPr lang="bg-BG" sz="1600" i="1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1600" i="1" dirty="0" smtClean="0"/>
              <a:t>Подписва се електронно от кмета на общината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i="1" dirty="0" smtClean="0"/>
              <a:t>При необходимост-подписване от упълномощено лице. Упълномощаването </a:t>
            </a:r>
            <a:r>
              <a:rPr lang="ru-RU" sz="1600" i="1" dirty="0"/>
              <a:t>следва да е законосъобразно, като за целта се прилага и електронно копие на документа (обикновено това е заповед), доказващ предоставените </a:t>
            </a:r>
            <a:r>
              <a:rPr lang="ru-RU" sz="1600" i="1" dirty="0" smtClean="0"/>
              <a:t>права</a:t>
            </a:r>
            <a:endParaRPr lang="ru-RU" sz="1600" i="1" dirty="0"/>
          </a:p>
          <a:p>
            <a:pPr>
              <a:buFont typeface="Wingdings" panose="05000000000000000000" pitchFamily="2" charset="2"/>
              <a:buChar char="ü"/>
            </a:pPr>
            <a:endParaRPr lang="bg-BG" sz="1600" i="1" dirty="0" smtClean="0"/>
          </a:p>
          <a:p>
            <a:pPr>
              <a:buFont typeface="Wingdings" panose="05000000000000000000" pitchFamily="2" charset="2"/>
              <a:buChar char="ü"/>
            </a:pPr>
            <a:endParaRPr lang="bg-BG" sz="16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85783" y="6551304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5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51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308" y="226230"/>
            <a:ext cx="10926501" cy="803917"/>
          </a:xfrm>
        </p:spPr>
        <p:txBody>
          <a:bodyPr>
            <a:normAutofit fontScale="90000"/>
          </a:bodyPr>
          <a:lstStyle/>
          <a:p>
            <a:pPr algn="ctr"/>
            <a:r>
              <a:rPr lang="bg-BG" sz="32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ЛИЦЕ ЗА КОНТАКТ </a:t>
            </a:r>
            <a:br>
              <a:rPr lang="bg-BG" sz="32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bg-BG" sz="32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ПО ВЪПРОСИ, СВЪРЗАНИ С КАНДИДАТУРАТА НА ОБЩИНАТА</a:t>
            </a:r>
            <a:endParaRPr lang="en-US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516" y="1463039"/>
            <a:ext cx="11583828" cy="5134531"/>
          </a:xfrm>
        </p:spPr>
        <p:txBody>
          <a:bodyPr>
            <a:normAutofit fontScale="925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bg-BG" sz="2400" dirty="0" smtClean="0">
                <a:solidFill>
                  <a:prstClr val="black"/>
                </a:solidFill>
              </a:rPr>
              <a:t> Определеното </a:t>
            </a:r>
            <a:r>
              <a:rPr lang="bg-BG" sz="2400" dirty="0">
                <a:solidFill>
                  <a:prstClr val="black"/>
                </a:solidFill>
              </a:rPr>
              <a:t>от кмета ЛИЦЕ ЗА КОНТАКТ реално е координатор на общината </a:t>
            </a:r>
            <a:r>
              <a:rPr lang="ru-RU" sz="2400" dirty="0">
                <a:solidFill>
                  <a:prstClr val="black"/>
                </a:solidFill>
              </a:rPr>
              <a:t>по всички въпроси, свързани с нейната кандидатурата за присъждане на </a:t>
            </a:r>
            <a:r>
              <a:rPr lang="ru-RU" sz="2400" dirty="0" smtClean="0">
                <a:solidFill>
                  <a:prstClr val="black"/>
                </a:solidFill>
              </a:rPr>
              <a:t>Етикета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При </a:t>
            </a:r>
            <a:r>
              <a:rPr lang="ru-RU" sz="2400" dirty="0">
                <a:solidFill>
                  <a:prstClr val="black"/>
                </a:solidFill>
              </a:rPr>
              <a:t>необходимост чрез лицето за контакт се осъществява комуникацията с конкретната община-кандидат при провеждането на етапите от процедурата за присъждане на </a:t>
            </a:r>
            <a:r>
              <a:rPr lang="ru-RU" sz="2400" dirty="0" smtClean="0">
                <a:solidFill>
                  <a:prstClr val="black"/>
                </a:solidFill>
              </a:rPr>
              <a:t>Етикета 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Функциите му са свързани с оказване на съдействие</a:t>
            </a:r>
            <a:r>
              <a:rPr lang="ru-RU" sz="2400" dirty="0">
                <a:solidFill>
                  <a:prstClr val="black"/>
                </a:solidFill>
              </a:rPr>
              <a:t>, техническа </a:t>
            </a:r>
            <a:r>
              <a:rPr lang="ru-RU" sz="2400" dirty="0" smtClean="0">
                <a:solidFill>
                  <a:prstClr val="black"/>
                </a:solidFill>
              </a:rPr>
              <a:t>помощ или предоставяне на информация</a:t>
            </a:r>
            <a:r>
              <a:rPr lang="bg-BG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по </a:t>
            </a:r>
            <a:r>
              <a:rPr lang="ru-RU" sz="2400" dirty="0" smtClean="0">
                <a:solidFill>
                  <a:prstClr val="black"/>
                </a:solidFill>
              </a:rPr>
              <a:t>отношение кандидатурата на общината за присъждане на </a:t>
            </a:r>
            <a:r>
              <a:rPr lang="ru-RU" sz="2400" dirty="0" smtClean="0">
                <a:solidFill>
                  <a:prstClr val="black"/>
                </a:solidFill>
              </a:rPr>
              <a:t>Етикета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    Например:</a:t>
            </a:r>
            <a:endParaRPr lang="ru-RU" sz="2400" dirty="0">
              <a:solidFill>
                <a:prstClr val="black"/>
              </a:solidFill>
            </a:endParaRPr>
          </a:p>
          <a:p>
            <a:pPr lvl="1" algn="just">
              <a:lnSpc>
                <a:spcPct val="100000"/>
              </a:lnSpc>
              <a:spcBef>
                <a:spcPts val="0"/>
              </a:spcBef>
              <a:buFontTx/>
              <a:buChar char="-"/>
              <a:defRPr/>
            </a:pPr>
            <a:r>
              <a:rPr lang="ru-RU" sz="2000" dirty="0">
                <a:solidFill>
                  <a:prstClr val="black"/>
                </a:solidFill>
              </a:rPr>
              <a:t>Е</a:t>
            </a:r>
            <a:r>
              <a:rPr lang="ru-RU" sz="2000" dirty="0" smtClean="0">
                <a:solidFill>
                  <a:prstClr val="black"/>
                </a:solidFill>
              </a:rPr>
              <a:t>тап </a:t>
            </a:r>
            <a:r>
              <a:rPr lang="ru-RU" sz="2000" dirty="0">
                <a:solidFill>
                  <a:prstClr val="black"/>
                </a:solidFill>
              </a:rPr>
              <a:t>административна проверка на документите за кандидатстване на общината, който се извършва от Секретариата на Националната </a:t>
            </a:r>
            <a:r>
              <a:rPr lang="ru-RU" sz="2000" dirty="0" smtClean="0">
                <a:solidFill>
                  <a:prstClr val="black"/>
                </a:solidFill>
              </a:rPr>
              <a:t>платформа - </a:t>
            </a:r>
            <a:r>
              <a:rPr lang="ru-RU" sz="2000" i="1" dirty="0">
                <a:solidFill>
                  <a:prstClr val="black"/>
                </a:solidFill>
              </a:rPr>
              <a:t>лицето за контакт ще получи Уведомление ако има установена липса или нередност в някои от предоставените от общината документи за </a:t>
            </a:r>
            <a:r>
              <a:rPr lang="ru-RU" sz="2000" i="1" dirty="0" smtClean="0">
                <a:solidFill>
                  <a:prstClr val="black"/>
                </a:solidFill>
              </a:rPr>
              <a:t>кандидатстване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buFontTx/>
              <a:buChar char="-"/>
              <a:defRPr/>
            </a:pPr>
            <a:r>
              <a:rPr lang="ru-RU" sz="2000" dirty="0" smtClean="0">
                <a:solidFill>
                  <a:prstClr val="black"/>
                </a:solidFill>
              </a:rPr>
              <a:t>Етап </a:t>
            </a:r>
            <a:r>
              <a:rPr lang="ru-RU" sz="2000" dirty="0" smtClean="0">
                <a:solidFill>
                  <a:prstClr val="black"/>
                </a:solidFill>
              </a:rPr>
              <a:t>анкетни </a:t>
            </a:r>
            <a:r>
              <a:rPr lang="ru-RU" sz="2000" dirty="0">
                <a:solidFill>
                  <a:prstClr val="black"/>
                </a:solidFill>
              </a:rPr>
              <a:t>проучвания сред гражданите и общинските </a:t>
            </a:r>
            <a:r>
              <a:rPr lang="ru-RU" sz="2000" dirty="0" smtClean="0">
                <a:solidFill>
                  <a:prstClr val="black"/>
                </a:solidFill>
              </a:rPr>
              <a:t>съветници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solidFill>
                  <a:prstClr val="black"/>
                </a:solidFill>
              </a:rPr>
              <a:t>– заедно с административното </a:t>
            </a:r>
            <a:r>
              <a:rPr lang="ru-RU" sz="2000" dirty="0">
                <a:solidFill>
                  <a:prstClr val="black"/>
                </a:solidFill>
              </a:rPr>
              <a:t>звено към общинския съвет </a:t>
            </a:r>
            <a:r>
              <a:rPr lang="ru-RU" sz="2000" i="1" dirty="0">
                <a:solidFill>
                  <a:prstClr val="black"/>
                </a:solidFill>
              </a:rPr>
              <a:t>оказват техническо съдействие на избрания </a:t>
            </a:r>
            <a:r>
              <a:rPr lang="bg-BG" sz="2000" i="1" dirty="0" smtClean="0">
                <a:solidFill>
                  <a:prstClr val="black"/>
                </a:solidFill>
              </a:rPr>
              <a:t>от МРРБ </a:t>
            </a:r>
            <a:r>
              <a:rPr lang="ru-RU" sz="2000" i="1" dirty="0" smtClean="0">
                <a:solidFill>
                  <a:prstClr val="black"/>
                </a:solidFill>
              </a:rPr>
              <a:t>външен </a:t>
            </a:r>
            <a:r>
              <a:rPr lang="ru-RU" sz="2000" i="1" dirty="0">
                <a:solidFill>
                  <a:prstClr val="black"/>
                </a:solidFill>
              </a:rPr>
              <a:t>изпълнител при организацията на анкетните </a:t>
            </a:r>
            <a:r>
              <a:rPr lang="ru-RU" sz="2000" i="1" dirty="0" smtClean="0">
                <a:solidFill>
                  <a:prstClr val="black"/>
                </a:solidFill>
              </a:rPr>
              <a:t>проучвания </a:t>
            </a:r>
            <a:r>
              <a:rPr lang="en-US" sz="2000" dirty="0" smtClean="0">
                <a:solidFill>
                  <a:prstClr val="black"/>
                </a:solidFill>
              </a:rPr>
              <a:t>(</a:t>
            </a:r>
            <a:r>
              <a:rPr lang="ru-RU" sz="2000" dirty="0" smtClean="0">
                <a:solidFill>
                  <a:prstClr val="black"/>
                </a:solidFill>
              </a:rPr>
              <a:t>например</a:t>
            </a:r>
            <a:r>
              <a:rPr lang="bg-BG" sz="2000" dirty="0">
                <a:solidFill>
                  <a:prstClr val="black"/>
                </a:solidFill>
              </a:rPr>
              <a:t>: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за установяване на връзка с общинските съветници, предоставяне на e-mail адреси, изпращане на линк към въпросника и </a:t>
            </a:r>
            <a:r>
              <a:rPr lang="ru-RU" sz="2000" dirty="0" smtClean="0">
                <a:solidFill>
                  <a:prstClr val="black"/>
                </a:solidFill>
              </a:rPr>
              <a:t>други</a:t>
            </a:r>
            <a:r>
              <a:rPr lang="en-US" sz="2000" dirty="0" smtClean="0">
                <a:solidFill>
                  <a:prstClr val="black"/>
                </a:solidFill>
              </a:rPr>
              <a:t>)</a:t>
            </a:r>
            <a:endParaRPr lang="bg-BG" sz="20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363557" y="6417642"/>
            <a:ext cx="2743200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6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2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39" y="171355"/>
            <a:ext cx="9875520" cy="572224"/>
          </a:xfrm>
        </p:spPr>
        <p:txBody>
          <a:bodyPr>
            <a:normAutofit/>
          </a:bodyPr>
          <a:lstStyle/>
          <a:p>
            <a:pPr algn="ctr"/>
            <a:r>
              <a:rPr lang="bg-BG" sz="3200" b="1" dirty="0" smtClean="0">
                <a:solidFill>
                  <a:schemeClr val="accent2">
                    <a:lumMod val="50000"/>
                  </a:schemeClr>
                </a:solidFill>
              </a:rPr>
              <a:t>Изготвяне на документите за кандидатстване</a:t>
            </a:r>
            <a:endParaRPr lang="bg-BG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52" y="1014883"/>
            <a:ext cx="11615894" cy="5757705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sz="2400" dirty="0" smtClean="0"/>
              <a:t>    </a:t>
            </a:r>
            <a:r>
              <a:rPr lang="ru-RU" sz="2400" dirty="0"/>
              <a:t>След като Общинският съвет приеме решението за участие на общината в процедурата, по указания на кмета в общинската администрация трябва </a:t>
            </a:r>
            <a:r>
              <a:rPr lang="ru-RU" sz="2400" b="1" u="sng" dirty="0"/>
              <a:t>да бъде създадена подходяща организация</a:t>
            </a:r>
            <a:r>
              <a:rPr lang="ru-RU" sz="2400" b="1" dirty="0"/>
              <a:t> за подготовка, съгласуване и изпълнение на необходимите дейности. </a:t>
            </a:r>
            <a:r>
              <a:rPr lang="ru-RU" sz="2400" dirty="0"/>
              <a:t>Може да се определи отговорен служител и/или екип, който да извърши подготовката на необходимите документи. </a:t>
            </a:r>
          </a:p>
          <a:p>
            <a:pPr marL="45720" indent="0" algn="just">
              <a:buNone/>
            </a:pPr>
            <a:r>
              <a:rPr lang="ru-RU" sz="2400" dirty="0" smtClean="0"/>
              <a:t>   </a:t>
            </a:r>
            <a:r>
              <a:rPr lang="ru-RU" sz="2400" b="1" u="sng" dirty="0" smtClean="0"/>
              <a:t>Подходът</a:t>
            </a:r>
            <a:r>
              <a:rPr lang="ru-RU" sz="2400" dirty="0"/>
              <a:t>, който е </a:t>
            </a:r>
            <a:r>
              <a:rPr lang="ru-RU" sz="2400" b="1" dirty="0"/>
              <a:t>препоръчително</a:t>
            </a:r>
            <a:r>
              <a:rPr lang="ru-RU" sz="2400" dirty="0"/>
              <a:t> да се използва при изготвяне на необходимите документите за участие в процедурата, е </a:t>
            </a:r>
            <a:r>
              <a:rPr lang="ru-RU" sz="2400" b="1" dirty="0"/>
              <a:t>попълването им да се извършва </a:t>
            </a:r>
            <a:r>
              <a:rPr lang="ru-RU" sz="2400" b="1" u="sng" dirty="0" smtClean="0"/>
              <a:t>паралелно</a:t>
            </a:r>
            <a:r>
              <a:rPr lang="ru-RU" sz="2400" b="1" dirty="0" smtClean="0"/>
              <a:t>,</a:t>
            </a:r>
            <a:r>
              <a:rPr lang="ru-RU" sz="2400" dirty="0" smtClean="0"/>
              <a:t> </a:t>
            </a:r>
            <a:r>
              <a:rPr lang="ru-RU" sz="2400" dirty="0"/>
              <a:t>като отговорният служител и/или </a:t>
            </a:r>
            <a:r>
              <a:rPr lang="ru-RU" sz="2400" dirty="0" smtClean="0"/>
              <a:t>екип извършва следните дейности:</a:t>
            </a:r>
            <a:endParaRPr lang="ru-RU" sz="2400" dirty="0"/>
          </a:p>
          <a:p>
            <a:pPr marL="427038" indent="-342900" algn="just">
              <a:buFont typeface="Wingdings" panose="05000000000000000000" pitchFamily="2" charset="2"/>
              <a:buChar char="ü"/>
            </a:pPr>
            <a:r>
              <a:rPr lang="ru-RU" sz="2400" dirty="0"/>
              <a:t>И</a:t>
            </a:r>
            <a:r>
              <a:rPr lang="ru-RU" sz="2400" dirty="0" smtClean="0"/>
              <a:t>дентифицира </a:t>
            </a:r>
            <a:r>
              <a:rPr lang="ru-RU" sz="2400" dirty="0"/>
              <a:t>и внимателно разглежда </a:t>
            </a:r>
            <a:r>
              <a:rPr lang="ru-RU" sz="2400" dirty="0" smtClean="0"/>
              <a:t>информацията/материалите</a:t>
            </a:r>
            <a:r>
              <a:rPr lang="ru-RU" sz="2400" dirty="0"/>
              <a:t>, с които общината разполага и които могат да докажат изпълнението на всеки от 12-те принципи;</a:t>
            </a:r>
          </a:p>
          <a:p>
            <a:pPr marL="427038" indent="-342900" algn="just">
              <a:buFont typeface="Wingdings" panose="05000000000000000000" pitchFamily="2" charset="2"/>
              <a:buChar char="ü"/>
            </a:pPr>
            <a:r>
              <a:rPr lang="ru-RU" sz="2400" dirty="0"/>
              <a:t>Н</a:t>
            </a:r>
            <a:r>
              <a:rPr lang="ru-RU" sz="2400" dirty="0" smtClean="0"/>
              <a:t>а </a:t>
            </a:r>
            <a:r>
              <a:rPr lang="ru-RU" sz="2400" dirty="0"/>
              <a:t>базата на анализ на наличната </a:t>
            </a:r>
            <a:r>
              <a:rPr lang="ru-RU" sz="2400" dirty="0" smtClean="0"/>
              <a:t>информация/материали </a:t>
            </a:r>
            <a:r>
              <a:rPr lang="ru-RU" sz="2400" dirty="0"/>
              <a:t>извършва самооценка на изпълнението от общината на всеки принцип по определените </a:t>
            </a:r>
            <a:r>
              <a:rPr lang="ru-RU" sz="2400" dirty="0" smtClean="0"/>
              <a:t>индикатори в </a:t>
            </a:r>
            <a:r>
              <a:rPr lang="ru-RU" sz="2400" dirty="0"/>
              <a:t>Еталона </a:t>
            </a:r>
            <a:r>
              <a:rPr lang="en-US" sz="2400" dirty="0"/>
              <a:t>(</a:t>
            </a:r>
            <a:r>
              <a:rPr lang="ru-RU" sz="2400" dirty="0" smtClean="0"/>
              <a:t>попълва Приложение </a:t>
            </a:r>
            <a:r>
              <a:rPr lang="ru-RU" sz="2400" dirty="0"/>
              <a:t>№ </a:t>
            </a:r>
            <a:r>
              <a:rPr lang="ru-RU" sz="2400" dirty="0" smtClean="0"/>
              <a:t>1</a:t>
            </a:r>
            <a:r>
              <a:rPr lang="en-US" sz="2400" dirty="0" smtClean="0"/>
              <a:t>)</a:t>
            </a:r>
            <a:r>
              <a:rPr lang="ru-RU" sz="2400" dirty="0" smtClean="0"/>
              <a:t>;</a:t>
            </a:r>
            <a:endParaRPr lang="ru-RU" sz="2400" dirty="0"/>
          </a:p>
          <a:p>
            <a:pPr marL="427038" indent="-342900" algn="just">
              <a:buFont typeface="Wingdings" panose="05000000000000000000" pitchFamily="2" charset="2"/>
              <a:buChar char="ü"/>
            </a:pPr>
            <a:r>
              <a:rPr lang="ru-RU" sz="2400" dirty="0"/>
              <a:t>И</a:t>
            </a:r>
            <a:r>
              <a:rPr lang="ru-RU" sz="2400" dirty="0" smtClean="0"/>
              <a:t>зготвя Общ </a:t>
            </a:r>
            <a:r>
              <a:rPr lang="ru-RU" sz="2400" dirty="0"/>
              <a:t>списък с материали, доказващи прилагането на всеки принцип по определените индикатори </a:t>
            </a:r>
            <a:r>
              <a:rPr lang="en-US" sz="2400" dirty="0" smtClean="0"/>
              <a:t>(</a:t>
            </a:r>
            <a:r>
              <a:rPr lang="ru-RU" sz="2400" dirty="0" smtClean="0"/>
              <a:t>попълва </a:t>
            </a:r>
            <a:r>
              <a:rPr lang="ru-RU" sz="2400" dirty="0"/>
              <a:t>Образец № </a:t>
            </a:r>
            <a:r>
              <a:rPr lang="ru-RU" sz="2400" dirty="0" smtClean="0"/>
              <a:t>2</a:t>
            </a:r>
            <a:r>
              <a:rPr lang="en-US" sz="2400" dirty="0" smtClean="0"/>
              <a:t>)</a:t>
            </a:r>
            <a:r>
              <a:rPr lang="ru-RU" sz="2400" dirty="0" smtClean="0"/>
              <a:t>.</a:t>
            </a:r>
            <a:endParaRPr lang="ru-RU" sz="2400" dirty="0"/>
          </a:p>
          <a:p>
            <a:pPr marL="84138" indent="0" algn="just">
              <a:buNone/>
            </a:pPr>
            <a:endParaRPr lang="bg-BG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85783" y="6492875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7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02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468" y="426719"/>
            <a:ext cx="11517549" cy="4105087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accent2">
                    <a:lumMod val="75000"/>
                  </a:schemeClr>
                </a:solidFill>
              </a:rPr>
              <a:t>Попълване 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на Приложение </a:t>
            </a: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</a:rPr>
              <a:t>1. 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ЕТАЛОН (БЕНЧМАРК) ЗА САМООЦЕНКА</a:t>
            </a:r>
            <a:endParaRPr lang="bg-BG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82726" y="6492875"/>
            <a:ext cx="1706217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8</a:t>
            </a:fld>
            <a:endParaRPr lang="bg-BG" b="1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76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6" y="773724"/>
            <a:ext cx="9385161" cy="591847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C377F87D-76DC-4CAB-A702-DE12369E759A}" type="slidenum">
              <a:rPr lang="bg-BG" b="1" smtClean="0">
                <a:solidFill>
                  <a:schemeClr val="accent2">
                    <a:lumMod val="50000"/>
                  </a:schemeClr>
                </a:solidFill>
              </a:rPr>
              <a:t>9</a:t>
            </a:fld>
            <a:endParaRPr lang="bg-BG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1257" y="154110"/>
            <a:ext cx="9224387" cy="5492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ФОРМАТ НА ЕТАЛОН</a:t>
            </a:r>
            <a:r>
              <a:rPr lang="bg-BG" sz="28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А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9967964" y="258082"/>
            <a:ext cx="2069123" cy="643412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</a:rPr>
              <a:t>Еталонът е във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формат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Microsoft Excel</a:t>
            </a:r>
            <a:r>
              <a:rPr lang="bg-BG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bg-BG" sz="2000" dirty="0">
                <a:solidFill>
                  <a:prstClr val="black"/>
                </a:solidFill>
              </a:rPr>
              <a:t>и</a:t>
            </a:r>
            <a:r>
              <a:rPr lang="ru-RU" sz="2000" dirty="0">
                <a:solidFill>
                  <a:prstClr val="black"/>
                </a:solidFill>
              </a:rPr>
              <a:t> съдържа </a:t>
            </a:r>
            <a:r>
              <a:rPr lang="ru-RU" sz="2000" dirty="0" smtClean="0">
                <a:solidFill>
                  <a:prstClr val="black"/>
                </a:solidFill>
              </a:rPr>
              <a:t>14 </a:t>
            </a:r>
            <a:r>
              <a:rPr lang="ru-RU" sz="2000" dirty="0">
                <a:solidFill>
                  <a:prstClr val="black"/>
                </a:solidFill>
              </a:rPr>
              <a:t>броя работни листове: </a:t>
            </a:r>
            <a:endParaRPr lang="en-US" sz="2000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prstClr val="black"/>
                </a:solidFill>
              </a:rPr>
              <a:t>работен </a:t>
            </a:r>
            <a:r>
              <a:rPr lang="ru-RU" sz="2000" dirty="0">
                <a:solidFill>
                  <a:prstClr val="black"/>
                </a:solidFill>
              </a:rPr>
              <a:t>лист - </a:t>
            </a:r>
            <a:r>
              <a:rPr lang="ru-RU" sz="2000" dirty="0" smtClean="0">
                <a:solidFill>
                  <a:prstClr val="black"/>
                </a:solidFill>
              </a:rPr>
              <a:t>Обяснение (указания </a:t>
            </a:r>
            <a:r>
              <a:rPr lang="ru-RU" sz="2000" dirty="0">
                <a:solidFill>
                  <a:prstClr val="black"/>
                </a:solidFill>
              </a:rPr>
              <a:t>на Съвета на Европа за попълването на Еталона</a:t>
            </a:r>
            <a:r>
              <a:rPr lang="ru-RU" sz="2000" dirty="0" smtClean="0">
                <a:solidFill>
                  <a:prstClr val="black"/>
                </a:solidFill>
              </a:rPr>
              <a:t>)</a:t>
            </a:r>
            <a:endParaRPr lang="en-US" sz="2000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prstClr val="black"/>
                </a:solidFill>
              </a:rPr>
              <a:t>работни </a:t>
            </a:r>
            <a:r>
              <a:rPr lang="ru-RU" sz="2000" dirty="0">
                <a:solidFill>
                  <a:prstClr val="black"/>
                </a:solidFill>
              </a:rPr>
              <a:t>листове за 12-те принципа (П1, П2…. П12) </a:t>
            </a:r>
            <a:endParaRPr lang="ru-RU" sz="2000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prstClr val="black"/>
                </a:solidFill>
              </a:rPr>
              <a:t>работен </a:t>
            </a:r>
            <a:r>
              <a:rPr lang="ru-RU" sz="2000" dirty="0">
                <a:solidFill>
                  <a:prstClr val="black"/>
                </a:solidFill>
              </a:rPr>
              <a:t>лист - Обобщена </a:t>
            </a:r>
            <a:r>
              <a:rPr lang="ru-RU" sz="2000" dirty="0" smtClean="0">
                <a:solidFill>
                  <a:prstClr val="black"/>
                </a:solidFill>
              </a:rPr>
              <a:t>матрица</a:t>
            </a:r>
            <a:endParaRPr lang="ru-RU" sz="20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6800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7098</TotalTime>
  <Words>2091</Words>
  <Application>Microsoft Office PowerPoint</Application>
  <PresentationFormat>Widescreen</PresentationFormat>
  <Paragraphs>147</Paragraphs>
  <Slides>20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Corbel</vt:lpstr>
      <vt:lpstr>Times New Roman</vt:lpstr>
      <vt:lpstr>Wingdings</vt:lpstr>
      <vt:lpstr>Office Theme</vt:lpstr>
      <vt:lpstr>МИНИСТЕРСТВО НА РЕГИОНАЛНОТО РАЗВИТИЕ И БЛАГОУСТРОЙСТВОТО ИНФОРМАЦИОННА КАМПАНИЯ  ЗА СЕДМАТА ПРОЦЕДУРА ЗА ПРИСЪЖДАНЕ НА ЕВРОПЕЙСКИЯ ЕТИКЕТ  ЗА ИНОВАЦИИ И ДОБРО УПРАВЛЕНИЕ НА МЕСТНО НИВО - 2024 г.  ТЕХНОЛОГИЯ НА КАНДИДАТСТВАНЕ  ЗА ЕВРОПЕЙСКИЯ ЕТИКЕТ  И АНГАЖИМЕНТИ НА КАНДИДАТСТВАЛИТЕ ОБЩИНИ</vt:lpstr>
      <vt:lpstr>ДЕЙСТВИЯ НА ОБЩИНАТА  ЗА КАНДИДАТСТВАНЕ ЗА ПРИСЪЖДАНЕТО НА ЕВРОПЕЙСКИЯ ЕТИКЕТ</vt:lpstr>
      <vt:lpstr>PowerPoint Presentation</vt:lpstr>
      <vt:lpstr>2. ПОДГОТОВКА НА ДОКУМЕНТИТЕ ЗА КАНДИДАТСТВАНЕ</vt:lpstr>
      <vt:lpstr>Попълване на Заявление за кандидатстване – Образец № 1</vt:lpstr>
      <vt:lpstr>ЛИЦЕ ЗА КОНТАКТ  ПО ВЪПРОСИ, СВЪРЗАНИ С КАНДИДАТУРАТА НА ОБЩИНАТА</vt:lpstr>
      <vt:lpstr>Изготвяне на документите за кандидатстване</vt:lpstr>
      <vt:lpstr>Попълване на Приложение 1.   ЕТАЛОН (БЕНЧМАРК) ЗА САМООЦЕНКА</vt:lpstr>
      <vt:lpstr>ФОРМАТ НА ЕТАЛОНА</vt:lpstr>
      <vt:lpstr>Попълване на Еталон (бенчмарк) за самооценка</vt:lpstr>
      <vt:lpstr>Пример за попълнен работен лист за Принцип 1 на Еталон (бенчмарк)  </vt:lpstr>
      <vt:lpstr>Пример за попълнен работен лист Обобщена матрица за ниво на изпълнение на Еталон (бенчмарк) </vt:lpstr>
      <vt:lpstr>Попълване на Образец № 2. ОБЩ СПИСЪК С МАТЕРИАЛИ</vt:lpstr>
      <vt:lpstr>ФОРМАТ НА ОБРАЗЕЦ № 2. ОБЩ СПИСЪК С МАТЕРИАЛИ</vt:lpstr>
      <vt:lpstr>УКАЗАНИЯ ЗА ПОПЪЛВАНЕ НА ОБЩ СПИСЪК С МАТЕРИАЛИ</vt:lpstr>
      <vt:lpstr>ПРИМЕРЕН СПИСЪК ОТ ДОКУМЕНТИ, ДОКАЗВАЩИ ПРИЛАГАНЕТО НА 12-ТЕ ПРИНЦИПА</vt:lpstr>
      <vt:lpstr>Пример за попълнен файл за Образец № 2. Общ списък с материали, Принцип 1, индикатор 1  (на базата на общини участвали в предишната процедура)</vt:lpstr>
      <vt:lpstr>3. ИЗПРАЩАНЕ НА ДОКУМЕНТИТЕ ЗА КАНДИДАТСТВАНЕ  В СРОК от 12 март до 12 юни 2024 г. включително</vt:lpstr>
      <vt:lpstr>АДМИНИСТРАТИВНА ПРОВЕРКА  ЗА НАЛИЧИЕТО, РЕДОВНОСТТА И ЗАКОНОСЪОБРАЗНОСТТА  НА ДОКУМЕНТИТЕ ЗА КАНДИДАТСТВАНЕ </vt:lpstr>
      <vt:lpstr>PowerPoint Presentation</vt:lpstr>
    </vt:vector>
  </TitlesOfParts>
  <Company>Ministry of Regional Development and Public 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VESELKA DOBREVA PETROVA</dc:creator>
  <cp:lastModifiedBy>VESELKA DOBREVA PETROVA</cp:lastModifiedBy>
  <cp:revision>368</cp:revision>
  <cp:lastPrinted>2024-03-15T12:37:49Z</cp:lastPrinted>
  <dcterms:created xsi:type="dcterms:W3CDTF">2022-02-15T14:04:08Z</dcterms:created>
  <dcterms:modified xsi:type="dcterms:W3CDTF">2024-03-15T12:37:50Z</dcterms:modified>
</cp:coreProperties>
</file>