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</p:sldMasterIdLst>
  <p:notesMasterIdLst>
    <p:notesMasterId r:id="rId18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25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&lt;header&gt;</a:t>
            </a:r>
          </a:p>
        </p:txBody>
      </p:sp>
      <p:sp>
        <p:nvSpPr>
          <p:cNvPr id="258" name="PlaceHolder 4"/>
          <p:cNvSpPr>
            <a:spLocks noGrp="1"/>
          </p:cNvSpPr>
          <p:nvPr>
            <p:ph type="dt" idx="19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  <p:sp>
        <p:nvSpPr>
          <p:cNvPr id="259" name="PlaceHolder 5"/>
          <p:cNvSpPr>
            <a:spLocks noGrp="1"/>
          </p:cNvSpPr>
          <p:nvPr>
            <p:ph type="ftr" idx="20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&lt;footer&gt;</a:t>
            </a:r>
          </a:p>
        </p:txBody>
      </p:sp>
      <p:sp>
        <p:nvSpPr>
          <p:cNvPr id="260" name="PlaceHolder 6"/>
          <p:cNvSpPr>
            <a:spLocks noGrp="1"/>
          </p:cNvSpPr>
          <p:nvPr>
            <p:ph type="sldNum" idx="21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7660AFC1-FFC1-4263-9488-FACCF823C6DE}" type="slidenum"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49950" cy="3346450"/>
          </a:xfrm>
          <a:prstGeom prst="rect">
            <a:avLst/>
          </a:prstGeom>
          <a:ln w="0">
            <a:noFill/>
          </a:ln>
        </p:spPr>
      </p:sp>
      <p:sp>
        <p:nvSpPr>
          <p:cNvPr id="294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5640" cy="390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PlaceHolder 3"/>
          <p:cNvSpPr>
            <a:spLocks noGrp="1"/>
          </p:cNvSpPr>
          <p:nvPr>
            <p:ph type="sldNum" idx="24"/>
          </p:nvPr>
        </p:nvSpPr>
        <p:spPr>
          <a:xfrm>
            <a:off x="3850560" y="9430200"/>
            <a:ext cx="2943000" cy="495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208051A6-AACC-4F20-B09B-353CD64C7AC5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49950" cy="3346450"/>
          </a:xfrm>
          <a:prstGeom prst="rect">
            <a:avLst/>
          </a:prstGeom>
          <a:ln w="0">
            <a:noFill/>
          </a:ln>
        </p:spPr>
      </p:sp>
      <p:sp>
        <p:nvSpPr>
          <p:cNvPr id="297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5640" cy="390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PlaceHolder 3"/>
          <p:cNvSpPr>
            <a:spLocks noGrp="1"/>
          </p:cNvSpPr>
          <p:nvPr>
            <p:ph type="sldNum" idx="25"/>
          </p:nvPr>
        </p:nvSpPr>
        <p:spPr>
          <a:xfrm>
            <a:off x="3850560" y="9430200"/>
            <a:ext cx="2943000" cy="495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93E917A8-A9F3-440E-9241-1E909DB48187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80" y="1241280"/>
            <a:ext cx="5950440" cy="3347280"/>
          </a:xfrm>
          <a:prstGeom prst="rect">
            <a:avLst/>
          </a:prstGeom>
          <a:ln w="0">
            <a:noFill/>
          </a:ln>
        </p:spPr>
      </p:sp>
      <p:sp>
        <p:nvSpPr>
          <p:cNvPr id="300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5640" cy="390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PlaceHolder 3"/>
          <p:cNvSpPr>
            <a:spLocks noGrp="1"/>
          </p:cNvSpPr>
          <p:nvPr>
            <p:ph type="sldNum" idx="26"/>
          </p:nvPr>
        </p:nvSpPr>
        <p:spPr>
          <a:xfrm>
            <a:off x="3850560" y="9430200"/>
            <a:ext cx="2943000" cy="495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3C8A2517-9DD3-4777-B2B8-CA5CA1D9A72D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5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80" y="1241280"/>
            <a:ext cx="5950440" cy="3347280"/>
          </a:xfrm>
          <a:prstGeom prst="rect">
            <a:avLst/>
          </a:prstGeom>
          <a:ln w="0">
            <a:noFill/>
          </a:ln>
        </p:spPr>
      </p:sp>
      <p:sp>
        <p:nvSpPr>
          <p:cNvPr id="303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5640" cy="390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PlaceHolder 3"/>
          <p:cNvSpPr>
            <a:spLocks noGrp="1"/>
          </p:cNvSpPr>
          <p:nvPr>
            <p:ph type="sldNum" idx="27"/>
          </p:nvPr>
        </p:nvSpPr>
        <p:spPr>
          <a:xfrm>
            <a:off x="3850560" y="9430200"/>
            <a:ext cx="2943000" cy="495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1C19A35F-54FD-4E7C-A41B-E320B0A98FF8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6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49950" cy="3346450"/>
          </a:xfrm>
          <a:prstGeom prst="rect">
            <a:avLst/>
          </a:prstGeom>
          <a:ln w="0">
            <a:noFill/>
          </a:ln>
        </p:spPr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5640" cy="3906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sldNum" idx="28"/>
          </p:nvPr>
        </p:nvSpPr>
        <p:spPr>
          <a:xfrm>
            <a:off x="3850560" y="9430200"/>
            <a:ext cx="2943000" cy="495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A217C6BB-781F-41C8-B231-2974389C339C}" type="slidenum">
              <a:rPr lang="bg-BG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11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9F17AFD-EBC0-4126-A63D-C50ED4252737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556D476-57E6-4BC4-AC25-92E0135B0816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72DB92E-FCA6-49C9-BC29-723F9A99A023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3015E0C-B861-4647-B66F-135CFA28D82B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CFD168AD-1749-42CA-915E-2025F094CA4B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E1E10B14-FDC0-494E-8AA7-04954CD7968C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577FF9C-0F8F-4C03-9441-2164CAC9EB8E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1F71C79-617B-4D7D-B7A5-EB13389D29CF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3B634768-2443-4B3F-A662-415B220BE0B4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B09161F-2C18-4422-B1E2-0975F4C792E0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6C4C6074-10D3-4BE5-8665-A1682D69272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5899356-328E-4FA3-8DFF-0484D59B3363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4B15645C-4BF6-48C7-A049-D7EA4A64CAC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A830DD25-50BE-4FC0-BC05-7E9F2B177DF8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064B86F7-10CA-4F44-97F8-7CB88C7C2376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1ED61E1-6A40-4189-B5DA-3ED6656A1C3C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594733F-B5F0-494E-9129-B0759859ACF4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A3AC3F5F-5155-40AB-AFDE-980CBD20492A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F77237F6-2243-4BCB-BC89-88BAC630AC89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B9200FAB-C552-4188-97D4-EEB22EB08F2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089357C9-860C-46B5-9633-5D6501B05631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25736728-930B-41F8-A570-1BB81D9F401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9EEDA04-52BF-4A85-A4F6-2FBC85B2E85F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00697E9D-3617-43C7-BBB4-0D87524E7F50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750E63C5-25D5-4E77-857F-501303179697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3EEE9CAF-A137-4211-80E0-7001945D54B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23AE7B9E-48A6-4B7B-8BD4-AF9CE6A778F2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B398DED6-B21C-4AAE-BCFD-0808EB8ADD52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625FA70F-A23A-463C-B6D1-9E18A352B554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15017A2B-9B06-41DF-8572-1D8D0ABFC889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C4146B49-4F6A-4087-828B-6811EBBC524B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9473367D-C077-494C-867C-45074F84319F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9B91BFAF-7F7E-43C6-A833-CA430A361F90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B06E125-865E-4E4D-986E-10EF6B7B389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7130B12D-894F-4A5D-97D4-607E7D59ECBA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7363C379-0C1C-488C-8619-CFA14B872260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79643C6D-3A89-4790-AC90-313FA87B0C4B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70289F8A-DF9A-4E00-AB5E-35979487C6C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F47626AE-5092-4D2E-8082-AA00EFADA307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C2815349-A232-4FBD-AC72-A5AA1BAE6C17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CFE19E2B-7108-49FC-B04E-67FC0F1A62D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0BDB131C-E64E-43CC-A05B-1D6791774204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1A57BEC9-6309-4DB1-906E-FDC79FC57894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8FF0DE7E-B71D-4539-A777-6317A98C8EB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94046E44-41AB-475D-A0FC-E620832B8B15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681C0FC8-C44A-411E-8B60-97FD37E1CF7F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5CB06360-8DFD-44B1-B4BF-6A117660DEA8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CFADB4EC-371E-4EF8-9D1A-0EAB2EA848E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8C3854C8-95B8-470A-8479-7CD146327141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C18A70F9-BDA8-4968-85D0-DAE8AE851AB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D5514941-1BE4-4630-828E-579017B07F59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20E43430-ED61-40DC-9F01-B60E7E5E8D4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7D1A90A3-3A30-44F5-B7B4-72ACAAF81362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81ADA32F-353B-4E52-93A9-F672A0126F8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791B844B-4118-40A6-9CB2-A06110AA1E73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57D7B89-A417-437B-8D89-27A08A08DF03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57455C6B-D0E4-4CE8-BA59-9B903CB61E27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3D992DB5-CA24-4002-AD9F-FFBE7A2332A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A7CA0A00-11D9-4170-8C02-5B5BB2C4DC8C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B7FA1065-963D-4463-AF8D-25D996357632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4E463A98-FA4E-4423-AD6E-83C041D8CBE8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3BAAC491-B68F-4859-8057-579785FE3DF5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6A92645C-F905-4EB3-BFCA-CEA1D20C8CA4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D741F8CF-28B8-4E97-AC65-CA26BF2C5DB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FEF83A66-4DA7-4305-A29F-4977810C28AF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090D8F28-41EF-4CBD-AACA-D04EDBD9E8C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60ACADC-5BB3-449A-B058-CEA587F48F96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5EC57183-8CB0-46A2-A96D-9057B0778650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21FEBA78-FD77-4CAC-8978-3F4287BA7288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23653C4C-B7BC-4E05-BFAE-1BE91D00C911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0E6F27D-FEBF-42C1-9466-4C49301E3506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449B6F7-E018-483C-879D-B08F5F5BC9E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231120" y="243720"/>
            <a:ext cx="11721960" cy="63752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231120" y="243720"/>
            <a:ext cx="11721960" cy="63752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cxnSp>
        <p:nvCxnSpPr>
          <p:cNvPr id="2" name="Straight Connector 7"/>
          <p:cNvCxnSpPr/>
          <p:nvPr/>
        </p:nvCxnSpPr>
        <p:spPr>
          <a:xfrm>
            <a:off x="1978560" y="3733560"/>
            <a:ext cx="8232120" cy="2520"/>
          </a:xfrm>
          <a:prstGeom prst="straightConnector1">
            <a:avLst/>
          </a:prstGeom>
          <a:ln w="0">
            <a:solidFill>
              <a:srgbClr val="000000"/>
            </a:solidFill>
          </a:ln>
        </p:spPr>
      </p:cxnSp>
      <p:sp>
        <p:nvSpPr>
          <p:cNvPr id="3" name="PlaceHolder 1"/>
          <p:cNvSpPr>
            <a:spLocks noGrp="1"/>
          </p:cNvSpPr>
          <p:nvPr>
            <p:ph type="ftr" idx="1"/>
          </p:nvPr>
        </p:nvSpPr>
        <p:spPr>
          <a:xfrm>
            <a:off x="3949200" y="6223680"/>
            <a:ext cx="47152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200" b="0" strike="noStrike" spc="-1">
                <a:solidFill>
                  <a:srgbClr val="000000"/>
                </a:solidFill>
                <a:latin typeface="Corbel"/>
              </a:rPr>
              <a:t>&lt;footer&gt;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ldNum" idx="2"/>
          </p:nvPr>
        </p:nvSpPr>
        <p:spPr>
          <a:xfrm>
            <a:off x="9329400" y="6223680"/>
            <a:ext cx="170352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4EEC7A90-0F30-4C14-A673-DA1D37BCE855}" type="slidenum">
              <a:rPr lang="bg-BG" sz="1200" b="0" strike="noStrike" spc="-1">
                <a:solidFill>
                  <a:srgbClr val="000000"/>
                </a:solidFill>
                <a:latin typeface="Corbe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PlaceHolder 3"/>
          <p:cNvSpPr>
            <a:spLocks noGrp="1"/>
          </p:cNvSpPr>
          <p:nvPr>
            <p:ph type="dt" idx="3"/>
          </p:nvPr>
        </p:nvSpPr>
        <p:spPr>
          <a:xfrm>
            <a:off x="1143000" y="6223680"/>
            <a:ext cx="23266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  <p:sp>
        <p:nvSpPr>
          <p:cNvPr id="6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6"/>
          <p:cNvSpPr/>
          <p:nvPr/>
        </p:nvSpPr>
        <p:spPr>
          <a:xfrm>
            <a:off x="231120" y="243720"/>
            <a:ext cx="11721960" cy="63752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5" name="PlaceHolder 1"/>
          <p:cNvSpPr>
            <a:spLocks noGrp="1"/>
          </p:cNvSpPr>
          <p:nvPr>
            <p:ph type="ftr" idx="4"/>
          </p:nvPr>
        </p:nvSpPr>
        <p:spPr>
          <a:xfrm>
            <a:off x="3949200" y="6223680"/>
            <a:ext cx="47152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200" b="0" strike="noStrike" spc="-1">
                <a:solidFill>
                  <a:srgbClr val="000000"/>
                </a:solidFill>
                <a:latin typeface="Corbel"/>
              </a:rPr>
              <a:t>&lt;footer&gt;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sldNum" idx="5"/>
          </p:nvPr>
        </p:nvSpPr>
        <p:spPr>
          <a:xfrm>
            <a:off x="9329400" y="6223680"/>
            <a:ext cx="170352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350B92AE-4C6D-4929-B3FB-BCCAC1688325}" type="slidenum">
              <a:rPr lang="bg-BG" sz="1200" b="0" strike="noStrike" spc="-1">
                <a:solidFill>
                  <a:srgbClr val="000000"/>
                </a:solidFill>
                <a:latin typeface="Corbe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dt" idx="6"/>
          </p:nvPr>
        </p:nvSpPr>
        <p:spPr>
          <a:xfrm>
            <a:off x="1143000" y="6223680"/>
            <a:ext cx="23266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  <p:sp>
        <p:nvSpPr>
          <p:cNvPr id="48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9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6"/>
          <p:cNvSpPr/>
          <p:nvPr/>
        </p:nvSpPr>
        <p:spPr>
          <a:xfrm>
            <a:off x="231120" y="243720"/>
            <a:ext cx="11721960" cy="63752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0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88" name="PlaceHolder 2"/>
          <p:cNvSpPr>
            <a:spLocks noGrp="1"/>
          </p:cNvSpPr>
          <p:nvPr>
            <p:ph type="ftr" idx="7"/>
          </p:nvPr>
        </p:nvSpPr>
        <p:spPr>
          <a:xfrm>
            <a:off x="3949200" y="6223680"/>
            <a:ext cx="47152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200" b="0" strike="noStrike" spc="-1">
                <a:solidFill>
                  <a:srgbClr val="000000"/>
                </a:solidFill>
                <a:latin typeface="Corbel"/>
              </a:rPr>
              <a:t>&lt;footer&gt;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sldNum" idx="8"/>
          </p:nvPr>
        </p:nvSpPr>
        <p:spPr>
          <a:xfrm>
            <a:off x="9329400" y="6223680"/>
            <a:ext cx="170352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7B674286-4C7C-4FD6-9F49-0B92571EB632}" type="slidenum">
              <a:rPr lang="bg-BG" sz="1200" b="0" strike="noStrike" spc="-1">
                <a:solidFill>
                  <a:srgbClr val="000000"/>
                </a:solidFill>
                <a:latin typeface="Corbe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dt" idx="9"/>
          </p:nvPr>
        </p:nvSpPr>
        <p:spPr>
          <a:xfrm>
            <a:off x="1143000" y="6223680"/>
            <a:ext cx="23266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  <p:sp>
        <p:nvSpPr>
          <p:cNvPr id="91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tangle 6"/>
          <p:cNvSpPr/>
          <p:nvPr/>
        </p:nvSpPr>
        <p:spPr>
          <a:xfrm>
            <a:off x="231120" y="243720"/>
            <a:ext cx="11721960" cy="63752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0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132" name="PlaceHolder 4"/>
          <p:cNvSpPr>
            <a:spLocks noGrp="1"/>
          </p:cNvSpPr>
          <p:nvPr>
            <p:ph type="ftr" idx="10"/>
          </p:nvPr>
        </p:nvSpPr>
        <p:spPr>
          <a:xfrm>
            <a:off x="3949200" y="6223680"/>
            <a:ext cx="47152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200" b="0" strike="noStrike" spc="-1">
                <a:solidFill>
                  <a:srgbClr val="000000"/>
                </a:solidFill>
                <a:latin typeface="Corbel"/>
              </a:rPr>
              <a:t>&lt;footer&gt;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3" name="PlaceHolder 5"/>
          <p:cNvSpPr>
            <a:spLocks noGrp="1"/>
          </p:cNvSpPr>
          <p:nvPr>
            <p:ph type="sldNum" idx="11"/>
          </p:nvPr>
        </p:nvSpPr>
        <p:spPr>
          <a:xfrm>
            <a:off x="9329400" y="6223680"/>
            <a:ext cx="170352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C8A8D7C5-27F5-4A6C-8F98-0748A898EC76}" type="slidenum">
              <a:rPr lang="bg-BG" sz="1200" b="0" strike="noStrike" spc="-1">
                <a:solidFill>
                  <a:srgbClr val="000000"/>
                </a:solidFill>
                <a:latin typeface="Corbe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4" name="PlaceHolder 6"/>
          <p:cNvSpPr>
            <a:spLocks noGrp="1"/>
          </p:cNvSpPr>
          <p:nvPr>
            <p:ph type="dt" idx="12"/>
          </p:nvPr>
        </p:nvSpPr>
        <p:spPr>
          <a:xfrm>
            <a:off x="1143000" y="6223680"/>
            <a:ext cx="23266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Rectangle 6"/>
          <p:cNvSpPr/>
          <p:nvPr/>
        </p:nvSpPr>
        <p:spPr>
          <a:xfrm>
            <a:off x="231120" y="243720"/>
            <a:ext cx="11721960" cy="63752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72" name="PlaceHolder 1"/>
          <p:cNvSpPr>
            <a:spLocks noGrp="1"/>
          </p:cNvSpPr>
          <p:nvPr>
            <p:ph type="ftr" idx="13"/>
          </p:nvPr>
        </p:nvSpPr>
        <p:spPr>
          <a:xfrm>
            <a:off x="3949200" y="6223680"/>
            <a:ext cx="47152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200" b="0" strike="noStrike" spc="-1">
                <a:solidFill>
                  <a:srgbClr val="000000"/>
                </a:solidFill>
                <a:latin typeface="Corbel"/>
              </a:rPr>
              <a:t>&lt;footer&gt;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 type="sldNum" idx="14"/>
          </p:nvPr>
        </p:nvSpPr>
        <p:spPr>
          <a:xfrm>
            <a:off x="9329400" y="6223680"/>
            <a:ext cx="170352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3F7F6D4E-7684-42AB-B94D-C33AF96961D8}" type="slidenum">
              <a:rPr lang="bg-BG" sz="1200" b="0" strike="noStrike" spc="-1">
                <a:solidFill>
                  <a:srgbClr val="000000"/>
                </a:solidFill>
                <a:latin typeface="Corbe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4" name="PlaceHolder 3"/>
          <p:cNvSpPr>
            <a:spLocks noGrp="1"/>
          </p:cNvSpPr>
          <p:nvPr>
            <p:ph type="dt" idx="15"/>
          </p:nvPr>
        </p:nvSpPr>
        <p:spPr>
          <a:xfrm>
            <a:off x="1143000" y="6223680"/>
            <a:ext cx="23266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  <p:sp>
        <p:nvSpPr>
          <p:cNvPr id="175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7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Rectangle 6"/>
          <p:cNvSpPr/>
          <p:nvPr/>
        </p:nvSpPr>
        <p:spPr>
          <a:xfrm>
            <a:off x="231120" y="243720"/>
            <a:ext cx="11721960" cy="6375240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14" name="PlaceHolder 1"/>
          <p:cNvSpPr>
            <a:spLocks noGrp="1"/>
          </p:cNvSpPr>
          <p:nvPr>
            <p:ph type="ftr" idx="16"/>
          </p:nvPr>
        </p:nvSpPr>
        <p:spPr>
          <a:xfrm>
            <a:off x="3949200" y="6223680"/>
            <a:ext cx="47152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200" b="0" strike="noStrike" spc="-1">
                <a:solidFill>
                  <a:srgbClr val="000000"/>
                </a:solidFill>
                <a:latin typeface="Corbel"/>
              </a:rPr>
              <a:t>&lt;footer&gt;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 type="sldNum" idx="17"/>
          </p:nvPr>
        </p:nvSpPr>
        <p:spPr>
          <a:xfrm>
            <a:off x="9329400" y="6223680"/>
            <a:ext cx="170352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7C0506AA-40D9-44D2-B50F-3A53A203A484}" type="slidenum">
              <a:rPr lang="bg-BG" sz="1200" b="0" strike="noStrike" spc="-1">
                <a:solidFill>
                  <a:srgbClr val="000000"/>
                </a:solidFill>
                <a:latin typeface="Corbe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dt" idx="18"/>
          </p:nvPr>
        </p:nvSpPr>
        <p:spPr>
          <a:xfrm>
            <a:off x="1143000" y="6223680"/>
            <a:ext cx="232668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  <p:sp>
        <p:nvSpPr>
          <p:cNvPr id="217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18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rb.b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4.png"/><Relationship Id="rId5" Type="http://schemas.openxmlformats.org/officeDocument/2006/relationships/hyperlink" Target="mailto:atusecretariat@mrrb.government.bg" TargetMode="External"/><Relationship Id="rId4" Type="http://schemas.openxmlformats.org/officeDocument/2006/relationships/hyperlink" Target="http://www.namrb.or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885960" y="2243520"/>
            <a:ext cx="10408320" cy="1475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 algn="ctr">
              <a:lnSpc>
                <a:spcPct val="85000"/>
              </a:lnSpc>
              <a:buNone/>
              <a:tabLst>
                <a:tab pos="0" algn="l"/>
              </a:tabLst>
            </a:pPr>
            <a:r>
              <a:rPr lang="ru-RU" sz="2000" b="1" u="sng" strike="noStrike" spc="-1">
                <a:solidFill>
                  <a:schemeClr val="accent4">
                    <a:lumMod val="50000"/>
                  </a:schemeClr>
                </a:solidFill>
                <a:uFillTx/>
                <a:latin typeface="Corbel"/>
              </a:rPr>
              <a:t>МИНИСТЕРСТВО НА РЕГИОНАЛНОТО РАЗВИТИЕ И БЛАГОУСТРОЙСТВОТО</a:t>
            </a:r>
            <a:r>
              <a:rPr sz="2000"/>
              <a:t/>
            </a:r>
            <a:br>
              <a:rPr sz="2000"/>
            </a:br>
            <a:r>
              <a:rPr sz="2000"/>
              <a:t/>
            </a:r>
            <a:br>
              <a:rPr sz="2000"/>
            </a:br>
            <a:r>
              <a:rPr lang="ru-RU" sz="3600" b="1" strike="noStrike" spc="-1">
                <a:solidFill>
                  <a:schemeClr val="accent4">
                    <a:lumMod val="50000"/>
                  </a:schemeClr>
                </a:solidFill>
                <a:latin typeface="Corbel"/>
              </a:rPr>
              <a:t>СЕДМА ПРОЦЕДУРА ЗА ПРИСЪЖДАНЕ </a:t>
            </a:r>
            <a:r>
              <a:rPr sz="3600"/>
              <a:t/>
            </a:r>
            <a:br>
              <a:rPr sz="3600"/>
            </a:br>
            <a:r>
              <a:rPr lang="ru-RU" sz="3600" b="1" strike="noStrike" spc="-1">
                <a:solidFill>
                  <a:schemeClr val="accent4">
                    <a:lumMod val="50000"/>
                  </a:schemeClr>
                </a:solidFill>
                <a:latin typeface="Corbel"/>
              </a:rPr>
              <a:t>НА ЕВРОПЕЙСКИ ЕТИКЕТ ЗА ИНОВАЦИИ И ДОБРО УПРАВЛЕНИЕ НА МЕСТНО НИВО - 2024 </a:t>
            </a:r>
            <a:r>
              <a:rPr lang="bg-BG" sz="2800" b="1" strike="noStrike" spc="-1">
                <a:solidFill>
                  <a:schemeClr val="accent4">
                    <a:lumMod val="50000"/>
                  </a:schemeClr>
                </a:solidFill>
                <a:latin typeface="Corbel"/>
              </a:rPr>
              <a:t>г</a:t>
            </a:r>
            <a:r>
              <a:rPr lang="ru-RU" sz="2800" b="1" strike="noStrike" spc="-1">
                <a:solidFill>
                  <a:schemeClr val="accent4">
                    <a:lumMod val="50000"/>
                  </a:schemeClr>
                </a:solidFill>
                <a:latin typeface="Corbel"/>
              </a:rPr>
              <a:t>.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PlaceHolder 2"/>
          <p:cNvSpPr>
            <a:spLocks noGrp="1"/>
          </p:cNvSpPr>
          <p:nvPr>
            <p:ph type="subTitle"/>
          </p:nvPr>
        </p:nvSpPr>
        <p:spPr>
          <a:xfrm>
            <a:off x="6940800" y="4705200"/>
            <a:ext cx="4212360" cy="12736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noFill/>
          </a:ln>
        </p:spPr>
        <p:txBody>
          <a:bodyPr lIns="0" tIns="0" rIns="0" bIns="0" anchor="t">
            <a:normAutofit fontScale="78000" lnSpcReduction="10000"/>
          </a:bodyPr>
          <a:lstStyle/>
          <a:p>
            <a:pPr indent="0" algn="r">
              <a:lnSpc>
                <a:spcPct val="9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ru-RU" sz="2200" b="0" i="1" strike="noStrike" spc="-1">
                <a:solidFill>
                  <a:schemeClr val="accent4">
                    <a:lumMod val="75000"/>
                  </a:schemeClr>
                </a:solidFill>
                <a:latin typeface="Corbel"/>
              </a:rPr>
              <a:t>Секретариат на Националната платформа на партньорите за добро демократично управление на местно ниво, МРРБ</a:t>
            </a:r>
            <a:endParaRPr lang="en-US" sz="2200" b="0" strike="noStrike" spc="-1">
              <a:solidFill>
                <a:srgbClr val="000000"/>
              </a:solidFill>
              <a:latin typeface="Arial"/>
            </a:endParaRPr>
          </a:p>
          <a:p>
            <a:pPr indent="0" algn="r">
              <a:lnSpc>
                <a:spcPct val="9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ru-RU" sz="2200" b="0" i="1" strike="noStrike" spc="-1">
                <a:solidFill>
                  <a:schemeClr val="accent4">
                    <a:lumMod val="75000"/>
                  </a:schemeClr>
                </a:solidFill>
                <a:latin typeface="Corbel"/>
              </a:rPr>
              <a:t>18-29 март 2024 г. </a:t>
            </a:r>
            <a:endParaRPr lang="en-US" sz="2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3" name="Picture 4"/>
          <p:cNvPicPr/>
          <p:nvPr/>
        </p:nvPicPr>
        <p:blipFill>
          <a:blip r:embed="rId3"/>
          <a:stretch/>
        </p:blipFill>
        <p:spPr>
          <a:xfrm>
            <a:off x="9991800" y="476280"/>
            <a:ext cx="1550160" cy="1207080"/>
          </a:xfrm>
          <a:prstGeom prst="rect">
            <a:avLst/>
          </a:prstGeom>
          <a:ln w="0">
            <a:noFill/>
          </a:ln>
        </p:spPr>
      </p:pic>
      <p:pic>
        <p:nvPicPr>
          <p:cNvPr id="264" name="Picture 5"/>
          <p:cNvPicPr/>
          <p:nvPr/>
        </p:nvPicPr>
        <p:blipFill>
          <a:blip r:embed="rId4"/>
          <a:stretch/>
        </p:blipFill>
        <p:spPr>
          <a:xfrm>
            <a:off x="797400" y="644760"/>
            <a:ext cx="1010160" cy="952920"/>
          </a:xfrm>
          <a:prstGeom prst="rect">
            <a:avLst/>
          </a:prstGeom>
          <a:ln w="0">
            <a:noFill/>
          </a:ln>
        </p:spPr>
      </p:pic>
      <p:sp>
        <p:nvSpPr>
          <p:cNvPr id="265" name="TextBox 3"/>
          <p:cNvSpPr/>
          <p:nvPr/>
        </p:nvSpPr>
        <p:spPr>
          <a:xfrm>
            <a:off x="1230480" y="3950280"/>
            <a:ext cx="5205600" cy="2029871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bg-BG" sz="1800" b="0" i="1" strike="noStrike" spc="-1" dirty="0">
                <a:solidFill>
                  <a:srgbClr val="FFFFFF"/>
                </a:solidFill>
                <a:latin typeface="Corbel"/>
                <a:ea typeface="DejaVu Sans"/>
              </a:rPr>
              <a:t>Информационни дни за общините в:</a:t>
            </a:r>
            <a:endParaRPr lang="en-US" sz="1800" b="0" strike="noStrike" spc="-1" dirty="0">
              <a:solidFill>
                <a:srgbClr val="FFFFFF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800" b="1" strike="noStrike" spc="-1" dirty="0">
                <a:solidFill>
                  <a:srgbClr val="FFFFFF"/>
                </a:solidFill>
                <a:latin typeface="Corbel"/>
                <a:ea typeface="DejaVu Sans"/>
              </a:rPr>
              <a:t>Северозападен район, Враца</a:t>
            </a:r>
            <a:r>
              <a:rPr lang="bg-BG" sz="1800" b="1" strike="noStrike" spc="-1" dirty="0">
                <a:solidFill>
                  <a:srgbClr val="FF0000"/>
                </a:solidFill>
                <a:latin typeface="Corbel"/>
                <a:ea typeface="DejaVu Sans"/>
              </a:rPr>
              <a:t> </a:t>
            </a:r>
            <a:r>
              <a:rPr lang="bg-BG" sz="1800" b="1" strike="noStrike" spc="-1" dirty="0">
                <a:solidFill>
                  <a:srgbClr val="FFFFFF"/>
                </a:solidFill>
                <a:latin typeface="Corbel"/>
                <a:ea typeface="DejaVu Sans"/>
              </a:rPr>
              <a:t> </a:t>
            </a:r>
            <a:endParaRPr lang="en-US" sz="1800" b="0" strike="noStrike" spc="-1" dirty="0">
              <a:solidFill>
                <a:srgbClr val="FFFFFF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800" b="1" strike="noStrike" spc="-1" dirty="0">
                <a:solidFill>
                  <a:srgbClr val="FFFFFF"/>
                </a:solidFill>
                <a:latin typeface="Corbel"/>
                <a:ea typeface="DejaVu Sans"/>
              </a:rPr>
              <a:t>Северен централен район, Велико Търново </a:t>
            </a:r>
            <a:endParaRPr lang="en-US" sz="1800" b="0" strike="noStrike" spc="-1" dirty="0">
              <a:solidFill>
                <a:srgbClr val="FFFFFF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800" b="1" strike="noStrike" spc="-1" dirty="0">
                <a:solidFill>
                  <a:srgbClr val="FFFFFF"/>
                </a:solidFill>
                <a:latin typeface="Corbel"/>
                <a:ea typeface="DejaVu Sans"/>
              </a:rPr>
              <a:t>Североизточен район, Варна </a:t>
            </a:r>
            <a:endParaRPr lang="en-US" sz="1800" b="0" strike="noStrike" spc="-1" dirty="0">
              <a:solidFill>
                <a:srgbClr val="FFFFFF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800" b="1" strike="noStrike" spc="-1" dirty="0">
                <a:solidFill>
                  <a:schemeClr val="bg1"/>
                </a:solidFill>
                <a:latin typeface="Corbel"/>
                <a:ea typeface="DejaVu Sans"/>
              </a:rPr>
              <a:t>Югоизточен район, Бургас</a:t>
            </a:r>
            <a:endParaRPr lang="en-US" sz="1800" b="0" strike="noStrike" spc="-1" dirty="0">
              <a:solidFill>
                <a:schemeClr val="bg1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800" b="1" strike="noStrike" spc="-1" dirty="0">
                <a:solidFill>
                  <a:srgbClr val="FFFFFF"/>
                </a:solidFill>
                <a:latin typeface="Corbel"/>
                <a:ea typeface="DejaVu Sans"/>
              </a:rPr>
              <a:t>Югозападен район, Благоевград</a:t>
            </a:r>
            <a:r>
              <a:rPr lang="bg-BG" sz="1800" b="1" strike="noStrike" spc="-1" dirty="0">
                <a:solidFill>
                  <a:srgbClr val="FFFF00"/>
                </a:solidFill>
                <a:latin typeface="Corbel"/>
                <a:ea typeface="DejaVu Sans"/>
              </a:rPr>
              <a:t> </a:t>
            </a:r>
            <a:endParaRPr lang="en-US" sz="1800" b="0" strike="noStrike" spc="-1" dirty="0">
              <a:solidFill>
                <a:srgbClr val="FFFFFF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bg-BG" sz="1800" b="1" strike="noStrike" spc="-1" dirty="0">
                <a:solidFill>
                  <a:srgbClr val="FFFFFF"/>
                </a:solidFill>
                <a:latin typeface="Corbel"/>
                <a:ea typeface="DejaVu Sans"/>
              </a:rPr>
              <a:t>Южен централен район, Пловдив</a:t>
            </a:r>
            <a:endParaRPr lang="en-US" sz="1800" b="0" strike="noStrike" spc="-1" dirty="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752400" y="404280"/>
            <a:ext cx="10760760" cy="597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noFill/>
          </a:ln>
        </p:spPr>
        <p:txBody>
          <a:bodyPr lIns="0" tIns="0" rIns="0" bIns="0" anchor="ctr">
            <a:normAutofit fontScale="90000"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bg-BG" sz="4900" b="1" strike="noStrike" spc="-1">
                <a:solidFill>
                  <a:srgbClr val="000000"/>
                </a:solidFill>
                <a:latin typeface="Corbel"/>
              </a:rPr>
              <a:t>12</a:t>
            </a:r>
            <a:r>
              <a:rPr lang="bg-BG" sz="2400" b="1" strike="noStrike" spc="-1">
                <a:solidFill>
                  <a:srgbClr val="000000"/>
                </a:solidFill>
                <a:latin typeface="Corbel"/>
              </a:rPr>
              <a:t> 	ПРИНЦИПА НА ДОБРОТО ДЕМОКРАТИЧНО УПРАВЛЕНИЕ </a:t>
            </a:r>
            <a:r>
              <a:rPr lang="bg-BG" sz="2400" b="1" i="1" strike="noStrike" spc="-1">
                <a:solidFill>
                  <a:srgbClr val="000000"/>
                </a:solidFill>
                <a:latin typeface="Corbel"/>
              </a:rPr>
              <a:t>(актуализирани)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TextBox 4"/>
          <p:cNvSpPr/>
          <p:nvPr/>
        </p:nvSpPr>
        <p:spPr>
          <a:xfrm>
            <a:off x="2152800" y="1004400"/>
            <a:ext cx="9617760" cy="5576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1 - Демократично участие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2 - Права на човека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3 - Върховенство на закона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4 - Публична етика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5 - Отчетност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6 - Откритост и прозрачност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7 - Ефикасна, ефективна и стабилна администрация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8 - Лидерство, способности и капацитет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9 - Отзивчивост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10 - Стабилно финансово и икономическо управление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11 - Устойчивост и дългосрочна ориентация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Принцип 12 - Отвореност към промени и иновации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50320B6A-E2C6-49EE-A185-127FD468366D}" type="slidenum">
              <a:t>10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title"/>
          </p:nvPr>
        </p:nvSpPr>
        <p:spPr>
          <a:xfrm>
            <a:off x="1063440" y="418680"/>
            <a:ext cx="10647720" cy="910080"/>
          </a:xfrm>
          <a:prstGeom prst="rect">
            <a:avLst/>
          </a:prstGeom>
          <a:solidFill>
            <a:schemeClr val="accent4"/>
          </a:solidFill>
          <a:ln w="54000">
            <a:solidFill>
              <a:srgbClr val="FFFFFF"/>
            </a:solidFill>
            <a:round/>
          </a:ln>
        </p:spPr>
        <p:txBody>
          <a:bodyPr lIns="90000" tIns="45000" rIns="90000" bIns="45000" anchor="ctr">
            <a:normAutofit/>
          </a:bodyPr>
          <a:lstStyle/>
          <a:p>
            <a:pPr indent="0" algn="r">
              <a:lnSpc>
                <a:spcPct val="115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bg-BG" sz="2800" b="1" strike="noStrike" spc="-1">
                <a:solidFill>
                  <a:srgbClr val="FFFFFF"/>
                </a:solidFill>
                <a:latin typeface="Corbel"/>
                <a:ea typeface="Times New Roman"/>
              </a:rPr>
              <a:t>БЛАГОДАРЯ ЗА ВНИМАНИЕТО!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PlaceHolder 2"/>
          <p:cNvSpPr>
            <a:spLocks noGrp="1"/>
          </p:cNvSpPr>
          <p:nvPr>
            <p:ph/>
          </p:nvPr>
        </p:nvSpPr>
        <p:spPr>
          <a:xfrm>
            <a:off x="697680" y="1331640"/>
            <a:ext cx="11013840" cy="515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6000" lnSpcReduction="10000"/>
          </a:bodyPr>
          <a:lstStyle/>
          <a:p>
            <a:pPr indent="0" algn="just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bg-BG" sz="2400" b="1" strike="noStrike" spc="-1">
                <a:solidFill>
                  <a:srgbClr val="000000"/>
                </a:solidFill>
                <a:latin typeface="Corbel"/>
                <a:ea typeface="Calibri"/>
              </a:rPr>
              <a:t>	ЗА ПОВЕЧЕ ИНФОРМАЦИЯ: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marL="354240" indent="-354240" algn="just">
              <a:lnSpc>
                <a:spcPct val="15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Wingdings" charset="2"/>
              <a:buChar char=""/>
              <a:tabLst>
                <a:tab pos="0" algn="l"/>
              </a:tabLst>
            </a:pPr>
            <a:r>
              <a:rPr lang="bg-BG" sz="2400" b="0" strike="noStrike" spc="-1">
                <a:solidFill>
                  <a:srgbClr val="000000"/>
                </a:solidFill>
                <a:latin typeface="Corbel"/>
                <a:ea typeface="Calibri"/>
              </a:rPr>
              <a:t>МРРБ: </a:t>
            </a:r>
            <a:r>
              <a:rPr lang="bg-BG" sz="2400" b="0" u="sng" strike="noStrike" spc="-1">
                <a:solidFill>
                  <a:srgbClr val="F59E00"/>
                </a:solidFill>
                <a:uFillTx/>
                <a:latin typeface="Corbel"/>
                <a:ea typeface="Calibri"/>
                <a:hlinkClick r:id="rId3"/>
              </a:rPr>
              <a:t>www.mrrb.bg</a:t>
            </a:r>
            <a:r>
              <a:rPr lang="bg-BG" sz="2400" b="0" strike="noStrike" spc="-1">
                <a:solidFill>
                  <a:srgbClr val="000000"/>
                </a:solidFill>
                <a:latin typeface="Corbel"/>
                <a:ea typeface="Calibri"/>
              </a:rPr>
              <a:t>, раздел Административно-териториално устройство/ Добро демократично управление 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marL="354240" indent="-354240" algn="just">
              <a:lnSpc>
                <a:spcPct val="15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Wingdings" charset="2"/>
              <a:buChar char=""/>
              <a:tabLst>
                <a:tab pos="0" algn="l"/>
              </a:tabLst>
            </a:pPr>
            <a:r>
              <a:rPr lang="bg-BG" sz="2400" b="0" strike="noStrike" spc="-1">
                <a:solidFill>
                  <a:srgbClr val="000000"/>
                </a:solidFill>
                <a:latin typeface="Corbel"/>
                <a:ea typeface="Calibri"/>
              </a:rPr>
              <a:t>НСОРБ: </a:t>
            </a:r>
            <a:r>
              <a:rPr lang="bg-BG" sz="2400" b="0" u="sng" strike="noStrike" spc="-1">
                <a:solidFill>
                  <a:srgbClr val="F59E00"/>
                </a:solidFill>
                <a:uFillTx/>
                <a:latin typeface="Corbel"/>
                <a:ea typeface="Calibri"/>
                <a:hlinkClick r:id="rId4"/>
              </a:rPr>
              <a:t>www.namrb.org</a:t>
            </a:r>
            <a:r>
              <a:rPr lang="bg-BG" sz="2400" b="0" strike="noStrike" spc="-1">
                <a:solidFill>
                  <a:srgbClr val="000000"/>
                </a:solidFill>
                <a:latin typeface="Corbel"/>
                <a:ea typeface="Calibri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50000"/>
              </a:lnSpc>
              <a:spcBef>
                <a:spcPts val="1400"/>
              </a:spcBef>
              <a:spcAft>
                <a:spcPts val="1001"/>
              </a:spcAft>
              <a:buNone/>
              <a:tabLst>
                <a:tab pos="0" algn="l"/>
              </a:tabLst>
            </a:pP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marL="234720" indent="234720" algn="just">
              <a:lnSpc>
                <a:spcPct val="15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  <a:tabLst>
                <a:tab pos="0" algn="l"/>
              </a:tabLst>
            </a:pPr>
            <a:r>
              <a:rPr lang="bg-BG" sz="2400" b="1" strike="noStrike" spc="-1">
                <a:solidFill>
                  <a:srgbClr val="000000"/>
                </a:solidFill>
                <a:latin typeface="Corbel"/>
                <a:ea typeface="Calibri"/>
              </a:rPr>
              <a:t>Секретариат на Националната платформа: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marL="234720" indent="0" algn="just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bg-BG" sz="2400" b="0" strike="noStrike" spc="-1">
                <a:solidFill>
                  <a:srgbClr val="000000"/>
                </a:solidFill>
                <a:latin typeface="Corbel"/>
                <a:ea typeface="Calibri"/>
              </a:rPr>
              <a:t>е-mail: </a:t>
            </a:r>
            <a:r>
              <a:rPr lang="fr-FR" sz="2400" b="0" u="sng" strike="noStrike" spc="-1">
                <a:solidFill>
                  <a:srgbClr val="F59E00"/>
                </a:solidFill>
                <a:uFillTx/>
                <a:latin typeface="Corbel"/>
                <a:ea typeface="Calibri"/>
                <a:hlinkClick r:id="rId5"/>
              </a:rPr>
              <a:t>atusecretariat@mrrb.government.bg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marL="234720" indent="0">
              <a:lnSpc>
                <a:spcPct val="90000"/>
              </a:lnSpc>
              <a:spcBef>
                <a:spcPts val="1400"/>
              </a:spcBef>
              <a:buNone/>
              <a:tabLst>
                <a:tab pos="0" algn="l"/>
              </a:tabLst>
            </a:pPr>
            <a:endParaRPr lang="en-US" sz="2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0" name="PlaceHolder 3"/>
          <p:cNvSpPr>
            <a:spLocks noGrp="1"/>
          </p:cNvSpPr>
          <p:nvPr>
            <p:ph type="sldNum" idx="23"/>
          </p:nvPr>
        </p:nvSpPr>
        <p:spPr>
          <a:xfrm>
            <a:off x="10485720" y="6492960"/>
            <a:ext cx="170352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AD980123-3C83-4803-8A3A-237052C9031E}" type="slidenum">
              <a:rPr lang="bg-BG" sz="1200" b="0" strike="noStrike" spc="-1">
                <a:solidFill>
                  <a:srgbClr val="000000"/>
                </a:solidFill>
                <a:latin typeface="Corbel"/>
              </a:rPr>
              <a:t>11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91" name="Picture 4"/>
          <p:cNvPicPr/>
          <p:nvPr/>
        </p:nvPicPr>
        <p:blipFill>
          <a:blip r:embed="rId6"/>
          <a:stretch/>
        </p:blipFill>
        <p:spPr>
          <a:xfrm>
            <a:off x="6866280" y="3004200"/>
            <a:ext cx="4741200" cy="2079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496440" y="324000"/>
            <a:ext cx="11223000" cy="770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algn="ct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rgbClr val="0070C0"/>
                </a:solidFill>
                <a:latin typeface="Corbel"/>
              </a:rPr>
              <a:t>СТРАТЕГИЯ ЗА ИНОВАЦИИ И ДОБРО УПРАВЛЕНИЕ НА МЕСТНО НИВО НА СЪВЕТА НА ЕВРОПА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/>
          </p:nvPr>
        </p:nvSpPr>
        <p:spPr>
          <a:xfrm>
            <a:off x="374400" y="1097280"/>
            <a:ext cx="11466720" cy="5388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83000" lnSpcReduction="10000"/>
          </a:bodyPr>
          <a:lstStyle/>
          <a:p>
            <a:pPr indent="0" algn="just">
              <a:lnSpc>
                <a:spcPct val="17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1" i="1" strike="noStrike" spc="-1">
                <a:solidFill>
                  <a:schemeClr val="accent3">
                    <a:lumMod val="75000"/>
                  </a:schemeClr>
                </a:solidFill>
                <a:latin typeface="Corbel"/>
              </a:rPr>
              <a:t>История ...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marL="221040" indent="-221040" algn="just">
              <a:lnSpc>
                <a:spcPct val="17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200" b="0" strike="noStrike" spc="-1">
                <a:solidFill>
                  <a:srgbClr val="000000"/>
                </a:solidFill>
                <a:latin typeface="Corbel"/>
              </a:rPr>
              <a:t>Одобрена на 15-та сесия на </a:t>
            </a:r>
            <a:r>
              <a:rPr lang="ru-RU" sz="2200" b="0" i="1" strike="noStrike" spc="-1">
                <a:solidFill>
                  <a:srgbClr val="000000"/>
                </a:solidFill>
                <a:latin typeface="Corbel"/>
              </a:rPr>
              <a:t>Конференцията на европейските министри, отговорни за местното и регионално управление на Съвета на Европа</a:t>
            </a:r>
            <a:r>
              <a:rPr lang="ru-RU" sz="2200" b="0" strike="noStrike" spc="-1">
                <a:solidFill>
                  <a:srgbClr val="000000"/>
                </a:solidFill>
                <a:latin typeface="Corbel"/>
              </a:rPr>
              <a:t>, 15-16 октомври 2007 г., Валенсия, Испания. </a:t>
            </a:r>
            <a:endParaRPr lang="en-US" sz="2200" b="0" strike="noStrike" spc="-1">
              <a:solidFill>
                <a:srgbClr val="000000"/>
              </a:solidFill>
              <a:latin typeface="Arial"/>
            </a:endParaRPr>
          </a:p>
          <a:p>
            <a:pPr marL="221040" indent="-221040" algn="just">
              <a:lnSpc>
                <a:spcPct val="17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bg-BG" sz="2200" b="0" strike="noStrike" spc="-1">
                <a:solidFill>
                  <a:srgbClr val="000000"/>
                </a:solidFill>
                <a:latin typeface="Corbel"/>
              </a:rPr>
              <a:t>Приета</a:t>
            </a:r>
            <a:r>
              <a:rPr lang="ru-RU" sz="2200" b="0" strike="noStrike" spc="-1">
                <a:solidFill>
                  <a:srgbClr val="000000"/>
                </a:solidFill>
                <a:latin typeface="Corbel"/>
              </a:rPr>
              <a:t> официално от </a:t>
            </a:r>
            <a:r>
              <a:rPr lang="ru-RU" sz="2200" b="0" i="1" strike="noStrike" spc="-1">
                <a:solidFill>
                  <a:srgbClr val="000000"/>
                </a:solidFill>
                <a:latin typeface="Corbel"/>
              </a:rPr>
              <a:t>Комитета на министрите на Съвета на Европа </a:t>
            </a:r>
            <a:r>
              <a:rPr lang="ru-RU" sz="2200" b="0" strike="noStrike" spc="-1">
                <a:solidFill>
                  <a:srgbClr val="000000"/>
                </a:solidFill>
                <a:latin typeface="Corbel"/>
              </a:rPr>
              <a:t>на 26 март 2008 г.;</a:t>
            </a:r>
            <a:endParaRPr lang="en-US" sz="2200" b="0" strike="noStrike" spc="-1">
              <a:solidFill>
                <a:srgbClr val="000000"/>
              </a:solidFill>
              <a:latin typeface="Arial"/>
            </a:endParaRPr>
          </a:p>
          <a:p>
            <a:pPr marL="221040" indent="-221040" algn="just">
              <a:lnSpc>
                <a:spcPct val="17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200" b="0" strike="noStrike" spc="-1">
                <a:solidFill>
                  <a:srgbClr val="000000"/>
                </a:solidFill>
                <a:latin typeface="Corbel"/>
              </a:rPr>
              <a:t>Одобрена/приета от </a:t>
            </a:r>
            <a:r>
              <a:rPr lang="ru-RU" sz="2200" b="0" i="1" strike="noStrike" spc="-1">
                <a:solidFill>
                  <a:srgbClr val="000000"/>
                </a:solidFill>
                <a:latin typeface="Corbel"/>
              </a:rPr>
              <a:t>българското правителство с решение на Министерския съвет</a:t>
            </a:r>
            <a:r>
              <a:rPr lang="ru-RU" sz="2200" b="0" strike="noStrike" spc="-1">
                <a:solidFill>
                  <a:srgbClr val="000000"/>
                </a:solidFill>
                <a:latin typeface="Corbel"/>
              </a:rPr>
              <a:t> от 2007 г.</a:t>
            </a:r>
            <a:endParaRPr lang="en-US" sz="2200" b="0" strike="noStrike" spc="-1">
              <a:solidFill>
                <a:srgbClr val="000000"/>
              </a:solidFill>
              <a:latin typeface="Arial"/>
            </a:endParaRPr>
          </a:p>
          <a:p>
            <a:pPr marL="221040" indent="-221040" algn="just">
              <a:lnSpc>
                <a:spcPct val="17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200" b="0" strike="noStrike" spc="-1">
                <a:solidFill>
                  <a:srgbClr val="000000"/>
                </a:solidFill>
                <a:latin typeface="Corbel"/>
              </a:rPr>
              <a:t>Първоначално се прилага пилотно в няколко страни на Съвета на Европа: Белгия, България, Норвегия, Италия, Нидерландия, Украйна</a:t>
            </a:r>
            <a:endParaRPr lang="en-US" sz="2200" b="0" strike="noStrike" spc="-1">
              <a:solidFill>
                <a:srgbClr val="000000"/>
              </a:solidFill>
              <a:latin typeface="Arial"/>
            </a:endParaRPr>
          </a:p>
          <a:p>
            <a:pPr marL="221040" indent="-221040" algn="just">
              <a:lnSpc>
                <a:spcPct val="17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bg-BG" sz="2200" b="0" strike="noStrike" spc="-1">
                <a:solidFill>
                  <a:srgbClr val="000000"/>
                </a:solidFill>
                <a:latin typeface="Corbel"/>
              </a:rPr>
              <a:t>Към момента се приема в 21 държави-членки на Съвета на Европа, главно чрез прилагане на </a:t>
            </a:r>
            <a:r>
              <a:rPr lang="ru-RU" sz="2200" b="0" strike="noStrike" spc="-1">
                <a:solidFill>
                  <a:srgbClr val="000000"/>
                </a:solidFill>
                <a:latin typeface="Corbel"/>
              </a:rPr>
              <a:t>Европейския етикет за отлични постижения в управлението (ELoGE) на местните власти (в България етикетът се прилага с наименованието „Европейски етикет за иновации и добро управление на местно ниво“)</a:t>
            </a:r>
            <a:endParaRPr lang="en-US" sz="22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en-US" sz="22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en-US" sz="2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PlaceHolder 3"/>
          <p:cNvSpPr>
            <a:spLocks noGrp="1"/>
          </p:cNvSpPr>
          <p:nvPr>
            <p:ph type="sldNum" idx="22"/>
          </p:nvPr>
        </p:nvSpPr>
        <p:spPr>
          <a:xfrm>
            <a:off x="10480680" y="6423840"/>
            <a:ext cx="1703520" cy="362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bg-BG" sz="1200" b="0" strike="noStrike" spc="-1">
                <a:solidFill>
                  <a:srgbClr val="000000"/>
                </a:solidFill>
                <a:latin typeface="Corbe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0751A73E-9FD5-4E0E-B68C-16AF479C83AF}" type="slidenum">
              <a:rPr lang="bg-BG" sz="1200" b="0" strike="noStrike" spc="-1">
                <a:solidFill>
                  <a:srgbClr val="000000"/>
                </a:solidFill>
                <a:latin typeface="Corbel"/>
              </a:rPr>
              <a:t>2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799920" y="438120"/>
            <a:ext cx="10636920" cy="8355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rgbClr val="0070C0"/>
                </a:solidFill>
                <a:latin typeface="Corbel"/>
              </a:rPr>
              <a:t>СТРАТЕГИЯ ЗА ИНОВАЦИИ И ДОБРО УПРАВЛЕНИЕ НА МЕСТНО НИВО НА СЪВЕТА НА ЕВРОПА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TextBox 9"/>
          <p:cNvSpPr/>
          <p:nvPr/>
        </p:nvSpPr>
        <p:spPr>
          <a:xfrm>
            <a:off x="1314360" y="1905120"/>
            <a:ext cx="10036800" cy="405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bg-BG" sz="2000" b="1" i="1" strike="noStrike" spc="-1">
                <a:solidFill>
                  <a:schemeClr val="accent3">
                    <a:lumMod val="75000"/>
                  </a:schemeClr>
                </a:solidFill>
                <a:latin typeface="Corbel"/>
                <a:ea typeface="DejaVu Sans"/>
              </a:rPr>
              <a:t>Защо добро демократично управление …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2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bg-BG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Поставяне на гражданите на първо място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2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bg-BG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Подобряване качеството на услугите, предоставяни от публичните власти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2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bg-BG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Осигуряване прилагането на демократични принципи и контрол в процеса на управление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2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bg-BG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Ефективната местна демокрация – една умна инвестиция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2E1D65C4-6FC0-4A26-B301-7B47ECAA0E89}" type="slidenum">
              <a:t>3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743040" y="504720"/>
            <a:ext cx="10627560" cy="826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rgbClr val="0070C0"/>
                </a:solidFill>
                <a:latin typeface="Corbel"/>
              </a:rPr>
              <a:t>СТРАТЕГИЯ ЗА ИНОВАЦИИ И ДОБРО УПРАВЛЕНИЕ НА МЕСТНО НИВО НА СЪВЕТА НА ЕВРОПА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TextBox 4"/>
          <p:cNvSpPr/>
          <p:nvPr/>
        </p:nvSpPr>
        <p:spPr>
          <a:xfrm>
            <a:off x="1295280" y="1962000"/>
            <a:ext cx="9150840" cy="3687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bg-BG" sz="1800" b="1" i="1" strike="noStrike" spc="-1">
                <a:solidFill>
                  <a:schemeClr val="accent3">
                    <a:lumMod val="75000"/>
                  </a:schemeClr>
                </a:solidFill>
                <a:latin typeface="Corbel"/>
                <a:ea typeface="DejaVu Sans"/>
              </a:rPr>
              <a:t>Защо европейска стратегия …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2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Дефиниране на обща европейска визия (12 принципа)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2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Осигуряване на механизъм за изпълнение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2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Създаване на синергии/взаимодействие между всички заинтересовани страни: местни, регионални, национални, европейски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2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Осигуряване на обмен и учене от най-добрите практики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A01D7640-5437-49F5-B70C-FEC2828E6746}" type="slidenum">
              <a:t>4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title"/>
          </p:nvPr>
        </p:nvSpPr>
        <p:spPr>
          <a:xfrm>
            <a:off x="619200" y="609480"/>
            <a:ext cx="10694160" cy="7405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rgbClr val="0070C0"/>
                </a:solidFill>
                <a:latin typeface="Corbel"/>
              </a:rPr>
              <a:t>СТРАТЕГИЯ ЗА ИНОВАЦИИ И ДОБРО УПРАВЛЕНИЕ НА МЕСТНО НИВО НА СЪВЕТА НА ЕВРОПА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TextBox 4"/>
          <p:cNvSpPr/>
          <p:nvPr/>
        </p:nvSpPr>
        <p:spPr>
          <a:xfrm>
            <a:off x="619200" y="1857240"/>
            <a:ext cx="11122560" cy="457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bg-BG" sz="2000" b="1" i="1" strike="noStrike" spc="-1">
                <a:solidFill>
                  <a:schemeClr val="accent3">
                    <a:lumMod val="75000"/>
                  </a:schemeClr>
                </a:solidFill>
                <a:latin typeface="Corbel"/>
                <a:ea typeface="DejaVu Sans"/>
              </a:rPr>
              <a:t>Кой е отговорен за наблюдението, координацията и контрола …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Основният орган на Съвета на Европа</a:t>
            </a: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, който е отговорен за прилагането на стратегията, е Европейската платформа на заинтересованите страни под юрисдикцията на Европейския комитет по демокрация и управление (бивш), от 1 януари 2024 г. - Управителен комитет по демокрация (CDDEM)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Структурата на Европейската платформа - представители от: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Комитета на министрите;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Парламентарната асамблея;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Конгреса на местните и регионалните власти;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Конференцията на международните НПО;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Европейският комитет по демокрация и уравление/ </a:t>
            </a:r>
            <a:r>
              <a:rPr lang="en-US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CDDEM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Corbel"/>
                <a:ea typeface="DejaVu Sans"/>
              </a:rPr>
              <a:t>Център за експертиза за добро управление </a:t>
            </a:r>
            <a:r>
              <a:rPr lang="bg-BG" sz="1800" b="1" strike="noStrike" spc="-1">
                <a:solidFill>
                  <a:srgbClr val="000000"/>
                </a:solidFill>
                <a:latin typeface="Corbel"/>
                <a:ea typeface="DejaVu Sans"/>
              </a:rPr>
              <a:t>(</a:t>
            </a:r>
            <a:r>
              <a:rPr lang="en-US" sz="1800" b="1" strike="noStrike" spc="-1">
                <a:solidFill>
                  <a:srgbClr val="000000"/>
                </a:solidFill>
                <a:latin typeface="Corbel"/>
                <a:ea typeface="DejaVu Sans"/>
              </a:rPr>
              <a:t>CEGG</a:t>
            </a:r>
            <a:r>
              <a:rPr lang="bg-BG" sz="1800" b="1" strike="noStrike" spc="-1">
                <a:solidFill>
                  <a:srgbClr val="000000"/>
                </a:solidFill>
                <a:latin typeface="Corbel"/>
                <a:ea typeface="DejaVu Sans"/>
              </a:rPr>
              <a:t>) </a:t>
            </a:r>
            <a:r>
              <a:rPr lang="bg-BG" sz="1800" b="0" strike="noStrike" spc="-1">
                <a:solidFill>
                  <a:srgbClr val="000000"/>
                </a:solidFill>
                <a:latin typeface="Corbel"/>
                <a:ea typeface="DejaVu Sans"/>
              </a:rPr>
              <a:t>– разработва инструменти за прилагане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BB30E963-2DF5-418F-A9E8-818787A3993C}" type="slidenum">
              <a:t>5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 type="title"/>
          </p:nvPr>
        </p:nvSpPr>
        <p:spPr>
          <a:xfrm>
            <a:off x="695160" y="390600"/>
            <a:ext cx="10913040" cy="826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2400" b="1" strike="noStrike" spc="-1">
                <a:solidFill>
                  <a:srgbClr val="0070C0"/>
                </a:solidFill>
                <a:latin typeface="Corbel"/>
              </a:rPr>
              <a:t>СТРАТЕГИЯ ЗА ИНОВАЦИИ И ДОБРО УПРАВЛЕНИЕ НА МЕСТНО НИВО НА СЪВЕТА НА ЕВРОПА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6" name="TextBox 5"/>
          <p:cNvSpPr/>
          <p:nvPr/>
        </p:nvSpPr>
        <p:spPr>
          <a:xfrm>
            <a:off x="285840" y="1325880"/>
            <a:ext cx="11513160" cy="524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bg-BG" sz="2000" b="1" i="1" strike="noStrike" spc="-1">
                <a:solidFill>
                  <a:schemeClr val="accent3">
                    <a:lumMod val="75000"/>
                  </a:schemeClr>
                </a:solidFill>
                <a:latin typeface="Corbel"/>
                <a:ea typeface="DejaVu Sans"/>
              </a:rPr>
              <a:t>Кой е отговорен за наблюдението, координацията и контрола …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Орган на национално ниво в България</a:t>
            </a: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, който е отговорен за цялостното изпълнение на стратегията е </a:t>
            </a:r>
            <a:r>
              <a:rPr lang="ru-RU" sz="2000" b="1" strike="noStrike" spc="-1">
                <a:solidFill>
                  <a:srgbClr val="000000"/>
                </a:solidFill>
                <a:latin typeface="Corbel"/>
                <a:ea typeface="DejaVu Sans"/>
              </a:rPr>
              <a:t>Националната платформа на партньорите за добро демократично управление на местно ниво 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Националната платформа: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създадена със заповед на министъра на регионалното развитие и благоустройството – 2019 г.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акредитирана от Европейската платформа за присъждане на Етикета – до края на 2026 г.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работи на обществени начала и е форма на партньорство между държавните органи на национално и регионално ниво, органите на местното самоуправление и местната администрация и НСОРБ, организациите и структурите на икономическите и социалните партньори, гражданското общество, академичните среди, средствата за масово осведомяване и омбудсмана на Република България;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управлява процедурата за присъждане на Европейския етикет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>
              <a:lnSpc>
                <a:spcPct val="100000"/>
              </a:lnSpc>
              <a:buClr>
                <a:srgbClr val="000000"/>
              </a:buClr>
              <a:buFont typeface="Wingdings" charset="2"/>
              <a:buChar char=""/>
            </a:pPr>
            <a:r>
              <a:rPr lang="ru-RU" sz="2000" b="0" strike="noStrike" spc="-1">
                <a:solidFill>
                  <a:srgbClr val="000000"/>
                </a:solidFill>
                <a:latin typeface="Corbel"/>
                <a:ea typeface="DejaVu Sans"/>
              </a:rPr>
              <a:t>секретариат на Националната платформа – отдел „Административно-териториално устройство“ в Дирекция „Устройство на територията и административно-териториално устройство“, като част от специализираната администрация на МРРБ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C8683BFE-9EB3-4DAF-97F5-1F507A626BDF}" type="slidenum">
              <a:t>6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laceHolder 1"/>
          <p:cNvSpPr>
            <a:spLocks noGrp="1"/>
          </p:cNvSpPr>
          <p:nvPr>
            <p:ph type="title"/>
          </p:nvPr>
        </p:nvSpPr>
        <p:spPr>
          <a:xfrm>
            <a:off x="771480" y="666720"/>
            <a:ext cx="10979640" cy="1496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rmAutofit fontScale="90000"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3600" b="1" strike="noStrike" spc="-1">
                <a:solidFill>
                  <a:srgbClr val="316786"/>
                </a:solidFill>
                <a:latin typeface="Corbel"/>
              </a:rPr>
              <a:t>12 </a:t>
            </a:r>
            <a:r>
              <a:rPr lang="ru-RU" sz="2200" b="1" strike="noStrike" spc="-1">
                <a:solidFill>
                  <a:srgbClr val="316786"/>
                </a:solidFill>
                <a:latin typeface="Corbel"/>
              </a:rPr>
              <a:t>ПРИНЦИПА ЗА ДОБРО ДЕМОКРАТИЧНО УПРАВЛЕНИЕ НА МЕСТНО НИВО</a:t>
            </a:r>
            <a:r>
              <a:rPr sz="2200"/>
              <a:t/>
            </a:r>
            <a:br>
              <a:rPr sz="2200"/>
            </a:br>
            <a:r>
              <a:rPr sz="1800"/>
              <a:t/>
            </a:r>
            <a:br>
              <a:rPr sz="1800"/>
            </a:br>
            <a:r>
              <a:rPr lang="ru-RU" sz="1800" b="1" strike="noStrike" spc="-1">
                <a:solidFill>
                  <a:schemeClr val="accent3">
                    <a:lumMod val="75000"/>
                  </a:schemeClr>
                </a:solidFill>
                <a:latin typeface="Corbel"/>
              </a:rPr>
              <a:t>- Дванадесетте принципа за добро управление на местно ниво са във фокуса на стратегията на СЕ</a:t>
            </a:r>
            <a:r>
              <a:rPr sz="1800"/>
              <a:t/>
            </a:r>
            <a:br>
              <a:rPr sz="1800"/>
            </a:br>
            <a:r>
              <a:rPr sz="1800"/>
              <a:t/>
            </a:r>
            <a:br>
              <a:rPr sz="1800"/>
            </a:br>
            <a:r>
              <a:rPr lang="ru-RU" sz="1800" b="1" strike="noStrike" spc="-1">
                <a:solidFill>
                  <a:schemeClr val="accent3">
                    <a:lumMod val="75000"/>
                  </a:schemeClr>
                </a:solidFill>
                <a:latin typeface="Corbel"/>
              </a:rPr>
              <a:t>- Инструмент за ефективно и ефикасно управление и изпълнение на политики в полза на гражданите, различните социални групи и бизнеса</a:t>
            </a:r>
            <a:r>
              <a:rPr sz="1800"/>
              <a:t/>
            </a:r>
            <a:br>
              <a:rPr sz="1800"/>
            </a:b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8" name="PlaceHolder 2"/>
          <p:cNvSpPr>
            <a:spLocks noGrp="1"/>
          </p:cNvSpPr>
          <p:nvPr>
            <p:ph/>
          </p:nvPr>
        </p:nvSpPr>
        <p:spPr>
          <a:xfrm>
            <a:off x="495360" y="2259360"/>
            <a:ext cx="5209560" cy="42480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ru-RU" sz="1400" b="1" strike="noStrike" spc="-1">
                <a:solidFill>
                  <a:srgbClr val="FFFFFF"/>
                </a:solidFill>
                <a:latin typeface="Corbel"/>
              </a:rPr>
              <a:t>1</a:t>
            </a:r>
            <a:r>
              <a:rPr lang="ru-RU" sz="1800" b="1" strike="noStrike" spc="-1">
                <a:solidFill>
                  <a:srgbClr val="FFFFFF"/>
                </a:solidFill>
                <a:latin typeface="Corbel"/>
              </a:rPr>
              <a:t>. Честно провеждане на изборите, представителност и гражданско участие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bg-BG" sz="1800" b="1" strike="noStrike" spc="-1">
                <a:solidFill>
                  <a:srgbClr val="FFFFFF"/>
                </a:solidFill>
                <a:latin typeface="Corbel"/>
              </a:rPr>
              <a:t>2. Отзивчивост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bg-BG" sz="1800" b="1" strike="noStrike" spc="-1">
                <a:solidFill>
                  <a:srgbClr val="FFFFFF"/>
                </a:solidFill>
                <a:latin typeface="Corbel"/>
              </a:rPr>
              <a:t>3. Ефективност и ефикасност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bg-BG" sz="1800" b="1" strike="noStrike" spc="-1">
                <a:solidFill>
                  <a:srgbClr val="FFFFFF"/>
                </a:solidFill>
                <a:latin typeface="Corbel"/>
              </a:rPr>
              <a:t>4. Откритост и прозрачност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bg-BG" sz="1800" b="1" strike="noStrike" spc="-1">
                <a:solidFill>
                  <a:srgbClr val="FFFFFF"/>
                </a:solidFill>
                <a:latin typeface="Corbel"/>
              </a:rPr>
              <a:t>5. Върховенство на закона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bg-BG" sz="1800" b="1" strike="noStrike" spc="-1">
                <a:solidFill>
                  <a:srgbClr val="FFFFFF"/>
                </a:solidFill>
                <a:latin typeface="Corbel"/>
              </a:rPr>
              <a:t>6. Етично поведение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PlaceHolder 3"/>
          <p:cNvSpPr>
            <a:spLocks noGrp="1"/>
          </p:cNvSpPr>
          <p:nvPr>
            <p:ph/>
          </p:nvPr>
        </p:nvSpPr>
        <p:spPr>
          <a:xfrm>
            <a:off x="5707440" y="2259360"/>
            <a:ext cx="6186960" cy="424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noFill/>
          </a:ln>
        </p:spPr>
        <p:txBody>
          <a:bodyPr lIns="0" tIns="0" rIns="0" bIns="0" anchor="t">
            <a:normAutofit lnSpcReduction="10000"/>
          </a:bodyPr>
          <a:lstStyle/>
          <a:p>
            <a:pPr marL="228240" indent="-18252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Честно провеждане на изборите, представителност и гражданско участие - да се осигурят реални възможности за всички граждани да упражняват правото си на глас по въпроси от обществен интерес;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28240" indent="-18252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Отзивчивост - да се осигури непрекъснато във времето посрещане на нуждите и законно обоснованите очаквания на гражданите от страна на местните власти;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28240" indent="-18252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Ефективност и ефикасност - да се гарантира постигане на целите чрез оптимално използване на наличните ресурси;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28240" indent="-18252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Откритост и прозрачност - да се осигурява обществен достъп до информация и да се улеснява разбирането за това, как се решават обществено значимите въпроси;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28240" indent="-18252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Върховенство на закона - да се гарантира честност, безпристрастност и предсказуемост;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28240" indent="-18252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Етично поведение - да се гарантира, че общественият интерес е поставен над личните интереси;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90000"/>
              </a:lnSpc>
              <a:spcBef>
                <a:spcPts val="1400"/>
              </a:spcBef>
              <a:buNone/>
              <a:tabLst>
                <a:tab pos="0" algn="l"/>
              </a:tabLst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04D3083B-5134-4240-98D3-83BA7FB9A665}" type="slidenum">
              <a:t>7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771480" y="666720"/>
            <a:ext cx="10979640" cy="1496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rmAutofit fontScale="90000"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3600" b="1" strike="noStrike" spc="-1">
                <a:solidFill>
                  <a:srgbClr val="316786"/>
                </a:solidFill>
                <a:latin typeface="Corbel"/>
              </a:rPr>
              <a:t>12 </a:t>
            </a:r>
            <a:r>
              <a:rPr lang="ru-RU" sz="2200" b="1" strike="noStrike" spc="-1">
                <a:solidFill>
                  <a:srgbClr val="316786"/>
                </a:solidFill>
                <a:latin typeface="Corbel"/>
              </a:rPr>
              <a:t>ПРИНЦИПА ЗА ДОБРО ДЕМОКРАТИЧНО УПРАВЛЕНИЕ НА МЕСТНО НИВО</a:t>
            </a:r>
            <a:r>
              <a:rPr sz="2200"/>
              <a:t/>
            </a:r>
            <a:br>
              <a:rPr sz="2200"/>
            </a:br>
            <a:r>
              <a:rPr sz="1800"/>
              <a:t/>
            </a:r>
            <a:br>
              <a:rPr sz="1800"/>
            </a:br>
            <a:r>
              <a:rPr lang="ru-RU" sz="1800" b="1" strike="noStrike" spc="-1">
                <a:solidFill>
                  <a:schemeClr val="accent3">
                    <a:lumMod val="75000"/>
                  </a:schemeClr>
                </a:solidFill>
                <a:latin typeface="Corbel"/>
              </a:rPr>
              <a:t>- Дванадесетте принципа за добро управление на местно ниво са във фокуса на стратегията на СЕ</a:t>
            </a:r>
            <a:r>
              <a:rPr sz="1800"/>
              <a:t/>
            </a:r>
            <a:br>
              <a:rPr sz="1800"/>
            </a:br>
            <a:r>
              <a:rPr sz="1800"/>
              <a:t/>
            </a:r>
            <a:br>
              <a:rPr sz="1800"/>
            </a:br>
            <a:r>
              <a:rPr lang="ru-RU" sz="1800" b="1" strike="noStrike" spc="-1">
                <a:solidFill>
                  <a:schemeClr val="accent3">
                    <a:lumMod val="75000"/>
                  </a:schemeClr>
                </a:solidFill>
                <a:latin typeface="Corbel"/>
              </a:rPr>
              <a:t>- Инструмент за ефективно и ефикасно управление и изпълнение на политики в полза на гражданите, различните социални групи и бизнеса</a:t>
            </a:r>
            <a:r>
              <a:rPr sz="1800"/>
              <a:t/>
            </a:r>
            <a:br>
              <a:rPr sz="1800"/>
            </a:b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1" name="PlaceHolder 2"/>
          <p:cNvSpPr>
            <a:spLocks noGrp="1"/>
          </p:cNvSpPr>
          <p:nvPr>
            <p:ph/>
          </p:nvPr>
        </p:nvSpPr>
        <p:spPr>
          <a:xfrm>
            <a:off x="457200" y="2166120"/>
            <a:ext cx="5388480" cy="42480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ru-RU" sz="1800" b="1" strike="noStrike" spc="-1">
                <a:solidFill>
                  <a:srgbClr val="FFFFFF"/>
                </a:solidFill>
                <a:latin typeface="Corbel"/>
              </a:rPr>
              <a:t>7. Компетентност и капацитет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ru-RU" sz="1800" b="1" strike="noStrike" spc="-1">
                <a:solidFill>
                  <a:srgbClr val="FFFFFF"/>
                </a:solidFill>
                <a:latin typeface="Corbel"/>
              </a:rPr>
              <a:t>8. Иновации и отвореност към промени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ru-RU" sz="1800" b="1" strike="noStrike" spc="-1">
                <a:solidFill>
                  <a:srgbClr val="FFFFFF"/>
                </a:solidFill>
                <a:latin typeface="Corbel"/>
              </a:rPr>
              <a:t>9. Устойчивост и дългосрочна ориентация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ru-RU" sz="1800" b="1" strike="noStrike" spc="-1">
                <a:solidFill>
                  <a:srgbClr val="FFFFFF"/>
                </a:solidFill>
                <a:latin typeface="Corbel"/>
              </a:rPr>
              <a:t>10. Стабилно финансово управление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ru-RU" sz="1800" b="1" strike="noStrike" spc="-1">
                <a:solidFill>
                  <a:srgbClr val="FFFFFF"/>
                </a:solidFill>
                <a:latin typeface="Corbel"/>
              </a:rPr>
              <a:t>11. Човешки права, културно разнообразие и социално единство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marL="45720" indent="0">
              <a:lnSpc>
                <a:spcPct val="150000"/>
              </a:lnSpc>
              <a:spcBef>
                <a:spcPts val="1400"/>
              </a:spcBef>
              <a:buNone/>
              <a:tabLst>
                <a:tab pos="0" algn="l"/>
              </a:tabLst>
            </a:pPr>
            <a:r>
              <a:rPr lang="ru-RU" sz="1800" b="1" strike="noStrike" spc="-1">
                <a:solidFill>
                  <a:srgbClr val="FFFFFF"/>
                </a:solidFill>
                <a:latin typeface="Corbel"/>
              </a:rPr>
              <a:t>12. Отчетност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PlaceHolder 3"/>
          <p:cNvSpPr>
            <a:spLocks noGrp="1"/>
          </p:cNvSpPr>
          <p:nvPr>
            <p:ph/>
          </p:nvPr>
        </p:nvSpPr>
        <p:spPr>
          <a:xfrm>
            <a:off x="5706360" y="2166120"/>
            <a:ext cx="6186960" cy="424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noFill/>
          </a:ln>
        </p:spPr>
        <p:txBody>
          <a:bodyPr lIns="0" tIns="0" rIns="0" bIns="0" anchor="t">
            <a:normAutofit fontScale="95000"/>
          </a:bodyPr>
          <a:lstStyle/>
          <a:p>
            <a:pPr marL="232560" indent="-18540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Компетентност и капацитет - да се гарантира, че местните изборни представители, както и назначаемите служители са в състояние да изпълняват своите задължения;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32560" indent="-18540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Иновации и отвореност към промени - да се гарантира, че се извлича практическа полза от въвеждането на нови решения и добри практики;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32560" indent="-18540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Устойчивост и дългосрочна ориентация - да се взимат под внимание интересите на бъдещите поколения;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32560" indent="-18540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Стабилно финансово управление - да се гарантира целенасочено и продуктивно използване на публичните средства и фондове;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32560" indent="-18540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Човешки права, културно разнообразие и социално единство - да се гарантира, че са защитени всички граждани и е зачетено човешкото им достойнство, както и това, че никой от тях не е дискриминиран или изключен от обществения живот;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marL="232560" indent="-18540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80000"/>
              <a:buFont typeface="Corbel"/>
              <a:buChar char="•"/>
            </a:pPr>
            <a:r>
              <a:rPr lang="ru-RU" sz="1600" b="0" strike="noStrike" spc="-1">
                <a:solidFill>
                  <a:srgbClr val="000000"/>
                </a:solidFill>
                <a:latin typeface="Corbel"/>
              </a:rPr>
              <a:t>Отчетност - да се гарантира, че изборните представители на властта и назначаемите общински служители поемат и носят отговорност за своите действия.</a:t>
            </a:r>
            <a:endParaRPr lang="en-US" sz="16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90000"/>
              </a:lnSpc>
              <a:spcBef>
                <a:spcPts val="1400"/>
              </a:spcBef>
              <a:buNone/>
              <a:tabLst>
                <a:tab pos="0" algn="l"/>
              </a:tabLst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9DD5C89E-CE86-4D9A-B8A6-DC4C30B2F1BF}" type="slidenum">
              <a:t>8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Picture 2"/>
          <p:cNvPicPr/>
          <p:nvPr/>
        </p:nvPicPr>
        <p:blipFill>
          <a:blip r:embed="rId2"/>
          <a:stretch/>
        </p:blipFill>
        <p:spPr>
          <a:xfrm>
            <a:off x="600120" y="295200"/>
            <a:ext cx="8645040" cy="6291000"/>
          </a:xfrm>
          <a:prstGeom prst="rect">
            <a:avLst/>
          </a:prstGeom>
          <a:ln w="0">
            <a:noFill/>
          </a:ln>
        </p:spPr>
      </p:pic>
      <p:sp>
        <p:nvSpPr>
          <p:cNvPr id="284" name="TextBox 3"/>
          <p:cNvSpPr/>
          <p:nvPr/>
        </p:nvSpPr>
        <p:spPr>
          <a:xfrm>
            <a:off x="9329400" y="695160"/>
            <a:ext cx="2307600" cy="1461240"/>
          </a:xfrm>
          <a:prstGeom prst="rect">
            <a:avLst/>
          </a:prstGeom>
          <a:solidFill>
            <a:srgbClr val="00206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1800" b="0" i="1" strike="noStrike" spc="-1">
                <a:solidFill>
                  <a:srgbClr val="FFFFFF"/>
                </a:solidFill>
                <a:latin typeface="Corbel"/>
                <a:ea typeface="DejaVu Sans"/>
              </a:rPr>
              <a:t>Screenshot</a:t>
            </a: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bg-BG" sz="1800" b="0" strike="noStrike" spc="-1">
                <a:solidFill>
                  <a:srgbClr val="FFFFFF"/>
                </a:solidFill>
                <a:latin typeface="Corbel"/>
                <a:ea typeface="DejaVu Sans"/>
              </a:rPr>
              <a:t>от интернет страницата на Съвета на Европа</a:t>
            </a:r>
            <a:endParaRPr lang="en-US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5" name="TextBox 4"/>
          <p:cNvSpPr/>
          <p:nvPr/>
        </p:nvSpPr>
        <p:spPr>
          <a:xfrm>
            <a:off x="9247680" y="2619360"/>
            <a:ext cx="2617920" cy="28328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rbel"/>
                <a:ea typeface="DejaVu Sans"/>
              </a:rPr>
              <a:t>Препоръката е правен инструмент, набор от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rbel"/>
                <a:ea typeface="DejaVu Sans"/>
              </a:rPr>
              <a:t>стандарти, които да служат като еталон за добро демократично управление на всички 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orbel"/>
                <a:ea typeface="DejaVu Sans"/>
              </a:rPr>
              <a:t>нива и които да актуализират досегашните 12 принципа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8170E2E4-D009-4F73-A101-F37DEFA11A27}" type="slidenum">
              <a:t>9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6487</TotalTime>
  <Words>1088</Words>
  <Application>Microsoft Office PowerPoint</Application>
  <PresentationFormat>Widescreen</PresentationFormat>
  <Paragraphs>124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Arial</vt:lpstr>
      <vt:lpstr>Calibri</vt:lpstr>
      <vt:lpstr>Corbel</vt:lpstr>
      <vt:lpstr>DejaVu Sans</vt:lpstr>
      <vt:lpstr>Symbol</vt:lpstr>
      <vt:lpstr>Times New Roman</vt:lpstr>
      <vt:lpstr>Wingdings</vt:lpstr>
      <vt:lpstr>Basis</vt:lpstr>
      <vt:lpstr>Basis</vt:lpstr>
      <vt:lpstr>Basis</vt:lpstr>
      <vt:lpstr>Basis</vt:lpstr>
      <vt:lpstr>Basis</vt:lpstr>
      <vt:lpstr>Basis</vt:lpstr>
      <vt:lpstr>МИНИСТЕРСТВО НА РЕГИОНАЛНОТО РАЗВИТИЕ И БЛАГОУСТРОЙСТВОТО  СЕДМА ПРОЦЕДУРА ЗА ПРИСЪЖДАНЕ  НА ЕВРОПЕЙСКИ ЕТИКЕТ ЗА ИНОВАЦИИ И ДОБРО УПРАВЛЕНИЕ НА МЕСТНО НИВО - 2024 г.</vt:lpstr>
      <vt:lpstr>СТРАТЕГИЯ ЗА ИНОВАЦИИ И ДОБРО УПРАВЛЕНИЕ НА МЕСТНО НИВО НА СЪВЕТА НА ЕВРОПА </vt:lpstr>
      <vt:lpstr>СТРАТЕГИЯ ЗА ИНОВАЦИИ И ДОБРО УПРАВЛЕНИЕ НА МЕСТНО НИВО НА СЪВЕТА НА ЕВРОПА </vt:lpstr>
      <vt:lpstr>СТРАТЕГИЯ ЗА ИНОВАЦИИ И ДОБРО УПРАВЛЕНИЕ НА МЕСТНО НИВО НА СЪВЕТА НА ЕВРОПА </vt:lpstr>
      <vt:lpstr>СТРАТЕГИЯ ЗА ИНОВАЦИИ И ДОБРО УПРАВЛЕНИЕ НА МЕСТНО НИВО НА СЪВЕТА НА ЕВРОПА </vt:lpstr>
      <vt:lpstr>СТРАТЕГИЯ ЗА ИНОВАЦИИ И ДОБРО УПРАВЛЕНИЕ НА МЕСТНО НИВО НА СЪВЕТА НА ЕВРОПА </vt:lpstr>
      <vt:lpstr>12 ПРИНЦИПА ЗА ДОБРО ДЕМОКРАТИЧНО УПРАВЛЕНИЕ НА МЕСТНО НИВО  - Дванадесетте принципа за добро управление на местно ниво са във фокуса на стратегията на СЕ  - Инструмент за ефективно и ефикасно управление и изпълнение на политики в полза на гражданите, различните социални групи и бизнеса </vt:lpstr>
      <vt:lpstr>12 ПРИНЦИПА ЗА ДОБРО ДЕМОКРАТИЧНО УПРАВЛЕНИЕ НА МЕСТНО НИВО  - Дванадесетте принципа за добро управление на местно ниво са във фокуса на стратегията на СЕ  - Инструмент за ефективно и ефикасно управление и изпълнение на политики в полза на гражданите, различните социални групи и бизнеса </vt:lpstr>
      <vt:lpstr>PowerPoint Presentation</vt:lpstr>
      <vt:lpstr>12  ПРИНЦИПА НА ДОБРОТО ДЕМОКРАТИЧНО УПРАВЛЕНИЕ (актуализирани) </vt:lpstr>
      <vt:lpstr>БЛАГОДАРЯ ЗА ВНИМАНИЕТО!</vt:lpstr>
    </vt:vector>
  </TitlesOfParts>
  <Company>Ministry of Regional Development and Public 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VESELKA DOBREVA PETROVA</dc:creator>
  <dc:description/>
  <cp:lastModifiedBy>PENYO DAMYANOV DYAKOV</cp:lastModifiedBy>
  <cp:revision>339</cp:revision>
  <cp:lastPrinted>2022-04-11T06:22:45Z</cp:lastPrinted>
  <dcterms:created xsi:type="dcterms:W3CDTF">2022-02-15T14:04:08Z</dcterms:created>
  <dcterms:modified xsi:type="dcterms:W3CDTF">2024-04-01T11:20:42Z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5</vt:i4>
  </property>
  <property fmtid="{D5CDD505-2E9C-101B-9397-08002B2CF9AE}" pid="3" name="PresentationFormat">
    <vt:lpwstr>Widescreen</vt:lpwstr>
  </property>
  <property fmtid="{D5CDD505-2E9C-101B-9397-08002B2CF9AE}" pid="4" name="Slides">
    <vt:i4>11</vt:i4>
  </property>
</Properties>
</file>