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64" r:id="rId1"/>
  </p:sldMasterIdLst>
  <p:notesMasterIdLst>
    <p:notesMasterId r:id="rId17"/>
  </p:notesMasterIdLst>
  <p:sldIdLst>
    <p:sldId id="256" r:id="rId2"/>
    <p:sldId id="278" r:id="rId3"/>
    <p:sldId id="295" r:id="rId4"/>
    <p:sldId id="296" r:id="rId5"/>
    <p:sldId id="281" r:id="rId6"/>
    <p:sldId id="283" r:id="rId7"/>
    <p:sldId id="294" r:id="rId8"/>
    <p:sldId id="259" r:id="rId9"/>
    <p:sldId id="284" r:id="rId10"/>
    <p:sldId id="297" r:id="rId11"/>
    <p:sldId id="287" r:id="rId12"/>
    <p:sldId id="285" r:id="rId13"/>
    <p:sldId id="288" r:id="rId14"/>
    <p:sldId id="293" r:id="rId15"/>
    <p:sldId id="276" r:id="rId16"/>
  </p:sldIdLst>
  <p:sldSz cx="12192000" cy="6858000"/>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39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37" autoAdjust="0"/>
    <p:restoredTop sz="87590" autoAdjust="0"/>
  </p:normalViewPr>
  <p:slideViewPr>
    <p:cSldViewPr snapToGrid="0">
      <p:cViewPr varScale="1">
        <p:scale>
          <a:sx n="101" d="100"/>
          <a:sy n="101" d="100"/>
        </p:scale>
        <p:origin x="1296" y="108"/>
      </p:cViewPr>
      <p:guideLst>
        <p:guide pos="3840"/>
        <p:guide pos="3940"/>
        <p:guide orient="horz" pos="2160"/>
      </p:guideLst>
    </p:cSldViewPr>
  </p:slideViewPr>
  <p:notesTextViewPr>
    <p:cViewPr>
      <p:scale>
        <a:sx n="1" d="1"/>
        <a:sy n="1" d="1"/>
      </p:scale>
      <p:origin x="0" y="0"/>
    </p:cViewPr>
  </p:notesTextViewPr>
  <p:sorterViewPr>
    <p:cViewPr>
      <p:scale>
        <a:sx n="100" d="100"/>
        <a:sy n="100" d="100"/>
      </p:scale>
      <p:origin x="0" y="-353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760F4744-F852-4845-AE00-77822B54E033}" type="datetimeFigureOut">
              <a:rPr lang="bg-BG" smtClean="0"/>
              <a:t>25.3.2024 г.</a:t>
            </a:fld>
            <a:endParaRPr lang="bg-BG"/>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17B13C5D-FC5D-4B0E-BA25-0F63BFD535AF}" type="slidenum">
              <a:rPr lang="bg-BG" smtClean="0"/>
              <a:t>‹#›</a:t>
            </a:fld>
            <a:endParaRPr lang="bg-BG"/>
          </a:p>
        </p:txBody>
      </p:sp>
    </p:spTree>
    <p:extLst>
      <p:ext uri="{BB962C8B-B14F-4D97-AF65-F5344CB8AC3E}">
        <p14:creationId xmlns:p14="http://schemas.microsoft.com/office/powerpoint/2010/main" val="2625282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17B13C5D-FC5D-4B0E-BA25-0F63BFD535AF}" type="slidenum">
              <a:rPr lang="bg-BG" smtClean="0"/>
              <a:t>1</a:t>
            </a:fld>
            <a:endParaRPr lang="bg-BG"/>
          </a:p>
        </p:txBody>
      </p:sp>
    </p:spTree>
    <p:extLst>
      <p:ext uri="{BB962C8B-B14F-4D97-AF65-F5344CB8AC3E}">
        <p14:creationId xmlns:p14="http://schemas.microsoft.com/office/powerpoint/2010/main" val="1050528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17B13C5D-FC5D-4B0E-BA25-0F63BFD535AF}" type="slidenum">
              <a:rPr lang="bg-BG" smtClean="0"/>
              <a:t>10</a:t>
            </a:fld>
            <a:endParaRPr lang="bg-BG"/>
          </a:p>
        </p:txBody>
      </p:sp>
    </p:spTree>
    <p:extLst>
      <p:ext uri="{BB962C8B-B14F-4D97-AF65-F5344CB8AC3E}">
        <p14:creationId xmlns:p14="http://schemas.microsoft.com/office/powerpoint/2010/main" val="3130671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fld id="{17B13C5D-FC5D-4B0E-BA25-0F63BFD535AF}" type="slidenum">
              <a:rPr lang="bg-BG" smtClean="0"/>
              <a:t>11</a:t>
            </a:fld>
            <a:endParaRPr lang="bg-BG"/>
          </a:p>
        </p:txBody>
      </p:sp>
    </p:spTree>
    <p:extLst>
      <p:ext uri="{BB962C8B-B14F-4D97-AF65-F5344CB8AC3E}">
        <p14:creationId xmlns:p14="http://schemas.microsoft.com/office/powerpoint/2010/main" val="998604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fld id="{17B13C5D-FC5D-4B0E-BA25-0F63BFD535AF}" type="slidenum">
              <a:rPr lang="bg-BG" smtClean="0"/>
              <a:t>12</a:t>
            </a:fld>
            <a:endParaRPr lang="bg-BG"/>
          </a:p>
        </p:txBody>
      </p:sp>
    </p:spTree>
    <p:extLst>
      <p:ext uri="{BB962C8B-B14F-4D97-AF65-F5344CB8AC3E}">
        <p14:creationId xmlns:p14="http://schemas.microsoft.com/office/powerpoint/2010/main" val="1297113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17B13C5D-FC5D-4B0E-BA25-0F63BFD535AF}" type="slidenum">
              <a:rPr lang="bg-BG" smtClean="0"/>
              <a:t>13</a:t>
            </a:fld>
            <a:endParaRPr lang="bg-BG"/>
          </a:p>
        </p:txBody>
      </p:sp>
    </p:spTree>
    <p:extLst>
      <p:ext uri="{BB962C8B-B14F-4D97-AF65-F5344CB8AC3E}">
        <p14:creationId xmlns:p14="http://schemas.microsoft.com/office/powerpoint/2010/main" val="1738363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17B13C5D-FC5D-4B0E-BA25-0F63BFD535AF}" type="slidenum">
              <a:rPr lang="bg-BG" smtClean="0"/>
              <a:t>14</a:t>
            </a:fld>
            <a:endParaRPr lang="bg-BG"/>
          </a:p>
        </p:txBody>
      </p:sp>
    </p:spTree>
    <p:extLst>
      <p:ext uri="{BB962C8B-B14F-4D97-AF65-F5344CB8AC3E}">
        <p14:creationId xmlns:p14="http://schemas.microsoft.com/office/powerpoint/2010/main" val="821004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17B13C5D-FC5D-4B0E-BA25-0F63BFD535AF}" type="slidenum">
              <a:rPr lang="bg-BG" smtClean="0"/>
              <a:t>15</a:t>
            </a:fld>
            <a:endParaRPr lang="bg-BG"/>
          </a:p>
        </p:txBody>
      </p:sp>
    </p:spTree>
    <p:extLst>
      <p:ext uri="{BB962C8B-B14F-4D97-AF65-F5344CB8AC3E}">
        <p14:creationId xmlns:p14="http://schemas.microsoft.com/office/powerpoint/2010/main" val="3073156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17B13C5D-FC5D-4B0E-BA25-0F63BFD535AF}" type="slidenum">
              <a:rPr lang="bg-BG" smtClean="0"/>
              <a:t>2</a:t>
            </a:fld>
            <a:endParaRPr lang="bg-BG"/>
          </a:p>
        </p:txBody>
      </p:sp>
    </p:spTree>
    <p:extLst>
      <p:ext uri="{BB962C8B-B14F-4D97-AF65-F5344CB8AC3E}">
        <p14:creationId xmlns:p14="http://schemas.microsoft.com/office/powerpoint/2010/main" val="2396249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17B13C5D-FC5D-4B0E-BA25-0F63BFD535AF}" type="slidenum">
              <a:rPr lang="bg-BG" smtClean="0"/>
              <a:t>3</a:t>
            </a:fld>
            <a:endParaRPr lang="bg-BG"/>
          </a:p>
        </p:txBody>
      </p:sp>
    </p:spTree>
    <p:extLst>
      <p:ext uri="{BB962C8B-B14F-4D97-AF65-F5344CB8AC3E}">
        <p14:creationId xmlns:p14="http://schemas.microsoft.com/office/powerpoint/2010/main" val="3802702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17B13C5D-FC5D-4B0E-BA25-0F63BFD535AF}" type="slidenum">
              <a:rPr lang="bg-BG" smtClean="0"/>
              <a:t>4</a:t>
            </a:fld>
            <a:endParaRPr lang="bg-BG"/>
          </a:p>
        </p:txBody>
      </p:sp>
    </p:spTree>
    <p:extLst>
      <p:ext uri="{BB962C8B-B14F-4D97-AF65-F5344CB8AC3E}">
        <p14:creationId xmlns:p14="http://schemas.microsoft.com/office/powerpoint/2010/main" val="1300286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4450" marR="0" lvl="0" indent="312738" algn="just" defTabSz="914400" rtl="0" eaLnBrk="1" fontAlgn="auto" latinLnBrk="0" hangingPunct="1">
              <a:lnSpc>
                <a:spcPct val="90000"/>
              </a:lnSpc>
              <a:spcBef>
                <a:spcPts val="1400"/>
              </a:spcBef>
              <a:spcAft>
                <a:spcPts val="0"/>
              </a:spcAft>
              <a:buClr>
                <a:srgbClr val="000000"/>
              </a:buClr>
              <a:buSzPct val="80000"/>
              <a:buFont typeface="Corbel" pitchFamily="34" charset="0"/>
              <a:buNone/>
              <a:tabLst/>
              <a:defRPr/>
            </a:pPr>
            <a:r>
              <a:rPr kumimoji="0" lang="ru-RU" sz="1500" b="0" i="0" u="none" strike="noStrike" kern="1200" cap="none" spc="0" normalizeH="0" baseline="0" noProof="0" dirty="0" smtClean="0">
                <a:ln>
                  <a:noFill/>
                </a:ln>
                <a:solidFill>
                  <a:srgbClr val="000000"/>
                </a:solidFill>
                <a:effectLst/>
                <a:uLnTx/>
                <a:uFillTx/>
                <a:latin typeface="Corbel" panose="020B0503020204020204"/>
                <a:ea typeface="+mn-ea"/>
                <a:cs typeface="+mn-cs"/>
              </a:rPr>
              <a:t>Европейският етикет се символизира от специално изработен приз - кристален дванадесетостен с гравирани 12-те принципа за добро демократично управление, логото на Съвета на Европа и периода на валидност на Европейския етикет. Общините, на които е присъден Европейския етикет, получават приза и сертификат, удостоверяващ прилагането на европейските принципи за добро демократично управление и постигнатото високо качество на управление в общината. Периодът на валидност на Европейския етикет е 2 години.</a:t>
            </a:r>
          </a:p>
          <a:p>
            <a:endParaRPr lang="bg-BG" dirty="0"/>
          </a:p>
        </p:txBody>
      </p:sp>
      <p:sp>
        <p:nvSpPr>
          <p:cNvPr id="4" name="Slide Number Placeholder 3"/>
          <p:cNvSpPr>
            <a:spLocks noGrp="1"/>
          </p:cNvSpPr>
          <p:nvPr>
            <p:ph type="sldNum" sz="quarter" idx="10"/>
          </p:nvPr>
        </p:nvSpPr>
        <p:spPr/>
        <p:txBody>
          <a:bodyPr/>
          <a:lstStyle/>
          <a:p>
            <a:fld id="{17B13C5D-FC5D-4B0E-BA25-0F63BFD535AF}" type="slidenum">
              <a:rPr lang="bg-BG" smtClean="0"/>
              <a:t>5</a:t>
            </a:fld>
            <a:endParaRPr lang="bg-BG"/>
          </a:p>
        </p:txBody>
      </p:sp>
    </p:spTree>
    <p:extLst>
      <p:ext uri="{BB962C8B-B14F-4D97-AF65-F5344CB8AC3E}">
        <p14:creationId xmlns:p14="http://schemas.microsoft.com/office/powerpoint/2010/main" val="2870578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fld id="{17B13C5D-FC5D-4B0E-BA25-0F63BFD535AF}" type="slidenum">
              <a:rPr lang="bg-BG" smtClean="0"/>
              <a:t>6</a:t>
            </a:fld>
            <a:endParaRPr lang="bg-BG"/>
          </a:p>
        </p:txBody>
      </p:sp>
    </p:spTree>
    <p:extLst>
      <p:ext uri="{BB962C8B-B14F-4D97-AF65-F5344CB8AC3E}">
        <p14:creationId xmlns:p14="http://schemas.microsoft.com/office/powerpoint/2010/main" val="3195361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17B13C5D-FC5D-4B0E-BA25-0F63BFD535AF}" type="slidenum">
              <a:rPr lang="bg-BG" smtClean="0"/>
              <a:t>7</a:t>
            </a:fld>
            <a:endParaRPr lang="bg-BG"/>
          </a:p>
        </p:txBody>
      </p:sp>
    </p:spTree>
    <p:extLst>
      <p:ext uri="{BB962C8B-B14F-4D97-AF65-F5344CB8AC3E}">
        <p14:creationId xmlns:p14="http://schemas.microsoft.com/office/powerpoint/2010/main" val="2249146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solidFill>
                <a:schemeClr val="tx1"/>
              </a:solidFill>
            </a:endParaRPr>
          </a:p>
        </p:txBody>
      </p:sp>
      <p:sp>
        <p:nvSpPr>
          <p:cNvPr id="4" name="Slide Number Placeholder 3"/>
          <p:cNvSpPr>
            <a:spLocks noGrp="1"/>
          </p:cNvSpPr>
          <p:nvPr>
            <p:ph type="sldNum" sz="quarter" idx="10"/>
          </p:nvPr>
        </p:nvSpPr>
        <p:spPr/>
        <p:txBody>
          <a:bodyPr/>
          <a:lstStyle/>
          <a:p>
            <a:fld id="{17B13C5D-FC5D-4B0E-BA25-0F63BFD535AF}" type="slidenum">
              <a:rPr lang="bg-BG" smtClean="0"/>
              <a:t>8</a:t>
            </a:fld>
            <a:endParaRPr lang="bg-BG"/>
          </a:p>
        </p:txBody>
      </p:sp>
    </p:spTree>
    <p:extLst>
      <p:ext uri="{BB962C8B-B14F-4D97-AF65-F5344CB8AC3E}">
        <p14:creationId xmlns:p14="http://schemas.microsoft.com/office/powerpoint/2010/main" val="2392283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17B13C5D-FC5D-4B0E-BA25-0F63BFD535AF}" type="slidenum">
              <a:rPr lang="bg-BG" smtClean="0"/>
              <a:t>9</a:t>
            </a:fld>
            <a:endParaRPr lang="bg-BG"/>
          </a:p>
        </p:txBody>
      </p:sp>
    </p:spTree>
    <p:extLst>
      <p:ext uri="{BB962C8B-B14F-4D97-AF65-F5344CB8AC3E}">
        <p14:creationId xmlns:p14="http://schemas.microsoft.com/office/powerpoint/2010/main" val="2318465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CF5308F-C3DF-4A61-84FB-AE6C6E98987A}" type="datetime1">
              <a:rPr lang="bg-BG" smtClean="0"/>
              <a:t>25.3.2024 г.</a:t>
            </a:fld>
            <a:endParaRPr lang="bg-BG"/>
          </a:p>
        </p:txBody>
      </p:sp>
      <p:sp>
        <p:nvSpPr>
          <p:cNvPr id="5" name="Footer Placeholder 4"/>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5"/>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1989960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AC8784D2-A9AC-467F-8A45-62DBDAC83575}" type="datetime1">
              <a:rPr lang="bg-BG" smtClean="0"/>
              <a:t>25.3.2024 г.</a:t>
            </a:fld>
            <a:endParaRPr lang="bg-BG"/>
          </a:p>
        </p:txBody>
      </p:sp>
      <p:sp>
        <p:nvSpPr>
          <p:cNvPr id="6" name="Footer Placeholder 5"/>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7" name="Slide Number Placeholder 6"/>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1147669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BBEA8CFD-DCE0-415C-94E0-BA931F84FDF5}" type="datetime1">
              <a:rPr lang="bg-BG" smtClean="0"/>
              <a:t>25.3.2024 г.</a:t>
            </a:fld>
            <a:endParaRPr lang="bg-BG"/>
          </a:p>
        </p:txBody>
      </p:sp>
      <p:sp>
        <p:nvSpPr>
          <p:cNvPr id="5" name="Footer Placeholder 4"/>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5"/>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32108398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4194CC4C-F153-4B89-B5E3-C3CC77B13F4C}" type="datetime1">
              <a:rPr lang="bg-BG" smtClean="0"/>
              <a:t>25.3.2024 г.</a:t>
            </a:fld>
            <a:endParaRPr lang="bg-BG"/>
          </a:p>
        </p:txBody>
      </p:sp>
      <p:sp>
        <p:nvSpPr>
          <p:cNvPr id="5" name="Footer Placeholder 4"/>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5"/>
          <p:cNvSpPr>
            <a:spLocks noGrp="1"/>
          </p:cNvSpPr>
          <p:nvPr>
            <p:ph type="sldNum" sz="quarter" idx="12"/>
          </p:nvPr>
        </p:nvSpPr>
        <p:spPr/>
        <p:txBody>
          <a:bodyPr/>
          <a:lstStyle/>
          <a:p>
            <a:fld id="{C377F87D-76DC-4CAB-A702-DE12369E759A}" type="slidenum">
              <a:rPr lang="bg-BG" smtClean="0"/>
              <a:t>‹#›</a:t>
            </a:fld>
            <a:endParaRPr lang="bg-BG"/>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527640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FA34C9A-BD50-4AD4-9F42-061F88AA2713}" type="datetime1">
              <a:rPr lang="bg-BG" smtClean="0"/>
              <a:t>25.3.2024 г.</a:t>
            </a:fld>
            <a:endParaRPr lang="bg-BG"/>
          </a:p>
        </p:txBody>
      </p:sp>
      <p:sp>
        <p:nvSpPr>
          <p:cNvPr id="5" name="Footer Placeholder 4"/>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5"/>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31226824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6CF5BB4-EC7F-4C90-8A51-45BC5B82D7FA}" type="datetime1">
              <a:rPr lang="bg-BG" smtClean="0"/>
              <a:t>25.3.2024 г.</a:t>
            </a:fld>
            <a:endParaRPr lang="bg-BG"/>
          </a:p>
        </p:txBody>
      </p:sp>
      <p:sp>
        <p:nvSpPr>
          <p:cNvPr id="4" name="Footer Placeholder 4"/>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5"/>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26552192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01FC549-9202-4433-B777-4B012BE1B2AF}" type="datetime1">
              <a:rPr lang="bg-BG" smtClean="0"/>
              <a:t>25.3.2024 г.</a:t>
            </a:fld>
            <a:endParaRPr lang="bg-BG"/>
          </a:p>
        </p:txBody>
      </p:sp>
      <p:sp>
        <p:nvSpPr>
          <p:cNvPr id="4" name="Footer Placeholder 4"/>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5"/>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2637862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93D252C-8CDB-4133-853A-1ABE21BC5407}" type="datetime1">
              <a:rPr lang="bg-BG" smtClean="0"/>
              <a:t>25.3.2024 г.</a:t>
            </a:fld>
            <a:endParaRPr lang="bg-BG"/>
          </a:p>
        </p:txBody>
      </p:sp>
      <p:sp>
        <p:nvSpPr>
          <p:cNvPr id="5" name="Footer Placeholder 4"/>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5"/>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7737819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BD3A73D-B30E-4068-80CE-F4FE3DEDD20B}" type="datetime1">
              <a:rPr lang="bg-BG" smtClean="0"/>
              <a:t>25.3.2024 г.</a:t>
            </a:fld>
            <a:endParaRPr lang="bg-BG"/>
          </a:p>
        </p:txBody>
      </p:sp>
      <p:sp>
        <p:nvSpPr>
          <p:cNvPr id="5" name="Footer Placeholder 4"/>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5"/>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1668508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4A895ECB-A75B-4348-9D91-FABE9E9C11A5}" type="datetime1">
              <a:rPr lang="bg-BG" smtClean="0"/>
              <a:t>25.3.2024 г.</a:t>
            </a:fld>
            <a:endParaRPr lang="bg-BG"/>
          </a:p>
        </p:txBody>
      </p:sp>
      <p:sp>
        <p:nvSpPr>
          <p:cNvPr id="5" name="Footer Placeholder 4"/>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5"/>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4197488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A995F49-9AD2-4A8D-AB4F-93DB38591381}" type="datetime1">
              <a:rPr lang="bg-BG" smtClean="0"/>
              <a:t>25.3.2024 г.</a:t>
            </a:fld>
            <a:endParaRPr lang="bg-BG"/>
          </a:p>
        </p:txBody>
      </p:sp>
      <p:sp>
        <p:nvSpPr>
          <p:cNvPr id="5" name="Footer Placeholder 4"/>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5"/>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3970552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1EA4319-A88E-4DD8-BC56-2F02A0BACF4C}" type="datetime1">
              <a:rPr lang="bg-BG" smtClean="0"/>
              <a:t>25.3.2024 г.</a:t>
            </a:fld>
            <a:endParaRPr lang="bg-BG"/>
          </a:p>
        </p:txBody>
      </p:sp>
      <p:sp>
        <p:nvSpPr>
          <p:cNvPr id="6" name="Footer Placeholder 5"/>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7" name="Slide Number Placeholder 6"/>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267231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07F1E8C-45E6-421F-89CB-69041B2E038C}" type="datetime1">
              <a:rPr lang="bg-BG" smtClean="0"/>
              <a:t>25.3.2024 г.</a:t>
            </a:fld>
            <a:endParaRPr lang="bg-BG"/>
          </a:p>
        </p:txBody>
      </p:sp>
      <p:sp>
        <p:nvSpPr>
          <p:cNvPr id="8" name="Footer Placeholder 7"/>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9" name="Slide Number Placeholder 8"/>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2753579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84339818-B94F-46C3-A10E-F2880E95D5A0}" type="datetime1">
              <a:rPr lang="bg-BG" smtClean="0"/>
              <a:t>25.3.2024 г.</a:t>
            </a:fld>
            <a:endParaRPr lang="bg-BG"/>
          </a:p>
        </p:txBody>
      </p:sp>
      <p:sp>
        <p:nvSpPr>
          <p:cNvPr id="5" name="Footer Placeholder 3"/>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4"/>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1619196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4B0A517-74D4-4F0A-9A26-5D2042E3FDA7}" type="datetime1">
              <a:rPr lang="bg-BG" smtClean="0"/>
              <a:t>25.3.2024 г.</a:t>
            </a:fld>
            <a:endParaRPr lang="bg-BG"/>
          </a:p>
        </p:txBody>
      </p:sp>
      <p:sp>
        <p:nvSpPr>
          <p:cNvPr id="5" name="Footer Placeholder 2"/>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3"/>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2899599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FB4DD9FF-E337-408B-B28D-96401967D76C}" type="datetime1">
              <a:rPr lang="bg-BG" smtClean="0"/>
              <a:t>25.3.2024 г.</a:t>
            </a:fld>
            <a:endParaRPr lang="bg-BG"/>
          </a:p>
        </p:txBody>
      </p:sp>
      <p:sp>
        <p:nvSpPr>
          <p:cNvPr id="5" name="Footer Placeholder 5"/>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6"/>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3230583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5BBBE91E-4489-488D-A740-DF04F6954853}" type="datetime1">
              <a:rPr lang="bg-BG" smtClean="0"/>
              <a:t>25.3.2024 г.</a:t>
            </a:fld>
            <a:endParaRPr lang="bg-BG"/>
          </a:p>
        </p:txBody>
      </p:sp>
      <p:sp>
        <p:nvSpPr>
          <p:cNvPr id="6" name="Footer Placeholder 5"/>
          <p:cNvSpPr>
            <a:spLocks noGrp="1"/>
          </p:cNvSpPr>
          <p:nvPr>
            <p:ph type="ftr" sz="quarter" idx="11"/>
          </p:nvPr>
        </p:nvSpPr>
        <p:spPr/>
        <p:txBody>
          <a:body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7" name="Slide Number Placeholder 6"/>
          <p:cNvSpPr>
            <a:spLocks noGrp="1"/>
          </p:cNvSpPr>
          <p:nvPr>
            <p:ph type="sldNum" sz="quarter" idx="12"/>
          </p:nvPr>
        </p:nvSpPr>
        <p:spPr/>
        <p:txBody>
          <a:bodyPr/>
          <a:lstStyle/>
          <a:p>
            <a:fld id="{C377F87D-76DC-4CAB-A702-DE12369E759A}" type="slidenum">
              <a:rPr lang="bg-BG" smtClean="0"/>
              <a:t>‹#›</a:t>
            </a:fld>
            <a:endParaRPr lang="bg-BG"/>
          </a:p>
        </p:txBody>
      </p:sp>
    </p:spTree>
    <p:extLst>
      <p:ext uri="{BB962C8B-B14F-4D97-AF65-F5344CB8AC3E}">
        <p14:creationId xmlns:p14="http://schemas.microsoft.com/office/powerpoint/2010/main" val="2857166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8561394-3C68-49E0-B0D9-19355FA5EBD2}" type="datetime1">
              <a:rPr lang="bg-BG" smtClean="0"/>
              <a:t>25.3.2024 г.</a:t>
            </a:fld>
            <a:endParaRPr lang="bg-BG"/>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r>
              <a:rPr lang="ru-RU" smtClean="0"/>
              <a:t>ШЕСТА ПРОЦЕДУРА ЗА ПРИСЪЖДАНЕ НА ЕВРОПЕЙСКИ ЕТИКЕТ ЗА ИНОВАЦИИ И ДОБРО УПРАВЛЕНИЕ НА МЕСТНО НИВО - 2022 г.</a:t>
            </a:r>
            <a:endParaRPr lang="bg-BG"/>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C377F87D-76DC-4CAB-A702-DE12369E759A}" type="slidenum">
              <a:rPr lang="bg-BG" smtClean="0"/>
              <a:t>‹#›</a:t>
            </a:fld>
            <a:endParaRPr lang="bg-BG"/>
          </a:p>
        </p:txBody>
      </p:sp>
    </p:spTree>
    <p:extLst>
      <p:ext uri="{BB962C8B-B14F-4D97-AF65-F5344CB8AC3E}">
        <p14:creationId xmlns:p14="http://schemas.microsoft.com/office/powerpoint/2010/main" val="1301997417"/>
      </p:ext>
    </p:extLst>
  </p:cSld>
  <p:clrMap bg1="dk1" tx1="lt1" bg2="dk2" tx2="lt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 id="2147483877" r:id="rId13"/>
    <p:sldLayoutId id="2147483878" r:id="rId14"/>
    <p:sldLayoutId id="2147483879" r:id="rId15"/>
    <p:sldLayoutId id="2147483880" r:id="rId16"/>
    <p:sldLayoutId id="2147483881"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mrrb.bg/bg/administrativno-teritorialno-ustrojstvo/dobro-demokratichno-upravlenie/evropejski-etiket-za-inovacii-i-dobro-upravlenie-na-mestno-nivo/sedma-procedura/" TargetMode="External"/><Relationship Id="rId7" Type="http://schemas.openxmlformats.org/officeDocument/2006/relationships/hyperlink" Target="https://www.coe.int/en/web/good-governance/eloge-europe-accreditation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s://www.coe.int/en/web/good-governance/eloge" TargetMode="External"/><Relationship Id="rId5" Type="http://schemas.openxmlformats.org/officeDocument/2006/relationships/hyperlink" Target="http://www.namrb.org/" TargetMode="External"/><Relationship Id="rId4" Type="http://schemas.openxmlformats.org/officeDocument/2006/relationships/hyperlink" Target="mailto:atusecretariat@mrrb.government.b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23851" y="2878782"/>
            <a:ext cx="10058400" cy="2302170"/>
          </a:xfrm>
        </p:spPr>
        <p:txBody>
          <a:bodyPr>
            <a:noAutofit/>
          </a:bodyPr>
          <a:lstStyle/>
          <a:p>
            <a:pPr algn="ctr"/>
            <a:r>
              <a:rPr lang="ru-RU" sz="3600" b="1" cap="none" dirty="0">
                <a:solidFill>
                  <a:schemeClr val="tx1"/>
                </a:solidFill>
              </a:rPr>
              <a:t>ЕВРОПЕЙСКИЯТ ЕТИКЕТ И БЪЛГАРСКИТЕ ОБЩИНИ – НАЦИОНАЛЕН ОПИТ, ОРГАНИЗАЦИЯ, ПРАВИЛА И ПРОЦЕДУРИ ЗА ПРИСЪЖДАНЕ НА ЕВРОПЕЙСКИЯ ЕТИКЕТ - 2024 г.</a:t>
            </a:r>
            <a:endParaRPr lang="bg-BG" sz="2800" b="1" cap="none" dirty="0">
              <a:solidFill>
                <a:schemeClr val="tx1"/>
              </a:solidFill>
            </a:endParaRPr>
          </a:p>
        </p:txBody>
      </p:sp>
      <p:pic>
        <p:nvPicPr>
          <p:cNvPr id="6" name="Picture 5"/>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152906" y="666665"/>
            <a:ext cx="1847470" cy="1622017"/>
          </a:xfrm>
          <a:prstGeom prst="rect">
            <a:avLst/>
          </a:prstGeom>
          <a:noFill/>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44380" y="463170"/>
            <a:ext cx="2766926" cy="1825512"/>
          </a:xfrm>
          <a:prstGeom prst="rect">
            <a:avLst/>
          </a:prstGeom>
        </p:spPr>
      </p:pic>
      <p:sp>
        <p:nvSpPr>
          <p:cNvPr id="7" name="Rectangle 6"/>
          <p:cNvSpPr/>
          <p:nvPr/>
        </p:nvSpPr>
        <p:spPr>
          <a:xfrm>
            <a:off x="3914628" y="1025684"/>
            <a:ext cx="3615500" cy="1015663"/>
          </a:xfrm>
          <a:prstGeom prst="rect">
            <a:avLst/>
          </a:prstGeom>
        </p:spPr>
        <p:txBody>
          <a:bodyPr wrap="square">
            <a:spAutoFit/>
          </a:bodyPr>
          <a:lstStyle/>
          <a:p>
            <a:pPr algn="ctr"/>
            <a:r>
              <a:rPr lang="ru-RU" sz="2000" b="1" u="sng" dirty="0"/>
              <a:t>МИНИСТЕРСТВО НА РЕГИОНАЛНОТО РАЗВИТИЕ И БЛАГОУСТРОЙСТВОТО</a:t>
            </a:r>
            <a:endParaRPr lang="en-US" sz="2000" b="1" u="sng" dirty="0"/>
          </a:p>
        </p:txBody>
      </p:sp>
      <p:sp>
        <p:nvSpPr>
          <p:cNvPr id="9" name="Subtitle 2"/>
          <p:cNvSpPr txBox="1">
            <a:spLocks/>
          </p:cNvSpPr>
          <p:nvPr/>
        </p:nvSpPr>
        <p:spPr>
          <a:xfrm>
            <a:off x="1161011" y="5254762"/>
            <a:ext cx="9784080" cy="1364014"/>
          </a:xfrm>
          <a:prstGeom prst="rect">
            <a:avLst/>
          </a:prstGeom>
          <a:solidFill>
            <a:schemeClr val="accent4">
              <a:lumMod val="20000"/>
              <a:lumOff val="80000"/>
            </a:schemeClr>
          </a:solidFill>
        </p:spPr>
        <p:txBody>
          <a:bodyPr vert="horz" lIns="91440" tIns="45720" rIns="91440" bIns="45720" rtlCol="0" anchor="t">
            <a:normAutofit fontScale="92500" lnSpcReduction="20000"/>
          </a:bodyPr>
          <a:lstStyle>
            <a:lvl1pPr marL="0" indent="0" algn="l" defTabSz="457200" rtl="0" eaLnBrk="1" latinLnBrk="0" hangingPunct="1">
              <a:spcBef>
                <a:spcPts val="1000"/>
              </a:spcBef>
              <a:spcAft>
                <a:spcPts val="0"/>
              </a:spcAft>
              <a:buClr>
                <a:schemeClr val="bg2">
                  <a:lumMod val="40000"/>
                  <a:lumOff val="60000"/>
                </a:schemeClr>
              </a:buClr>
              <a:buSzPct val="80000"/>
              <a:buFont typeface="Wingdings 3" charset="2"/>
              <a:buNone/>
              <a:defRPr sz="2000" b="0" i="0" kern="1200" cap="all">
                <a:solidFill>
                  <a:schemeClr val="bg2">
                    <a:lumMod val="40000"/>
                    <a:lumOff val="60000"/>
                  </a:schemeClr>
                </a:solidFill>
                <a:latin typeface="+mj-lt"/>
                <a:ea typeface="+mj-ea"/>
                <a:cs typeface="+mj-cs"/>
              </a:defRPr>
            </a:lvl1pPr>
            <a:lvl2pPr marL="457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800" b="0" i="0" kern="1200">
                <a:solidFill>
                  <a:schemeClr val="tx1">
                    <a:tint val="75000"/>
                  </a:schemeClr>
                </a:solidFill>
                <a:latin typeface="+mj-lt"/>
                <a:ea typeface="+mj-ea"/>
                <a:cs typeface="+mj-cs"/>
              </a:defRPr>
            </a:lvl2pPr>
            <a:lvl3pPr marL="914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600" b="0" i="0" kern="1200">
                <a:solidFill>
                  <a:schemeClr val="tx1">
                    <a:tint val="75000"/>
                  </a:schemeClr>
                </a:solidFill>
                <a:latin typeface="+mj-lt"/>
                <a:ea typeface="+mj-ea"/>
                <a:cs typeface="+mj-cs"/>
              </a:defRPr>
            </a:lvl3pPr>
            <a:lvl4pPr marL="1371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4pPr>
            <a:lvl5pPr marL="18288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5pPr>
            <a:lvl6pPr marL="22860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6pPr>
            <a:lvl7pPr marL="2743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7pPr>
            <a:lvl8pPr marL="3200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8pPr>
            <a:lvl9pPr marL="3657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9pPr>
          </a:lstStyle>
          <a:p>
            <a:pPr algn="r"/>
            <a:r>
              <a:rPr lang="ru-RU" i="1" dirty="0" smtClean="0">
                <a:solidFill>
                  <a:schemeClr val="accent4">
                    <a:lumMod val="75000"/>
                  </a:schemeClr>
                </a:solidFill>
                <a:effectLst>
                  <a:outerShdw blurRad="38100" dist="38100" dir="2700000" algn="tl">
                    <a:srgbClr val="000000">
                      <a:alpha val="43137"/>
                    </a:srgbClr>
                  </a:outerShdw>
                </a:effectLst>
              </a:rPr>
              <a:t>МИХАИЛ ВАСИЛЕВ, държавен експерт</a:t>
            </a:r>
          </a:p>
          <a:p>
            <a:pPr algn="r"/>
            <a:r>
              <a:rPr lang="ru-RU" i="1" dirty="0" smtClean="0">
                <a:solidFill>
                  <a:schemeClr val="accent4">
                    <a:lumMod val="75000"/>
                  </a:schemeClr>
                </a:solidFill>
                <a:effectLst>
                  <a:outerShdw blurRad="38100" dist="38100" dir="2700000" algn="tl">
                    <a:srgbClr val="000000">
                      <a:alpha val="43137"/>
                    </a:srgbClr>
                  </a:outerShdw>
                </a:effectLst>
              </a:rPr>
              <a:t>Секретариат </a:t>
            </a:r>
            <a:r>
              <a:rPr lang="ru-RU" i="1" dirty="0" smtClean="0">
                <a:solidFill>
                  <a:schemeClr val="accent4">
                    <a:lumMod val="75000"/>
                  </a:schemeClr>
                </a:solidFill>
                <a:effectLst>
                  <a:outerShdw blurRad="38100" dist="38100" dir="2700000" algn="tl">
                    <a:srgbClr val="000000">
                      <a:alpha val="43137"/>
                    </a:srgbClr>
                  </a:outerShdw>
                </a:effectLst>
              </a:rPr>
              <a:t>на Националната платформа на партньорите за добро демократично управление на местно ниво, МРРБ</a:t>
            </a:r>
          </a:p>
          <a:p>
            <a:pPr algn="r"/>
            <a:r>
              <a:rPr lang="ru-RU" i="1" dirty="0" smtClean="0">
                <a:solidFill>
                  <a:schemeClr val="accent4">
                    <a:lumMod val="75000"/>
                  </a:schemeClr>
                </a:solidFill>
                <a:effectLst>
                  <a:outerShdw blurRad="38100" dist="38100" dir="2700000" algn="tl">
                    <a:srgbClr val="000000">
                      <a:alpha val="43137"/>
                    </a:srgbClr>
                  </a:outerShdw>
                </a:effectLst>
              </a:rPr>
              <a:t>18-29 март 2024 г. </a:t>
            </a:r>
          </a:p>
        </p:txBody>
      </p:sp>
    </p:spTree>
    <p:extLst>
      <p:ext uri="{BB962C8B-B14F-4D97-AF65-F5344CB8AC3E}">
        <p14:creationId xmlns:p14="http://schemas.microsoft.com/office/powerpoint/2010/main" val="15582595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573" y="680357"/>
            <a:ext cx="10343606" cy="783771"/>
          </a:xfrm>
        </p:spPr>
        <p:txBody>
          <a:bodyPr>
            <a:normAutofit fontScale="90000"/>
          </a:bodyPr>
          <a:lstStyle/>
          <a:p>
            <a:pPr algn="ctr"/>
            <a:r>
              <a:rPr lang="ru-RU" sz="2400" b="1" dirty="0" smtClean="0">
                <a:solidFill>
                  <a:schemeClr val="tx1"/>
                </a:solidFill>
                <a:ea typeface="+mn-ea"/>
                <a:cs typeface="+mn-cs"/>
              </a:rPr>
              <a:t>ЕТАП 3 «АНКЕТНИ ПРОУЧВАНИЯ СРЕД ГРАЖДАНИТЕ </a:t>
            </a:r>
            <a:br>
              <a:rPr lang="ru-RU" sz="2400" b="1" dirty="0" smtClean="0">
                <a:solidFill>
                  <a:schemeClr val="tx1"/>
                </a:solidFill>
                <a:ea typeface="+mn-ea"/>
                <a:cs typeface="+mn-cs"/>
              </a:rPr>
            </a:br>
            <a:r>
              <a:rPr lang="ru-RU" sz="2400" b="1" dirty="0" smtClean="0">
                <a:solidFill>
                  <a:schemeClr val="tx1"/>
                </a:solidFill>
                <a:ea typeface="+mn-ea"/>
                <a:cs typeface="+mn-cs"/>
              </a:rPr>
              <a:t>И СРЕД ОБЩИНСКИТЕ СЪВЕТНИЦИ» - 2</a:t>
            </a:r>
            <a:endParaRPr lang="bg-BG" sz="2400" dirty="0">
              <a:solidFill>
                <a:schemeClr val="tx1"/>
              </a:solidFill>
            </a:endParaRPr>
          </a:p>
        </p:txBody>
      </p:sp>
      <p:sp>
        <p:nvSpPr>
          <p:cNvPr id="3" name="Content Placeholder 2"/>
          <p:cNvSpPr>
            <a:spLocks noGrp="1"/>
          </p:cNvSpPr>
          <p:nvPr>
            <p:ph idx="1"/>
          </p:nvPr>
        </p:nvSpPr>
        <p:spPr>
          <a:xfrm>
            <a:off x="1104900" y="1787495"/>
            <a:ext cx="10068279" cy="5372584"/>
          </a:xfrm>
        </p:spPr>
        <p:txBody>
          <a:bodyPr>
            <a:noAutofit/>
          </a:bodyPr>
          <a:lstStyle/>
          <a:p>
            <a:pPr marL="87313" indent="0" algn="just">
              <a:lnSpc>
                <a:spcPct val="100000"/>
              </a:lnSpc>
              <a:spcBef>
                <a:spcPts val="0"/>
              </a:spcBef>
              <a:buNone/>
              <a:tabLst>
                <a:tab pos="270510" algn="l"/>
                <a:tab pos="540385" algn="l"/>
              </a:tabLst>
            </a:pPr>
            <a:r>
              <a:rPr lang="bg-BG" sz="1800" dirty="0" smtClean="0">
                <a:ea typeface="Calibri" panose="020F0502020204030204" pitchFamily="34" charset="0"/>
                <a:cs typeface="Times New Roman" panose="02020603050405020304" pitchFamily="18" charset="0"/>
              </a:rPr>
              <a:t>	</a:t>
            </a:r>
            <a:r>
              <a:rPr lang="ru-RU" sz="1800" dirty="0">
                <a:ea typeface="Calibri" panose="020F0502020204030204" pitchFamily="34" charset="0"/>
                <a:cs typeface="Times New Roman" panose="02020603050405020304" pitchFamily="18" charset="0"/>
              </a:rPr>
              <a:t>	</a:t>
            </a:r>
            <a:endParaRPr lang="ru-RU" sz="1800" dirty="0" smtClean="0">
              <a:ea typeface="Calibri" panose="020F0502020204030204" pitchFamily="34" charset="0"/>
              <a:cs typeface="Times New Roman" panose="02020603050405020304" pitchFamily="18" charset="0"/>
            </a:endParaRPr>
          </a:p>
          <a:p>
            <a:pPr marL="87313" indent="0" algn="just">
              <a:spcBef>
                <a:spcPts val="0"/>
              </a:spcBef>
              <a:buNone/>
              <a:tabLst>
                <a:tab pos="270510" algn="l"/>
                <a:tab pos="540385" algn="l"/>
              </a:tabLst>
            </a:pPr>
            <a:r>
              <a:rPr lang="ru-RU" sz="1800" dirty="0" smtClean="0">
                <a:ea typeface="Calibri" panose="020F0502020204030204" pitchFamily="34" charset="0"/>
                <a:cs typeface="Times New Roman" panose="02020603050405020304" pitchFamily="18" charset="0"/>
              </a:rPr>
              <a:t>	Извършването на посочените анкетни проучвания ще бъде възложено на независим външен изпълнител със средства, осигурени от бюджета на МРРБ.</a:t>
            </a:r>
            <a:r>
              <a:rPr lang="ru-RU" sz="1800" dirty="0">
                <a:ea typeface="Calibri" panose="020F0502020204030204" pitchFamily="34" charset="0"/>
                <a:cs typeface="Times New Roman" panose="02020603050405020304" pitchFamily="18" charset="0"/>
              </a:rPr>
              <a:t> Общинската администрация и административното звено към общинския съвет оказват техническо съдействие на избрания външен изпълнител при организацията на анкетните проучвания, например за установяване на връзка с общинските съветници, предоставяне на e-mail адреси, изпращане на линк към въпросника и други.</a:t>
            </a:r>
          </a:p>
          <a:p>
            <a:pPr marL="87313" indent="0" algn="just">
              <a:lnSpc>
                <a:spcPct val="100000"/>
              </a:lnSpc>
              <a:spcBef>
                <a:spcPts val="0"/>
              </a:spcBef>
              <a:buNone/>
              <a:tabLst>
                <a:tab pos="270510" algn="l"/>
                <a:tab pos="540385" algn="l"/>
              </a:tabLst>
            </a:pPr>
            <a:endParaRPr lang="ru-RU" sz="1800" dirty="0" smtClean="0">
              <a:ea typeface="Calibri" panose="020F0502020204030204" pitchFamily="34" charset="0"/>
              <a:cs typeface="Times New Roman" panose="02020603050405020304" pitchFamily="18" charset="0"/>
            </a:endParaRPr>
          </a:p>
          <a:p>
            <a:pPr marL="45720" indent="0" algn="just">
              <a:lnSpc>
                <a:spcPct val="100000"/>
              </a:lnSpc>
              <a:spcAft>
                <a:spcPts val="1000"/>
              </a:spcAft>
              <a:buNone/>
              <a:tabLst>
                <a:tab pos="270510" algn="l"/>
                <a:tab pos="540385" algn="l"/>
              </a:tabLst>
            </a:pPr>
            <a:r>
              <a:rPr lang="bg-BG" sz="1800" dirty="0" smtClean="0">
                <a:ea typeface="Calibri" panose="020F0502020204030204" pitchFamily="34" charset="0"/>
                <a:cs typeface="Times New Roman" panose="02020603050405020304" pitchFamily="18" charset="0"/>
              </a:rPr>
              <a:t>	</a:t>
            </a:r>
            <a:r>
              <a:rPr lang="bg-BG" sz="1800" b="1" dirty="0" smtClean="0">
                <a:ea typeface="Calibri" panose="020F0502020204030204" pitchFamily="34" charset="0"/>
                <a:cs typeface="Times New Roman" panose="02020603050405020304" pitchFamily="18" charset="0"/>
              </a:rPr>
              <a:t>Резултатите </a:t>
            </a:r>
            <a:r>
              <a:rPr lang="bg-BG" sz="1800" b="1" dirty="0">
                <a:ea typeface="Calibri" panose="020F0502020204030204" pitchFamily="34" charset="0"/>
                <a:cs typeface="Times New Roman" panose="02020603050405020304" pitchFamily="18" charset="0"/>
              </a:rPr>
              <a:t>от </a:t>
            </a:r>
            <a:r>
              <a:rPr lang="bg-BG" sz="1800" b="1" dirty="0" smtClean="0">
                <a:ea typeface="Calibri" panose="020F0502020204030204" pitchFamily="34" charset="0"/>
                <a:cs typeface="Times New Roman" panose="02020603050405020304" pitchFamily="18" charset="0"/>
              </a:rPr>
              <a:t>двете анкетни </a:t>
            </a:r>
            <a:r>
              <a:rPr lang="bg-BG" sz="1800" b="1" dirty="0">
                <a:ea typeface="Calibri" panose="020F0502020204030204" pitchFamily="34" charset="0"/>
                <a:cs typeface="Times New Roman" panose="02020603050405020304" pitchFamily="18" charset="0"/>
              </a:rPr>
              <a:t>проучвания </a:t>
            </a:r>
            <a:r>
              <a:rPr lang="bg-BG" sz="1800" dirty="0" smtClean="0">
                <a:ea typeface="Calibri" panose="020F0502020204030204" pitchFamily="34" charset="0"/>
                <a:cs typeface="Times New Roman" panose="02020603050405020304" pitchFamily="18" charset="0"/>
              </a:rPr>
              <a:t>ще се </a:t>
            </a:r>
            <a:r>
              <a:rPr lang="bg-BG" sz="1800" dirty="0">
                <a:ea typeface="Calibri" panose="020F0502020204030204" pitchFamily="34" charset="0"/>
                <a:cs typeface="Times New Roman" panose="02020603050405020304" pitchFamily="18" charset="0"/>
              </a:rPr>
              <a:t>използват и за извършване на класиране на общините по всеки от 12-те принципа </a:t>
            </a:r>
            <a:r>
              <a:rPr lang="bg-BG" sz="1800" dirty="0" smtClean="0">
                <a:ea typeface="Calibri" panose="020F0502020204030204" pitchFamily="34" charset="0"/>
                <a:cs typeface="Times New Roman" panose="02020603050405020304" pitchFamily="18" charset="0"/>
              </a:rPr>
              <a:t>с </a:t>
            </a:r>
            <a:r>
              <a:rPr lang="bg-BG" sz="1800" dirty="0">
                <a:ea typeface="Calibri" panose="020F0502020204030204" pitchFamily="34" charset="0"/>
                <a:cs typeface="Times New Roman" panose="02020603050405020304" pitchFamily="18" charset="0"/>
              </a:rPr>
              <a:t>цел анализиране и подобряване на изпълнението на съответните </a:t>
            </a:r>
            <a:r>
              <a:rPr lang="bg-BG" sz="1800" dirty="0" smtClean="0">
                <a:ea typeface="Calibri" panose="020F0502020204030204" pitchFamily="34" charset="0"/>
                <a:cs typeface="Times New Roman" panose="02020603050405020304" pitchFamily="18" charset="0"/>
              </a:rPr>
              <a:t>принципи.</a:t>
            </a:r>
            <a:endParaRPr lang="bg-BG" sz="1400" i="1"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47872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76798" y="823912"/>
            <a:ext cx="4279446" cy="805542"/>
          </a:xfrm>
        </p:spPr>
        <p:txBody>
          <a:bodyPr>
            <a:normAutofit/>
          </a:bodyPr>
          <a:lstStyle/>
          <a:p>
            <a:pPr algn="ctr"/>
            <a:r>
              <a:rPr lang="bg-BG" sz="2000" dirty="0" smtClean="0">
                <a:solidFill>
                  <a:schemeClr val="tx1"/>
                </a:solidFill>
              </a:rPr>
              <a:t>Извадка </a:t>
            </a:r>
            <a:br>
              <a:rPr lang="bg-BG" sz="2000" dirty="0" smtClean="0">
                <a:solidFill>
                  <a:schemeClr val="tx1"/>
                </a:solidFill>
              </a:rPr>
            </a:br>
            <a:r>
              <a:rPr lang="bg-BG" sz="2000" dirty="0" smtClean="0">
                <a:solidFill>
                  <a:schemeClr val="tx1"/>
                </a:solidFill>
              </a:rPr>
              <a:t>от Въпросника за граждани</a:t>
            </a:r>
            <a:endParaRPr lang="bg-BG" sz="2000" dirty="0">
              <a:solidFill>
                <a:schemeClr val="tx1"/>
              </a:solidFill>
            </a:endParaRP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3029" y="283029"/>
            <a:ext cx="6183085" cy="6305924"/>
          </a:xfrm>
          <a:ln>
            <a:solidFill>
              <a:schemeClr val="bg2">
                <a:lumMod val="75000"/>
              </a:schemeClr>
            </a:solidFill>
          </a:ln>
        </p:spPr>
      </p:pic>
      <p:sp>
        <p:nvSpPr>
          <p:cNvPr id="6" name="Title 1"/>
          <p:cNvSpPr txBox="1">
            <a:spLocks/>
          </p:cNvSpPr>
          <p:nvPr/>
        </p:nvSpPr>
        <p:spPr>
          <a:xfrm>
            <a:off x="7617987" y="1726166"/>
            <a:ext cx="3997069" cy="486278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tabLst>
                <a:tab pos="271463" algn="l"/>
              </a:tabLst>
            </a:pPr>
            <a:r>
              <a:rPr lang="bg-BG" sz="1800" i="1" dirty="0" smtClean="0"/>
              <a:t>	Гражданите дават оценка на 12 твърдения, формулирани за всеки от принципите.</a:t>
            </a:r>
          </a:p>
          <a:p>
            <a:pPr>
              <a:tabLst>
                <a:tab pos="271463" algn="l"/>
              </a:tabLst>
            </a:pPr>
            <a:endParaRPr lang="bg-BG" sz="1800" i="1" dirty="0" smtClean="0"/>
          </a:p>
          <a:p>
            <a:pPr>
              <a:tabLst>
                <a:tab pos="271463" algn="l"/>
              </a:tabLst>
            </a:pPr>
            <a:r>
              <a:rPr lang="bg-BG" sz="1800" i="1" dirty="0" smtClean="0"/>
              <a:t>	Оценката е по следната скала:</a:t>
            </a:r>
          </a:p>
          <a:p>
            <a:pPr marL="285750" indent="-285750">
              <a:buFont typeface="Arial" panose="020B0604020202020204" pitchFamily="34" charset="0"/>
              <a:buChar char="•"/>
              <a:tabLst>
                <a:tab pos="271463" algn="l"/>
              </a:tabLst>
            </a:pPr>
            <a:r>
              <a:rPr lang="bg-BG" sz="1800" i="1" dirty="0" smtClean="0"/>
              <a:t>Много добре – 4 </a:t>
            </a:r>
          </a:p>
          <a:p>
            <a:pPr marL="285750" indent="-285750">
              <a:buFont typeface="Arial" panose="020B0604020202020204" pitchFamily="34" charset="0"/>
              <a:buChar char="•"/>
              <a:tabLst>
                <a:tab pos="271463" algn="l"/>
              </a:tabLst>
            </a:pPr>
            <a:r>
              <a:rPr lang="bg-BG" sz="1800" i="1" dirty="0" smtClean="0"/>
              <a:t>Добре – 3 </a:t>
            </a:r>
          </a:p>
          <a:p>
            <a:pPr marL="285750" indent="-285750">
              <a:buFont typeface="Arial" panose="020B0604020202020204" pitchFamily="34" charset="0"/>
              <a:buChar char="•"/>
              <a:tabLst>
                <a:tab pos="271463" algn="l"/>
              </a:tabLst>
            </a:pPr>
            <a:r>
              <a:rPr lang="bg-BG" sz="1800" i="1" dirty="0" smtClean="0"/>
              <a:t>Слабо – 2 </a:t>
            </a:r>
          </a:p>
          <a:p>
            <a:pPr marL="285750" indent="-285750">
              <a:buFont typeface="Arial" panose="020B0604020202020204" pitchFamily="34" charset="0"/>
              <a:buChar char="•"/>
              <a:tabLst>
                <a:tab pos="271463" algn="l"/>
              </a:tabLst>
            </a:pPr>
            <a:r>
              <a:rPr lang="bg-BG" sz="1800" i="1" dirty="0"/>
              <a:t>М</a:t>
            </a:r>
            <a:r>
              <a:rPr lang="bg-BG" sz="1800" i="1" dirty="0" smtClean="0"/>
              <a:t>ного слабо – 1 </a:t>
            </a:r>
          </a:p>
          <a:p>
            <a:pPr marL="285750" indent="-285750">
              <a:buFont typeface="Arial" panose="020B0604020202020204" pitchFamily="34" charset="0"/>
              <a:buChar char="•"/>
              <a:tabLst>
                <a:tab pos="271463" algn="l"/>
              </a:tabLst>
            </a:pPr>
            <a:r>
              <a:rPr lang="bg-BG" sz="1800" i="1" dirty="0"/>
              <a:t>Н</a:t>
            </a:r>
            <a:r>
              <a:rPr lang="bg-BG" sz="1800" i="1" dirty="0" smtClean="0"/>
              <a:t>е знам, нямам мнение – 0</a:t>
            </a:r>
          </a:p>
          <a:p>
            <a:pPr marL="285750" indent="-285750">
              <a:buFont typeface="Arial" panose="020B0604020202020204" pitchFamily="34" charset="0"/>
              <a:buChar char="•"/>
              <a:tabLst>
                <a:tab pos="271463" algn="l"/>
              </a:tabLst>
            </a:pPr>
            <a:endParaRPr lang="bg-BG" sz="1800" i="1" dirty="0"/>
          </a:p>
          <a:p>
            <a:pPr>
              <a:tabLst>
                <a:tab pos="271463" algn="l"/>
              </a:tabLst>
            </a:pPr>
            <a:r>
              <a:rPr lang="bg-BG" sz="1800" i="1" dirty="0" smtClean="0"/>
              <a:t>	Тази скала за оценяване се използва във всички </a:t>
            </a:r>
            <a:r>
              <a:rPr lang="bg-BG" sz="1800" i="1" dirty="0"/>
              <a:t>д</a:t>
            </a:r>
            <a:r>
              <a:rPr lang="bg-BG" sz="1800" i="1" dirty="0" smtClean="0"/>
              <a:t>окументи, свързани с Етикета, в т.ч. Въпросника за общински съветници и  Еталона.</a:t>
            </a:r>
          </a:p>
        </p:txBody>
      </p:sp>
      <p:sp>
        <p:nvSpPr>
          <p:cNvPr id="7" name="Left Arrow 6"/>
          <p:cNvSpPr/>
          <p:nvPr/>
        </p:nvSpPr>
        <p:spPr>
          <a:xfrm>
            <a:off x="6686550" y="714375"/>
            <a:ext cx="931437" cy="219075"/>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bg-BG"/>
          </a:p>
        </p:txBody>
      </p:sp>
    </p:spTree>
    <p:extLst>
      <p:ext uri="{BB962C8B-B14F-4D97-AF65-F5344CB8AC3E}">
        <p14:creationId xmlns:p14="http://schemas.microsoft.com/office/powerpoint/2010/main" val="41318662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9" y="161925"/>
            <a:ext cx="11306176" cy="381000"/>
          </a:xfrm>
        </p:spPr>
        <p:txBody>
          <a:bodyPr>
            <a:normAutofit fontScale="90000"/>
          </a:bodyPr>
          <a:lstStyle/>
          <a:p>
            <a:pPr algn="ctr"/>
            <a:r>
              <a:rPr lang="ru-RU" sz="1800" b="1" dirty="0" smtClean="0">
                <a:solidFill>
                  <a:schemeClr val="tx1"/>
                </a:solidFill>
                <a:ea typeface="+mn-ea"/>
                <a:cs typeface="+mn-cs"/>
              </a:rPr>
              <a:t>ЕТАП 4 «НЕЗАВИСИМА ПРОВЕРКА И ВЕРИФИКАЦИЯ НА САМООЦЕНКИТЕ НА ОБЩИНИТЕ-КАНДИДАТИ»</a:t>
            </a:r>
            <a:endParaRPr lang="bg-BG" sz="1800" b="1" dirty="0">
              <a:solidFill>
                <a:schemeClr val="tx1"/>
              </a:solidFill>
            </a:endParaRPr>
          </a:p>
        </p:txBody>
      </p:sp>
      <p:sp>
        <p:nvSpPr>
          <p:cNvPr id="3" name="Content Placeholder 2"/>
          <p:cNvSpPr>
            <a:spLocks noGrp="1"/>
          </p:cNvSpPr>
          <p:nvPr>
            <p:ph sz="half" idx="1"/>
          </p:nvPr>
        </p:nvSpPr>
        <p:spPr>
          <a:xfrm>
            <a:off x="393405" y="714375"/>
            <a:ext cx="8140995" cy="5648325"/>
          </a:xfrm>
        </p:spPr>
        <p:txBody>
          <a:bodyPr>
            <a:noAutofit/>
          </a:bodyPr>
          <a:lstStyle/>
          <a:p>
            <a:pPr marL="45720" indent="0" algn="just">
              <a:lnSpc>
                <a:spcPct val="115000"/>
              </a:lnSpc>
              <a:spcBef>
                <a:spcPts val="0"/>
              </a:spcBef>
              <a:buNone/>
              <a:tabLst>
                <a:tab pos="265113" algn="l"/>
              </a:tabLst>
            </a:pPr>
            <a:r>
              <a:rPr lang="bg-BG" sz="1400" dirty="0" smtClean="0">
                <a:ea typeface="Calibri" panose="020F0502020204030204" pitchFamily="34" charset="0"/>
                <a:cs typeface="Times New Roman" panose="02020603050405020304" pitchFamily="18" charset="0"/>
              </a:rPr>
              <a:t>	Независима проверка и верификация на самооценката на общината-кандидат се извършва от </a:t>
            </a:r>
            <a:r>
              <a:rPr lang="bg-BG" sz="1400" b="1" u="sng" dirty="0" smtClean="0">
                <a:ea typeface="Calibri" panose="020F0502020204030204" pitchFamily="34" charset="0"/>
                <a:cs typeface="Times New Roman" panose="02020603050405020304" pitchFamily="18" charset="0"/>
              </a:rPr>
              <a:t>експерт</a:t>
            </a:r>
            <a:r>
              <a:rPr lang="bg-BG" sz="1400" dirty="0" smtClean="0">
                <a:ea typeface="Calibri" panose="020F0502020204030204" pitchFamily="34" charset="0"/>
                <a:cs typeface="Times New Roman" panose="02020603050405020304" pitchFamily="18" charset="0"/>
              </a:rPr>
              <a:t>, включен в </a:t>
            </a:r>
            <a:r>
              <a:rPr lang="bg-BG" sz="1400" b="1" dirty="0" smtClean="0">
                <a:ea typeface="Calibri" panose="020F0502020204030204" pitchFamily="34" charset="0"/>
                <a:cs typeface="Times New Roman" panose="02020603050405020304" pitchFamily="18" charset="0"/>
              </a:rPr>
              <a:t>Списъка на националните експерти за независима проверка и верификация за присъждане на Етикета</a:t>
            </a:r>
            <a:r>
              <a:rPr lang="bg-BG" sz="1400" dirty="0" smtClean="0">
                <a:ea typeface="Calibri" panose="020F0502020204030204" pitchFamily="34" charset="0"/>
                <a:cs typeface="Times New Roman" panose="02020603050405020304" pitchFamily="18" charset="0"/>
              </a:rPr>
              <a:t>, който експерт се определя </a:t>
            </a:r>
            <a:r>
              <a:rPr lang="bg-BG" sz="1400" i="1" dirty="0" smtClean="0">
                <a:ea typeface="Calibri" panose="020F0502020204030204" pitchFamily="34" charset="0"/>
                <a:cs typeface="Times New Roman" panose="02020603050405020304" pitchFamily="18" charset="0"/>
              </a:rPr>
              <a:t>на случаен принцип </a:t>
            </a:r>
            <a:r>
              <a:rPr lang="bg-BG" sz="1400" dirty="0" smtClean="0">
                <a:ea typeface="Calibri" panose="020F0502020204030204" pitchFamily="34" charset="0"/>
                <a:cs typeface="Times New Roman" panose="02020603050405020304" pitchFamily="18" charset="0"/>
              </a:rPr>
              <a:t>от </a:t>
            </a:r>
            <a:r>
              <a:rPr lang="ru-RU" sz="1400" b="1" dirty="0" smtClean="0">
                <a:ea typeface="Calibri" panose="020F0502020204030204" pitchFamily="34" charset="0"/>
                <a:cs typeface="Times New Roman" panose="02020603050405020304" pitchFamily="18" charset="0"/>
              </a:rPr>
              <a:t>Специализираната </a:t>
            </a:r>
            <a:r>
              <a:rPr lang="ru-RU" sz="1400" b="1" dirty="0">
                <a:ea typeface="Calibri" panose="020F0502020204030204" pitchFamily="34" charset="0"/>
                <a:cs typeface="Times New Roman" panose="02020603050405020304" pitchFamily="18" charset="0"/>
              </a:rPr>
              <a:t>комисия за координация и контрол на изпълнението на процедурата за присъждане на Европейския </a:t>
            </a:r>
            <a:r>
              <a:rPr lang="ru-RU" sz="1400" b="1" dirty="0" smtClean="0">
                <a:ea typeface="Calibri" panose="020F0502020204030204" pitchFamily="34" charset="0"/>
                <a:cs typeface="Times New Roman" panose="02020603050405020304" pitchFamily="18" charset="0"/>
              </a:rPr>
              <a:t>етикет.</a:t>
            </a:r>
            <a:r>
              <a:rPr lang="bg-BG" sz="1400" b="1" dirty="0" smtClean="0">
                <a:ea typeface="Calibri" panose="020F0502020204030204" pitchFamily="34" charset="0"/>
                <a:cs typeface="Times New Roman" panose="02020603050405020304" pitchFamily="18" charset="0"/>
              </a:rPr>
              <a:t> </a:t>
            </a:r>
            <a:endParaRPr lang="ru-RU" sz="1400" dirty="0">
              <a:ea typeface="Calibri" panose="020F0502020204030204" pitchFamily="34" charset="0"/>
              <a:cs typeface="Times New Roman" panose="02020603050405020304" pitchFamily="18" charset="0"/>
            </a:endParaRPr>
          </a:p>
          <a:p>
            <a:pPr marL="45720" indent="0" algn="just">
              <a:lnSpc>
                <a:spcPct val="115000"/>
              </a:lnSpc>
              <a:spcBef>
                <a:spcPts val="0"/>
              </a:spcBef>
              <a:buNone/>
              <a:tabLst>
                <a:tab pos="265113" algn="l"/>
              </a:tabLst>
            </a:pPr>
            <a:r>
              <a:rPr lang="ru-RU" sz="1400" dirty="0" smtClean="0">
                <a:ea typeface="Calibri" panose="020F0502020204030204" pitchFamily="34" charset="0"/>
                <a:cs typeface="Times New Roman" panose="02020603050405020304" pitchFamily="18" charset="0"/>
              </a:rPr>
              <a:t>	Списъкът </a:t>
            </a:r>
            <a:r>
              <a:rPr lang="ru-RU" sz="1400" dirty="0">
                <a:ea typeface="Calibri" panose="020F0502020204030204" pitchFamily="34" charset="0"/>
                <a:cs typeface="Times New Roman" panose="02020603050405020304" pitchFamily="18" charset="0"/>
              </a:rPr>
              <a:t>е утвърден със заповед на министъра на регионалното развитие и благоустройството и е публикуван на официалната страница на </a:t>
            </a:r>
            <a:r>
              <a:rPr lang="ru-RU" sz="1400" dirty="0" smtClean="0">
                <a:ea typeface="Calibri" panose="020F0502020204030204" pitchFamily="34" charset="0"/>
                <a:cs typeface="Times New Roman" panose="02020603050405020304" pitchFamily="18" charset="0"/>
              </a:rPr>
              <a:t>МРРБ</a:t>
            </a:r>
            <a:r>
              <a:rPr lang="ru-RU" sz="1400" dirty="0">
                <a:ea typeface="Calibri" panose="020F0502020204030204" pitchFamily="34" charset="0"/>
                <a:cs typeface="Times New Roman" panose="02020603050405020304" pitchFamily="18" charset="0"/>
              </a:rPr>
              <a:t>.</a:t>
            </a:r>
            <a:endParaRPr lang="ru-RU" sz="1000" dirty="0">
              <a:solidFill>
                <a:schemeClr val="accent3">
                  <a:lumMod val="50000"/>
                </a:schemeClr>
              </a:solidFill>
              <a:ea typeface="Calibri" panose="020F0502020204030204" pitchFamily="34" charset="0"/>
              <a:cs typeface="Times New Roman" panose="02020603050405020304" pitchFamily="18" charset="0"/>
            </a:endParaRPr>
          </a:p>
          <a:p>
            <a:pPr marL="45720" indent="0" algn="just">
              <a:lnSpc>
                <a:spcPct val="115000"/>
              </a:lnSpc>
              <a:spcBef>
                <a:spcPts val="0"/>
              </a:spcBef>
              <a:buNone/>
              <a:tabLst>
                <a:tab pos="265113" algn="l"/>
              </a:tabLst>
            </a:pPr>
            <a:r>
              <a:rPr lang="ru-RU" sz="1400" dirty="0">
                <a:ea typeface="Calibri" panose="020F0502020204030204" pitchFamily="34" charset="0"/>
                <a:cs typeface="Times New Roman" panose="02020603050405020304" pitchFamily="18" charset="0"/>
              </a:rPr>
              <a:t>	</a:t>
            </a:r>
            <a:r>
              <a:rPr lang="ru-RU" sz="1400" dirty="0" smtClean="0">
                <a:ea typeface="Calibri" panose="020F0502020204030204" pitchFamily="34" charset="0"/>
                <a:cs typeface="Times New Roman" panose="02020603050405020304" pitchFamily="18" charset="0"/>
              </a:rPr>
              <a:t>Независимите експерти са подбрани чрез процедура, като основните </a:t>
            </a:r>
            <a:r>
              <a:rPr lang="ru-RU" sz="1400" dirty="0">
                <a:ea typeface="Calibri" panose="020F0502020204030204" pitchFamily="34" charset="0"/>
                <a:cs typeface="Times New Roman" panose="02020603050405020304" pitchFamily="18" charset="0"/>
              </a:rPr>
              <a:t>критериите </a:t>
            </a:r>
            <a:r>
              <a:rPr lang="ru-RU" sz="1400" dirty="0" smtClean="0">
                <a:ea typeface="Calibri" panose="020F0502020204030204" pitchFamily="34" charset="0"/>
                <a:cs typeface="Times New Roman" panose="02020603050405020304" pitchFamily="18" charset="0"/>
              </a:rPr>
              <a:t>са:</a:t>
            </a:r>
            <a:endParaRPr lang="ru-RU" sz="1400" dirty="0">
              <a:ea typeface="Calibri" panose="020F0502020204030204" pitchFamily="34" charset="0"/>
              <a:cs typeface="Times New Roman" panose="02020603050405020304" pitchFamily="18" charset="0"/>
            </a:endParaRPr>
          </a:p>
          <a:p>
            <a:pPr algn="just">
              <a:lnSpc>
                <a:spcPct val="115000"/>
              </a:lnSpc>
              <a:spcBef>
                <a:spcPts val="0"/>
              </a:spcBef>
              <a:buFont typeface="Wingdings" panose="05000000000000000000" pitchFamily="2" charset="2"/>
              <a:buChar char="ü"/>
            </a:pPr>
            <a:r>
              <a:rPr lang="ru-RU" sz="1400" dirty="0">
                <a:ea typeface="Calibri" panose="020F0502020204030204" pitchFamily="34" charset="0"/>
                <a:cs typeface="Times New Roman" panose="02020603050405020304" pitchFamily="18" charset="0"/>
              </a:rPr>
              <a:t>Да притежават най-малко 5 години професионален опит в </a:t>
            </a:r>
            <a:r>
              <a:rPr lang="ru-RU" sz="1400" dirty="0" smtClean="0">
                <a:ea typeface="Calibri" panose="020F0502020204030204" pitchFamily="34" charset="0"/>
                <a:cs typeface="Times New Roman" panose="02020603050405020304" pitchFamily="18" charset="0"/>
              </a:rPr>
              <a:t>местното </a:t>
            </a:r>
            <a:r>
              <a:rPr lang="ru-RU" sz="1400" dirty="0">
                <a:ea typeface="Calibri" panose="020F0502020204030204" pitchFamily="34" charset="0"/>
                <a:cs typeface="Times New Roman" panose="02020603050405020304" pitchFamily="18" charset="0"/>
              </a:rPr>
              <a:t>самоуправление и местната администрация или в</a:t>
            </a:r>
            <a:r>
              <a:rPr lang="ru-RU" sz="1400" dirty="0" smtClean="0">
                <a:ea typeface="Calibri" panose="020F0502020204030204" pitchFamily="34" charset="0"/>
                <a:cs typeface="Times New Roman" panose="02020603050405020304" pitchFamily="18" charset="0"/>
              </a:rPr>
              <a:t> </a:t>
            </a:r>
            <a:r>
              <a:rPr lang="ru-RU" sz="1400" dirty="0">
                <a:ea typeface="Calibri" panose="020F0502020204030204" pitchFamily="34" charset="0"/>
                <a:cs typeface="Times New Roman" panose="02020603050405020304" pitchFamily="18" charset="0"/>
              </a:rPr>
              <a:t>държавната администрация на централно или регионално ниво, или </a:t>
            </a:r>
            <a:r>
              <a:rPr lang="bg-BG" sz="1400" dirty="0" smtClean="0">
                <a:ea typeface="Calibri" panose="020F0502020204030204" pitchFamily="34" charset="0"/>
                <a:cs typeface="Times New Roman" panose="02020603050405020304" pitchFamily="18" charset="0"/>
              </a:rPr>
              <a:t>в</a:t>
            </a:r>
            <a:r>
              <a:rPr lang="ru-RU" sz="1400" dirty="0" smtClean="0">
                <a:ea typeface="Calibri" panose="020F0502020204030204" pitchFamily="34" charset="0"/>
                <a:cs typeface="Times New Roman" panose="02020603050405020304" pitchFamily="18" charset="0"/>
              </a:rPr>
              <a:t> </a:t>
            </a:r>
            <a:r>
              <a:rPr lang="ru-RU" sz="1400" dirty="0">
                <a:ea typeface="Calibri" panose="020F0502020204030204" pitchFamily="34" charset="0"/>
                <a:cs typeface="Times New Roman" panose="02020603050405020304" pitchFamily="18" charset="0"/>
              </a:rPr>
              <a:t>научно-изследователската и преподавателската дейност в областта на публичните политики;</a:t>
            </a:r>
          </a:p>
          <a:p>
            <a:pPr algn="just">
              <a:lnSpc>
                <a:spcPct val="115000"/>
              </a:lnSpc>
              <a:spcBef>
                <a:spcPts val="0"/>
              </a:spcBef>
              <a:buFont typeface="Wingdings" panose="05000000000000000000" pitchFamily="2" charset="2"/>
              <a:buChar char="ü"/>
            </a:pPr>
            <a:r>
              <a:rPr lang="ru-RU" sz="1400" dirty="0">
                <a:ea typeface="Calibri" panose="020F0502020204030204" pitchFamily="34" charset="0"/>
                <a:cs typeface="Times New Roman" panose="02020603050405020304" pitchFamily="18" charset="0"/>
              </a:rPr>
              <a:t>Да познават добре нормативната уредба в областта на местното самоуправление и местната </a:t>
            </a:r>
            <a:r>
              <a:rPr lang="ru-RU" sz="1400" dirty="0" smtClean="0">
                <a:ea typeface="Calibri" panose="020F0502020204030204" pitchFamily="34" charset="0"/>
                <a:cs typeface="Times New Roman" panose="02020603050405020304" pitchFamily="18" charset="0"/>
              </a:rPr>
              <a:t>администрация, </a:t>
            </a:r>
            <a:r>
              <a:rPr lang="ru-RU" sz="1400" dirty="0">
                <a:ea typeface="Calibri" panose="020F0502020204030204" pitchFamily="34" charset="0"/>
                <a:cs typeface="Times New Roman" panose="02020603050405020304" pitchFamily="18" charset="0"/>
              </a:rPr>
              <a:t>и прякото участие на гражданите в държавната власт и местното самоуправление;</a:t>
            </a:r>
          </a:p>
          <a:p>
            <a:pPr algn="just">
              <a:lnSpc>
                <a:spcPct val="115000"/>
              </a:lnSpc>
              <a:spcBef>
                <a:spcPts val="0"/>
              </a:spcBef>
              <a:buFont typeface="Wingdings" panose="05000000000000000000" pitchFamily="2" charset="2"/>
              <a:buChar char="ü"/>
            </a:pPr>
            <a:r>
              <a:rPr lang="ru-RU" sz="1400" dirty="0">
                <a:ea typeface="Calibri" panose="020F0502020204030204" pitchFamily="34" charset="0"/>
                <a:cs typeface="Times New Roman" panose="02020603050405020304" pitchFamily="18" charset="0"/>
              </a:rPr>
              <a:t>Да познават стандартите за качество на управлението в съответствие с 12-те принципа за добро </a:t>
            </a:r>
            <a:r>
              <a:rPr lang="ru-RU" sz="1400" dirty="0" smtClean="0">
                <a:ea typeface="Calibri" panose="020F0502020204030204" pitchFamily="34" charset="0"/>
                <a:cs typeface="Times New Roman" panose="02020603050405020304" pitchFamily="18" charset="0"/>
              </a:rPr>
              <a:t>управление.</a:t>
            </a:r>
          </a:p>
          <a:p>
            <a:pPr marL="45720" indent="0" algn="just">
              <a:lnSpc>
                <a:spcPct val="115000"/>
              </a:lnSpc>
              <a:spcBef>
                <a:spcPts val="0"/>
              </a:spcBef>
              <a:buNone/>
            </a:pPr>
            <a:endParaRPr lang="ru-RU" sz="1400" dirty="0">
              <a:ea typeface="Calibri" panose="020F0502020204030204" pitchFamily="34" charset="0"/>
              <a:cs typeface="Times New Roman" panose="02020603050405020304" pitchFamily="18" charset="0"/>
            </a:endParaRPr>
          </a:p>
          <a:p>
            <a:pPr marL="45720" indent="0" algn="just">
              <a:lnSpc>
                <a:spcPct val="115000"/>
              </a:lnSpc>
              <a:spcBef>
                <a:spcPts val="0"/>
              </a:spcBef>
              <a:buNone/>
              <a:tabLst>
                <a:tab pos="265113" algn="l"/>
              </a:tabLst>
            </a:pPr>
            <a:r>
              <a:rPr lang="ru-RU" sz="1400" dirty="0" smtClean="0">
                <a:ea typeface="Calibri" panose="020F0502020204030204" pitchFamily="34" charset="0"/>
                <a:cs typeface="Times New Roman" panose="02020603050405020304" pitchFamily="18" charset="0"/>
              </a:rPr>
              <a:t>	Определените </a:t>
            </a:r>
            <a:r>
              <a:rPr lang="ru-RU" sz="1400" dirty="0">
                <a:ea typeface="Calibri" panose="020F0502020204030204" pitchFamily="34" charset="0"/>
                <a:cs typeface="Times New Roman" panose="02020603050405020304" pitchFamily="18" charset="0"/>
              </a:rPr>
              <a:t>за независими експерти лица попълват декларация за липса на конфликт на </a:t>
            </a:r>
            <a:r>
              <a:rPr lang="ru-RU" sz="1400" dirty="0" smtClean="0">
                <a:ea typeface="Calibri" panose="020F0502020204030204" pitchFamily="34" charset="0"/>
                <a:cs typeface="Times New Roman" panose="02020603050405020304" pitchFamily="18" charset="0"/>
              </a:rPr>
              <a:t>интереси по </a:t>
            </a:r>
            <a:r>
              <a:rPr lang="ru-RU" sz="1400" dirty="0">
                <a:ea typeface="Calibri" panose="020F0502020204030204" pitchFamily="34" charset="0"/>
                <a:cs typeface="Times New Roman" panose="02020603050405020304" pitchFamily="18" charset="0"/>
              </a:rPr>
              <a:t>образец </a:t>
            </a:r>
            <a:r>
              <a:rPr lang="ru-RU" sz="1400" dirty="0" smtClean="0">
                <a:ea typeface="Calibri" panose="020F0502020204030204" pitchFamily="34" charset="0"/>
                <a:cs typeface="Times New Roman" panose="02020603050405020304" pitchFamily="18" charset="0"/>
              </a:rPr>
              <a:t>при </a:t>
            </a:r>
            <a:r>
              <a:rPr lang="ru-RU" sz="1400" dirty="0">
                <a:ea typeface="Calibri" panose="020F0502020204030204" pitchFamily="34" charset="0"/>
                <a:cs typeface="Times New Roman" panose="02020603050405020304" pitchFamily="18" charset="0"/>
              </a:rPr>
              <a:t>спазване принципа на безпристрастност и </a:t>
            </a:r>
            <a:r>
              <a:rPr lang="ru-RU" sz="1400" dirty="0" smtClean="0">
                <a:ea typeface="Calibri" panose="020F0502020204030204" pitchFamily="34" charset="0"/>
                <a:cs typeface="Times New Roman" panose="02020603050405020304" pitchFamily="18" charset="0"/>
              </a:rPr>
              <a:t>независимост </a:t>
            </a:r>
            <a:r>
              <a:rPr lang="ru-RU" sz="1400" dirty="0">
                <a:ea typeface="Calibri" panose="020F0502020204030204" pitchFamily="34" charset="0"/>
                <a:cs typeface="Times New Roman" panose="02020603050405020304" pitchFamily="18" charset="0"/>
              </a:rPr>
              <a:t>преди </a:t>
            </a:r>
            <a:r>
              <a:rPr lang="ru-RU" sz="1400" dirty="0" smtClean="0">
                <a:ea typeface="Calibri" panose="020F0502020204030204" pitchFamily="34" charset="0"/>
                <a:cs typeface="Times New Roman" panose="02020603050405020304" pitchFamily="18" charset="0"/>
              </a:rPr>
              <a:t>извършване на проверката </a:t>
            </a:r>
            <a:r>
              <a:rPr lang="ru-RU" sz="1400" dirty="0">
                <a:ea typeface="Calibri" panose="020F0502020204030204" pitchFamily="34" charset="0"/>
                <a:cs typeface="Times New Roman" panose="02020603050405020304" pitchFamily="18" charset="0"/>
              </a:rPr>
              <a:t>и верификацията на кандидатурата на конкретна община. </a:t>
            </a:r>
            <a:endParaRPr lang="bg-BG" sz="1400" dirty="0" smtClean="0">
              <a:ea typeface="Calibri" panose="020F0502020204030204" pitchFamily="34" charset="0"/>
              <a:cs typeface="Times New Roman" panose="02020603050405020304" pitchFamily="18" charset="0"/>
            </a:endParaRPr>
          </a:p>
          <a:p>
            <a:pPr marL="45720" indent="0" algn="just">
              <a:lnSpc>
                <a:spcPct val="115000"/>
              </a:lnSpc>
              <a:spcBef>
                <a:spcPts val="0"/>
              </a:spcBef>
              <a:buNone/>
              <a:tabLst>
                <a:tab pos="266700" algn="l"/>
              </a:tabLst>
            </a:pPr>
            <a:r>
              <a:rPr lang="bg-BG" sz="1400" dirty="0" smtClean="0">
                <a:ea typeface="Calibri" panose="020F0502020204030204" pitchFamily="34" charset="0"/>
                <a:cs typeface="Times New Roman" panose="02020603050405020304" pitchFamily="18" charset="0"/>
              </a:rPr>
              <a:t> </a:t>
            </a:r>
            <a:endParaRPr lang="ru-RU" sz="1400" dirty="0" smtClean="0">
              <a:ea typeface="Calibri" panose="020F0502020204030204" pitchFamily="34" charset="0"/>
              <a:cs typeface="Times New Roman" panose="02020603050405020304" pitchFamily="18" charset="0"/>
            </a:endParaRPr>
          </a:p>
          <a:p>
            <a:pPr marL="45720" indent="0" algn="just">
              <a:lnSpc>
                <a:spcPct val="115000"/>
              </a:lnSpc>
              <a:spcBef>
                <a:spcPts val="0"/>
              </a:spcBef>
              <a:buNone/>
              <a:tabLst>
                <a:tab pos="266700" algn="l"/>
              </a:tabLst>
            </a:pPr>
            <a:r>
              <a:rPr lang="ru-RU" sz="1400" b="1" dirty="0">
                <a:ea typeface="Calibri" panose="020F0502020204030204" pitchFamily="34" charset="0"/>
                <a:cs typeface="Times New Roman" panose="02020603050405020304" pitchFamily="18" charset="0"/>
              </a:rPr>
              <a:t>	</a:t>
            </a:r>
            <a:endParaRPr lang="bg-BG" sz="1400" dirty="0" smtClean="0">
              <a:ea typeface="Calibri" panose="020F0502020204030204" pitchFamily="34" charset="0"/>
              <a:cs typeface="Times New Roman" panose="02020603050405020304" pitchFamily="18" charset="0"/>
            </a:endParaRPr>
          </a:p>
          <a:p>
            <a:pPr marL="45720" indent="0" algn="just">
              <a:lnSpc>
                <a:spcPct val="115000"/>
              </a:lnSpc>
              <a:spcAft>
                <a:spcPts val="600"/>
              </a:spcAft>
              <a:buNone/>
            </a:pPr>
            <a:endParaRPr lang="bg-BG" sz="1400" dirty="0" smtClean="0">
              <a:ea typeface="Calibri" panose="020F0502020204030204" pitchFamily="34" charset="0"/>
              <a:cs typeface="Times New Roman" panose="02020603050405020304" pitchFamily="18" charset="0"/>
            </a:endParaRPr>
          </a:p>
          <a:p>
            <a:endParaRPr lang="bg-BG" sz="1400" dirty="0"/>
          </a:p>
        </p:txBody>
      </p:sp>
      <p:sp>
        <p:nvSpPr>
          <p:cNvPr id="8" name="Content Placeholder 7"/>
          <p:cNvSpPr>
            <a:spLocks noGrp="1"/>
          </p:cNvSpPr>
          <p:nvPr>
            <p:ph sz="half" idx="2"/>
          </p:nvPr>
        </p:nvSpPr>
        <p:spPr>
          <a:xfrm>
            <a:off x="9086851" y="800100"/>
            <a:ext cx="2752724" cy="6057900"/>
          </a:xfrm>
        </p:spPr>
        <p:style>
          <a:lnRef idx="2">
            <a:schemeClr val="accent4"/>
          </a:lnRef>
          <a:fillRef idx="1">
            <a:schemeClr val="lt1"/>
          </a:fillRef>
          <a:effectRef idx="0">
            <a:schemeClr val="accent4"/>
          </a:effectRef>
          <a:fontRef idx="minor">
            <a:schemeClr val="dk1"/>
          </a:fontRef>
        </p:style>
        <p:txBody>
          <a:bodyPr>
            <a:noAutofit/>
          </a:bodyPr>
          <a:lstStyle/>
          <a:p>
            <a:pPr marL="44450" indent="0">
              <a:lnSpc>
                <a:spcPct val="120000"/>
              </a:lnSpc>
              <a:spcBef>
                <a:spcPts val="0"/>
              </a:spcBef>
              <a:buNone/>
              <a:tabLst>
                <a:tab pos="361950" algn="l"/>
              </a:tabLst>
            </a:pPr>
            <a:r>
              <a:rPr lang="ru-RU" sz="1200" i="1" dirty="0">
                <a:ea typeface="Calibri" panose="020F0502020204030204" pitchFamily="34" charset="0"/>
                <a:cs typeface="Times New Roman" panose="02020603050405020304" pitchFamily="18" charset="0"/>
              </a:rPr>
              <a:t>	</a:t>
            </a:r>
            <a:r>
              <a:rPr lang="ru-RU" sz="1200" b="1" i="1" dirty="0">
                <a:latin typeface="+mj-lt"/>
                <a:ea typeface="Calibri" panose="020F0502020204030204" pitchFamily="34" charset="0"/>
                <a:cs typeface="Times New Roman" panose="02020603050405020304" pitchFamily="18" charset="0"/>
              </a:rPr>
              <a:t>Специализирана комисия за координация и контрол на изпълнението на процедурата за присъждане на Европейския </a:t>
            </a:r>
            <a:r>
              <a:rPr lang="ru-RU" sz="1200" b="1" i="1" dirty="0" smtClean="0">
                <a:latin typeface="+mj-lt"/>
                <a:ea typeface="Calibri" panose="020F0502020204030204" pitchFamily="34" charset="0"/>
                <a:cs typeface="Times New Roman" panose="02020603050405020304" pitchFamily="18" charset="0"/>
              </a:rPr>
              <a:t>етикет</a:t>
            </a:r>
            <a:r>
              <a:rPr lang="en-US" sz="1200" b="1" i="1" dirty="0" smtClean="0">
                <a:latin typeface="+mj-lt"/>
                <a:ea typeface="Calibri" panose="020F0502020204030204" pitchFamily="34" charset="0"/>
                <a:cs typeface="Times New Roman" panose="02020603050405020304" pitchFamily="18" charset="0"/>
              </a:rPr>
              <a:t>:</a:t>
            </a:r>
          </a:p>
          <a:p>
            <a:pPr marL="44450" indent="0">
              <a:lnSpc>
                <a:spcPct val="120000"/>
              </a:lnSpc>
              <a:spcBef>
                <a:spcPts val="0"/>
              </a:spcBef>
              <a:buNone/>
              <a:tabLst>
                <a:tab pos="361950" algn="l"/>
              </a:tabLst>
            </a:pPr>
            <a:r>
              <a:rPr lang="ru-RU" sz="1200" b="1" i="1" dirty="0" smtClean="0">
                <a:latin typeface="+mj-lt"/>
                <a:ea typeface="Calibri" panose="020F0502020204030204" pitchFamily="34" charset="0"/>
                <a:cs typeface="Times New Roman" panose="02020603050405020304" pitchFamily="18" charset="0"/>
              </a:rPr>
              <a:t> - </a:t>
            </a:r>
            <a:r>
              <a:rPr lang="ru-RU" sz="1200" i="1" dirty="0" smtClean="0">
                <a:latin typeface="+mj-lt"/>
                <a:ea typeface="Calibri" panose="020F0502020204030204" pitchFamily="34" charset="0"/>
                <a:cs typeface="Times New Roman" panose="02020603050405020304" pitchFamily="18" charset="0"/>
              </a:rPr>
              <a:t>създадена с решение на Националната платформа. В състава </a:t>
            </a:r>
            <a:r>
              <a:rPr lang="ru-RU" sz="1200" i="1" dirty="0">
                <a:latin typeface="+mj-lt"/>
                <a:ea typeface="Calibri" panose="020F0502020204030204" pitchFamily="34" charset="0"/>
                <a:cs typeface="Times New Roman" panose="02020603050405020304" pitchFamily="18" charset="0"/>
              </a:rPr>
              <a:t>й</a:t>
            </a:r>
            <a:r>
              <a:rPr lang="ru-RU" sz="1200" i="1" dirty="0" smtClean="0">
                <a:latin typeface="+mj-lt"/>
                <a:ea typeface="Calibri" panose="020F0502020204030204" pitchFamily="34" charset="0"/>
                <a:cs typeface="Times New Roman" panose="02020603050405020304" pitchFamily="18" charset="0"/>
              </a:rPr>
              <a:t> са включвени представители на НСОРБ, на Секретариата на Националната платформа, както и членове на Националната платформа.</a:t>
            </a:r>
          </a:p>
          <a:p>
            <a:pPr marL="44450" indent="0">
              <a:lnSpc>
                <a:spcPct val="120000"/>
              </a:lnSpc>
              <a:spcBef>
                <a:spcPts val="0"/>
              </a:spcBef>
              <a:buNone/>
              <a:tabLst>
                <a:tab pos="361950" algn="l"/>
              </a:tabLst>
            </a:pPr>
            <a:r>
              <a:rPr lang="ru-RU" sz="1200" i="1" dirty="0">
                <a:latin typeface="+mj-lt"/>
                <a:ea typeface="Calibri" panose="020F0502020204030204" pitchFamily="34" charset="0"/>
                <a:cs typeface="Times New Roman" panose="02020603050405020304" pitchFamily="18" charset="0"/>
              </a:rPr>
              <a:t>Основните й </a:t>
            </a:r>
            <a:r>
              <a:rPr lang="ru-RU" sz="1200" i="1" dirty="0" smtClean="0">
                <a:latin typeface="+mj-lt"/>
                <a:ea typeface="Calibri" panose="020F0502020204030204" pitchFamily="34" charset="0"/>
                <a:cs typeface="Times New Roman" panose="02020603050405020304" pitchFamily="18" charset="0"/>
              </a:rPr>
              <a:t>функции са</a:t>
            </a:r>
            <a:r>
              <a:rPr lang="ru-RU" sz="1200" i="1" dirty="0" smtClean="0">
                <a:latin typeface="+mj-lt"/>
                <a:ea typeface="Calibri" panose="020F0502020204030204" pitchFamily="34" charset="0"/>
                <a:cs typeface="Times New Roman" panose="02020603050405020304" pitchFamily="18" charset="0"/>
              </a:rPr>
              <a:t>: Провежда процедура за подбор и определяне на независими експерти; Определя на случаен принцип извършването на независима проверка в общините-кандидати; При </a:t>
            </a:r>
            <a:r>
              <a:rPr lang="ru-RU" sz="1200" i="1" dirty="0" smtClean="0">
                <a:latin typeface="+mj-lt"/>
                <a:ea typeface="Calibri" panose="020F0502020204030204" pitchFamily="34" charset="0"/>
                <a:cs typeface="Times New Roman" panose="02020603050405020304" pitchFamily="18" charset="0"/>
              </a:rPr>
              <a:t>необходимост определя на случаен принцип втори независим експерт, който да извърши проверка в община-кандидат, която за </a:t>
            </a:r>
            <a:r>
              <a:rPr lang="ru-RU" sz="1200" i="1" dirty="0" smtClean="0">
                <a:latin typeface="+mj-lt"/>
                <a:ea typeface="Calibri" panose="020F0502020204030204" pitchFamily="34" charset="0"/>
                <a:cs typeface="Times New Roman" panose="02020603050405020304" pitchFamily="18" charset="0"/>
              </a:rPr>
              <a:t>един или няколко принципа </a:t>
            </a:r>
            <a:r>
              <a:rPr lang="ru-RU" sz="1200" i="1" dirty="0" smtClean="0">
                <a:latin typeface="+mj-lt"/>
                <a:ea typeface="Calibri" panose="020F0502020204030204" pitchFamily="34" charset="0"/>
                <a:cs typeface="Times New Roman" panose="02020603050405020304" pitchFamily="18" charset="0"/>
              </a:rPr>
              <a:t>има становище „отказ от заверка“.</a:t>
            </a:r>
          </a:p>
          <a:p>
            <a:pPr marL="44450" indent="0" algn="just">
              <a:lnSpc>
                <a:spcPct val="120000"/>
              </a:lnSpc>
              <a:spcBef>
                <a:spcPts val="0"/>
              </a:spcBef>
              <a:buNone/>
              <a:tabLst>
                <a:tab pos="361950" algn="l"/>
              </a:tabLst>
            </a:pPr>
            <a:r>
              <a:rPr lang="ru-RU" sz="1200" i="1" dirty="0" smtClean="0">
                <a:ea typeface="Calibri" panose="020F0502020204030204" pitchFamily="34" charset="0"/>
                <a:cs typeface="Times New Roman" panose="02020603050405020304" pitchFamily="18" charset="0"/>
              </a:rPr>
              <a:t>			</a:t>
            </a:r>
            <a:endParaRPr lang="ru-RU" sz="1200" i="1" dirty="0">
              <a:ea typeface="Calibri" panose="020F0502020204030204" pitchFamily="34" charset="0"/>
              <a:cs typeface="Times New Roman" panose="02020603050405020304" pitchFamily="18" charset="0"/>
            </a:endParaRPr>
          </a:p>
        </p:txBody>
      </p:sp>
      <p:sp>
        <p:nvSpPr>
          <p:cNvPr id="12" name="Right Arrow 11"/>
          <p:cNvSpPr/>
          <p:nvPr/>
        </p:nvSpPr>
        <p:spPr>
          <a:xfrm>
            <a:off x="8534400" y="1609725"/>
            <a:ext cx="447675" cy="200025"/>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bg-BG"/>
          </a:p>
        </p:txBody>
      </p:sp>
    </p:spTree>
    <p:extLst>
      <p:ext uri="{BB962C8B-B14F-4D97-AF65-F5344CB8AC3E}">
        <p14:creationId xmlns:p14="http://schemas.microsoft.com/office/powerpoint/2010/main" val="13444676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950" y="209550"/>
            <a:ext cx="11306589" cy="453656"/>
          </a:xfrm>
        </p:spPr>
        <p:txBody>
          <a:bodyPr>
            <a:noAutofit/>
          </a:bodyPr>
          <a:lstStyle/>
          <a:p>
            <a:pPr algn="ctr"/>
            <a:r>
              <a:rPr lang="ru-RU" sz="1800" b="1" dirty="0" smtClean="0">
                <a:solidFill>
                  <a:schemeClr val="tx1"/>
                </a:solidFill>
              </a:rPr>
              <a:t>ЕТАП 4 </a:t>
            </a:r>
            <a:r>
              <a:rPr lang="ru-RU" sz="1800" b="1" dirty="0">
                <a:solidFill>
                  <a:schemeClr val="tx1"/>
                </a:solidFill>
              </a:rPr>
              <a:t>«НЕЗАВИСИМА ПРОВЕРКА И ВЕРИФИКАЦИЯ НА </a:t>
            </a:r>
            <a:r>
              <a:rPr lang="ru-RU" sz="1800" b="1" dirty="0" smtClean="0">
                <a:solidFill>
                  <a:schemeClr val="tx1"/>
                </a:solidFill>
              </a:rPr>
              <a:t/>
            </a:r>
            <a:br>
              <a:rPr lang="ru-RU" sz="1800" b="1" dirty="0" smtClean="0">
                <a:solidFill>
                  <a:schemeClr val="tx1"/>
                </a:solidFill>
              </a:rPr>
            </a:br>
            <a:r>
              <a:rPr lang="ru-RU" sz="1800" b="1" dirty="0" smtClean="0">
                <a:solidFill>
                  <a:schemeClr val="tx1"/>
                </a:solidFill>
              </a:rPr>
              <a:t>САМООЦЕНКИТЕ </a:t>
            </a:r>
            <a:r>
              <a:rPr lang="ru-RU" sz="1800" b="1" dirty="0">
                <a:solidFill>
                  <a:schemeClr val="tx1"/>
                </a:solidFill>
              </a:rPr>
              <a:t>НА ОБЩИНИТЕ-КАНДИДАТИ»</a:t>
            </a:r>
            <a:endParaRPr lang="bg-BG" sz="1800" dirty="0">
              <a:solidFill>
                <a:schemeClr val="tx1"/>
              </a:solidFill>
            </a:endParaRPr>
          </a:p>
        </p:txBody>
      </p:sp>
      <p:sp>
        <p:nvSpPr>
          <p:cNvPr id="3" name="Content Placeholder 2"/>
          <p:cNvSpPr>
            <a:spLocks noGrp="1"/>
          </p:cNvSpPr>
          <p:nvPr>
            <p:ph idx="1"/>
          </p:nvPr>
        </p:nvSpPr>
        <p:spPr>
          <a:xfrm>
            <a:off x="152814" y="1009650"/>
            <a:ext cx="11582400" cy="5324475"/>
          </a:xfrm>
        </p:spPr>
        <p:txBody>
          <a:bodyPr>
            <a:noAutofit/>
          </a:bodyPr>
          <a:lstStyle/>
          <a:p>
            <a:pPr marL="45720" indent="0" algn="just">
              <a:lnSpc>
                <a:spcPct val="100000"/>
              </a:lnSpc>
              <a:spcBef>
                <a:spcPts val="0"/>
              </a:spcBef>
              <a:buNone/>
              <a:tabLst>
                <a:tab pos="361950" algn="l"/>
              </a:tabLst>
            </a:pPr>
            <a:r>
              <a:rPr lang="ru-RU" sz="1600" dirty="0" smtClean="0"/>
              <a:t>	</a:t>
            </a:r>
            <a:r>
              <a:rPr lang="ru-RU" sz="1500" dirty="0" smtClean="0"/>
              <a:t>Независимата </a:t>
            </a:r>
            <a:r>
              <a:rPr lang="ru-RU" sz="1500" dirty="0"/>
              <a:t>проверка и верификацията на самооценките на </a:t>
            </a:r>
            <a:r>
              <a:rPr lang="ru-RU" sz="1500" dirty="0" smtClean="0"/>
              <a:t>общините-кандидати </a:t>
            </a:r>
            <a:r>
              <a:rPr lang="ru-RU" sz="1500" dirty="0"/>
              <a:t>се </a:t>
            </a:r>
            <a:r>
              <a:rPr lang="ru-RU" sz="1500" dirty="0" smtClean="0"/>
              <a:t>извършва в </a:t>
            </a:r>
            <a:r>
              <a:rPr lang="ru-RU" sz="1500" dirty="0"/>
              <a:t>съответствие с Еталона (бенчмарк) и въз основа на представените материали, доказващи прилагането на 12-те </a:t>
            </a:r>
            <a:r>
              <a:rPr lang="ru-RU" sz="1500" dirty="0" smtClean="0"/>
              <a:t>принципа и </a:t>
            </a:r>
            <a:r>
              <a:rPr lang="ru-RU" sz="1500" dirty="0"/>
              <a:t>съответните </a:t>
            </a:r>
            <a:r>
              <a:rPr lang="ru-RU" sz="1500" dirty="0" smtClean="0"/>
              <a:t>индикатори към тях.</a:t>
            </a:r>
            <a:r>
              <a:rPr lang="ru-RU" sz="1500" dirty="0"/>
              <a:t> </a:t>
            </a:r>
            <a:r>
              <a:rPr lang="ru-RU" sz="1500" dirty="0" smtClean="0"/>
              <a:t>Независимият </a:t>
            </a:r>
            <a:r>
              <a:rPr lang="ru-RU" sz="1500" dirty="0"/>
              <a:t>експерт извършва цялостна проверка на верността и честността на представените от общината материали, доказващи изпълнението на </a:t>
            </a:r>
            <a:r>
              <a:rPr lang="ru-RU" sz="1500" b="1" u="sng" dirty="0"/>
              <a:t>всеки индикатор</a:t>
            </a:r>
            <a:r>
              <a:rPr lang="ru-RU" sz="1500" b="1" dirty="0"/>
              <a:t> </a:t>
            </a:r>
            <a:r>
              <a:rPr lang="ru-RU" sz="1500" dirty="0"/>
              <a:t>от 12-те </a:t>
            </a:r>
            <a:r>
              <a:rPr lang="ru-RU" sz="1500" dirty="0" smtClean="0"/>
              <a:t>принципа. </a:t>
            </a:r>
          </a:p>
          <a:p>
            <a:pPr marL="45720" indent="0" algn="just">
              <a:lnSpc>
                <a:spcPct val="100000"/>
              </a:lnSpc>
              <a:spcBef>
                <a:spcPts val="0"/>
              </a:spcBef>
              <a:buNone/>
              <a:tabLst>
                <a:tab pos="361950" algn="l"/>
              </a:tabLst>
            </a:pPr>
            <a:r>
              <a:rPr lang="ru-RU" sz="1500" b="1" dirty="0"/>
              <a:t>	</a:t>
            </a:r>
            <a:r>
              <a:rPr lang="ru-RU" sz="1500" b="1" dirty="0" smtClean="0"/>
              <a:t>За </a:t>
            </a:r>
            <a:r>
              <a:rPr lang="ru-RU" sz="1500" b="1" dirty="0"/>
              <a:t>всеки индикатор независимият експерт изразява мнение, потвърждаващо или непотвърждаващо самооценката на общината за изпълнение на съответния индикатор. </a:t>
            </a:r>
            <a:r>
              <a:rPr lang="ru-RU" sz="1500" dirty="0" smtClean="0"/>
              <a:t>В </a:t>
            </a:r>
            <a:r>
              <a:rPr lang="ru-RU" sz="1500" dirty="0"/>
              <a:t>резултат от изразените мнения независимият експерт извършва верификация на прилагането на съответния принцип </a:t>
            </a:r>
            <a:r>
              <a:rPr lang="ru-RU" sz="1500" dirty="0" smtClean="0"/>
              <a:t>с някое от следните становища: </a:t>
            </a:r>
            <a:endParaRPr lang="ru-RU" sz="1500" dirty="0"/>
          </a:p>
          <a:p>
            <a:pPr marL="361950" indent="180975" algn="just">
              <a:lnSpc>
                <a:spcPct val="100000"/>
              </a:lnSpc>
              <a:spcBef>
                <a:spcPts val="0"/>
              </a:spcBef>
              <a:buFont typeface="Wingdings" panose="05000000000000000000" pitchFamily="2" charset="2"/>
              <a:buChar char="Ø"/>
              <a:tabLst>
                <a:tab pos="361950" algn="l"/>
                <a:tab pos="447675" algn="l"/>
              </a:tabLst>
            </a:pPr>
            <a:r>
              <a:rPr lang="ru-RU" sz="1500" b="1" dirty="0" smtClean="0"/>
              <a:t>„</a:t>
            </a:r>
            <a:r>
              <a:rPr lang="ru-RU" sz="1500" b="1" dirty="0"/>
              <a:t>заверка без </a:t>
            </a:r>
            <a:r>
              <a:rPr lang="ru-RU" sz="1500" b="1" dirty="0" smtClean="0"/>
              <a:t>резерви“ </a:t>
            </a:r>
            <a:r>
              <a:rPr lang="ru-RU" sz="1500" dirty="0" smtClean="0"/>
              <a:t>- когато самооценките </a:t>
            </a:r>
            <a:r>
              <a:rPr lang="ru-RU" sz="1500" dirty="0"/>
              <a:t>по всички индикатори на съответния принцип са </a:t>
            </a:r>
            <a:r>
              <a:rPr lang="ru-RU" sz="1500" dirty="0" smtClean="0"/>
              <a:t>потвърдени;</a:t>
            </a:r>
            <a:endParaRPr lang="ru-RU" sz="1500" dirty="0"/>
          </a:p>
          <a:p>
            <a:pPr marL="361950" indent="180975" algn="just">
              <a:lnSpc>
                <a:spcPct val="100000"/>
              </a:lnSpc>
              <a:spcBef>
                <a:spcPts val="0"/>
              </a:spcBef>
              <a:buFont typeface="Wingdings" panose="05000000000000000000" pitchFamily="2" charset="2"/>
              <a:buChar char="Ø"/>
              <a:tabLst>
                <a:tab pos="361950" algn="l"/>
                <a:tab pos="447675" algn="l"/>
              </a:tabLst>
            </a:pPr>
            <a:r>
              <a:rPr lang="ru-RU" sz="1500" b="1" dirty="0" smtClean="0"/>
              <a:t>„</a:t>
            </a:r>
            <a:r>
              <a:rPr lang="ru-RU" sz="1500" b="1" dirty="0"/>
              <a:t>заверка с резерви</a:t>
            </a:r>
            <a:r>
              <a:rPr lang="ru-RU" sz="1500" b="1" dirty="0" smtClean="0"/>
              <a:t>“ </a:t>
            </a:r>
            <a:r>
              <a:rPr lang="ru-RU" sz="1500" dirty="0" smtClean="0"/>
              <a:t>- когато </a:t>
            </a:r>
            <a:r>
              <a:rPr lang="ru-RU" sz="1500" dirty="0"/>
              <a:t>половината или повече от половината от самооценките по индикаторите на съответния принцип са </a:t>
            </a:r>
            <a:r>
              <a:rPr lang="ru-RU" sz="1500" dirty="0" smtClean="0"/>
              <a:t>потвърдени;</a:t>
            </a:r>
            <a:endParaRPr lang="ru-RU" sz="1500" dirty="0"/>
          </a:p>
          <a:p>
            <a:pPr marL="361950" indent="180975" algn="just">
              <a:lnSpc>
                <a:spcPct val="100000"/>
              </a:lnSpc>
              <a:spcBef>
                <a:spcPts val="0"/>
              </a:spcBef>
              <a:buFont typeface="Wingdings" panose="05000000000000000000" pitchFamily="2" charset="2"/>
              <a:buChar char="Ø"/>
              <a:tabLst>
                <a:tab pos="361950" algn="l"/>
                <a:tab pos="447675" algn="l"/>
              </a:tabLst>
            </a:pPr>
            <a:r>
              <a:rPr lang="ru-RU" sz="1500" b="1" dirty="0" smtClean="0"/>
              <a:t>„</a:t>
            </a:r>
            <a:r>
              <a:rPr lang="ru-RU" sz="1500" b="1" dirty="0"/>
              <a:t>отказ от заверка</a:t>
            </a:r>
            <a:r>
              <a:rPr lang="ru-RU" sz="1500" b="1" dirty="0" smtClean="0"/>
              <a:t>“ </a:t>
            </a:r>
            <a:r>
              <a:rPr lang="ru-RU" sz="1500" dirty="0" smtClean="0"/>
              <a:t>- когато </a:t>
            </a:r>
            <a:r>
              <a:rPr lang="ru-RU" sz="1500" dirty="0"/>
              <a:t>повече от половината или всички самооценки по индикаторите на съответния принцип не са </a:t>
            </a:r>
            <a:r>
              <a:rPr lang="ru-RU" sz="1500" dirty="0" smtClean="0"/>
              <a:t>потвърдени.</a:t>
            </a:r>
            <a:endParaRPr lang="ru-RU" sz="1500" dirty="0"/>
          </a:p>
          <a:p>
            <a:pPr marL="45720" indent="0" algn="just">
              <a:lnSpc>
                <a:spcPct val="100000"/>
              </a:lnSpc>
              <a:spcBef>
                <a:spcPts val="0"/>
              </a:spcBef>
              <a:buNone/>
              <a:tabLst>
                <a:tab pos="361950" algn="l"/>
              </a:tabLst>
            </a:pPr>
            <a:r>
              <a:rPr lang="ru-RU" sz="1500" dirty="0" smtClean="0"/>
              <a:t>	В </a:t>
            </a:r>
            <a:r>
              <a:rPr lang="ru-RU" sz="1500" dirty="0"/>
              <a:t>случай на становище на независимия експерт </a:t>
            </a:r>
            <a:r>
              <a:rPr lang="ru-RU" sz="1500" dirty="0" smtClean="0"/>
              <a:t>„</a:t>
            </a:r>
            <a:r>
              <a:rPr lang="ru-RU" sz="1500" b="1" dirty="0"/>
              <a:t>отказ от заверка“</a:t>
            </a:r>
            <a:r>
              <a:rPr lang="ru-RU" sz="1500" dirty="0"/>
              <a:t>, </a:t>
            </a:r>
            <a:r>
              <a:rPr lang="ru-RU" sz="1500" b="1" dirty="0"/>
              <a:t>самооценката на общината по съответния принцип задължително се подлага на </a:t>
            </a:r>
            <a:r>
              <a:rPr lang="ru-RU" sz="1500" b="1" u="sng" dirty="0"/>
              <a:t>повторна проверка и верификация от </a:t>
            </a:r>
            <a:r>
              <a:rPr lang="ru-RU" sz="1500" b="1" u="sng" dirty="0" smtClean="0"/>
              <a:t>ДРУГ НЕЗАВИСИМ ЕКСПЕРТ</a:t>
            </a:r>
            <a:r>
              <a:rPr lang="ru-RU" sz="1500" dirty="0" smtClean="0"/>
              <a:t>, </a:t>
            </a:r>
            <a:r>
              <a:rPr lang="ru-RU" sz="1500" dirty="0"/>
              <a:t>определен </a:t>
            </a:r>
            <a:r>
              <a:rPr lang="ru-RU" sz="1500" dirty="0" smtClean="0"/>
              <a:t>отново на </a:t>
            </a:r>
            <a:r>
              <a:rPr lang="ru-RU" sz="1500" dirty="0"/>
              <a:t>случаен принцип от специализираната </a:t>
            </a:r>
            <a:r>
              <a:rPr lang="ru-RU" sz="1500" dirty="0" smtClean="0"/>
              <a:t>комисия. </a:t>
            </a:r>
          </a:p>
          <a:p>
            <a:pPr marL="45720" indent="0" algn="just">
              <a:lnSpc>
                <a:spcPct val="100000"/>
              </a:lnSpc>
              <a:spcBef>
                <a:spcPts val="0"/>
              </a:spcBef>
              <a:buNone/>
              <a:tabLst>
                <a:tab pos="361950" algn="l"/>
              </a:tabLst>
            </a:pPr>
            <a:r>
              <a:rPr lang="ru-RU" sz="1500" dirty="0" smtClean="0"/>
              <a:t>	Ако становището </a:t>
            </a:r>
            <a:r>
              <a:rPr lang="ru-RU" sz="1500" dirty="0"/>
              <a:t>на </a:t>
            </a:r>
            <a:r>
              <a:rPr lang="ru-RU" sz="1500" b="1" dirty="0" smtClean="0"/>
              <a:t>ДРУГИЯ НЕЗАВИСИМ ЕКСПЕРТ </a:t>
            </a:r>
            <a:r>
              <a:rPr lang="ru-RU" sz="1500" dirty="0" smtClean="0"/>
              <a:t>при </a:t>
            </a:r>
            <a:r>
              <a:rPr lang="ru-RU" sz="1500" dirty="0"/>
              <a:t>повторната проверка и верификация на самооценката на общината по съответния принцип </a:t>
            </a:r>
            <a:r>
              <a:rPr lang="ru-RU" sz="1500" dirty="0" smtClean="0"/>
              <a:t>е:</a:t>
            </a:r>
          </a:p>
          <a:p>
            <a:pPr algn="just">
              <a:lnSpc>
                <a:spcPct val="100000"/>
              </a:lnSpc>
              <a:spcBef>
                <a:spcPts val="0"/>
              </a:spcBef>
              <a:buFontTx/>
              <a:buChar char="-"/>
              <a:tabLst>
                <a:tab pos="361950" algn="l"/>
              </a:tabLst>
            </a:pPr>
            <a:r>
              <a:rPr lang="ru-RU" sz="1500" b="1" i="1" dirty="0" smtClean="0"/>
              <a:t>отново </a:t>
            </a:r>
            <a:r>
              <a:rPr lang="ru-RU" sz="1500" b="1" i="1" dirty="0"/>
              <a:t>„отказ от </a:t>
            </a:r>
            <a:r>
              <a:rPr lang="ru-RU" sz="1500" b="1" i="1" dirty="0" smtClean="0"/>
              <a:t>заверка“</a:t>
            </a:r>
            <a:r>
              <a:rPr lang="ru-RU" sz="1500" i="1" dirty="0"/>
              <a:t> </a:t>
            </a:r>
            <a:r>
              <a:rPr lang="ru-RU" sz="1500" dirty="0" smtClean="0"/>
              <a:t>– счита се, </a:t>
            </a:r>
            <a:r>
              <a:rPr lang="ru-RU" sz="1500" dirty="0"/>
              <a:t>че </a:t>
            </a:r>
            <a:r>
              <a:rPr lang="ru-RU" sz="1500" b="1" dirty="0"/>
              <a:t>принципът не се прилага и </a:t>
            </a:r>
            <a:r>
              <a:rPr lang="ru-RU" sz="1500" b="1" dirty="0" smtClean="0"/>
              <a:t>общината-кандидат </a:t>
            </a:r>
            <a:r>
              <a:rPr lang="ru-RU" sz="1500" b="1" dirty="0"/>
              <a:t>се отстранява от по-нататъшно участие в процедурата за присъждане на </a:t>
            </a:r>
            <a:r>
              <a:rPr lang="ru-RU" sz="1500" b="1" dirty="0" smtClean="0"/>
              <a:t>Етикета;</a:t>
            </a:r>
          </a:p>
          <a:p>
            <a:pPr algn="just">
              <a:lnSpc>
                <a:spcPct val="100000"/>
              </a:lnSpc>
              <a:spcBef>
                <a:spcPts val="0"/>
              </a:spcBef>
              <a:buFontTx/>
              <a:buChar char="-"/>
              <a:tabLst>
                <a:tab pos="361950" algn="l"/>
              </a:tabLst>
            </a:pPr>
            <a:r>
              <a:rPr lang="ru-RU" sz="1500" dirty="0" smtClean="0"/>
              <a:t>„</a:t>
            </a:r>
            <a:r>
              <a:rPr lang="ru-RU" sz="1500" b="1" i="1" dirty="0" smtClean="0"/>
              <a:t>заверка </a:t>
            </a:r>
            <a:r>
              <a:rPr lang="ru-RU" sz="1500" b="1" i="1" dirty="0"/>
              <a:t>с резерви“ или „заверка без </a:t>
            </a:r>
            <a:r>
              <a:rPr lang="ru-RU" sz="1500" b="1" i="1" dirty="0" smtClean="0"/>
              <a:t>резерви“</a:t>
            </a:r>
            <a:r>
              <a:rPr lang="ru-RU" sz="1500" dirty="0"/>
              <a:t> </a:t>
            </a:r>
            <a:r>
              <a:rPr lang="ru-RU" sz="1500" dirty="0" smtClean="0"/>
              <a:t>- специализираната </a:t>
            </a:r>
            <a:r>
              <a:rPr lang="ru-RU" sz="1500" dirty="0"/>
              <a:t>комисия </a:t>
            </a:r>
            <a:r>
              <a:rPr lang="ru-RU" sz="1500" dirty="0" smtClean="0"/>
              <a:t>определя </a:t>
            </a:r>
            <a:r>
              <a:rPr lang="ru-RU" sz="1500" dirty="0"/>
              <a:t>окончателното становище за верификация на самооценката на общината по съответния принцип след изслушване на независимите експерти или разглеждане на техните доклади.</a:t>
            </a:r>
            <a:endParaRPr lang="bg-BG" sz="1500" dirty="0"/>
          </a:p>
        </p:txBody>
      </p:sp>
    </p:spTree>
    <p:extLst>
      <p:ext uri="{BB962C8B-B14F-4D97-AF65-F5344CB8AC3E}">
        <p14:creationId xmlns:p14="http://schemas.microsoft.com/office/powerpoint/2010/main" val="10374709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2053" y="337996"/>
            <a:ext cx="9875520" cy="467763"/>
          </a:xfrm>
        </p:spPr>
        <p:txBody>
          <a:bodyPr>
            <a:normAutofit fontScale="90000"/>
          </a:bodyPr>
          <a:lstStyle/>
          <a:p>
            <a:pPr algn="ctr"/>
            <a:r>
              <a:rPr lang="bg-BG" sz="2800" b="1" dirty="0">
                <a:solidFill>
                  <a:schemeClr val="tx1"/>
                </a:solidFill>
              </a:rPr>
              <a:t>ЕТАП 6 «КЛАСИРАНЕ </a:t>
            </a:r>
            <a:r>
              <a:rPr lang="bg-BG" sz="2800" b="1" dirty="0" smtClean="0">
                <a:solidFill>
                  <a:schemeClr val="tx1"/>
                </a:solidFill>
              </a:rPr>
              <a:t>НА </a:t>
            </a:r>
            <a:r>
              <a:rPr lang="bg-BG" sz="2800" b="1" dirty="0">
                <a:solidFill>
                  <a:schemeClr val="tx1"/>
                </a:solidFill>
              </a:rPr>
              <a:t>ОБЩИНИТЕ»</a:t>
            </a:r>
          </a:p>
        </p:txBody>
      </p:sp>
      <p:sp>
        <p:nvSpPr>
          <p:cNvPr id="3" name="Content Placeholder 2"/>
          <p:cNvSpPr>
            <a:spLocks noGrp="1"/>
          </p:cNvSpPr>
          <p:nvPr>
            <p:ph idx="1"/>
          </p:nvPr>
        </p:nvSpPr>
        <p:spPr>
          <a:xfrm>
            <a:off x="485718" y="649115"/>
            <a:ext cx="11208190" cy="5622201"/>
          </a:xfrm>
        </p:spPr>
        <p:txBody>
          <a:bodyPr>
            <a:noAutofit/>
          </a:bodyPr>
          <a:lstStyle/>
          <a:p>
            <a:pPr algn="just"/>
            <a:endParaRPr lang="ru-RU" sz="2000" dirty="0" smtClean="0"/>
          </a:p>
          <a:p>
            <a:pPr algn="just"/>
            <a:r>
              <a:rPr lang="ru-RU" sz="1800" dirty="0" smtClean="0"/>
              <a:t>Съгласно чл</a:t>
            </a:r>
            <a:r>
              <a:rPr lang="ru-RU" sz="1800" dirty="0"/>
              <a:t>. </a:t>
            </a:r>
            <a:r>
              <a:rPr lang="ru-RU" sz="1800" dirty="0" smtClean="0"/>
              <a:t>35 и 36 от Правила и процедури за присъждане на Етикета се извършват следните две класирания на общините: </a:t>
            </a:r>
          </a:p>
          <a:p>
            <a:pPr marL="45720" indent="0" algn="just">
              <a:buNone/>
            </a:pPr>
            <a:r>
              <a:rPr lang="ru-RU" sz="1800" b="1" dirty="0" smtClean="0"/>
              <a:t>1/ КЛАСИРАНЕ НА ОБЩИНИТЕ В ЗАВИСИМОСТ ОТ ОБЩИЯ РЕЗУЛТАТ ОТ САМООЦЕНКАТА В СЪОТВЕТСТВИЕ С ЕТАЛОНА (БЕНЧМАРК) И ОТ СТАНОВИЩАТА НА НЕЗАВИСИМИТЕ ЕКСПЕРТИ ЗА ВЕРИФИКАЦИЯ НА САМООЦЕНКИТЕ ПО ВСИЧКИ ПРИНЦИПИ </a:t>
            </a:r>
            <a:r>
              <a:rPr lang="ru-RU" sz="1800" dirty="0" smtClean="0"/>
              <a:t>- използва се за </a:t>
            </a:r>
            <a:r>
              <a:rPr lang="ru-RU" sz="1800" dirty="0"/>
              <a:t>сравнение на постигнатите нива на прилагане на </a:t>
            </a:r>
            <a:r>
              <a:rPr lang="ru-RU" sz="1800" dirty="0" smtClean="0"/>
              <a:t>принципите. </a:t>
            </a:r>
            <a:r>
              <a:rPr lang="ru-RU" sz="1800" dirty="0"/>
              <a:t>И</a:t>
            </a:r>
            <a:r>
              <a:rPr lang="ru-RU" sz="1800" dirty="0" smtClean="0"/>
              <a:t>звършва се в </a:t>
            </a:r>
            <a:r>
              <a:rPr lang="ru-RU" sz="1800" dirty="0"/>
              <a:t>низходящ ред спрямо общината с най-висок общ резултат от самооценката. </a:t>
            </a:r>
            <a:endParaRPr lang="ru-RU" sz="1800" dirty="0" smtClean="0"/>
          </a:p>
          <a:p>
            <a:pPr marL="45720" indent="0" algn="just">
              <a:buNone/>
            </a:pPr>
            <a:r>
              <a:rPr lang="ru-RU" sz="1800" b="1" dirty="0" smtClean="0"/>
              <a:t>2/ ДОПЪЛНИТЕЛНО КЛАСИРАНЕ НА ОБЩИНИТЕ ПО ВСЕКИ ОТ 12-ТЕ ПРИНЦИПА ЗА ДОБРО ДЕМОКРАТИЧНО УПРАВЛЕНИЕ </a:t>
            </a:r>
            <a:r>
              <a:rPr lang="ru-RU" sz="1800" dirty="0" smtClean="0"/>
              <a:t>– използва се с </a:t>
            </a:r>
            <a:r>
              <a:rPr lang="ru-RU" sz="1800" dirty="0"/>
              <a:t>цел анализиране и подобряване на прилагането на отделните </a:t>
            </a:r>
            <a:r>
              <a:rPr lang="ru-RU" sz="1800" dirty="0" smtClean="0"/>
              <a:t>принципи. </a:t>
            </a:r>
            <a:r>
              <a:rPr lang="ru-RU" sz="1800" dirty="0"/>
              <a:t>И</a:t>
            </a:r>
            <a:r>
              <a:rPr lang="ru-RU" sz="1800" dirty="0" smtClean="0"/>
              <a:t>звършва се в </a:t>
            </a:r>
            <a:r>
              <a:rPr lang="ru-RU" sz="1800" dirty="0"/>
              <a:t>низходящ ред спрямо общината с най-висока </a:t>
            </a:r>
            <a:r>
              <a:rPr lang="ru-RU" sz="1800" dirty="0" smtClean="0"/>
              <a:t>средноаритметична </a:t>
            </a:r>
            <a:r>
              <a:rPr lang="ru-RU" sz="1800" dirty="0"/>
              <a:t>стойност, получена като резултат от оценката на твърдението на общината по съответния принцип и средноаритметичните оценки </a:t>
            </a:r>
            <a:r>
              <a:rPr lang="ru-RU" sz="1800" dirty="0" smtClean="0"/>
              <a:t>от твърденията на </a:t>
            </a:r>
            <a:r>
              <a:rPr lang="ru-RU" sz="1800" dirty="0"/>
              <a:t>общинските съветници и на гражданите по същия принцип.</a:t>
            </a:r>
          </a:p>
          <a:p>
            <a:pPr marL="45720" indent="0" algn="just">
              <a:buNone/>
            </a:pPr>
            <a:r>
              <a:rPr lang="ru-RU" sz="1800" dirty="0">
                <a:solidFill>
                  <a:srgbClr val="C00000"/>
                </a:solidFill>
              </a:rPr>
              <a:t> </a:t>
            </a:r>
            <a:r>
              <a:rPr lang="ru-RU" sz="1800" dirty="0" smtClean="0">
                <a:solidFill>
                  <a:srgbClr val="C00000"/>
                </a:solidFill>
              </a:rPr>
              <a:t>    </a:t>
            </a:r>
            <a:r>
              <a:rPr lang="ru-RU" sz="1800" dirty="0" smtClean="0"/>
              <a:t>Класирането </a:t>
            </a:r>
            <a:r>
              <a:rPr lang="ru-RU" sz="1800" dirty="0"/>
              <a:t>на общините </a:t>
            </a:r>
            <a:r>
              <a:rPr lang="ru-RU" sz="1800" dirty="0" smtClean="0"/>
              <a:t>се </a:t>
            </a:r>
            <a:r>
              <a:rPr lang="ru-RU" sz="1800" dirty="0"/>
              <a:t>обявява </a:t>
            </a:r>
            <a:r>
              <a:rPr lang="ru-RU" sz="1800" b="1" u="sng" dirty="0"/>
              <a:t>само на общините</a:t>
            </a:r>
            <a:r>
              <a:rPr lang="ru-RU" sz="1800" dirty="0"/>
              <a:t>, участвали в процедурата за присъждане на </a:t>
            </a:r>
            <a:r>
              <a:rPr lang="ru-RU" sz="1800" dirty="0" smtClean="0"/>
              <a:t>Етикета и </a:t>
            </a:r>
            <a:r>
              <a:rPr lang="ru-RU" sz="1800" b="1" dirty="0" smtClean="0"/>
              <a:t>не се оповестява публично.</a:t>
            </a:r>
            <a:endParaRPr lang="ru-RU" sz="1800" b="1" dirty="0"/>
          </a:p>
        </p:txBody>
      </p:sp>
    </p:spTree>
    <p:extLst>
      <p:ext uri="{BB962C8B-B14F-4D97-AF65-F5344CB8AC3E}">
        <p14:creationId xmlns:p14="http://schemas.microsoft.com/office/powerpoint/2010/main" val="22468240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3487" y="418770"/>
            <a:ext cx="9875520" cy="504340"/>
          </a:xfrm>
        </p:spPr>
        <p:txBody>
          <a:bodyPr>
            <a:normAutofit fontScale="90000"/>
          </a:bodyPr>
          <a:lstStyle/>
          <a:p>
            <a:pPr algn="ctr">
              <a:lnSpc>
                <a:spcPct val="115000"/>
              </a:lnSpc>
              <a:spcBef>
                <a:spcPts val="1200"/>
              </a:spcBef>
              <a:spcAft>
                <a:spcPts val="0"/>
              </a:spcAft>
            </a:pPr>
            <a:r>
              <a:rPr lang="bg-BG" sz="2800" b="1" kern="0" dirty="0" smtClean="0">
                <a:solidFill>
                  <a:schemeClr val="tx1"/>
                </a:solidFill>
                <a:ea typeface="Times New Roman" panose="02020603050405020304" pitchFamily="18" charset="0"/>
                <a:cs typeface="Times New Roman" panose="02020603050405020304" pitchFamily="18" charset="0"/>
              </a:rPr>
              <a:t>ЗА ПОВЕЧЕ ИНФОРМАЦИЯ: </a:t>
            </a:r>
            <a:endParaRPr lang="bg-BG" sz="2800" dirty="0">
              <a:solidFill>
                <a:schemeClr val="tx1"/>
              </a:solidFill>
            </a:endParaRPr>
          </a:p>
        </p:txBody>
      </p:sp>
      <p:sp>
        <p:nvSpPr>
          <p:cNvPr id="3" name="Content Placeholder 2"/>
          <p:cNvSpPr>
            <a:spLocks noGrp="1"/>
          </p:cNvSpPr>
          <p:nvPr>
            <p:ph idx="1"/>
          </p:nvPr>
        </p:nvSpPr>
        <p:spPr>
          <a:xfrm>
            <a:off x="687977" y="1062447"/>
            <a:ext cx="11016343" cy="5161382"/>
          </a:xfrm>
        </p:spPr>
        <p:txBody>
          <a:bodyPr>
            <a:normAutofit fontScale="55000" lnSpcReduction="20000"/>
          </a:bodyPr>
          <a:lstStyle/>
          <a:p>
            <a:pPr indent="0" algn="just">
              <a:lnSpc>
                <a:spcPct val="150000"/>
              </a:lnSpc>
              <a:spcAft>
                <a:spcPts val="1000"/>
              </a:spcAft>
              <a:buNone/>
            </a:pPr>
            <a:r>
              <a:rPr lang="bg-BG" sz="2600" dirty="0" smtClean="0">
                <a:ea typeface="Calibri" panose="020F0502020204030204" pitchFamily="34" charset="0"/>
                <a:cs typeface="Times New Roman" panose="02020603050405020304" pitchFamily="18" charset="0"/>
              </a:rPr>
              <a:t>Подробна </a:t>
            </a:r>
            <a:r>
              <a:rPr lang="bg-BG" sz="2600" dirty="0">
                <a:ea typeface="Calibri" panose="020F0502020204030204" pitchFamily="34" charset="0"/>
                <a:cs typeface="Times New Roman" panose="02020603050405020304" pitchFamily="18" charset="0"/>
              </a:rPr>
              <a:t>информация относно процедурата за присъждане на Европейския етикет и документите за кандидатстване са достъпни на следните интернет страници:</a:t>
            </a:r>
          </a:p>
          <a:p>
            <a:pPr lvl="1" algn="just">
              <a:lnSpc>
                <a:spcPct val="150000"/>
              </a:lnSpc>
              <a:buFont typeface="Wingdings" panose="05000000000000000000" pitchFamily="2" charset="2"/>
              <a:buChar char="Ø"/>
            </a:pPr>
            <a:r>
              <a:rPr lang="bg-BG" sz="2500" dirty="0">
                <a:ea typeface="Calibri" panose="020F0502020204030204" pitchFamily="34" charset="0"/>
                <a:cs typeface="Times New Roman" panose="02020603050405020304" pitchFamily="18" charset="0"/>
              </a:rPr>
              <a:t>МРРБ: </a:t>
            </a:r>
            <a:r>
              <a:rPr lang="en-US" sz="2500" u="sng" dirty="0" smtClean="0">
                <a:ea typeface="Calibri" panose="020F0502020204030204" pitchFamily="34" charset="0"/>
                <a:cs typeface="Times New Roman" panose="02020603050405020304" pitchFamily="18" charset="0"/>
                <a:hlinkClick r:id="rId3"/>
              </a:rPr>
              <a:t>https://www.mrrb.bg/</a:t>
            </a:r>
            <a:r>
              <a:rPr lang="bg-BG" sz="2500" dirty="0" smtClean="0">
                <a:ea typeface="Calibri" panose="020F0502020204030204" pitchFamily="34" charset="0"/>
                <a:cs typeface="Times New Roman" panose="02020603050405020304" pitchFamily="18" charset="0"/>
              </a:rPr>
              <a:t>: </a:t>
            </a:r>
            <a:r>
              <a:rPr lang="bg-BG" sz="2500" dirty="0" smtClean="0">
                <a:ea typeface="Calibri" panose="020F0502020204030204" pitchFamily="34" charset="0"/>
                <a:cs typeface="Times New Roman" panose="02020603050405020304" pitchFamily="18" charset="0"/>
              </a:rPr>
              <a:t>раздел </a:t>
            </a:r>
            <a:r>
              <a:rPr lang="bg-BG" sz="2500" dirty="0">
                <a:ea typeface="Calibri" panose="020F0502020204030204" pitchFamily="34" charset="0"/>
                <a:cs typeface="Times New Roman" panose="02020603050405020304" pitchFamily="18" charset="0"/>
              </a:rPr>
              <a:t>Административно-териториално </a:t>
            </a:r>
            <a:r>
              <a:rPr lang="bg-BG" sz="2500" dirty="0" smtClean="0">
                <a:ea typeface="Calibri" panose="020F0502020204030204" pitchFamily="34" charset="0"/>
                <a:cs typeface="Times New Roman" panose="02020603050405020304" pitchFamily="18" charset="0"/>
              </a:rPr>
              <a:t>устройство/Добро </a:t>
            </a:r>
            <a:r>
              <a:rPr lang="bg-BG" sz="2500" dirty="0">
                <a:ea typeface="Calibri" panose="020F0502020204030204" pitchFamily="34" charset="0"/>
                <a:cs typeface="Times New Roman" panose="02020603050405020304" pitchFamily="18" charset="0"/>
              </a:rPr>
              <a:t>демократично </a:t>
            </a:r>
            <a:r>
              <a:rPr lang="bg-BG" sz="2500" dirty="0" smtClean="0">
                <a:ea typeface="Calibri" panose="020F0502020204030204" pitchFamily="34" charset="0"/>
                <a:cs typeface="Times New Roman" panose="02020603050405020304" pitchFamily="18" charset="0"/>
              </a:rPr>
              <a:t>управление/Седма процедура  </a:t>
            </a:r>
            <a:endParaRPr lang="bg-BG" sz="2500" dirty="0">
              <a:ea typeface="Calibri" panose="020F0502020204030204" pitchFamily="34" charset="0"/>
              <a:cs typeface="Times New Roman" panose="02020603050405020304" pitchFamily="18" charset="0"/>
            </a:endParaRPr>
          </a:p>
          <a:p>
            <a:pPr indent="0" algn="just">
              <a:lnSpc>
                <a:spcPct val="150000"/>
              </a:lnSpc>
              <a:spcAft>
                <a:spcPts val="0"/>
              </a:spcAft>
              <a:buNone/>
            </a:pPr>
            <a:r>
              <a:rPr lang="bg-BG" sz="2600" b="1" dirty="0" smtClean="0">
                <a:ea typeface="Calibri" panose="020F0502020204030204" pitchFamily="34" charset="0"/>
                <a:cs typeface="Times New Roman" panose="02020603050405020304" pitchFamily="18" charset="0"/>
              </a:rPr>
              <a:t>Секретариат </a:t>
            </a:r>
            <a:r>
              <a:rPr lang="bg-BG" sz="2600" b="1" dirty="0">
                <a:ea typeface="Calibri" panose="020F0502020204030204" pitchFamily="34" charset="0"/>
                <a:cs typeface="Times New Roman" panose="02020603050405020304" pitchFamily="18" charset="0"/>
              </a:rPr>
              <a:t>на Националната платформа: </a:t>
            </a:r>
          </a:p>
          <a:p>
            <a:pPr indent="0" algn="just">
              <a:lnSpc>
                <a:spcPct val="150000"/>
              </a:lnSpc>
              <a:spcAft>
                <a:spcPts val="0"/>
              </a:spcAft>
              <a:buNone/>
            </a:pPr>
            <a:r>
              <a:rPr lang="bg-BG" sz="2600" dirty="0">
                <a:ea typeface="Calibri" panose="020F0502020204030204" pitchFamily="34" charset="0"/>
                <a:cs typeface="Times New Roman" panose="02020603050405020304" pitchFamily="18" charset="0"/>
              </a:rPr>
              <a:t>Адрес: МРРБ, гр. </a:t>
            </a:r>
            <a:r>
              <a:rPr lang="bg-BG" sz="2600" dirty="0" smtClean="0">
                <a:ea typeface="Calibri" panose="020F0502020204030204" pitchFamily="34" charset="0"/>
                <a:cs typeface="Times New Roman" panose="02020603050405020304" pitchFamily="18" charset="0"/>
              </a:rPr>
              <a:t>София, </a:t>
            </a:r>
            <a:r>
              <a:rPr lang="bg-BG" sz="2600" dirty="0" err="1" smtClean="0">
                <a:ea typeface="Calibri" panose="020F0502020204030204" pitchFamily="34" charset="0"/>
                <a:cs typeface="Times New Roman" panose="02020603050405020304" pitchFamily="18" charset="0"/>
              </a:rPr>
              <a:t>п.к</a:t>
            </a:r>
            <a:r>
              <a:rPr lang="bg-BG" sz="2600" dirty="0" smtClean="0">
                <a:ea typeface="Calibri" panose="020F0502020204030204" pitchFamily="34" charset="0"/>
                <a:cs typeface="Times New Roman" panose="02020603050405020304" pitchFamily="18" charset="0"/>
              </a:rPr>
              <a:t>. </a:t>
            </a:r>
            <a:r>
              <a:rPr lang="bg-BG" sz="2600" dirty="0">
                <a:ea typeface="Calibri" panose="020F0502020204030204" pitchFamily="34" charset="0"/>
                <a:cs typeface="Times New Roman" panose="02020603050405020304" pitchFamily="18" charset="0"/>
              </a:rPr>
              <a:t>1202, ул. „Св. св. Кирил и Методий“ </a:t>
            </a:r>
            <a:r>
              <a:rPr lang="bg-BG" sz="2600" dirty="0" smtClean="0">
                <a:ea typeface="Calibri" panose="020F0502020204030204" pitchFamily="34" charset="0"/>
                <a:cs typeface="Times New Roman" panose="02020603050405020304" pitchFamily="18" charset="0"/>
              </a:rPr>
              <a:t>№ 17-19</a:t>
            </a:r>
            <a:endParaRPr lang="bg-BG" sz="2600" dirty="0">
              <a:ea typeface="Calibri" panose="020F0502020204030204" pitchFamily="34" charset="0"/>
              <a:cs typeface="Times New Roman" panose="02020603050405020304" pitchFamily="18" charset="0"/>
            </a:endParaRPr>
          </a:p>
          <a:p>
            <a:pPr indent="0" algn="just">
              <a:lnSpc>
                <a:spcPct val="150000"/>
              </a:lnSpc>
              <a:spcAft>
                <a:spcPts val="0"/>
              </a:spcAft>
              <a:buNone/>
            </a:pPr>
            <a:r>
              <a:rPr lang="bg-BG" sz="2600" dirty="0" smtClean="0">
                <a:ea typeface="Calibri" panose="020F0502020204030204" pitchFamily="34" charset="0"/>
                <a:cs typeface="Times New Roman" panose="02020603050405020304" pitchFamily="18" charset="0"/>
              </a:rPr>
              <a:t>е-</a:t>
            </a:r>
            <a:r>
              <a:rPr lang="bg-BG" sz="2600" dirty="0" err="1" smtClean="0">
                <a:ea typeface="Calibri" panose="020F0502020204030204" pitchFamily="34" charset="0"/>
                <a:cs typeface="Times New Roman" panose="02020603050405020304" pitchFamily="18" charset="0"/>
              </a:rPr>
              <a:t>mail</a:t>
            </a:r>
            <a:r>
              <a:rPr lang="bg-BG" sz="2600" dirty="0">
                <a:ea typeface="Calibri" panose="020F0502020204030204" pitchFamily="34" charset="0"/>
                <a:cs typeface="Times New Roman" panose="02020603050405020304" pitchFamily="18" charset="0"/>
              </a:rPr>
              <a:t>: </a:t>
            </a:r>
            <a:r>
              <a:rPr lang="fr-FR" sz="2600" u="sng" dirty="0" smtClean="0">
                <a:ea typeface="Calibri" panose="020F0502020204030204" pitchFamily="34" charset="0"/>
                <a:cs typeface="Times New Roman" panose="02020603050405020304" pitchFamily="18" charset="0"/>
                <a:hlinkClick r:id="rId4"/>
              </a:rPr>
              <a:t>atusecretariat@mrrb.government.bg</a:t>
            </a:r>
            <a:endParaRPr lang="bg-BG" sz="2600" u="sng" dirty="0" smtClean="0">
              <a:ea typeface="Calibri" panose="020F0502020204030204" pitchFamily="34" charset="0"/>
              <a:cs typeface="Times New Roman" panose="02020603050405020304" pitchFamily="18" charset="0"/>
            </a:endParaRPr>
          </a:p>
          <a:p>
            <a:pPr lvl="0" indent="0" algn="just">
              <a:lnSpc>
                <a:spcPct val="150000"/>
              </a:lnSpc>
              <a:buNone/>
            </a:pPr>
            <a:endParaRPr lang="bg-BG" sz="2600" dirty="0" smtClean="0">
              <a:ea typeface="Calibri" panose="020F0502020204030204" pitchFamily="34" charset="0"/>
              <a:cs typeface="Times New Roman" panose="02020603050405020304" pitchFamily="18" charset="0"/>
            </a:endParaRPr>
          </a:p>
          <a:p>
            <a:pPr marL="800100" lvl="0" indent="-457200" algn="just">
              <a:lnSpc>
                <a:spcPct val="150000"/>
              </a:lnSpc>
              <a:buFont typeface="Wingdings" panose="05000000000000000000" pitchFamily="2" charset="2"/>
              <a:buChar char="Ø"/>
            </a:pPr>
            <a:r>
              <a:rPr lang="bg-BG" sz="2600" dirty="0" smtClean="0">
                <a:ea typeface="Calibri" panose="020F0502020204030204" pitchFamily="34" charset="0"/>
                <a:cs typeface="Times New Roman" panose="02020603050405020304" pitchFamily="18" charset="0"/>
              </a:rPr>
              <a:t>НСОРБ</a:t>
            </a:r>
            <a:r>
              <a:rPr lang="bg-BG" sz="2600" dirty="0">
                <a:ea typeface="Calibri" panose="020F0502020204030204" pitchFamily="34" charset="0"/>
                <a:cs typeface="Times New Roman" panose="02020603050405020304" pitchFamily="18" charset="0"/>
              </a:rPr>
              <a:t>: </a:t>
            </a:r>
            <a:r>
              <a:rPr lang="bg-BG" sz="2600" u="sng" dirty="0">
                <a:ea typeface="Calibri" panose="020F0502020204030204" pitchFamily="34" charset="0"/>
                <a:cs typeface="Times New Roman" panose="02020603050405020304" pitchFamily="18" charset="0"/>
                <a:hlinkClick r:id="rId5"/>
              </a:rPr>
              <a:t>www.namrb.org</a:t>
            </a:r>
            <a:r>
              <a:rPr lang="bg-BG" sz="2600" dirty="0">
                <a:ea typeface="Calibri" panose="020F0502020204030204" pitchFamily="34" charset="0"/>
                <a:cs typeface="Times New Roman" panose="02020603050405020304" pitchFamily="18" charset="0"/>
              </a:rPr>
              <a:t> </a:t>
            </a:r>
          </a:p>
          <a:p>
            <a:pPr indent="0" algn="just">
              <a:lnSpc>
                <a:spcPct val="150000"/>
              </a:lnSpc>
              <a:spcAft>
                <a:spcPts val="0"/>
              </a:spcAft>
              <a:buNone/>
            </a:pPr>
            <a:endParaRPr lang="fr-FR" sz="2600" u="sng" dirty="0" smtClean="0">
              <a:ea typeface="Calibri" panose="020F0502020204030204" pitchFamily="34" charset="0"/>
              <a:cs typeface="Times New Roman" panose="02020603050405020304" pitchFamily="18" charset="0"/>
            </a:endParaRPr>
          </a:p>
          <a:p>
            <a:pPr marL="800100" indent="-457200">
              <a:lnSpc>
                <a:spcPct val="150000"/>
              </a:lnSpc>
              <a:buFont typeface="Wingdings" panose="05000000000000000000" pitchFamily="2" charset="2"/>
              <a:buChar char="Ø"/>
            </a:pPr>
            <a:r>
              <a:rPr lang="bg-BG" sz="2600" dirty="0">
                <a:ea typeface="Calibri" panose="020F0502020204030204" pitchFamily="34" charset="0"/>
                <a:cs typeface="Times New Roman" panose="02020603050405020304" pitchFamily="18" charset="0"/>
              </a:rPr>
              <a:t>П</a:t>
            </a:r>
            <a:r>
              <a:rPr lang="ru-RU" sz="2600" dirty="0" smtClean="0">
                <a:ea typeface="Calibri" panose="020F0502020204030204" pitchFamily="34" charset="0"/>
                <a:cs typeface="Times New Roman" panose="02020603050405020304" pitchFamily="18" charset="0"/>
              </a:rPr>
              <a:t>овече </a:t>
            </a:r>
            <a:r>
              <a:rPr lang="ru-RU" sz="2600" dirty="0">
                <a:ea typeface="Calibri" panose="020F0502020204030204" pitchFamily="34" charset="0"/>
                <a:cs typeface="Times New Roman" panose="02020603050405020304" pitchFamily="18" charset="0"/>
              </a:rPr>
              <a:t>информация за </a:t>
            </a:r>
            <a:r>
              <a:rPr lang="ru-RU" sz="2600" dirty="0" smtClean="0">
                <a:ea typeface="Calibri" panose="020F0502020204030204" pitchFamily="34" charset="0"/>
                <a:cs typeface="Times New Roman" panose="02020603050405020304" pitchFamily="18" charset="0"/>
              </a:rPr>
              <a:t>Етикета и за държавите-членки </a:t>
            </a:r>
            <a:r>
              <a:rPr lang="ru-RU" sz="2600" dirty="0" smtClean="0">
                <a:ea typeface="Calibri" panose="020F0502020204030204" pitchFamily="34" charset="0"/>
                <a:cs typeface="Times New Roman" panose="02020603050405020304" pitchFamily="18" charset="0"/>
              </a:rPr>
              <a:t>на </a:t>
            </a:r>
            <a:r>
              <a:rPr lang="ru-RU" sz="2600" dirty="0">
                <a:ea typeface="Calibri" panose="020F0502020204030204" pitchFamily="34" charset="0"/>
                <a:cs typeface="Times New Roman" panose="02020603050405020304" pitchFamily="18" charset="0"/>
              </a:rPr>
              <a:t>Съвета на </a:t>
            </a:r>
            <a:r>
              <a:rPr lang="ru-RU" sz="2600" dirty="0" smtClean="0">
                <a:ea typeface="Calibri" panose="020F0502020204030204" pitchFamily="34" charset="0"/>
                <a:cs typeface="Times New Roman" panose="02020603050405020304" pitchFamily="18" charset="0"/>
              </a:rPr>
              <a:t>Европа, акредитирани да </a:t>
            </a:r>
            <a:r>
              <a:rPr lang="ru-RU" sz="2600" dirty="0" smtClean="0">
                <a:ea typeface="Calibri" panose="020F0502020204030204" pitchFamily="34" charset="0"/>
                <a:cs typeface="Times New Roman" panose="02020603050405020304" pitchFamily="18" charset="0"/>
              </a:rPr>
              <a:t>го присъждат: </a:t>
            </a:r>
          </a:p>
          <a:p>
            <a:pPr indent="0">
              <a:lnSpc>
                <a:spcPct val="150000"/>
              </a:lnSpc>
              <a:buNone/>
            </a:pPr>
            <a:r>
              <a:rPr lang="en-US" sz="2600" dirty="0">
                <a:ea typeface="Calibri" panose="020F0502020204030204" pitchFamily="34" charset="0"/>
                <a:cs typeface="Times New Roman" panose="02020603050405020304" pitchFamily="18" charset="0"/>
                <a:hlinkClick r:id="rId6"/>
              </a:rPr>
              <a:t>https://</a:t>
            </a:r>
            <a:r>
              <a:rPr lang="en-US" sz="2600" dirty="0" smtClean="0">
                <a:ea typeface="Calibri" panose="020F0502020204030204" pitchFamily="34" charset="0"/>
                <a:cs typeface="Times New Roman" panose="02020603050405020304" pitchFamily="18" charset="0"/>
                <a:hlinkClick r:id="rId6"/>
              </a:rPr>
              <a:t>www.coe.int/en/web/good-governance/eloge</a:t>
            </a:r>
            <a:r>
              <a:rPr lang="bg-BG" sz="2600" dirty="0" smtClean="0">
                <a:ea typeface="Calibri" panose="020F0502020204030204" pitchFamily="34" charset="0"/>
                <a:cs typeface="Times New Roman" panose="02020603050405020304" pitchFamily="18" charset="0"/>
              </a:rPr>
              <a:t> </a:t>
            </a:r>
            <a:endParaRPr lang="ru-RU" sz="2600" dirty="0" smtClean="0">
              <a:ea typeface="Calibri" panose="020F0502020204030204" pitchFamily="34" charset="0"/>
              <a:cs typeface="Times New Roman" panose="02020603050405020304" pitchFamily="18" charset="0"/>
            </a:endParaRPr>
          </a:p>
          <a:p>
            <a:pPr indent="0">
              <a:lnSpc>
                <a:spcPct val="150000"/>
              </a:lnSpc>
              <a:buNone/>
            </a:pPr>
            <a:r>
              <a:rPr lang="ru-RU" sz="2600" dirty="0" smtClean="0">
                <a:ea typeface="Calibri" panose="020F0502020204030204" pitchFamily="34" charset="0"/>
                <a:cs typeface="Times New Roman" panose="02020603050405020304" pitchFamily="18" charset="0"/>
                <a:hlinkClick r:id="rId7"/>
              </a:rPr>
              <a:t>https</a:t>
            </a:r>
            <a:r>
              <a:rPr lang="ru-RU" sz="2600" dirty="0">
                <a:ea typeface="Calibri" panose="020F0502020204030204" pitchFamily="34" charset="0"/>
                <a:cs typeface="Times New Roman" panose="02020603050405020304" pitchFamily="18" charset="0"/>
                <a:hlinkClick r:id="rId7"/>
              </a:rPr>
              <a:t>://</a:t>
            </a:r>
            <a:r>
              <a:rPr lang="ru-RU" sz="2600" dirty="0" smtClean="0">
                <a:ea typeface="Calibri" panose="020F0502020204030204" pitchFamily="34" charset="0"/>
                <a:cs typeface="Times New Roman" panose="02020603050405020304" pitchFamily="18" charset="0"/>
                <a:hlinkClick r:id="rId7"/>
              </a:rPr>
              <a:t>www.coe.int/en/web/good-governance/eloge-europe-accreditations</a:t>
            </a:r>
            <a:r>
              <a:rPr lang="ru-RU" sz="2600" dirty="0" smtClean="0">
                <a:ea typeface="Calibri" panose="020F0502020204030204" pitchFamily="34" charset="0"/>
                <a:cs typeface="Times New Roman" panose="02020603050405020304" pitchFamily="18" charset="0"/>
              </a:rPr>
              <a:t> </a:t>
            </a:r>
            <a:endParaRPr lang="ru-RU" sz="2600" dirty="0">
              <a:ea typeface="Calibri" panose="020F0502020204030204" pitchFamily="34" charset="0"/>
              <a:cs typeface="Times New Roman" panose="02020603050405020304" pitchFamily="18" charset="0"/>
            </a:endParaRPr>
          </a:p>
          <a:p>
            <a:pPr indent="0" algn="just">
              <a:lnSpc>
                <a:spcPct val="150000"/>
              </a:lnSpc>
              <a:spcAft>
                <a:spcPts val="0"/>
              </a:spcAft>
              <a:buNone/>
            </a:pPr>
            <a:endParaRPr lang="bg-BG" sz="2000" dirty="0">
              <a:ea typeface="Calibri" panose="020F0502020204030204" pitchFamily="34" charset="0"/>
              <a:cs typeface="Times New Roman" panose="02020603050405020304" pitchFamily="18" charset="0"/>
            </a:endParaRPr>
          </a:p>
          <a:p>
            <a:endParaRPr lang="bg-BG" dirty="0"/>
          </a:p>
        </p:txBody>
      </p:sp>
    </p:spTree>
    <p:extLst>
      <p:ext uri="{BB962C8B-B14F-4D97-AF65-F5344CB8AC3E}">
        <p14:creationId xmlns:p14="http://schemas.microsoft.com/office/powerpoint/2010/main" val="36496715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806" y="409303"/>
            <a:ext cx="11216640" cy="949234"/>
          </a:xfrm>
        </p:spPr>
        <p:txBody>
          <a:bodyPr>
            <a:normAutofit/>
          </a:bodyPr>
          <a:lstStyle/>
          <a:p>
            <a:pPr algn="ctr"/>
            <a:r>
              <a:rPr lang="ru-RU" sz="2800" b="1" dirty="0" smtClean="0">
                <a:solidFill>
                  <a:schemeClr val="tx1"/>
                </a:solidFill>
              </a:rPr>
              <a:t>ЕВРОПЕЙСКИ ЕТИКЕТ ЗА ИНОВАЦИИ И ДОБРО УПРАВЛЕНИЕ </a:t>
            </a:r>
            <a:br>
              <a:rPr lang="ru-RU" sz="2800" b="1" dirty="0" smtClean="0">
                <a:solidFill>
                  <a:schemeClr val="tx1"/>
                </a:solidFill>
              </a:rPr>
            </a:br>
            <a:r>
              <a:rPr lang="ru-RU" sz="2800" b="1" dirty="0" smtClean="0">
                <a:solidFill>
                  <a:schemeClr val="tx1"/>
                </a:solidFill>
              </a:rPr>
              <a:t>НА МЕСТНО НИВО</a:t>
            </a:r>
            <a:endParaRPr lang="bg-BG" sz="2800" b="1" dirty="0">
              <a:solidFill>
                <a:schemeClr val="tx1"/>
              </a:solidFill>
            </a:endParaRPr>
          </a:p>
        </p:txBody>
      </p:sp>
      <p:sp>
        <p:nvSpPr>
          <p:cNvPr id="3" name="Content Placeholder 2"/>
          <p:cNvSpPr>
            <a:spLocks noGrp="1"/>
          </p:cNvSpPr>
          <p:nvPr>
            <p:ph idx="1"/>
          </p:nvPr>
        </p:nvSpPr>
        <p:spPr>
          <a:xfrm>
            <a:off x="365760" y="1712323"/>
            <a:ext cx="11364686" cy="5094514"/>
          </a:xfrm>
        </p:spPr>
        <p:txBody>
          <a:bodyPr>
            <a:normAutofit/>
          </a:bodyPr>
          <a:lstStyle/>
          <a:p>
            <a:pPr algn="just">
              <a:tabLst>
                <a:tab pos="539750" algn="l"/>
              </a:tabLst>
            </a:pPr>
            <a:r>
              <a:rPr lang="ru-RU" dirty="0" smtClean="0"/>
              <a:t>Важен </a:t>
            </a:r>
            <a:r>
              <a:rPr lang="ru-RU" dirty="0"/>
              <a:t>елемент от прилагането на Стратегията за иновации и добро управление на местно ниво </a:t>
            </a:r>
            <a:r>
              <a:rPr lang="en-US" dirty="0" smtClean="0"/>
              <a:t>(</a:t>
            </a:r>
            <a:r>
              <a:rPr lang="bg-BG" dirty="0" smtClean="0"/>
              <a:t>Стратегията</a:t>
            </a:r>
            <a:r>
              <a:rPr lang="en-US" dirty="0" smtClean="0"/>
              <a:t>)</a:t>
            </a:r>
            <a:r>
              <a:rPr lang="ru-RU" dirty="0" smtClean="0"/>
              <a:t> </a:t>
            </a:r>
            <a:r>
              <a:rPr lang="ru-RU" dirty="0"/>
              <a:t>е инициативата за присъждане на Европейски етикет за иновации и добро управление на местно ниво (Европейски етикет) на </a:t>
            </a:r>
            <a:r>
              <a:rPr lang="ru-RU" dirty="0" smtClean="0"/>
              <a:t>общини</a:t>
            </a:r>
            <a:r>
              <a:rPr lang="ru-RU" dirty="0"/>
              <a:t>, които спазват 12-те принципа за добро демократично </a:t>
            </a:r>
            <a:r>
              <a:rPr lang="ru-RU" dirty="0" smtClean="0"/>
              <a:t>управление;</a:t>
            </a:r>
          </a:p>
          <a:p>
            <a:pPr algn="just">
              <a:tabLst>
                <a:tab pos="539750" algn="l"/>
              </a:tabLst>
            </a:pPr>
            <a:r>
              <a:rPr lang="ru-RU" dirty="0" smtClean="0"/>
              <a:t>Целта </a:t>
            </a:r>
            <a:r>
              <a:rPr lang="ru-RU" dirty="0"/>
              <a:t>на инициативата е </a:t>
            </a:r>
            <a:r>
              <a:rPr lang="ru-RU" dirty="0" smtClean="0"/>
              <a:t>да се създадат условия </a:t>
            </a:r>
            <a:r>
              <a:rPr lang="ru-RU" dirty="0"/>
              <a:t>и механизми за подобряване на управлението на местно ниво и утвърждаване на местната </a:t>
            </a:r>
            <a:r>
              <a:rPr lang="ru-RU" dirty="0" smtClean="0"/>
              <a:t>демокрация, както и да </a:t>
            </a:r>
            <a:r>
              <a:rPr lang="ru-RU" dirty="0"/>
              <a:t>се насърчават усилията на все повече местни власти да оценят и подобрят управлението си по възможно най-ефективен </a:t>
            </a:r>
            <a:r>
              <a:rPr lang="ru-RU" dirty="0" smtClean="0"/>
              <a:t>начин;</a:t>
            </a:r>
          </a:p>
          <a:p>
            <a:pPr algn="just">
              <a:tabLst>
                <a:tab pos="539750" algn="l"/>
              </a:tabLst>
            </a:pPr>
            <a:r>
              <a:rPr lang="ru-RU" dirty="0" smtClean="0"/>
              <a:t>Европейският </a:t>
            </a:r>
            <a:r>
              <a:rPr lang="ru-RU" dirty="0"/>
              <a:t>етикет </a:t>
            </a:r>
            <a:r>
              <a:rPr lang="ru-RU" dirty="0" smtClean="0"/>
              <a:t>е </a:t>
            </a:r>
            <a:r>
              <a:rPr lang="ru-RU" dirty="0"/>
              <a:t>сертификат за цялостно качество на управлението в общините, като управлението се оценява по единни критерии и процедури, разработени от Съвета на Европа, валидни за всички държави-членки. С него се удостоверява, че дадена община отговаря на европейските стандарти за качество на управлението на местно ниво.</a:t>
            </a:r>
          </a:p>
          <a:p>
            <a:pPr algn="just">
              <a:tabLst>
                <a:tab pos="539750" algn="l"/>
              </a:tabLst>
            </a:pPr>
            <a:endParaRPr lang="ru-RU" dirty="0" smtClean="0"/>
          </a:p>
          <a:p>
            <a:pPr marL="45720" indent="0" algn="just">
              <a:buNone/>
            </a:pPr>
            <a:endParaRPr lang="ru-RU" dirty="0"/>
          </a:p>
          <a:p>
            <a:pPr algn="just"/>
            <a:endParaRPr lang="bg-BG" dirty="0"/>
          </a:p>
        </p:txBody>
      </p:sp>
    </p:spTree>
    <p:extLst>
      <p:ext uri="{BB962C8B-B14F-4D97-AF65-F5344CB8AC3E}">
        <p14:creationId xmlns:p14="http://schemas.microsoft.com/office/powerpoint/2010/main" val="22715615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656953"/>
            <a:ext cx="11216640" cy="949234"/>
          </a:xfrm>
        </p:spPr>
        <p:txBody>
          <a:bodyPr>
            <a:normAutofit/>
          </a:bodyPr>
          <a:lstStyle/>
          <a:p>
            <a:pPr algn="ctr"/>
            <a:r>
              <a:rPr lang="ru-RU" sz="2800" b="1" dirty="0" smtClean="0">
                <a:solidFill>
                  <a:schemeClr val="tx1"/>
                </a:solidFill>
              </a:rPr>
              <a:t>АКРЕДИТАЦИЯ ЗА ПРИСЪЖДАНЕ  НА ЕВРОПЕЙСКИЯ ЕТИКЕТ </a:t>
            </a:r>
            <a:endParaRPr lang="bg-BG" sz="2800" b="1" dirty="0">
              <a:solidFill>
                <a:schemeClr val="tx1"/>
              </a:solidFill>
            </a:endParaRPr>
          </a:p>
        </p:txBody>
      </p:sp>
      <p:sp>
        <p:nvSpPr>
          <p:cNvPr id="3" name="Content Placeholder 2"/>
          <p:cNvSpPr>
            <a:spLocks noGrp="1"/>
          </p:cNvSpPr>
          <p:nvPr>
            <p:ph idx="1"/>
          </p:nvPr>
        </p:nvSpPr>
        <p:spPr>
          <a:xfrm>
            <a:off x="365760" y="1763486"/>
            <a:ext cx="11364686" cy="5094514"/>
          </a:xfrm>
        </p:spPr>
        <p:txBody>
          <a:bodyPr>
            <a:normAutofit/>
          </a:bodyPr>
          <a:lstStyle/>
          <a:p>
            <a:pPr algn="just">
              <a:tabLst>
                <a:tab pos="539750" algn="l"/>
              </a:tabLst>
            </a:pPr>
            <a:r>
              <a:rPr lang="ru-RU" dirty="0" smtClean="0"/>
              <a:t>През 2010 г. </a:t>
            </a:r>
            <a:r>
              <a:rPr lang="ru-RU" dirty="0"/>
              <a:t>б</a:t>
            </a:r>
            <a:r>
              <a:rPr lang="ru-RU" dirty="0" smtClean="0"/>
              <a:t>еше учредена </a:t>
            </a:r>
            <a:r>
              <a:rPr lang="ru-RU" b="1" dirty="0" smtClean="0"/>
              <a:t>Европейската </a:t>
            </a:r>
            <a:r>
              <a:rPr lang="ru-RU" b="1" dirty="0"/>
              <a:t>платформа </a:t>
            </a:r>
            <a:r>
              <a:rPr lang="ru-RU" b="1" dirty="0" smtClean="0"/>
              <a:t>на заинтересованите страни</a:t>
            </a:r>
            <a:r>
              <a:rPr lang="ru-RU" dirty="0" smtClean="0"/>
              <a:t> към Европейския комитет по демокрация и управление към Съвета на Европа. В края на същата година България стана първата държава-членка на Съвета на Европа, акредитирана от Европейската платформа да присъжда Европейския етикет на българските общини;</a:t>
            </a:r>
            <a:endParaRPr lang="en-US" dirty="0" smtClean="0"/>
          </a:p>
          <a:p>
            <a:pPr algn="just">
              <a:tabLst>
                <a:tab pos="539750" algn="l"/>
              </a:tabLst>
            </a:pPr>
            <a:r>
              <a:rPr lang="ru-RU" dirty="0" smtClean="0"/>
              <a:t>Акредитацията </a:t>
            </a:r>
            <a:r>
              <a:rPr lang="ru-RU" dirty="0"/>
              <a:t>е </a:t>
            </a:r>
            <a:r>
              <a:rPr lang="ru-RU" dirty="0" smtClean="0"/>
              <a:t>подновявана три път</a:t>
            </a:r>
            <a:r>
              <a:rPr lang="bg-BG" dirty="0"/>
              <a:t>и</a:t>
            </a:r>
            <a:r>
              <a:rPr lang="ru-RU" dirty="0" smtClean="0"/>
              <a:t> </a:t>
            </a:r>
            <a:r>
              <a:rPr lang="ru-RU" dirty="0"/>
              <a:t>– през 2016 г., </a:t>
            </a:r>
            <a:r>
              <a:rPr lang="ru-RU" dirty="0" smtClean="0"/>
              <a:t>2020 </a:t>
            </a:r>
            <a:r>
              <a:rPr lang="ru-RU" dirty="0"/>
              <a:t>г. и 2023 г. Съгласно приетите национални разпоредби процедурите за присъждане на Етикета в България </a:t>
            </a:r>
            <a:r>
              <a:rPr lang="ru-RU" dirty="0" smtClean="0"/>
              <a:t>се </a:t>
            </a:r>
            <a:r>
              <a:rPr lang="ru-RU" dirty="0"/>
              <a:t>провеждат на всеки </a:t>
            </a:r>
            <a:r>
              <a:rPr lang="ru-RU" dirty="0" smtClean="0"/>
              <a:t>2 </a:t>
            </a:r>
            <a:r>
              <a:rPr lang="ru-RU" dirty="0"/>
              <a:t>години, като валидността на Етикета </a:t>
            </a:r>
            <a:r>
              <a:rPr lang="ru-RU" dirty="0" smtClean="0"/>
              <a:t>също е </a:t>
            </a:r>
            <a:r>
              <a:rPr lang="ru-RU" dirty="0"/>
              <a:t>за период от 2 години. От първата акредитация в България успешно са проведени шест процедури за присъждане на </a:t>
            </a:r>
            <a:r>
              <a:rPr lang="ru-RU" dirty="0" smtClean="0"/>
              <a:t>Етикета</a:t>
            </a:r>
            <a:r>
              <a:rPr lang="ru-RU" dirty="0"/>
              <a:t>. </a:t>
            </a:r>
            <a:endParaRPr lang="en-US" dirty="0" smtClean="0"/>
          </a:p>
          <a:p>
            <a:pPr algn="just">
              <a:tabLst>
                <a:tab pos="539750" algn="l"/>
              </a:tabLst>
            </a:pPr>
            <a:endParaRPr lang="ru-RU" dirty="0" smtClean="0"/>
          </a:p>
          <a:p>
            <a:pPr algn="just">
              <a:tabLst>
                <a:tab pos="539750" algn="l"/>
              </a:tabLst>
            </a:pPr>
            <a:endParaRPr lang="ru-RU" dirty="0" smtClean="0"/>
          </a:p>
          <a:p>
            <a:pPr marL="45720" indent="0" algn="just">
              <a:buNone/>
            </a:pPr>
            <a:endParaRPr lang="ru-RU" dirty="0"/>
          </a:p>
          <a:p>
            <a:pPr algn="just"/>
            <a:endParaRPr lang="bg-BG" dirty="0"/>
          </a:p>
        </p:txBody>
      </p:sp>
    </p:spTree>
    <p:extLst>
      <p:ext uri="{BB962C8B-B14F-4D97-AF65-F5344CB8AC3E}">
        <p14:creationId xmlns:p14="http://schemas.microsoft.com/office/powerpoint/2010/main" val="34011773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641" y="567418"/>
            <a:ext cx="11311583" cy="592183"/>
          </a:xfrm>
        </p:spPr>
        <p:txBody>
          <a:bodyPr>
            <a:normAutofit fontScale="90000"/>
          </a:bodyPr>
          <a:lstStyle/>
          <a:p>
            <a:pPr algn="ctr"/>
            <a:r>
              <a:rPr lang="bg-BG" sz="2400" b="1" dirty="0" smtClean="0">
                <a:solidFill>
                  <a:schemeClr val="tx1"/>
                </a:solidFill>
              </a:rPr>
              <a:t>ПРИСЪЖДАНЕ НА ЕВРОПЕЙСКИЯ ЕТИКЕТ И </a:t>
            </a:r>
            <a:br>
              <a:rPr lang="bg-BG" sz="2400" b="1" dirty="0" smtClean="0">
                <a:solidFill>
                  <a:schemeClr val="tx1"/>
                </a:solidFill>
              </a:rPr>
            </a:br>
            <a:r>
              <a:rPr lang="bg-BG" sz="2400" b="1" dirty="0" smtClean="0">
                <a:solidFill>
                  <a:schemeClr val="tx1"/>
                </a:solidFill>
              </a:rPr>
              <a:t>ЗНАЧЕНИЕТО МУ ЗА ОБЩИНИТЕ - 2</a:t>
            </a:r>
            <a:endParaRPr lang="bg-BG" sz="2400" b="1" dirty="0">
              <a:solidFill>
                <a:schemeClr val="tx1"/>
              </a:solidFill>
            </a:endParaRPr>
          </a:p>
        </p:txBody>
      </p:sp>
      <p:sp>
        <p:nvSpPr>
          <p:cNvPr id="3" name="Content Placeholder 2"/>
          <p:cNvSpPr>
            <a:spLocks noGrp="1"/>
          </p:cNvSpPr>
          <p:nvPr>
            <p:ph idx="1"/>
          </p:nvPr>
        </p:nvSpPr>
        <p:spPr>
          <a:xfrm>
            <a:off x="266700" y="1550885"/>
            <a:ext cx="11482524" cy="5648427"/>
          </a:xfrm>
        </p:spPr>
        <p:txBody>
          <a:bodyPr>
            <a:noAutofit/>
          </a:bodyPr>
          <a:lstStyle/>
          <a:p>
            <a:pPr marL="330200" indent="-285750" algn="just">
              <a:lnSpc>
                <a:spcPct val="100000"/>
              </a:lnSpc>
            </a:pPr>
            <a:r>
              <a:rPr lang="ru-RU" dirty="0" smtClean="0"/>
              <a:t>Етикетът се присъжда </a:t>
            </a:r>
            <a:r>
              <a:rPr lang="ru-RU" dirty="0"/>
              <a:t>с решение на Националната платформа на общини, отговарящи на стандарта за качество на управлението в съответствие с принципите за добро демократично управление на местно ниво на Съвета на Европа. Стандартът за качество на управлението съответства на постигнат общ резултат </a:t>
            </a:r>
            <a:r>
              <a:rPr lang="ru-RU" dirty="0" smtClean="0"/>
              <a:t>с ниво „добро</a:t>
            </a:r>
            <a:r>
              <a:rPr lang="ru-RU" dirty="0"/>
              <a:t>“ или „много </a:t>
            </a:r>
            <a:r>
              <a:rPr lang="ru-RU" dirty="0" smtClean="0"/>
              <a:t>добро“ на </a:t>
            </a:r>
            <a:r>
              <a:rPr lang="ru-RU" dirty="0"/>
              <a:t>прилагане на 12-те принципа в съответствие с </a:t>
            </a:r>
            <a:r>
              <a:rPr lang="ru-RU" dirty="0" smtClean="0"/>
              <a:t>Еталона (бенчмарк);</a:t>
            </a:r>
          </a:p>
          <a:p>
            <a:pPr marL="330200" indent="-285750" algn="just">
              <a:lnSpc>
                <a:spcPct val="100000"/>
              </a:lnSpc>
            </a:pPr>
            <a:r>
              <a:rPr lang="ru-RU" dirty="0"/>
              <a:t>От </a:t>
            </a:r>
            <a:r>
              <a:rPr lang="ru-RU" dirty="0" smtClean="0"/>
              <a:t>проведените до момента </a:t>
            </a:r>
            <a:r>
              <a:rPr lang="ru-RU" dirty="0"/>
              <a:t>шест </a:t>
            </a:r>
            <a:r>
              <a:rPr lang="ru-RU" dirty="0" smtClean="0"/>
              <a:t>процедури са </a:t>
            </a:r>
            <a:r>
              <a:rPr lang="ru-RU" dirty="0"/>
              <a:t>връчени 109 приза. С </a:t>
            </a:r>
            <a:r>
              <a:rPr lang="ru-RU" dirty="0" smtClean="0"/>
              <a:t>Европейския </a:t>
            </a:r>
            <a:r>
              <a:rPr lang="ru-RU" dirty="0"/>
              <a:t>етикет </a:t>
            </a:r>
            <a:r>
              <a:rPr lang="ru-RU" dirty="0" smtClean="0"/>
              <a:t>са </a:t>
            </a:r>
            <a:r>
              <a:rPr lang="ru-RU" dirty="0"/>
              <a:t>удостоени 42 общини – Ардино, Банско, Берковица, Бургас, Бяла Слатина, Вълчи дол, Враца, Габрово, Горна Оряховица, Девня, Димитровград, Добрич, Долна баня, Доспат, Ихтиман, Карлово, Каспичан, Кирково, Кнежа, Костинброд, Кърджали, Левски, Ловеч, Лясковец, Мездра, Павликени, Перник, Петрич, Поморие, Раковски, Русе, Самоков, Свиленград, Свищов, Смолян, Смядово, Столична община, Сърница, Тетевен, Троян, Търговище и Челопеч.</a:t>
            </a:r>
          </a:p>
          <a:p>
            <a:pPr marL="45720" indent="0" algn="just">
              <a:lnSpc>
                <a:spcPct val="170000"/>
              </a:lnSpc>
              <a:buNone/>
              <a:tabLst>
                <a:tab pos="627063" algn="l"/>
              </a:tabLst>
            </a:pPr>
            <a:endParaRPr lang="bg-BG" sz="1400" dirty="0"/>
          </a:p>
        </p:txBody>
      </p:sp>
    </p:spTree>
    <p:extLst>
      <p:ext uri="{BB962C8B-B14F-4D97-AF65-F5344CB8AC3E}">
        <p14:creationId xmlns:p14="http://schemas.microsoft.com/office/powerpoint/2010/main" val="38206532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840649" y="1188665"/>
            <a:ext cx="4570912" cy="1255872"/>
          </a:xfrm>
        </p:spPr>
        <p:txBody>
          <a:bodyPr>
            <a:noAutofit/>
          </a:bodyPr>
          <a:lstStyle/>
          <a:p>
            <a:pPr algn="ctr"/>
            <a:r>
              <a:rPr lang="ru-RU" sz="1800" dirty="0">
                <a:solidFill>
                  <a:schemeClr val="tx1"/>
                </a:solidFill>
              </a:rPr>
              <a:t>Приз </a:t>
            </a:r>
            <a:endParaRPr lang="ru-RU" sz="1800" dirty="0" smtClean="0">
              <a:solidFill>
                <a:schemeClr val="tx1"/>
              </a:solidFill>
            </a:endParaRPr>
          </a:p>
          <a:p>
            <a:pPr algn="ctr"/>
            <a:r>
              <a:rPr lang="ru-RU" sz="1800" b="0" dirty="0" smtClean="0">
                <a:solidFill>
                  <a:schemeClr val="tx1"/>
                </a:solidFill>
              </a:rPr>
              <a:t>кристален </a:t>
            </a:r>
            <a:r>
              <a:rPr lang="ru-RU" sz="1800" b="0" dirty="0">
                <a:solidFill>
                  <a:schemeClr val="tx1"/>
                </a:solidFill>
              </a:rPr>
              <a:t>дванадесетостен с гравирани </a:t>
            </a:r>
            <a:r>
              <a:rPr lang="ru-RU" sz="1800" b="0" dirty="0" smtClean="0">
                <a:solidFill>
                  <a:schemeClr val="tx1"/>
                </a:solidFill>
              </a:rPr>
              <a:t> 12-те </a:t>
            </a:r>
            <a:r>
              <a:rPr lang="ru-RU" sz="1800" b="0" dirty="0">
                <a:solidFill>
                  <a:schemeClr val="tx1"/>
                </a:solidFill>
              </a:rPr>
              <a:t>принципа за добро </a:t>
            </a:r>
            <a:r>
              <a:rPr lang="ru-RU" sz="1800" b="0" dirty="0" smtClean="0">
                <a:solidFill>
                  <a:schemeClr val="tx1"/>
                </a:solidFill>
              </a:rPr>
              <a:t>управление</a:t>
            </a:r>
            <a:r>
              <a:rPr lang="ru-RU" sz="1800" b="0" dirty="0">
                <a:solidFill>
                  <a:schemeClr val="tx1"/>
                </a:solidFill>
              </a:rPr>
              <a:t>, логото на Съвета на Европа и периода на валидност на Европейския етикет</a:t>
            </a:r>
            <a:endParaRPr lang="bg-BG" sz="1800" b="0" dirty="0">
              <a:solidFill>
                <a:schemeClr val="tx1"/>
              </a:solidFill>
            </a:endParaRPr>
          </a:p>
        </p:txBody>
      </p:sp>
      <p:graphicFrame>
        <p:nvGraphicFramePr>
          <p:cNvPr id="6" name="Content Placeholder 5">
            <a:hlinkClick r:id="" action="ppaction://ole?verb=0"/>
          </p:cNvPr>
          <p:cNvGraphicFramePr>
            <a:graphicFrameLocks noGrp="1" noChangeAspect="1"/>
          </p:cNvGraphicFramePr>
          <p:nvPr>
            <p:ph sz="half" idx="2"/>
            <p:extLst>
              <p:ext uri="{D42A27DB-BD31-4B8C-83A1-F6EECF244321}">
                <p14:modId xmlns:p14="http://schemas.microsoft.com/office/powerpoint/2010/main" val="3453088416"/>
              </p:ext>
            </p:extLst>
          </p:nvPr>
        </p:nvGraphicFramePr>
        <p:xfrm>
          <a:off x="6624978" y="2754651"/>
          <a:ext cx="4395787" cy="3297238"/>
        </p:xfrm>
        <a:graphic>
          <a:graphicData uri="http://schemas.openxmlformats.org/presentationml/2006/ole">
            <mc:AlternateContent xmlns:mc="http://schemas.openxmlformats.org/markup-compatibility/2006">
              <mc:Choice xmlns:v="urn:schemas-microsoft-com:vml" Requires="v">
                <p:oleObj spid="_x0000_s1271" name="Presentation" r:id="rId4" imgW="4571967" imgH="3429197" progId="PowerPoint.Show.8">
                  <p:embed/>
                </p:oleObj>
              </mc:Choice>
              <mc:Fallback>
                <p:oleObj name="Presentation" r:id="rId4" imgW="4571967" imgH="3429197" progId="PowerPoint.Show.8">
                  <p:embed/>
                  <p:pic>
                    <p:nvPicPr>
                      <p:cNvPr id="0" name=""/>
                      <p:cNvPicPr/>
                      <p:nvPr/>
                    </p:nvPicPr>
                    <p:blipFill>
                      <a:blip r:embed="rId5"/>
                      <a:stretch>
                        <a:fillRect/>
                      </a:stretch>
                    </p:blipFill>
                    <p:spPr>
                      <a:xfrm>
                        <a:off x="6624978" y="2754651"/>
                        <a:ext cx="4395787" cy="3297238"/>
                      </a:xfrm>
                      <a:prstGeom prst="rect">
                        <a:avLst/>
                      </a:prstGeom>
                    </p:spPr>
                  </p:pic>
                </p:oleObj>
              </mc:Fallback>
            </mc:AlternateContent>
          </a:graphicData>
        </a:graphic>
      </p:graphicFrame>
      <p:sp>
        <p:nvSpPr>
          <p:cNvPr id="9" name="Text Placeholder 8"/>
          <p:cNvSpPr>
            <a:spLocks noGrp="1"/>
          </p:cNvSpPr>
          <p:nvPr>
            <p:ph type="body" sz="quarter" idx="3"/>
          </p:nvPr>
        </p:nvSpPr>
        <p:spPr>
          <a:xfrm>
            <a:off x="5932714" y="874340"/>
            <a:ext cx="5780314" cy="1152911"/>
          </a:xfrm>
        </p:spPr>
        <p:txBody>
          <a:bodyPr>
            <a:noAutofit/>
          </a:bodyPr>
          <a:lstStyle/>
          <a:p>
            <a:pPr algn="ctr"/>
            <a:r>
              <a:rPr lang="ru-RU" sz="1800" dirty="0" smtClean="0">
                <a:solidFill>
                  <a:schemeClr val="tx1"/>
                </a:solidFill>
              </a:rPr>
              <a:t>Сертификат</a:t>
            </a:r>
          </a:p>
          <a:p>
            <a:pPr algn="ctr"/>
            <a:r>
              <a:rPr lang="ru-RU" sz="1800" b="0" dirty="0" smtClean="0">
                <a:solidFill>
                  <a:schemeClr val="tx1"/>
                </a:solidFill>
              </a:rPr>
              <a:t>удостоверяващ </a:t>
            </a:r>
            <a:r>
              <a:rPr lang="ru-RU" sz="1800" b="0" dirty="0">
                <a:solidFill>
                  <a:schemeClr val="tx1"/>
                </a:solidFill>
              </a:rPr>
              <a:t>прилагането на европейските принципи за </a:t>
            </a:r>
            <a:r>
              <a:rPr lang="ru-RU" sz="1800" b="0" dirty="0" smtClean="0">
                <a:solidFill>
                  <a:schemeClr val="tx1"/>
                </a:solidFill>
              </a:rPr>
              <a:t>добро </a:t>
            </a:r>
            <a:r>
              <a:rPr lang="ru-RU" sz="1800" b="0" dirty="0">
                <a:solidFill>
                  <a:schemeClr val="tx1"/>
                </a:solidFill>
              </a:rPr>
              <a:t>управление и постигнатото високо качество на управление в общината</a:t>
            </a:r>
            <a:endParaRPr lang="bg-BG" sz="1800" b="0" dirty="0">
              <a:solidFill>
                <a:schemeClr val="tx1"/>
              </a:solidFill>
            </a:endParaRPr>
          </a:p>
        </p:txBody>
      </p:sp>
      <p:pic>
        <p:nvPicPr>
          <p:cNvPr id="7" name="Content Placeholder 6"/>
          <p:cNvPicPr>
            <a:picLocks noGrp="1" noChangeAspect="1"/>
          </p:cNvPicPr>
          <p:nvPr>
            <p:ph sz="quarter" idx="4"/>
          </p:nvPr>
        </p:nvPicPr>
        <p:blipFill>
          <a:blip r:embed="rId6">
            <a:extLst>
              <a:ext uri="{28A0092B-C50C-407E-A947-70E740481C1C}">
                <a14:useLocalDpi xmlns:a14="http://schemas.microsoft.com/office/drawing/2010/main" val="0"/>
              </a:ext>
            </a:extLst>
          </a:blip>
          <a:stretch>
            <a:fillRect/>
          </a:stretch>
        </p:blipFill>
        <p:spPr>
          <a:xfrm>
            <a:off x="773974" y="2960913"/>
            <a:ext cx="4386943" cy="2884715"/>
          </a:xfrm>
        </p:spPr>
      </p:pic>
    </p:spTree>
    <p:extLst>
      <p:ext uri="{BB962C8B-B14F-4D97-AF65-F5344CB8AC3E}">
        <p14:creationId xmlns:p14="http://schemas.microsoft.com/office/powerpoint/2010/main" val="38528329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974" y="374244"/>
            <a:ext cx="9846945" cy="1068113"/>
          </a:xfrm>
        </p:spPr>
        <p:txBody>
          <a:bodyPr>
            <a:normAutofit/>
          </a:bodyPr>
          <a:lstStyle/>
          <a:p>
            <a:pPr marL="44450" lvl="0" indent="312738" algn="ctr">
              <a:spcBef>
                <a:spcPts val="1400"/>
              </a:spcBef>
            </a:pPr>
            <a:r>
              <a:rPr lang="ru-RU" sz="2400" b="1" dirty="0" smtClean="0">
                <a:solidFill>
                  <a:schemeClr val="tx1"/>
                </a:solidFill>
                <a:ea typeface="+mn-ea"/>
                <a:cs typeface="+mn-cs"/>
              </a:rPr>
              <a:t>ПРИСЪЖДАНЕ НА ЕВРОПЕЙСКИЯ ЕТИКЕТ НА ОБЩИНИТЕ</a:t>
            </a:r>
            <a:br>
              <a:rPr lang="ru-RU" sz="2400" b="1" dirty="0" smtClean="0">
                <a:solidFill>
                  <a:schemeClr val="tx1"/>
                </a:solidFill>
                <a:ea typeface="+mn-ea"/>
                <a:cs typeface="+mn-cs"/>
              </a:rPr>
            </a:br>
            <a:r>
              <a:rPr lang="ru-RU" sz="1800" dirty="0" smtClean="0">
                <a:solidFill>
                  <a:schemeClr val="tx1"/>
                </a:solidFill>
                <a:ea typeface="+mn-ea"/>
                <a:cs typeface="+mn-cs"/>
              </a:rPr>
              <a:t>ОФИЦИАЛНА ЦЕРЕМОНИЯ В РАМКИТЕ НА НАЦИОНАЛЕН ФОРУМ НА МЕСТНИТЕ ВЛАСТИ, ОРГАНИЗИРАН ПО ИНИЦИАТИВА НА НСОРБ</a:t>
            </a:r>
            <a:endParaRPr lang="bg-BG" sz="1800" dirty="0">
              <a:solidFill>
                <a:schemeClr val="tx1"/>
              </a:solidFill>
            </a:endParaRPr>
          </a:p>
        </p:txBody>
      </p:sp>
      <p:sp>
        <p:nvSpPr>
          <p:cNvPr id="7" name="Text Placeholder 6"/>
          <p:cNvSpPr>
            <a:spLocks noGrp="1"/>
          </p:cNvSpPr>
          <p:nvPr>
            <p:ph type="body" idx="1"/>
          </p:nvPr>
        </p:nvSpPr>
        <p:spPr>
          <a:xfrm>
            <a:off x="6426654" y="1885953"/>
            <a:ext cx="5334000" cy="777240"/>
          </a:xfrm>
        </p:spPr>
        <p:txBody>
          <a:bodyPr>
            <a:noAutofit/>
          </a:bodyPr>
          <a:lstStyle/>
          <a:p>
            <a:pPr algn="ctr"/>
            <a:r>
              <a:rPr lang="bg-BG" sz="1600" b="1" dirty="0" smtClean="0">
                <a:solidFill>
                  <a:schemeClr val="tx1"/>
                </a:solidFill>
              </a:rPr>
              <a:t>ШЕСТА ПРОЦЕДУРА</a:t>
            </a:r>
          </a:p>
          <a:p>
            <a:pPr algn="ctr"/>
            <a:r>
              <a:rPr lang="bg-BG" sz="1600" b="1" dirty="0" smtClean="0">
                <a:solidFill>
                  <a:schemeClr val="tx1"/>
                </a:solidFill>
              </a:rPr>
              <a:t>24 октомври 2022 г. </a:t>
            </a:r>
          </a:p>
          <a:p>
            <a:pPr algn="ctr"/>
            <a:r>
              <a:rPr lang="bg-BG" sz="1600" b="1" dirty="0" err="1">
                <a:solidFill>
                  <a:schemeClr val="tx1"/>
                </a:solidFill>
              </a:rPr>
              <a:t>к</a:t>
            </a:r>
            <a:r>
              <a:rPr lang="bg-BG" sz="1600" b="1" dirty="0" err="1" smtClean="0">
                <a:solidFill>
                  <a:schemeClr val="tx1"/>
                </a:solidFill>
              </a:rPr>
              <a:t>.к</a:t>
            </a:r>
            <a:r>
              <a:rPr lang="bg-BG" sz="1600" b="1" dirty="0" smtClean="0">
                <a:solidFill>
                  <a:schemeClr val="tx1"/>
                </a:solidFill>
              </a:rPr>
              <a:t>. „Албена“ </a:t>
            </a:r>
          </a:p>
        </p:txBody>
      </p:sp>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51337" y="2837877"/>
            <a:ext cx="5204963" cy="3664945"/>
          </a:xfrm>
        </p:spPr>
      </p:pic>
      <p:sp>
        <p:nvSpPr>
          <p:cNvPr id="9" name="Text Placeholder 8"/>
          <p:cNvSpPr>
            <a:spLocks noGrp="1"/>
          </p:cNvSpPr>
          <p:nvPr>
            <p:ph type="body" sz="quarter" idx="3"/>
          </p:nvPr>
        </p:nvSpPr>
        <p:spPr>
          <a:xfrm>
            <a:off x="637713" y="1725878"/>
            <a:ext cx="5443047" cy="937315"/>
          </a:xfrm>
        </p:spPr>
        <p:txBody>
          <a:bodyPr>
            <a:noAutofit/>
          </a:bodyPr>
          <a:lstStyle/>
          <a:p>
            <a:pPr algn="ctr"/>
            <a:r>
              <a:rPr lang="ru-RU" sz="1600" b="1" dirty="0" smtClean="0">
                <a:solidFill>
                  <a:schemeClr val="tx1"/>
                </a:solidFill>
              </a:rPr>
              <a:t>ПЪРВА ПРОЦЕДУРА</a:t>
            </a:r>
          </a:p>
          <a:p>
            <a:pPr algn="ctr"/>
            <a:r>
              <a:rPr lang="ru-RU" sz="1600" b="1" dirty="0" smtClean="0">
                <a:solidFill>
                  <a:schemeClr val="tx1"/>
                </a:solidFill>
              </a:rPr>
              <a:t>27 май 2011 г.</a:t>
            </a:r>
          </a:p>
          <a:p>
            <a:pPr algn="ctr"/>
            <a:r>
              <a:rPr lang="ru-RU" sz="1600" b="1" dirty="0" smtClean="0">
                <a:solidFill>
                  <a:schemeClr val="tx1"/>
                </a:solidFill>
              </a:rPr>
              <a:t>ГРАНИТНА ЗАЛА НА МИНИСТЕРСКИЯ СЪВЕТ</a:t>
            </a:r>
            <a:endParaRPr lang="bg-BG" sz="1600" b="1" dirty="0">
              <a:solidFill>
                <a:schemeClr val="tx1"/>
              </a:solidFill>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8573" y="2837877"/>
            <a:ext cx="5222081" cy="3664945"/>
          </a:xfrm>
          <a:prstGeom prst="rect">
            <a:avLst/>
          </a:prstGeom>
        </p:spPr>
      </p:pic>
    </p:spTree>
    <p:extLst>
      <p:ext uri="{BB962C8B-B14F-4D97-AF65-F5344CB8AC3E}">
        <p14:creationId xmlns:p14="http://schemas.microsoft.com/office/powerpoint/2010/main" val="1212223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3366" y="348343"/>
            <a:ext cx="11311583" cy="592183"/>
          </a:xfrm>
        </p:spPr>
        <p:txBody>
          <a:bodyPr>
            <a:normAutofit/>
          </a:bodyPr>
          <a:lstStyle/>
          <a:p>
            <a:r>
              <a:rPr lang="bg-BG" sz="2400" b="1" dirty="0" smtClean="0">
                <a:solidFill>
                  <a:schemeClr val="tx1"/>
                </a:solidFill>
              </a:rPr>
              <a:t>ПОЛЗИ ОТ ЕВРОПЕЙСКИЯ ЕТИКЕТ ЗА ОБЩИНАТА</a:t>
            </a:r>
            <a:endParaRPr lang="bg-BG" sz="2400" b="1" dirty="0">
              <a:solidFill>
                <a:schemeClr val="tx1"/>
              </a:solidFill>
            </a:endParaRPr>
          </a:p>
        </p:txBody>
      </p:sp>
      <p:sp>
        <p:nvSpPr>
          <p:cNvPr id="3" name="Content Placeholder 2"/>
          <p:cNvSpPr>
            <a:spLocks noGrp="1"/>
          </p:cNvSpPr>
          <p:nvPr>
            <p:ph idx="1"/>
          </p:nvPr>
        </p:nvSpPr>
        <p:spPr>
          <a:xfrm>
            <a:off x="352425" y="1209573"/>
            <a:ext cx="11482524" cy="5648427"/>
          </a:xfrm>
        </p:spPr>
        <p:txBody>
          <a:bodyPr>
            <a:noAutofit/>
          </a:bodyPr>
          <a:lstStyle/>
          <a:p>
            <a:pPr marL="331470" indent="-285750" algn="just">
              <a:buFont typeface="Wingdings" panose="05000000000000000000" pitchFamily="2" charset="2"/>
              <a:buChar char="ü"/>
              <a:tabLst>
                <a:tab pos="627063" algn="l"/>
              </a:tabLst>
            </a:pPr>
            <a:r>
              <a:rPr lang="ru-RU" sz="1800" dirty="0" smtClean="0"/>
              <a:t>Възможност </a:t>
            </a:r>
            <a:r>
              <a:rPr lang="ru-RU" sz="1800" dirty="0"/>
              <a:t>за структурирана самооценка на качеството на предоставяните </a:t>
            </a:r>
            <a:r>
              <a:rPr lang="ru-RU" sz="1800" dirty="0" smtClean="0"/>
              <a:t>услуги;</a:t>
            </a:r>
            <a:endParaRPr lang="ru-RU" sz="1800" dirty="0"/>
          </a:p>
          <a:p>
            <a:pPr algn="just">
              <a:lnSpc>
                <a:spcPct val="100000"/>
              </a:lnSpc>
              <a:buFont typeface="Wingdings" panose="05000000000000000000" pitchFamily="2" charset="2"/>
              <a:buChar char="ü"/>
              <a:tabLst>
                <a:tab pos="627063" algn="l"/>
              </a:tabLst>
            </a:pPr>
            <a:r>
              <a:rPr lang="ru-RU" sz="1800" dirty="0" smtClean="0"/>
              <a:t>Получаване </a:t>
            </a:r>
            <a:r>
              <a:rPr lang="ru-RU" sz="1800" dirty="0"/>
              <a:t>на обратна връзка от гражданите за качеството на получаваните услуги;</a:t>
            </a:r>
          </a:p>
          <a:p>
            <a:pPr algn="just">
              <a:lnSpc>
                <a:spcPct val="100000"/>
              </a:lnSpc>
              <a:buFont typeface="Wingdings" panose="05000000000000000000" pitchFamily="2" charset="2"/>
              <a:buChar char="ü"/>
              <a:tabLst>
                <a:tab pos="627063" algn="l"/>
              </a:tabLst>
            </a:pPr>
            <a:r>
              <a:rPr lang="ru-RU" sz="1800" dirty="0" smtClean="0"/>
              <a:t>Обективна </a:t>
            </a:r>
            <a:r>
              <a:rPr lang="ru-RU" sz="1800" dirty="0"/>
              <a:t>и независима оценка на приложението на принципите </a:t>
            </a:r>
            <a:r>
              <a:rPr lang="ru-RU" sz="1800" dirty="0" smtClean="0"/>
              <a:t>за </a:t>
            </a:r>
            <a:r>
              <a:rPr lang="ru-RU" sz="1800" dirty="0"/>
              <a:t>добро демократично </a:t>
            </a:r>
            <a:r>
              <a:rPr lang="ru-RU" sz="1800" dirty="0" smtClean="0"/>
              <a:t>управление;</a:t>
            </a:r>
            <a:endParaRPr lang="ru-RU" sz="1800" dirty="0"/>
          </a:p>
          <a:p>
            <a:pPr algn="just">
              <a:lnSpc>
                <a:spcPct val="100000"/>
              </a:lnSpc>
              <a:buFont typeface="Wingdings" panose="05000000000000000000" pitchFamily="2" charset="2"/>
              <a:buChar char="ü"/>
              <a:tabLst>
                <a:tab pos="627063" algn="l"/>
              </a:tabLst>
            </a:pPr>
            <a:r>
              <a:rPr lang="ru-RU" sz="1800" dirty="0" smtClean="0"/>
              <a:t>Възможности </a:t>
            </a:r>
            <a:r>
              <a:rPr lang="ru-RU" sz="1800" dirty="0"/>
              <a:t>за споделяне на опит и добри практики с други общини, включително на европейско ниво; </a:t>
            </a:r>
          </a:p>
          <a:p>
            <a:pPr algn="just">
              <a:lnSpc>
                <a:spcPct val="100000"/>
              </a:lnSpc>
              <a:buFont typeface="Wingdings" panose="05000000000000000000" pitchFamily="2" charset="2"/>
              <a:buChar char="ü"/>
              <a:tabLst>
                <a:tab pos="627063" algn="l"/>
              </a:tabLst>
            </a:pPr>
            <a:r>
              <a:rPr lang="ru-RU" sz="1800" dirty="0" smtClean="0"/>
              <a:t>Удостоената </a:t>
            </a:r>
            <a:r>
              <a:rPr lang="ru-RU" sz="1800" dirty="0"/>
              <a:t>с Етикета община получава приз (кристален дванадесетостен) и сертификат, удостоверяващ прилагането на европейските принципи за добро демократично управление и постигнатото високо качество на </a:t>
            </a:r>
            <a:r>
              <a:rPr lang="ru-RU" sz="1800" dirty="0" smtClean="0"/>
              <a:t>управление;</a:t>
            </a:r>
            <a:endParaRPr lang="ru-RU" sz="1800" dirty="0"/>
          </a:p>
          <a:p>
            <a:pPr algn="just">
              <a:lnSpc>
                <a:spcPct val="100000"/>
              </a:lnSpc>
              <a:buFont typeface="Wingdings" panose="05000000000000000000" pitchFamily="2" charset="2"/>
              <a:buChar char="ü"/>
              <a:tabLst>
                <a:tab pos="627063" algn="l"/>
              </a:tabLst>
            </a:pPr>
            <a:r>
              <a:rPr lang="ru-RU" sz="1800" dirty="0" smtClean="0"/>
              <a:t>Общината</a:t>
            </a:r>
            <a:r>
              <a:rPr lang="ru-RU" sz="1800" dirty="0"/>
              <a:t>, на която е присъден Европейския етикет, има право да използва за свои представителни цели названието „Присъден Европейски етикет за иновации и добро управление на Съвета на Европа за периода </a:t>
            </a:r>
            <a:r>
              <a:rPr lang="ru-RU" sz="1800" dirty="0" smtClean="0"/>
              <a:t>2024-2026 </a:t>
            </a:r>
            <a:r>
              <a:rPr lang="ru-RU" sz="1800" dirty="0"/>
              <a:t>г</a:t>
            </a:r>
            <a:r>
              <a:rPr lang="ru-RU" sz="1800" dirty="0" smtClean="0"/>
              <a:t>.“;</a:t>
            </a:r>
          </a:p>
          <a:p>
            <a:pPr algn="just">
              <a:lnSpc>
                <a:spcPct val="100000"/>
              </a:lnSpc>
              <a:buFont typeface="Wingdings" panose="05000000000000000000" pitchFamily="2" charset="2"/>
              <a:buChar char="ü"/>
              <a:tabLst>
                <a:tab pos="627063" algn="l"/>
              </a:tabLst>
            </a:pPr>
            <a:r>
              <a:rPr lang="ru-RU" sz="1800" dirty="0" smtClean="0"/>
              <a:t>Възможност за участие </a:t>
            </a:r>
            <a:r>
              <a:rPr lang="ru-RU" sz="1800" dirty="0"/>
              <a:t>в </a:t>
            </a:r>
            <a:r>
              <a:rPr lang="ru-RU" sz="1800" dirty="0" smtClean="0"/>
              <a:t>схема </a:t>
            </a:r>
            <a:r>
              <a:rPr lang="ru-RU" sz="1800" dirty="0"/>
              <a:t>за подкрепа на малки проекти в селектирани общини за насърчаване на развитието и иновациите за постигане на добро демократично </a:t>
            </a:r>
            <a:r>
              <a:rPr lang="ru-RU" sz="1800" dirty="0" smtClean="0"/>
              <a:t>управление.</a:t>
            </a:r>
            <a:endParaRPr lang="ru-RU" sz="1800" dirty="0"/>
          </a:p>
          <a:p>
            <a:pPr marL="45720" indent="0" algn="just">
              <a:lnSpc>
                <a:spcPct val="170000"/>
              </a:lnSpc>
              <a:buNone/>
              <a:tabLst>
                <a:tab pos="627063" algn="l"/>
              </a:tabLst>
            </a:pPr>
            <a:endParaRPr lang="bg-BG" sz="1400" dirty="0"/>
          </a:p>
        </p:txBody>
      </p:sp>
    </p:spTree>
    <p:extLst>
      <p:ext uri="{BB962C8B-B14F-4D97-AF65-F5344CB8AC3E}">
        <p14:creationId xmlns:p14="http://schemas.microsoft.com/office/powerpoint/2010/main" val="40905927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87" y="286604"/>
            <a:ext cx="11459060" cy="1053098"/>
          </a:xfrm>
        </p:spPr>
        <p:txBody>
          <a:bodyPr>
            <a:normAutofit fontScale="90000"/>
          </a:bodyPr>
          <a:lstStyle/>
          <a:p>
            <a:pPr algn="ctr"/>
            <a:r>
              <a:rPr lang="ru-RU" sz="3200" b="1" dirty="0" smtClean="0">
                <a:solidFill>
                  <a:schemeClr val="tx1"/>
                </a:solidFill>
              </a:rPr>
              <a:t>Основни етапи от процедурата </a:t>
            </a:r>
            <a:r>
              <a:rPr lang="ru-RU" sz="3200" b="1" dirty="0">
                <a:solidFill>
                  <a:schemeClr val="tx1"/>
                </a:solidFill>
              </a:rPr>
              <a:t>за присъждане на Етикет за иновации и добро управление на местно </a:t>
            </a:r>
            <a:r>
              <a:rPr lang="ru-RU" sz="3200" b="1" dirty="0" smtClean="0">
                <a:solidFill>
                  <a:schemeClr val="tx1"/>
                </a:solidFill>
              </a:rPr>
              <a:t>ниво 2024 г.</a:t>
            </a:r>
            <a:endParaRPr lang="bg-BG" sz="3200" b="1" dirty="0">
              <a:solidFill>
                <a:schemeClr val="tx1"/>
              </a:solidFill>
            </a:endParaRPr>
          </a:p>
        </p:txBody>
      </p:sp>
      <p:sp>
        <p:nvSpPr>
          <p:cNvPr id="3" name="Content Placeholder 2"/>
          <p:cNvSpPr>
            <a:spLocks noGrp="1"/>
          </p:cNvSpPr>
          <p:nvPr>
            <p:ph idx="1"/>
          </p:nvPr>
        </p:nvSpPr>
        <p:spPr>
          <a:xfrm>
            <a:off x="354986" y="1339702"/>
            <a:ext cx="11459061" cy="5092996"/>
          </a:xfrm>
        </p:spPr>
        <p:txBody>
          <a:bodyPr>
            <a:normAutofit fontScale="92500" lnSpcReduction="10000"/>
          </a:bodyPr>
          <a:lstStyle/>
          <a:p>
            <a:pPr marL="0" lvl="0" indent="0">
              <a:spcBef>
                <a:spcPts val="1000"/>
              </a:spcBef>
              <a:spcAft>
                <a:spcPts val="0"/>
              </a:spcAft>
              <a:buClrTx/>
              <a:buSzTx/>
              <a:buNone/>
            </a:pPr>
            <a:endParaRPr lang="ru-RU" sz="2400" dirty="0" smtClean="0">
              <a:solidFill>
                <a:prstClr val="black"/>
              </a:solidFill>
            </a:endParaRPr>
          </a:p>
          <a:p>
            <a:pPr marL="457200" indent="-457200">
              <a:spcBef>
                <a:spcPts val="1000"/>
              </a:spcBef>
              <a:buClrTx/>
              <a:buSzTx/>
              <a:buFont typeface="+mj-lt"/>
              <a:buAutoNum type="arabicParenR"/>
            </a:pPr>
            <a:r>
              <a:rPr lang="ru-RU" sz="2400" b="1" dirty="0"/>
              <a:t>Информационна кампания</a:t>
            </a:r>
            <a:r>
              <a:rPr lang="ru-RU" sz="2400" dirty="0"/>
              <a:t>: </a:t>
            </a:r>
            <a:r>
              <a:rPr lang="ru-RU" sz="2400" dirty="0" smtClean="0"/>
              <a:t>12 </a:t>
            </a:r>
            <a:r>
              <a:rPr lang="ru-RU" sz="2400" dirty="0"/>
              <a:t>февруари – </a:t>
            </a:r>
            <a:r>
              <a:rPr lang="ru-RU" sz="2400" dirty="0" smtClean="0"/>
              <a:t>12 юни</a:t>
            </a:r>
            <a:r>
              <a:rPr lang="bg-BG" sz="2400" dirty="0" smtClean="0"/>
              <a:t>:</a:t>
            </a:r>
            <a:endParaRPr lang="ru-RU" sz="2400" dirty="0" smtClean="0"/>
          </a:p>
          <a:p>
            <a:pPr marL="0" indent="0" algn="just">
              <a:spcBef>
                <a:spcPts val="1000"/>
              </a:spcBef>
              <a:buClrTx/>
              <a:buSzTx/>
              <a:buNone/>
            </a:pPr>
            <a:r>
              <a:rPr lang="ru-RU" sz="2400" i="1" dirty="0" smtClean="0"/>
              <a:t>- </a:t>
            </a:r>
            <a:r>
              <a:rPr lang="ru-RU" sz="2000" i="1" dirty="0"/>
              <a:t>Информационни </a:t>
            </a:r>
            <a:r>
              <a:rPr lang="ru-RU" sz="2000" i="1" dirty="0" smtClean="0"/>
              <a:t>дни за </a:t>
            </a:r>
            <a:r>
              <a:rPr lang="ru-RU" sz="2000" i="1" dirty="0"/>
              <a:t>шестте района на </a:t>
            </a:r>
            <a:r>
              <a:rPr lang="ru-RU" sz="2000" i="1" dirty="0" smtClean="0"/>
              <a:t>страната; </a:t>
            </a:r>
          </a:p>
          <a:p>
            <a:pPr marL="0" indent="0" algn="just">
              <a:buClrTx/>
              <a:buSzTx/>
              <a:buNone/>
            </a:pPr>
            <a:r>
              <a:rPr lang="ru-RU" sz="2000" i="1" dirty="0" smtClean="0"/>
              <a:t>- Възможност за конкретни </a:t>
            </a:r>
            <a:r>
              <a:rPr lang="ru-RU" sz="2000" i="1" dirty="0"/>
              <a:t>въпроси или </a:t>
            </a:r>
            <a:r>
              <a:rPr lang="ru-RU" sz="2000" i="1" dirty="0" smtClean="0"/>
              <a:t>разяснения</a:t>
            </a:r>
            <a:r>
              <a:rPr lang="ru-RU" sz="2000" i="1" dirty="0"/>
              <a:t>, свързани с подготовката на </a:t>
            </a:r>
            <a:r>
              <a:rPr lang="ru-RU" sz="2000" i="1" dirty="0" smtClean="0"/>
              <a:t>кандидатурите </a:t>
            </a:r>
            <a:r>
              <a:rPr lang="ru-RU" sz="2000" i="1" dirty="0"/>
              <a:t>и извършването на самооценката </a:t>
            </a:r>
            <a:r>
              <a:rPr lang="ru-RU" sz="2000" i="1" dirty="0" smtClean="0"/>
              <a:t>- </a:t>
            </a:r>
            <a:r>
              <a:rPr lang="ru-RU" sz="2000" i="1" dirty="0"/>
              <a:t>по електронна поща до Секретариата на Националната </a:t>
            </a:r>
            <a:r>
              <a:rPr lang="ru-RU" sz="2000" i="1" dirty="0" smtClean="0"/>
              <a:t>платформа: </a:t>
            </a:r>
            <a:r>
              <a:rPr lang="en-US" i="1" u="sng" dirty="0" smtClean="0"/>
              <a:t>atusecretariat@mrrb.government.bg</a:t>
            </a:r>
            <a:r>
              <a:rPr lang="bg-BG" i="1" dirty="0" smtClean="0"/>
              <a:t> </a:t>
            </a:r>
            <a:r>
              <a:rPr lang="ru-RU" sz="2000" i="1" dirty="0" smtClean="0"/>
              <a:t> в </a:t>
            </a:r>
            <a:r>
              <a:rPr lang="ru-RU" sz="2000" i="1" dirty="0"/>
              <a:t>срок до </a:t>
            </a:r>
            <a:r>
              <a:rPr lang="ru-RU" sz="2000" i="1" dirty="0" smtClean="0"/>
              <a:t>31 май. </a:t>
            </a:r>
            <a:endParaRPr lang="ru-RU" sz="2000" i="1" dirty="0"/>
          </a:p>
          <a:p>
            <a:pPr marL="457200" indent="-457200">
              <a:spcBef>
                <a:spcPts val="1000"/>
              </a:spcBef>
              <a:buClrTx/>
              <a:buSzTx/>
              <a:buFont typeface="+mj-lt"/>
              <a:buAutoNum type="arabicParenR" startAt="2"/>
            </a:pPr>
            <a:r>
              <a:rPr lang="ru-RU" sz="2400" b="1" dirty="0" smtClean="0"/>
              <a:t>Кандидатстване на общините: </a:t>
            </a:r>
            <a:r>
              <a:rPr lang="ru-RU" sz="2400" dirty="0" smtClean="0"/>
              <a:t>от 1</a:t>
            </a:r>
            <a:r>
              <a:rPr lang="en-US" sz="2400" dirty="0" smtClean="0"/>
              <a:t>2</a:t>
            </a:r>
            <a:r>
              <a:rPr lang="ru-RU" sz="2400" dirty="0" smtClean="0"/>
              <a:t> март до 1</a:t>
            </a:r>
            <a:r>
              <a:rPr lang="en-US" sz="2400" dirty="0" smtClean="0"/>
              <a:t>2</a:t>
            </a:r>
            <a:r>
              <a:rPr lang="ru-RU" sz="2400" dirty="0" smtClean="0"/>
              <a:t> юни;</a:t>
            </a:r>
          </a:p>
          <a:p>
            <a:pPr marL="457200" indent="-457200">
              <a:spcBef>
                <a:spcPts val="1000"/>
              </a:spcBef>
              <a:buClrTx/>
              <a:buSzTx/>
              <a:buFont typeface="+mj-lt"/>
              <a:buAutoNum type="arabicParenR" startAt="2"/>
            </a:pPr>
            <a:r>
              <a:rPr lang="ru-RU" sz="2400" b="1" dirty="0" smtClean="0"/>
              <a:t>Анкетни </a:t>
            </a:r>
            <a:r>
              <a:rPr lang="ru-RU" sz="2400" b="1" dirty="0"/>
              <a:t>проучвания сред гражданите и сред общинските съветници </a:t>
            </a:r>
            <a:r>
              <a:rPr lang="ru-RU" sz="2400" dirty="0"/>
              <a:t>в </a:t>
            </a:r>
            <a:r>
              <a:rPr lang="ru-RU" sz="2400" dirty="0" smtClean="0"/>
              <a:t>общините-кандидати;</a:t>
            </a:r>
          </a:p>
          <a:p>
            <a:pPr marL="457200" indent="-457200">
              <a:spcBef>
                <a:spcPts val="1000"/>
              </a:spcBef>
              <a:buClrTx/>
              <a:buSzTx/>
              <a:buFont typeface="+mj-lt"/>
              <a:buAutoNum type="arabicParenR" startAt="2"/>
            </a:pPr>
            <a:r>
              <a:rPr lang="ru-RU" sz="2400" b="1" dirty="0" smtClean="0"/>
              <a:t>Независима </a:t>
            </a:r>
            <a:r>
              <a:rPr lang="ru-RU" sz="2400" b="1" dirty="0"/>
              <a:t>проверка и верификация </a:t>
            </a:r>
            <a:r>
              <a:rPr lang="ru-RU" sz="2400" dirty="0"/>
              <a:t>на самооценките на </a:t>
            </a:r>
            <a:r>
              <a:rPr lang="ru-RU" sz="2400" dirty="0" smtClean="0"/>
              <a:t>общините-кандидати;</a:t>
            </a:r>
          </a:p>
          <a:p>
            <a:pPr marL="457200" indent="-457200">
              <a:spcBef>
                <a:spcPts val="1000"/>
              </a:spcBef>
              <a:buClrTx/>
              <a:buSzTx/>
              <a:buFont typeface="+mj-lt"/>
              <a:buAutoNum type="arabicParenR" startAt="2"/>
            </a:pPr>
            <a:r>
              <a:rPr lang="ru-RU" sz="2400" b="1" dirty="0" smtClean="0"/>
              <a:t>Заседание </a:t>
            </a:r>
            <a:r>
              <a:rPr lang="ru-RU" sz="2400" b="1" dirty="0"/>
              <a:t>на Националната </a:t>
            </a:r>
            <a:r>
              <a:rPr lang="ru-RU" sz="2400" b="1" dirty="0" smtClean="0"/>
              <a:t>платформа;</a:t>
            </a:r>
          </a:p>
          <a:p>
            <a:pPr marL="457200" indent="-457200">
              <a:spcBef>
                <a:spcPts val="1000"/>
              </a:spcBef>
              <a:buClrTx/>
              <a:buSzTx/>
              <a:buFont typeface="+mj-lt"/>
              <a:buAutoNum type="arabicParenR" startAt="2"/>
            </a:pPr>
            <a:r>
              <a:rPr lang="ru-RU" sz="2400" b="1" dirty="0" smtClean="0"/>
              <a:t>Присъждане </a:t>
            </a:r>
            <a:r>
              <a:rPr lang="ru-RU" sz="2400" b="1" dirty="0"/>
              <a:t>на Етикета и класиране на </a:t>
            </a:r>
            <a:r>
              <a:rPr lang="ru-RU" sz="2400" b="1" dirty="0" smtClean="0"/>
              <a:t>общините: </a:t>
            </a:r>
            <a:r>
              <a:rPr lang="ru-RU" sz="2400" dirty="0" smtClean="0"/>
              <a:t>октомври-ноември</a:t>
            </a:r>
            <a:endParaRPr lang="bg-BG" sz="2400" dirty="0"/>
          </a:p>
        </p:txBody>
      </p:sp>
    </p:spTree>
    <p:extLst>
      <p:ext uri="{BB962C8B-B14F-4D97-AF65-F5344CB8AC3E}">
        <p14:creationId xmlns:p14="http://schemas.microsoft.com/office/powerpoint/2010/main" val="26403740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998" y="337457"/>
            <a:ext cx="10343606" cy="783771"/>
          </a:xfrm>
        </p:spPr>
        <p:txBody>
          <a:bodyPr>
            <a:normAutofit fontScale="90000"/>
          </a:bodyPr>
          <a:lstStyle/>
          <a:p>
            <a:pPr algn="ctr"/>
            <a:r>
              <a:rPr lang="ru-RU" sz="2400" b="1" dirty="0" smtClean="0">
                <a:solidFill>
                  <a:schemeClr val="tx1"/>
                </a:solidFill>
                <a:ea typeface="+mn-ea"/>
                <a:cs typeface="+mn-cs"/>
              </a:rPr>
              <a:t>ЕТАП 3 «АНКЕТНИ ПРОУЧВАНИЯ СРЕД ГРАЖДАНИТЕ </a:t>
            </a:r>
            <a:br>
              <a:rPr lang="ru-RU" sz="2400" b="1" dirty="0" smtClean="0">
                <a:solidFill>
                  <a:schemeClr val="tx1"/>
                </a:solidFill>
                <a:ea typeface="+mn-ea"/>
                <a:cs typeface="+mn-cs"/>
              </a:rPr>
            </a:br>
            <a:r>
              <a:rPr lang="ru-RU" sz="2400" b="1" dirty="0" smtClean="0">
                <a:solidFill>
                  <a:schemeClr val="tx1"/>
                </a:solidFill>
                <a:ea typeface="+mn-ea"/>
                <a:cs typeface="+mn-cs"/>
              </a:rPr>
              <a:t>И СРЕД ОБЩИНСКИТЕ СЪВЕТНИЦИ»</a:t>
            </a:r>
            <a:endParaRPr lang="bg-BG" sz="2400" dirty="0">
              <a:solidFill>
                <a:schemeClr val="tx1"/>
              </a:solidFill>
            </a:endParaRPr>
          </a:p>
        </p:txBody>
      </p:sp>
      <p:sp>
        <p:nvSpPr>
          <p:cNvPr id="3" name="Content Placeholder 2"/>
          <p:cNvSpPr>
            <a:spLocks noGrp="1"/>
          </p:cNvSpPr>
          <p:nvPr>
            <p:ph idx="1"/>
          </p:nvPr>
        </p:nvSpPr>
        <p:spPr>
          <a:xfrm>
            <a:off x="800998" y="1596995"/>
            <a:ext cx="10230585" cy="5372584"/>
          </a:xfrm>
        </p:spPr>
        <p:txBody>
          <a:bodyPr>
            <a:noAutofit/>
          </a:bodyPr>
          <a:lstStyle/>
          <a:p>
            <a:pPr marL="87313" indent="0" algn="just">
              <a:lnSpc>
                <a:spcPct val="100000"/>
              </a:lnSpc>
              <a:spcBef>
                <a:spcPts val="0"/>
              </a:spcBef>
              <a:buNone/>
              <a:tabLst>
                <a:tab pos="270510" algn="l"/>
                <a:tab pos="540385" algn="l"/>
              </a:tabLst>
            </a:pPr>
            <a:r>
              <a:rPr lang="bg-BG" sz="1800" dirty="0" smtClean="0">
                <a:ea typeface="Calibri" panose="020F0502020204030204" pitchFamily="34" charset="0"/>
                <a:cs typeface="Times New Roman" panose="02020603050405020304" pitchFamily="18" charset="0"/>
              </a:rPr>
              <a:t>	Чрез </a:t>
            </a:r>
            <a:r>
              <a:rPr lang="bg-BG" sz="1800" dirty="0">
                <a:ea typeface="Calibri" panose="020F0502020204030204" pitchFamily="34" charset="0"/>
                <a:cs typeface="Times New Roman" panose="02020603050405020304" pitchFamily="18" charset="0"/>
              </a:rPr>
              <a:t>използване на утвърдени социологически и статистически методи, гарантиращи достатъчна надеждност на информацията и достоверност на </a:t>
            </a:r>
            <a:r>
              <a:rPr lang="bg-BG" sz="1800" dirty="0" smtClean="0">
                <a:ea typeface="Calibri" panose="020F0502020204030204" pitchFamily="34" charset="0"/>
                <a:cs typeface="Times New Roman" panose="02020603050405020304" pitchFamily="18" charset="0"/>
              </a:rPr>
              <a:t>резултатите, </a:t>
            </a:r>
            <a:r>
              <a:rPr lang="bg-BG" sz="1800" dirty="0">
                <a:ea typeface="Calibri" panose="020F0502020204030204" pitchFamily="34" charset="0"/>
                <a:cs typeface="Times New Roman" panose="02020603050405020304" pitchFamily="18" charset="0"/>
              </a:rPr>
              <a:t>ще бъдат проведени изискваните в процедурата две анкетни проучвания:</a:t>
            </a:r>
          </a:p>
          <a:p>
            <a:pPr marL="457200" algn="just">
              <a:lnSpc>
                <a:spcPct val="100000"/>
              </a:lnSpc>
              <a:spcAft>
                <a:spcPts val="0"/>
              </a:spcAft>
              <a:tabLst>
                <a:tab pos="270510" algn="l"/>
                <a:tab pos="540385" algn="l"/>
              </a:tabLst>
            </a:pPr>
            <a:r>
              <a:rPr lang="bg-BG" sz="1800" b="1" i="1" dirty="0" smtClean="0">
                <a:ea typeface="Calibri" panose="020F0502020204030204" pitchFamily="34" charset="0"/>
                <a:cs typeface="Times New Roman" panose="02020603050405020304" pitchFamily="18" charset="0"/>
              </a:rPr>
              <a:t>Анкетно </a:t>
            </a:r>
            <a:r>
              <a:rPr lang="bg-BG" sz="1800" b="1" i="1" dirty="0">
                <a:ea typeface="Calibri" panose="020F0502020204030204" pitchFamily="34" charset="0"/>
                <a:cs typeface="Times New Roman" panose="02020603050405020304" pitchFamily="18" charset="0"/>
              </a:rPr>
              <a:t>проучване сред </a:t>
            </a:r>
            <a:r>
              <a:rPr lang="bg-BG" sz="1800" b="1" i="1" dirty="0" smtClean="0">
                <a:ea typeface="Calibri" panose="020F0502020204030204" pitchFamily="34" charset="0"/>
                <a:cs typeface="Times New Roman" panose="02020603050405020304" pitchFamily="18" charset="0"/>
              </a:rPr>
              <a:t>гражданите</a:t>
            </a:r>
            <a:r>
              <a:rPr lang="bg-BG" sz="1800" dirty="0">
                <a:ea typeface="Calibri" panose="020F0502020204030204" pitchFamily="34" charset="0"/>
                <a:cs typeface="Times New Roman" panose="02020603050405020304" pitchFamily="18" charset="0"/>
              </a:rPr>
              <a:t> </a:t>
            </a:r>
            <a:r>
              <a:rPr lang="bg-BG" sz="1800" dirty="0" smtClean="0">
                <a:ea typeface="Calibri" panose="020F0502020204030204" pitchFamily="34" charset="0"/>
                <a:cs typeface="Times New Roman" panose="02020603050405020304" pitchFamily="18" charset="0"/>
              </a:rPr>
              <a:t>- с </a:t>
            </a:r>
            <a:r>
              <a:rPr lang="bg-BG" sz="1800" dirty="0">
                <a:ea typeface="Calibri" panose="020F0502020204030204" pitchFamily="34" charset="0"/>
                <a:cs typeface="Times New Roman" panose="02020603050405020304" pitchFamily="18" charset="0"/>
              </a:rPr>
              <a:t>цел оценка на гражданското мнение относно прилагането на 12-те принципа </a:t>
            </a:r>
            <a:r>
              <a:rPr lang="bg-BG" sz="1800" dirty="0" smtClean="0">
                <a:ea typeface="Calibri" panose="020F0502020204030204" pitchFamily="34" charset="0"/>
                <a:cs typeface="Times New Roman" panose="02020603050405020304" pitchFamily="18" charset="0"/>
              </a:rPr>
              <a:t>в общините-кандидати</a:t>
            </a:r>
            <a:r>
              <a:rPr lang="bg-BG" sz="1800" dirty="0">
                <a:ea typeface="Calibri" panose="020F0502020204030204" pitchFamily="34" charset="0"/>
                <a:cs typeface="Times New Roman" panose="02020603050405020304" pitchFamily="18" charset="0"/>
              </a:rPr>
              <a:t>;</a:t>
            </a:r>
            <a:r>
              <a:rPr lang="bg-BG" sz="1800" dirty="0" smtClean="0">
                <a:ea typeface="Calibri" panose="020F0502020204030204" pitchFamily="34" charset="0"/>
                <a:cs typeface="Times New Roman" panose="02020603050405020304" pitchFamily="18" charset="0"/>
              </a:rPr>
              <a:t> </a:t>
            </a:r>
            <a:endParaRPr lang="bg-BG" sz="1800" dirty="0">
              <a:ea typeface="Calibri" panose="020F0502020204030204" pitchFamily="34" charset="0"/>
              <a:cs typeface="Times New Roman" panose="02020603050405020304" pitchFamily="18" charset="0"/>
            </a:endParaRPr>
          </a:p>
          <a:p>
            <a:pPr marL="457200" algn="just">
              <a:lnSpc>
                <a:spcPct val="100000"/>
              </a:lnSpc>
              <a:spcAft>
                <a:spcPts val="0"/>
              </a:spcAft>
              <a:tabLst>
                <a:tab pos="270510" algn="l"/>
                <a:tab pos="540385" algn="l"/>
              </a:tabLst>
            </a:pPr>
            <a:r>
              <a:rPr lang="bg-BG" sz="1800" b="1" i="1" dirty="0" smtClean="0">
                <a:ea typeface="Calibri" panose="020F0502020204030204" pitchFamily="34" charset="0"/>
                <a:cs typeface="Times New Roman" panose="02020603050405020304" pitchFamily="18" charset="0"/>
              </a:rPr>
              <a:t>Анкетно </a:t>
            </a:r>
            <a:r>
              <a:rPr lang="bg-BG" sz="1800" b="1" i="1" dirty="0">
                <a:ea typeface="Calibri" panose="020F0502020204030204" pitchFamily="34" charset="0"/>
                <a:cs typeface="Times New Roman" panose="02020603050405020304" pitchFamily="18" charset="0"/>
              </a:rPr>
              <a:t>проучване сред общинските </a:t>
            </a:r>
            <a:r>
              <a:rPr lang="bg-BG" sz="1800" b="1" i="1" dirty="0" smtClean="0">
                <a:ea typeface="Calibri" panose="020F0502020204030204" pitchFamily="34" charset="0"/>
                <a:cs typeface="Times New Roman" panose="02020603050405020304" pitchFamily="18" charset="0"/>
              </a:rPr>
              <a:t>съветници</a:t>
            </a:r>
            <a:r>
              <a:rPr lang="bg-BG" sz="1800" i="1" dirty="0" smtClean="0">
                <a:ea typeface="Calibri" panose="020F0502020204030204" pitchFamily="34" charset="0"/>
                <a:cs typeface="Times New Roman" panose="02020603050405020304" pitchFamily="18" charset="0"/>
              </a:rPr>
              <a:t> - </a:t>
            </a:r>
            <a:r>
              <a:rPr lang="bg-BG" sz="1800" dirty="0" smtClean="0">
                <a:ea typeface="Calibri" panose="020F0502020204030204" pitchFamily="34" charset="0"/>
                <a:cs typeface="Times New Roman" panose="02020603050405020304" pitchFamily="18" charset="0"/>
              </a:rPr>
              <a:t>с </a:t>
            </a:r>
            <a:r>
              <a:rPr lang="bg-BG" sz="1800" dirty="0">
                <a:ea typeface="Calibri" panose="020F0502020204030204" pitchFamily="34" charset="0"/>
                <a:cs typeface="Times New Roman" panose="02020603050405020304" pitchFamily="18" charset="0"/>
              </a:rPr>
              <a:t>цел оценка на развитието на местната демокрация в общините-кандидати. В проучването могат да бъдат обхванати всички общински съветници или </a:t>
            </a:r>
            <a:r>
              <a:rPr lang="bg-BG" sz="1800" dirty="0" smtClean="0">
                <a:ea typeface="Calibri" panose="020F0502020204030204" pitchFamily="34" charset="0"/>
                <a:cs typeface="Times New Roman" panose="02020603050405020304" pitchFamily="18" charset="0"/>
              </a:rPr>
              <a:t>най-малко </a:t>
            </a:r>
            <a:r>
              <a:rPr lang="bg-BG" sz="1800" dirty="0">
                <a:ea typeface="Calibri" panose="020F0502020204030204" pitchFamily="34" charset="0"/>
                <a:cs typeface="Times New Roman" panose="02020603050405020304" pitchFamily="18" charset="0"/>
              </a:rPr>
              <a:t>половината от тях, като се постигне представителност </a:t>
            </a:r>
            <a:r>
              <a:rPr lang="bg-BG" sz="1800" dirty="0" smtClean="0">
                <a:ea typeface="Calibri" panose="020F0502020204030204" pitchFamily="34" charset="0"/>
                <a:cs typeface="Times New Roman" panose="02020603050405020304" pitchFamily="18" charset="0"/>
              </a:rPr>
              <a:t>от всички политически сили в </a:t>
            </a:r>
            <a:r>
              <a:rPr lang="bg-BG" sz="1800" dirty="0">
                <a:ea typeface="Calibri" panose="020F0502020204030204" pitchFamily="34" charset="0"/>
                <a:cs typeface="Times New Roman" panose="02020603050405020304" pitchFamily="18" charset="0"/>
              </a:rPr>
              <a:t>конкретната община-кандидат. </a:t>
            </a:r>
          </a:p>
          <a:p>
            <a:pPr marL="0" indent="271463" algn="just">
              <a:buNone/>
              <a:tabLst>
                <a:tab pos="270510" algn="l"/>
                <a:tab pos="540385" algn="l"/>
              </a:tabLst>
            </a:pPr>
            <a:r>
              <a:rPr lang="ru-RU" sz="1800" dirty="0" smtClean="0">
                <a:ea typeface="Calibri" panose="020F0502020204030204" pitchFamily="34" charset="0"/>
                <a:cs typeface="Times New Roman" panose="02020603050405020304" pitchFamily="18" charset="0"/>
              </a:rPr>
              <a:t>За </a:t>
            </a:r>
            <a:r>
              <a:rPr lang="ru-RU" sz="1800" dirty="0">
                <a:ea typeface="Calibri" panose="020F0502020204030204" pitchFamily="34" charset="0"/>
                <a:cs typeface="Times New Roman" panose="02020603050405020304" pitchFamily="18" charset="0"/>
              </a:rPr>
              <a:t>целите на проучванията предварително са изготвени от Съвета на Европа стандартизирани въпросници съобразно 12-те принципа за добро демократично управление на местно ниво - </a:t>
            </a:r>
            <a:r>
              <a:rPr lang="ru-RU" sz="1800" b="1" dirty="0">
                <a:ea typeface="Calibri" panose="020F0502020204030204" pitchFamily="34" charset="0"/>
                <a:cs typeface="Times New Roman" panose="02020603050405020304" pitchFamily="18" charset="0"/>
              </a:rPr>
              <a:t>Въпросник за гражданите и Въпросник за общинските съветници</a:t>
            </a:r>
            <a:r>
              <a:rPr lang="ru-RU" sz="1800" b="1" dirty="0" smtClean="0">
                <a:ea typeface="Calibri" panose="020F0502020204030204" pitchFamily="34" charset="0"/>
                <a:cs typeface="Times New Roman" panose="02020603050405020304" pitchFamily="18" charset="0"/>
              </a:rPr>
              <a:t>.</a:t>
            </a:r>
            <a:endParaRPr lang="ru-RU" sz="1800" b="1"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9656259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6501</TotalTime>
  <Words>1242</Words>
  <Application>Microsoft Office PowerPoint</Application>
  <PresentationFormat>Widescreen</PresentationFormat>
  <Paragraphs>127</Paragraphs>
  <Slides>15</Slides>
  <Notes>15</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4" baseType="lpstr">
      <vt:lpstr>Arial</vt:lpstr>
      <vt:lpstr>Calibri</vt:lpstr>
      <vt:lpstr>Century Gothic</vt:lpstr>
      <vt:lpstr>Corbel</vt:lpstr>
      <vt:lpstr>Times New Roman</vt:lpstr>
      <vt:lpstr>Wingdings</vt:lpstr>
      <vt:lpstr>Wingdings 3</vt:lpstr>
      <vt:lpstr>Ion</vt:lpstr>
      <vt:lpstr>Presentation</vt:lpstr>
      <vt:lpstr>ЕВРОПЕЙСКИЯТ ЕТИКЕТ И БЪЛГАРСКИТЕ ОБЩИНИ – НАЦИОНАЛЕН ОПИТ, ОРГАНИЗАЦИЯ, ПРАВИЛА И ПРОЦЕДУРИ ЗА ПРИСЪЖДАНЕ НА ЕВРОПЕЙСКИЯ ЕТИКЕТ - 2024 г.</vt:lpstr>
      <vt:lpstr>ЕВРОПЕЙСКИ ЕТИКЕТ ЗА ИНОВАЦИИ И ДОБРО УПРАВЛЕНИЕ  НА МЕСТНО НИВО</vt:lpstr>
      <vt:lpstr>АКРЕДИТАЦИЯ ЗА ПРИСЪЖДАНЕ  НА ЕВРОПЕЙСКИЯ ЕТИКЕТ </vt:lpstr>
      <vt:lpstr>ПРИСЪЖДАНЕ НА ЕВРОПЕЙСКИЯ ЕТИКЕТ И  ЗНАЧЕНИЕТО МУ ЗА ОБЩИНИТЕ - 2</vt:lpstr>
      <vt:lpstr>PowerPoint Presentation</vt:lpstr>
      <vt:lpstr>ПРИСЪЖДАНЕ НА ЕВРОПЕЙСКИЯ ЕТИКЕТ НА ОБЩИНИТЕ ОФИЦИАЛНА ЦЕРЕМОНИЯ В РАМКИТЕ НА НАЦИОНАЛЕН ФОРУМ НА МЕСТНИТЕ ВЛАСТИ, ОРГАНИЗИРАН ПО ИНИЦИАТИВА НА НСОРБ</vt:lpstr>
      <vt:lpstr>ПОЛЗИ ОТ ЕВРОПЕЙСКИЯ ЕТИКЕТ ЗА ОБЩИНАТА</vt:lpstr>
      <vt:lpstr>Основни етапи от процедурата за присъждане на Етикет за иновации и добро управление на местно ниво 2024 г.</vt:lpstr>
      <vt:lpstr>ЕТАП 3 «АНКЕТНИ ПРОУЧВАНИЯ СРЕД ГРАЖДАНИТЕ  И СРЕД ОБЩИНСКИТЕ СЪВЕТНИЦИ»</vt:lpstr>
      <vt:lpstr>ЕТАП 3 «АНКЕТНИ ПРОУЧВАНИЯ СРЕД ГРАЖДАНИТЕ  И СРЕД ОБЩИНСКИТЕ СЪВЕТНИЦИ» - 2</vt:lpstr>
      <vt:lpstr>Извадка  от Въпросника за граждани</vt:lpstr>
      <vt:lpstr>ЕТАП 4 «НЕЗАВИСИМА ПРОВЕРКА И ВЕРИФИКАЦИЯ НА САМООЦЕНКИТЕ НА ОБЩИНИТЕ-КАНДИДАТИ»</vt:lpstr>
      <vt:lpstr>ЕТАП 4 «НЕЗАВИСИМА ПРОВЕРКА И ВЕРИФИКАЦИЯ НА  САМООЦЕНКИТЕ НА ОБЩИНИТЕ-КАНДИДАТИ»</vt:lpstr>
      <vt:lpstr>ЕТАП 6 «КЛАСИРАНЕ НА ОБЩИНИТЕ»</vt:lpstr>
      <vt:lpstr>ЗА ПОВЕЧЕ ИНФОРМАЦИЯ: </vt:lpstr>
    </vt:vector>
  </TitlesOfParts>
  <Company>Ministry of Regional Development and Public Works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VESELKA DOBREVA PETROVA</dc:creator>
  <cp:lastModifiedBy>MIHAIL VELINOV VASILEV</cp:lastModifiedBy>
  <cp:revision>357</cp:revision>
  <cp:lastPrinted>2022-04-11T06:22:45Z</cp:lastPrinted>
  <dcterms:created xsi:type="dcterms:W3CDTF">2022-02-15T14:04:08Z</dcterms:created>
  <dcterms:modified xsi:type="dcterms:W3CDTF">2024-03-25T09:36:20Z</dcterms:modified>
</cp:coreProperties>
</file>